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7" r:id="rId7"/>
    <p:sldId id="265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9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A7AE-7AA2-4A31-9A7C-239D29B34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E7434-80EC-4259-A9A5-1463D34A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CD565-5026-4287-B91C-D76FF96E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EF37-D8F1-4A17-A90A-2FB83BB6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83C-7AFC-4A19-A5EB-1B83CF05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0000"/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031C7-09E4-4E89-9F41-89C6BF64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8CBFF-7CE9-427A-AB9E-2A25AB4D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19271-404D-4F8A-9DBE-800E4A678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E7BB-316C-42AD-9B37-1267CC01F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F546-E050-4801-AE25-AD5EEF8AB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696"/>
            <a:ext cx="9144000" cy="2387600"/>
          </a:xfrm>
        </p:spPr>
        <p:txBody>
          <a:bodyPr/>
          <a:lstStyle/>
          <a:p>
            <a:r>
              <a:rPr lang="en-US" sz="7200" dirty="0"/>
              <a:t>Crime in Chicago </a:t>
            </a:r>
            <a:br>
              <a:rPr lang="en-US" dirty="0"/>
            </a:br>
            <a:r>
              <a:rPr lang="en-US" sz="4800" dirty="0"/>
              <a:t>A Socioeconomic Exploration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Team Spicy Lime</a:t>
            </a:r>
          </a:p>
          <a:p>
            <a:r>
              <a:rPr lang="en-US" dirty="0"/>
              <a:t>Kanika </a:t>
            </a:r>
            <a:r>
              <a:rPr lang="en-US" dirty="0" err="1"/>
              <a:t>Bhambi</a:t>
            </a:r>
            <a:endParaRPr lang="en-US" dirty="0"/>
          </a:p>
          <a:p>
            <a:r>
              <a:rPr lang="en-US" dirty="0"/>
              <a:t>Lazarus </a:t>
            </a:r>
            <a:r>
              <a:rPr lang="en-US" dirty="0" err="1"/>
              <a:t>Goosby</a:t>
            </a:r>
            <a:endParaRPr lang="en-US" dirty="0"/>
          </a:p>
          <a:p>
            <a:r>
              <a:rPr lang="en-US" dirty="0"/>
              <a:t>Nick Hebert</a:t>
            </a:r>
          </a:p>
          <a:p>
            <a:r>
              <a:rPr lang="en-US" dirty="0"/>
              <a:t>Greg Rosen</a:t>
            </a:r>
          </a:p>
        </p:txBody>
      </p:sp>
    </p:spTree>
    <p:extLst>
      <p:ext uri="{BB962C8B-B14F-4D97-AF65-F5344CB8AC3E}">
        <p14:creationId xmlns:p14="http://schemas.microsoft.com/office/powerpoint/2010/main" val="46174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CA375-D210-4248-A509-086DBB12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491"/>
            <a:ext cx="9144000" cy="913516"/>
          </a:xfrm>
        </p:spPr>
        <p:txBody>
          <a:bodyPr/>
          <a:lstStyle/>
          <a:p>
            <a:r>
              <a:rPr lang="en-US" sz="4800" dirty="0"/>
              <a:t>Research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452A46-F67F-4ADE-9F05-E92A61AA3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7415"/>
            <a:ext cx="9144000" cy="2133599"/>
          </a:xfrm>
        </p:spPr>
        <p:txBody>
          <a:bodyPr>
            <a:normAutofit/>
          </a:bodyPr>
          <a:lstStyle/>
          <a:p>
            <a:r>
              <a:rPr lang="en-US" sz="2800" dirty="0"/>
              <a:t>What is the relationship between socioeconomic factors </a:t>
            </a:r>
          </a:p>
          <a:p>
            <a:r>
              <a:rPr lang="en-US" sz="2800" dirty="0"/>
              <a:t>– such as income and education – </a:t>
            </a:r>
          </a:p>
          <a:p>
            <a:r>
              <a:rPr lang="en-US" sz="2800" dirty="0"/>
              <a:t>and crime in Chicago within the last five years?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6981-3C73-474E-AA96-9A2F4FB85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AD2E-B73B-4371-BF59-EF651339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2A75E-10B8-479E-AD79-1D06F324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Gathering the Data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City of Chicago Crime Dashboard </a:t>
            </a:r>
          </a:p>
          <a:p>
            <a:pPr lvl="1" algn="l"/>
            <a:r>
              <a:rPr lang="en-US" dirty="0"/>
              <a:t>2013 - 2017</a:t>
            </a:r>
          </a:p>
          <a:p>
            <a:pPr lvl="2" algn="l"/>
            <a:r>
              <a:rPr lang="en-US" dirty="0"/>
              <a:t>https://data.cityofchicago.org</a:t>
            </a:r>
          </a:p>
          <a:p>
            <a:pPr algn="l"/>
            <a:r>
              <a:rPr lang="en-US" dirty="0"/>
              <a:t>Point 2 Homes</a:t>
            </a:r>
          </a:p>
          <a:p>
            <a:pPr lvl="1" algn="l"/>
            <a:r>
              <a:rPr lang="en-US" dirty="0"/>
              <a:t>2018</a:t>
            </a:r>
          </a:p>
          <a:p>
            <a:pPr lvl="2" algn="l"/>
            <a:r>
              <a:rPr lang="en-US" dirty="0"/>
              <a:t>https://www.point2homes.com/US/Neighborhood/IL/Chicago.html</a:t>
            </a:r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5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Grouping by Neighborhood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l-GR" sz="2600" b="1" baseline="30000" dirty="0"/>
              <a:t> </a:t>
            </a:r>
            <a:r>
              <a:rPr lang="en-US" sz="2600" dirty="0"/>
              <a:t>test on </a:t>
            </a:r>
            <a:r>
              <a:rPr lang="en-US" sz="2600" b="1" dirty="0"/>
              <a:t>crimes per capita </a:t>
            </a:r>
            <a:r>
              <a:rPr lang="en-US" sz="2600" dirty="0"/>
              <a:t>in Chicago’s 77 neighborhoods</a:t>
            </a:r>
          </a:p>
          <a:p>
            <a:pPr algn="l"/>
            <a:r>
              <a:rPr lang="en-US" sz="2600" dirty="0"/>
              <a:t>Null Hypothesis</a:t>
            </a:r>
          </a:p>
          <a:p>
            <a:pPr lvl="1" algn="l"/>
            <a:r>
              <a:rPr lang="en-US" sz="2200" dirty="0"/>
              <a:t>Each neighborhood composed of similar populations</a:t>
            </a:r>
          </a:p>
          <a:p>
            <a:pPr lvl="1" algn="l"/>
            <a:r>
              <a:rPr lang="en-US" sz="2200" dirty="0"/>
              <a:t>These populations produce the same number of crimes per capita as the city of Chicago</a:t>
            </a:r>
          </a:p>
          <a:p>
            <a:pPr algn="l"/>
            <a:r>
              <a:rPr lang="en-US" sz="2600" dirty="0"/>
              <a:t>Critical Value</a:t>
            </a:r>
          </a:p>
          <a:p>
            <a:pPr lvl="1" algn="l"/>
            <a:r>
              <a:rPr lang="en-US" sz="2200" dirty="0"/>
              <a:t>95% confidence with 76 degrees of freedom</a:t>
            </a:r>
          </a:p>
          <a:p>
            <a:pPr lvl="1" algn="l"/>
            <a:r>
              <a:rPr lang="en-US" dirty="0">
                <a:sym typeface="Wingdings" panose="05000000000000000000" pitchFamily="2" charset="2"/>
              </a:rPr>
              <a:t>	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</a:rPr>
              <a:t>97.35</a:t>
            </a:r>
          </a:p>
          <a:p>
            <a:pPr algn="l"/>
            <a:r>
              <a:rPr lang="el-GR" sz="2600" i="1" dirty="0"/>
              <a:t>χ</a:t>
            </a:r>
            <a:r>
              <a:rPr lang="el-GR" sz="2600" baseline="30000" dirty="0"/>
              <a:t>2</a:t>
            </a:r>
            <a:r>
              <a:rPr lang="en-US" sz="2600" dirty="0"/>
              <a:t> Statistic</a:t>
            </a:r>
          </a:p>
          <a:p>
            <a:pPr lvl="1" algn="l"/>
            <a:r>
              <a:rPr lang="el-GR" sz="2200" b="1" dirty="0"/>
              <a:t>Σ </a:t>
            </a:r>
            <a:r>
              <a:rPr lang="en-US" sz="2200" dirty="0"/>
              <a:t>(Actual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 – Expected </a:t>
            </a:r>
            <a:r>
              <a:rPr lang="en-US" sz="2200" dirty="0" err="1"/>
              <a:t>Crimes</a:t>
            </a:r>
            <a:r>
              <a:rPr lang="en-US" sz="2200" baseline="-25000" dirty="0" err="1"/>
              <a:t>neighborhood</a:t>
            </a:r>
            <a:r>
              <a:rPr lang="en-US" sz="2200" dirty="0"/>
              <a:t>)</a:t>
            </a:r>
            <a:r>
              <a:rPr lang="en-US" sz="2200" baseline="30000" dirty="0"/>
              <a:t>2</a:t>
            </a:r>
            <a:endParaRPr lang="en-US" sz="2200" dirty="0"/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1,701,608.94</a:t>
            </a:r>
          </a:p>
          <a:p>
            <a:pPr lvl="1" algn="l"/>
            <a:r>
              <a:rPr lang="en-US" sz="2200" dirty="0">
                <a:sym typeface="Wingdings" panose="05000000000000000000" pitchFamily="2" charset="2"/>
              </a:rPr>
              <a:t>p-value</a:t>
            </a:r>
          </a:p>
          <a:p>
            <a:pPr lvl="1" algn="l"/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	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0.0</a:t>
            </a:r>
          </a:p>
          <a:p>
            <a:pPr algn="l"/>
            <a:r>
              <a:rPr lang="en-US" sz="2600" dirty="0"/>
              <a:t>Conclusion</a:t>
            </a:r>
          </a:p>
          <a:p>
            <a:pPr lvl="1" algn="l"/>
            <a:r>
              <a:rPr lang="en-US" sz="2200" dirty="0"/>
              <a:t>The neighborhoods are decidedly </a:t>
            </a:r>
            <a:r>
              <a:rPr lang="en-US" sz="2200" b="1" dirty="0"/>
              <a:t>not</a:t>
            </a:r>
            <a:r>
              <a:rPr lang="en-US" sz="2200" dirty="0"/>
              <a:t> composed of similar populations</a:t>
            </a:r>
          </a:p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3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D500-5502-5A41-857D-289054A92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00AF7-6915-044C-B922-D44ECD2989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1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105478"/>
            <a:ext cx="10515600" cy="1033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Location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B05064-771B-4E21-AF3C-07C45F6ED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125" y="899264"/>
            <a:ext cx="6976841" cy="55814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D4D9F05-206C-492D-9EEA-C89B0617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475" y="899264"/>
            <a:ext cx="7084792" cy="544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1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274814"/>
            <a:ext cx="10515600" cy="779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by Type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21B3E6-33FC-4743-93E7-50F4F6F28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4" y="523875"/>
            <a:ext cx="4010025" cy="6015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92E2DA-2F4F-4F7F-8CE8-2D734F12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37" y="869776"/>
            <a:ext cx="7141763" cy="57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9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Crime Over Time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  <a:p>
            <a:pPr lvl="2" algn="l"/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6B114-13AC-4D0A-A5FE-AD93C478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726" y="1820334"/>
            <a:ext cx="5966294" cy="37289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303AAA-A866-4F7B-A232-B51C36898A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426" y="1690688"/>
            <a:ext cx="6232300" cy="389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0B90DA6A-C92C-4324-A8B3-E2A1352925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167F074-A973-485B-8298-94398C48095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Grouping 1</a:t>
            </a:r>
          </a:p>
          <a:p>
            <a:pPr lvl="1" algn="l"/>
            <a:r>
              <a:rPr lang="en-US" dirty="0"/>
              <a:t>Grouping 2</a:t>
            </a:r>
          </a:p>
          <a:p>
            <a:pPr lvl="2" algn="l"/>
            <a:r>
              <a:rPr lang="en-US" dirty="0"/>
              <a:t>Grouping 3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58E9A2E-5660-42AC-A637-A1785328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33E6DB1-1B46-4A9E-9DE0-FB3EA5E49B16}" type="datetimeFigureOut">
              <a:rPr lang="en-US" smtClean="0"/>
              <a:pPr/>
              <a:t>6/13/2018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AF6068-7533-4FF4-98FF-4FC28EA91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Crime in Chicago, A Socioeconomic Exploration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EE74A5-734B-4BE0-B9D3-3B92252A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B4E44DA-0EBF-471F-933A-3B031DA38E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1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55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206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Crime in Chicago  A Socioeconomic Exploration</vt:lpstr>
      <vt:lpstr>Research Question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Rosen</dc:creator>
  <cp:lastModifiedBy>Greg Rosen</cp:lastModifiedBy>
  <cp:revision>28</cp:revision>
  <dcterms:created xsi:type="dcterms:W3CDTF">2018-06-11T23:53:15Z</dcterms:created>
  <dcterms:modified xsi:type="dcterms:W3CDTF">2018-06-13T23:15:44Z</dcterms:modified>
</cp:coreProperties>
</file>