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7" r:id="rId7"/>
    <p:sldId id="265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sz="7200" dirty="0"/>
              <a:t>Crime in Chicago </a:t>
            </a:r>
            <a:br>
              <a:rPr lang="en-US" dirty="0"/>
            </a:br>
            <a:r>
              <a:rPr lang="en-US" sz="4800" dirty="0"/>
              <a:t>A Socioeconomic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Spicy Lime</a:t>
            </a:r>
          </a:p>
          <a:p>
            <a:r>
              <a:rPr lang="en-US" dirty="0"/>
              <a:t>Kanika </a:t>
            </a:r>
            <a:r>
              <a:rPr lang="en-US" dirty="0" err="1"/>
              <a:t>Bhambi</a:t>
            </a:r>
            <a:endParaRPr lang="en-US" dirty="0"/>
          </a:p>
          <a:p>
            <a:r>
              <a:rPr lang="en-US" dirty="0"/>
              <a:t>Lazarus </a:t>
            </a:r>
            <a:r>
              <a:rPr lang="en-US" dirty="0" err="1"/>
              <a:t>Goosby</a:t>
            </a:r>
            <a:endParaRPr lang="en-US" dirty="0"/>
          </a:p>
          <a:p>
            <a:r>
              <a:rPr lang="en-US" dirty="0"/>
              <a:t>Nick Hebert</a:t>
            </a:r>
          </a:p>
          <a:p>
            <a:r>
              <a:rPr lang="en-US" dirty="0"/>
              <a:t>Greg Rosen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91"/>
            <a:ext cx="9144000" cy="913516"/>
          </a:xfrm>
        </p:spPr>
        <p:txBody>
          <a:bodyPr/>
          <a:lstStyle/>
          <a:p>
            <a:r>
              <a:rPr lang="en-US" sz="4800" dirty="0"/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415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What is the relationship between socioeconomic factors </a:t>
            </a:r>
          </a:p>
          <a:p>
            <a:r>
              <a:rPr lang="en-US" sz="2800" dirty="0"/>
              <a:t>– such as income and education – </a:t>
            </a:r>
          </a:p>
          <a:p>
            <a:r>
              <a:rPr lang="en-US" sz="2800" dirty="0"/>
              <a:t>and crime in Chicago within the last five years?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Gathering the Data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City of Chicago Crime Dashboard </a:t>
            </a:r>
          </a:p>
          <a:p>
            <a:pPr lvl="1" algn="l"/>
            <a:r>
              <a:rPr lang="en-US" dirty="0"/>
              <a:t>2013 - 2017</a:t>
            </a:r>
          </a:p>
          <a:p>
            <a:pPr lvl="2" algn="l"/>
            <a:r>
              <a:rPr lang="en-US" dirty="0"/>
              <a:t>https://data.cityofchicago.org/Public-Safety/Crimes-2001-to-present-Dashboard/5cd6-ry5g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Point 2 Homes</a:t>
            </a:r>
          </a:p>
          <a:p>
            <a:pPr lvl="1" algn="l"/>
            <a:r>
              <a:rPr lang="en-US" dirty="0"/>
              <a:t>2018</a:t>
            </a:r>
          </a:p>
          <a:p>
            <a:pPr lvl="2" algn="l"/>
            <a:r>
              <a:rPr lang="en-US" dirty="0"/>
              <a:t>https://www.point2homes.com/US/Neighborhood/IL/Chicago.html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by Neighborhood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l-GR" sz="2600" b="1" baseline="30000" dirty="0"/>
              <a:t> </a:t>
            </a:r>
            <a:r>
              <a:rPr lang="en-US" sz="2600" dirty="0"/>
              <a:t>test on </a:t>
            </a:r>
            <a:r>
              <a:rPr lang="en-US" sz="2600" b="1" dirty="0"/>
              <a:t>arrests per capita </a:t>
            </a:r>
            <a:r>
              <a:rPr lang="en-US" sz="2600" dirty="0"/>
              <a:t>in Chicago’s 77 neighborhoods</a:t>
            </a:r>
          </a:p>
          <a:p>
            <a:pPr algn="l"/>
            <a:r>
              <a:rPr lang="en-US" sz="2600" dirty="0"/>
              <a:t>Null Hypothesis</a:t>
            </a:r>
          </a:p>
          <a:p>
            <a:pPr lvl="1" algn="l"/>
            <a:r>
              <a:rPr lang="en-US" sz="2200" dirty="0"/>
              <a:t>Each neighborhood composed of similar populations</a:t>
            </a:r>
          </a:p>
          <a:p>
            <a:pPr lvl="1" algn="l"/>
            <a:r>
              <a:rPr lang="en-US" sz="2200" dirty="0"/>
              <a:t>These populations produce the same number of crimes per capita as the city of Chicago</a:t>
            </a:r>
          </a:p>
          <a:p>
            <a:pPr algn="l"/>
            <a:r>
              <a:rPr lang="en-US" sz="2600" dirty="0"/>
              <a:t>Critical Value</a:t>
            </a:r>
          </a:p>
          <a:p>
            <a:pPr lvl="1" algn="l"/>
            <a:r>
              <a:rPr lang="en-US" sz="2200" dirty="0"/>
              <a:t>95% confidence with 76 degrees of freedom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97.35</a:t>
            </a:r>
          </a:p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n-US" sz="2600" dirty="0"/>
              <a:t> Statistic</a:t>
            </a:r>
          </a:p>
          <a:p>
            <a:pPr lvl="1" algn="l"/>
            <a:r>
              <a:rPr lang="el-GR" sz="2200" b="1" dirty="0"/>
              <a:t>Σ </a:t>
            </a:r>
            <a:r>
              <a:rPr lang="en-US" sz="2200" dirty="0"/>
              <a:t>(Actual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 – Expected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endParaRPr lang="en-US" sz="2200" dirty="0"/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1,701,608.94</a:t>
            </a:r>
          </a:p>
          <a:p>
            <a:pPr lvl="1" algn="l"/>
            <a:r>
              <a:rPr lang="en-US" sz="2200" dirty="0">
                <a:sym typeface="Wingdings" panose="05000000000000000000" pitchFamily="2" charset="2"/>
              </a:rPr>
              <a:t>p-value</a:t>
            </a:r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0.0</a:t>
            </a:r>
          </a:p>
          <a:p>
            <a:pPr algn="l"/>
            <a:r>
              <a:rPr lang="en-US" sz="2600" dirty="0"/>
              <a:t>Conclusion</a:t>
            </a:r>
          </a:p>
          <a:p>
            <a:pPr lvl="1" algn="l"/>
            <a:r>
              <a:rPr lang="en-US" sz="2200" dirty="0"/>
              <a:t>The neighborhoods are decidedly </a:t>
            </a:r>
            <a:r>
              <a:rPr lang="en-US" sz="2200" b="1" dirty="0"/>
              <a:t>not</a:t>
            </a:r>
            <a:r>
              <a:rPr lang="en-US" sz="2200" dirty="0"/>
              <a:t> composed of similar populations</a:t>
            </a:r>
          </a:p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105478"/>
            <a:ext cx="10515600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Location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B05064-771B-4E21-AF3C-07C45F6E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5" y="899264"/>
            <a:ext cx="6976841" cy="5581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4D9F05-206C-492D-9EEA-C89B0617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5" y="899264"/>
            <a:ext cx="7084792" cy="54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274814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1B3E6-33FC-4743-93E7-50F4F6F2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523875"/>
            <a:ext cx="4010025" cy="6015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92E2DA-2F4F-4F7F-8CE8-2D734F12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7" y="869776"/>
            <a:ext cx="7141763" cy="5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Over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6B114-13AC-4D0A-A5FE-AD93C478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6" y="1820334"/>
            <a:ext cx="5966294" cy="372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03AAA-A866-4F7B-A232-B51C3689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6" y="1690688"/>
            <a:ext cx="6232300" cy="3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Grouping 1</a:t>
            </a:r>
          </a:p>
          <a:p>
            <a:pPr lvl="1" algn="l"/>
            <a:r>
              <a:rPr lang="en-US" dirty="0"/>
              <a:t>Grouping 2</a:t>
            </a:r>
          </a:p>
          <a:p>
            <a:pPr lvl="2" algn="l"/>
            <a:r>
              <a:rPr lang="en-US" dirty="0"/>
              <a:t>Grouping 3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Crime in Chicago  A Socioeconomic Exploration</vt:lpstr>
      <vt:lpstr>Research Question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27</cp:revision>
  <dcterms:created xsi:type="dcterms:W3CDTF">2018-06-11T23:53:15Z</dcterms:created>
  <dcterms:modified xsi:type="dcterms:W3CDTF">2018-06-13T21:10:30Z</dcterms:modified>
</cp:coreProperties>
</file>