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AE-7AA2-4A31-9A7C-239D29B3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E7434-80EC-4259-A9A5-1463D34A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D565-5026-4287-B91C-D76FF96E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EF37-D8F1-4A17-A90A-2FB83BB6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083C-7AFC-4A19-A5EB-1B83CF05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031C7-09E4-4E89-9F41-89C6BF64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CBFF-7CE9-427A-AB9E-2A25AB4D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9271-404D-4F8A-9DBE-800E4A678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E7BB-316C-42AD-9B37-1267CC01F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F546-E050-4801-AE25-AD5EEF8A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696"/>
            <a:ext cx="9144000" cy="2387600"/>
          </a:xfrm>
        </p:spPr>
        <p:txBody>
          <a:bodyPr/>
          <a:lstStyle/>
          <a:p>
            <a:r>
              <a:rPr lang="en-US" sz="7200" dirty="0"/>
              <a:t>Crime in Chicago </a:t>
            </a:r>
            <a:br>
              <a:rPr lang="en-US" dirty="0"/>
            </a:br>
            <a:r>
              <a:rPr lang="en-US" sz="4800" dirty="0"/>
              <a:t>A Socioeconomic Exploration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Team Spicy Lime</a:t>
            </a:r>
          </a:p>
          <a:p>
            <a:r>
              <a:rPr lang="en-US" dirty="0"/>
              <a:t>Kanika </a:t>
            </a:r>
            <a:r>
              <a:rPr lang="en-US" dirty="0" err="1"/>
              <a:t>Bhambi</a:t>
            </a:r>
            <a:endParaRPr lang="en-US" dirty="0"/>
          </a:p>
          <a:p>
            <a:r>
              <a:rPr lang="en-US" dirty="0"/>
              <a:t>Lazarus </a:t>
            </a:r>
            <a:r>
              <a:rPr lang="en-US" dirty="0" err="1"/>
              <a:t>Goosby</a:t>
            </a:r>
            <a:endParaRPr lang="en-US" dirty="0"/>
          </a:p>
          <a:p>
            <a:r>
              <a:rPr lang="en-US" dirty="0"/>
              <a:t>Nick Hebert</a:t>
            </a:r>
          </a:p>
          <a:p>
            <a:r>
              <a:rPr lang="en-US" dirty="0"/>
              <a:t>Greg Rosen</a:t>
            </a:r>
          </a:p>
        </p:txBody>
      </p:sp>
    </p:spTree>
    <p:extLst>
      <p:ext uri="{BB962C8B-B14F-4D97-AF65-F5344CB8AC3E}">
        <p14:creationId xmlns:p14="http://schemas.microsoft.com/office/powerpoint/2010/main" val="461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33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by location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393DE-EC4A-274D-B694-1549B39E2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1398588"/>
            <a:ext cx="10604500" cy="52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2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Arrest Rates by Community Area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28789-8063-3348-918A-19DA7E4F7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41" y="1157886"/>
            <a:ext cx="9322130" cy="57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2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Grouping 1</a:t>
            </a:r>
          </a:p>
          <a:p>
            <a:pPr lvl="1" algn="l"/>
            <a:r>
              <a:rPr lang="en-US" dirty="0"/>
              <a:t>Grouping 2</a:t>
            </a:r>
          </a:p>
          <a:p>
            <a:pPr lvl="2" algn="l"/>
            <a:r>
              <a:rPr lang="en-US" dirty="0"/>
              <a:t>Grouping 3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1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2491"/>
            <a:ext cx="9144000" cy="913516"/>
          </a:xfrm>
        </p:spPr>
        <p:txBody>
          <a:bodyPr/>
          <a:lstStyle/>
          <a:p>
            <a:r>
              <a:rPr lang="en-US" sz="4800" dirty="0"/>
              <a:t>Research Question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415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/>
              <a:t>What is the relationship between socioeconomic factors </a:t>
            </a:r>
          </a:p>
          <a:p>
            <a:r>
              <a:rPr lang="en-US" sz="2800" dirty="0"/>
              <a:t>– such as income and education – </a:t>
            </a:r>
          </a:p>
          <a:p>
            <a:r>
              <a:rPr lang="en-US" sz="2800" dirty="0"/>
              <a:t>and crime in Chicago within the last five years?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6981-3C73-474E-AA96-9A2F4FB8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AD2E-B73B-4371-BF59-EF65133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A75E-10B8-479E-AD79-1D06F324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Gathering the Data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City of Chicago Crime Dashboard </a:t>
            </a:r>
          </a:p>
          <a:p>
            <a:pPr lvl="1" algn="l"/>
            <a:r>
              <a:rPr lang="en-US" dirty="0"/>
              <a:t>2013 - 2018</a:t>
            </a:r>
          </a:p>
          <a:p>
            <a:pPr lvl="2" algn="l"/>
            <a:r>
              <a:rPr lang="en-US" dirty="0"/>
              <a:t>https://data.cityofchicago.org/Public-Safety/Crimes-2001-to-present-Dashboard/5cd6-ry5g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Point 2 Homes</a:t>
            </a:r>
          </a:p>
          <a:p>
            <a:pPr lvl="1" algn="l"/>
            <a:r>
              <a:rPr lang="en-US" dirty="0"/>
              <a:t>2018</a:t>
            </a:r>
          </a:p>
          <a:p>
            <a:pPr lvl="2" algn="l"/>
            <a:r>
              <a:rPr lang="en-US" dirty="0"/>
              <a:t>https://www.point2homes.com/US/Neighborhood/IL/Chicago.html</a:t>
            </a:r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Grouping by Neighborhood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600" i="1" dirty="0"/>
              <a:t>χ</a:t>
            </a:r>
            <a:r>
              <a:rPr lang="el-GR" sz="2600" baseline="30000" dirty="0"/>
              <a:t>2</a:t>
            </a:r>
            <a:r>
              <a:rPr lang="el-GR" sz="2600" b="1" baseline="30000" dirty="0"/>
              <a:t> </a:t>
            </a:r>
            <a:r>
              <a:rPr lang="en-US" sz="2600" dirty="0"/>
              <a:t>test on </a:t>
            </a:r>
            <a:r>
              <a:rPr lang="en-US" sz="2600" b="1" dirty="0"/>
              <a:t>arrests per capita </a:t>
            </a:r>
            <a:r>
              <a:rPr lang="en-US" sz="2600" dirty="0"/>
              <a:t>in Chicago’s 77 neighborhoods</a:t>
            </a:r>
          </a:p>
          <a:p>
            <a:pPr algn="l"/>
            <a:r>
              <a:rPr lang="en-US" sz="2600" dirty="0"/>
              <a:t>Null Hypothesis</a:t>
            </a:r>
          </a:p>
          <a:p>
            <a:pPr lvl="1" algn="l"/>
            <a:r>
              <a:rPr lang="en-US" sz="2200" dirty="0"/>
              <a:t>Each neighborhood composed of similar populations</a:t>
            </a:r>
          </a:p>
          <a:p>
            <a:pPr lvl="1" algn="l"/>
            <a:r>
              <a:rPr lang="en-US" sz="2200" dirty="0"/>
              <a:t>These populations produce the same number of arrests per capita as the city of Chicago</a:t>
            </a:r>
          </a:p>
          <a:p>
            <a:pPr algn="l"/>
            <a:r>
              <a:rPr lang="en-US" sz="2600" dirty="0"/>
              <a:t>Critical Value</a:t>
            </a:r>
          </a:p>
          <a:p>
            <a:pPr lvl="1" algn="l"/>
            <a:r>
              <a:rPr lang="en-US" sz="2200" dirty="0"/>
              <a:t>95% confidence with 76 degrees of freedom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97.35</a:t>
            </a:r>
          </a:p>
          <a:p>
            <a:pPr algn="l"/>
            <a:r>
              <a:rPr lang="el-GR" sz="2600" i="1" dirty="0"/>
              <a:t>χ</a:t>
            </a:r>
            <a:r>
              <a:rPr lang="el-GR" sz="2600" baseline="30000" dirty="0"/>
              <a:t>2</a:t>
            </a:r>
            <a:r>
              <a:rPr lang="en-US" sz="2600" dirty="0"/>
              <a:t> Statistic</a:t>
            </a:r>
          </a:p>
          <a:p>
            <a:pPr lvl="1" algn="l"/>
            <a:r>
              <a:rPr lang="el-GR" sz="2200" b="1" dirty="0"/>
              <a:t>Σ </a:t>
            </a:r>
            <a:r>
              <a:rPr lang="en-US" sz="2200" dirty="0"/>
              <a:t>(Actual Arrests</a:t>
            </a:r>
            <a:r>
              <a:rPr lang="en-US" sz="2200" baseline="-25000" dirty="0"/>
              <a:t>neighborhood</a:t>
            </a:r>
            <a:r>
              <a:rPr lang="en-US" sz="2200" dirty="0"/>
              <a:t> – Expected Arrests</a:t>
            </a:r>
            <a:r>
              <a:rPr lang="en-US" sz="2200" baseline="-25000" dirty="0"/>
              <a:t>neighborhood</a:t>
            </a:r>
            <a:r>
              <a:rPr lang="en-US" sz="2200" dirty="0"/>
              <a:t>)</a:t>
            </a:r>
            <a:r>
              <a:rPr lang="en-US" sz="2200" baseline="30000" dirty="0"/>
              <a:t>2</a:t>
            </a:r>
            <a:endParaRPr lang="en-US" sz="2200" dirty="0"/>
          </a:p>
          <a:p>
            <a:pPr lvl="1"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1,701,608.94</a:t>
            </a:r>
          </a:p>
          <a:p>
            <a:pPr lvl="1" algn="l"/>
            <a:r>
              <a:rPr lang="en-US" sz="2200" dirty="0">
                <a:sym typeface="Wingdings" panose="05000000000000000000" pitchFamily="2" charset="2"/>
              </a:rPr>
              <a:t>p-value</a:t>
            </a:r>
          </a:p>
          <a:p>
            <a:pPr lvl="1"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0.0</a:t>
            </a:r>
          </a:p>
          <a:p>
            <a:pPr algn="l"/>
            <a:r>
              <a:rPr lang="en-US" sz="2600" dirty="0"/>
              <a:t>Conclusion</a:t>
            </a:r>
          </a:p>
          <a:p>
            <a:pPr lvl="1" algn="l"/>
            <a:r>
              <a:rPr lang="en-US" sz="2200" dirty="0"/>
              <a:t>The neighborhoods are decidedly </a:t>
            </a:r>
            <a:r>
              <a:rPr lang="en-US" sz="2200" b="1" dirty="0"/>
              <a:t>not</a:t>
            </a:r>
            <a:r>
              <a:rPr lang="en-US" sz="2200" dirty="0"/>
              <a:t> composed of similar populations</a:t>
            </a:r>
          </a:p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D500-5502-5A41-857D-289054A92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00AF7-6915-044C-B922-D44ECD298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in Chicago through the course of time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5E1E1D-2508-504F-9386-26DC0C52A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2121"/>
            <a:ext cx="6343650" cy="4008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91D543D-9F5A-CC4F-94DF-1720A32FC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6" y="1804192"/>
            <a:ext cx="6219824" cy="37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in Chicago through the course of time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6FBC5-0583-704C-8589-D251FD4C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25624"/>
            <a:ext cx="12192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7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of Crime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8EB27-50A9-A84A-9898-58D6E32C1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4" y="1144590"/>
            <a:ext cx="9607138" cy="571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1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Crime in Chicago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6/12/18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27CC7-5D77-C044-A205-1B0C94430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1360488"/>
            <a:ext cx="11601450" cy="528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7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261</Words>
  <Application>Microsoft Macintosh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Crime in Chicago  A Socioeconomic Exploration</vt:lpstr>
      <vt:lpstr>Research Question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Rosen</dc:creator>
  <cp:lastModifiedBy>mssuite2563</cp:lastModifiedBy>
  <cp:revision>18</cp:revision>
  <dcterms:created xsi:type="dcterms:W3CDTF">2018-06-11T23:53:15Z</dcterms:created>
  <dcterms:modified xsi:type="dcterms:W3CDTF">2018-06-13T02:30:54Z</dcterms:modified>
</cp:coreProperties>
</file>