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7"/>
  </p:notesMasterIdLst>
  <p:sldIdLst>
    <p:sldId id="535" r:id="rId2"/>
    <p:sldId id="536" r:id="rId3"/>
    <p:sldId id="537" r:id="rId4"/>
    <p:sldId id="538" r:id="rId5"/>
    <p:sldId id="539" r:id="rId6"/>
    <p:sldId id="540" r:id="rId7"/>
    <p:sldId id="541" r:id="rId8"/>
    <p:sldId id="542" r:id="rId9"/>
    <p:sldId id="543" r:id="rId10"/>
    <p:sldId id="544" r:id="rId11"/>
    <p:sldId id="545" r:id="rId12"/>
    <p:sldId id="546" r:id="rId13"/>
    <p:sldId id="547" r:id="rId14"/>
    <p:sldId id="548" r:id="rId15"/>
    <p:sldId id="549" r:id="rId16"/>
    <p:sldId id="550" r:id="rId17"/>
    <p:sldId id="551" r:id="rId18"/>
    <p:sldId id="552" r:id="rId19"/>
    <p:sldId id="553" r:id="rId20"/>
    <p:sldId id="554" r:id="rId21"/>
    <p:sldId id="555" r:id="rId22"/>
    <p:sldId id="556" r:id="rId23"/>
    <p:sldId id="557" r:id="rId24"/>
    <p:sldId id="558" r:id="rId25"/>
    <p:sldId id="559" r:id="rId26"/>
    <p:sldId id="560" r:id="rId27"/>
    <p:sldId id="561" r:id="rId28"/>
    <p:sldId id="562" r:id="rId29"/>
    <p:sldId id="563" r:id="rId30"/>
    <p:sldId id="564" r:id="rId31"/>
    <p:sldId id="565" r:id="rId32"/>
    <p:sldId id="566" r:id="rId33"/>
    <p:sldId id="567" r:id="rId34"/>
    <p:sldId id="568" r:id="rId35"/>
    <p:sldId id="569" r:id="rId36"/>
    <p:sldId id="570" r:id="rId37"/>
    <p:sldId id="571" r:id="rId38"/>
    <p:sldId id="572" r:id="rId39"/>
    <p:sldId id="573" r:id="rId40"/>
    <p:sldId id="574" r:id="rId41"/>
    <p:sldId id="575" r:id="rId42"/>
    <p:sldId id="576" r:id="rId43"/>
    <p:sldId id="577" r:id="rId44"/>
    <p:sldId id="578" r:id="rId45"/>
    <p:sldId id="579" r:id="rId46"/>
    <p:sldId id="580" r:id="rId47"/>
    <p:sldId id="581" r:id="rId48"/>
    <p:sldId id="582" r:id="rId49"/>
    <p:sldId id="583" r:id="rId50"/>
    <p:sldId id="584" r:id="rId51"/>
    <p:sldId id="585" r:id="rId52"/>
    <p:sldId id="586" r:id="rId53"/>
    <p:sldId id="587" r:id="rId54"/>
    <p:sldId id="588" r:id="rId55"/>
    <p:sldId id="589" r:id="rId56"/>
    <p:sldId id="590" r:id="rId57"/>
    <p:sldId id="591" r:id="rId58"/>
    <p:sldId id="592" r:id="rId59"/>
    <p:sldId id="593" r:id="rId60"/>
    <p:sldId id="594" r:id="rId61"/>
    <p:sldId id="595" r:id="rId62"/>
    <p:sldId id="596" r:id="rId63"/>
    <p:sldId id="597" r:id="rId64"/>
    <p:sldId id="598" r:id="rId65"/>
    <p:sldId id="600"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196"/>
    <a:srgbClr val="F49709"/>
    <a:srgbClr val="D58408"/>
    <a:srgbClr val="1C6CB5"/>
    <a:srgbClr val="D5C139"/>
    <a:srgbClr val="ECD63F"/>
    <a:srgbClr val="CCCC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3" autoAdjust="0"/>
  </p:normalViewPr>
  <p:slideViewPr>
    <p:cSldViewPr>
      <p:cViewPr>
        <p:scale>
          <a:sx n="85" d="100"/>
          <a:sy n="85" d="100"/>
        </p:scale>
        <p:origin x="-924" y="4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5C8EDD-3C33-4275-BE39-B3D768C18698}" type="datetimeFigureOut">
              <a:rPr lang="en-US" smtClean="0"/>
              <a:pPr/>
              <a:t>9/21/2016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F85CFB-4469-43E7-BB4F-25A916CEC446}" type="slidenum">
              <a:rPr lang="en-US" smtClean="0"/>
              <a:pPr/>
              <a:t>‹#›</a:t>
            </a:fld>
            <a:endParaRPr lang="en-US"/>
          </a:p>
        </p:txBody>
      </p:sp>
    </p:spTree>
    <p:extLst>
      <p:ext uri="{BB962C8B-B14F-4D97-AF65-F5344CB8AC3E}">
        <p14:creationId xmlns:p14="http://schemas.microsoft.com/office/powerpoint/2010/main" val="49818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informatik.uni-trier.de/~ley/pers/hd/j/Jia:Xiaohua.html"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www.informatik.uni-trier.de/~ley/db/conf/ccs/asiaccs2013.html#YangJR13" TargetMode="External"/><Relationship Id="rId4" Type="http://schemas.openxmlformats.org/officeDocument/2006/relationships/hyperlink" Target="http://www.informatik.uni-trier.de/~ley/pers/hd/r/Ren:Kui.htm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informatik.uni-trier.de/~ley/pers/hd/k/Katz:Jonathan.html" TargetMode="External"/><Relationship Id="rId2" Type="http://schemas.openxmlformats.org/officeDocument/2006/relationships/slide" Target="../slides/slide55.xml"/><Relationship Id="rId1" Type="http://schemas.openxmlformats.org/officeDocument/2006/relationships/notesMaster" Target="../notesMasters/notesMaster1.xml"/><Relationship Id="rId5" Type="http://schemas.openxmlformats.org/officeDocument/2006/relationships/hyperlink" Target="http://www.informatik.uni-trier.de/~ley/db/journals/joc/joc26.html#KatzSW13" TargetMode="External"/><Relationship Id="rId4" Type="http://schemas.openxmlformats.org/officeDocument/2006/relationships/hyperlink" Target="http://www.informatik.uni-trier.de/~ley/pers/hd/s/Sahai:Amit.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err="1" smtClean="0"/>
              <a:t>Tursted</a:t>
            </a:r>
            <a:r>
              <a:rPr lang="en-US" altLang="zh-CN" dirty="0" smtClean="0"/>
              <a:t> is sometimes too strong an assumption.</a:t>
            </a:r>
          </a:p>
          <a:p>
            <a:r>
              <a:rPr lang="en-US" altLang="zh-CN" dirty="0" smtClean="0"/>
              <a:t>Cons: see the next slides –data breaches</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A6429B-9BEF-4F90-9E67-446AA0A0AAFD}" type="slidenum">
              <a:rPr lang="en-US" altLang="zh-CN" smtClean="0"/>
              <a:pPr eaLnBrk="1" hangingPunct="1"/>
              <a:t>6</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xfrm>
            <a:off x="1146175" y="685800"/>
            <a:ext cx="4570413" cy="3427413"/>
          </a:xfrm>
          <a:ln/>
        </p:spPr>
      </p:sp>
      <p:sp>
        <p:nvSpPr>
          <p:cNvPr id="275459" name="Rectangle 3"/>
          <p:cNvSpPr>
            <a:spLocks noGrp="1" noChangeArrowheads="1"/>
          </p:cNvSpPr>
          <p:nvPr>
            <p:ph type="body" idx="1"/>
          </p:nvPr>
        </p:nvSpPr>
        <p:spPr>
          <a:xfrm>
            <a:off x="914400" y="4341813"/>
            <a:ext cx="5029200" cy="4116387"/>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838991-DED8-44B4-A0F1-781EA6AAF638}" type="slidenum">
              <a:rPr lang="en-US" altLang="zh-CN" smtClean="0"/>
              <a:pPr eaLnBrk="1" hangingPunct="1"/>
              <a:t>27</a:t>
            </a:fld>
            <a:endParaRPr lang="en-US" altLang="zh-CN" smtClean="0"/>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000" dirty="0" smtClean="0"/>
              <a:t>[BSW07] J. </a:t>
            </a:r>
            <a:r>
              <a:rPr lang="en-US" altLang="zh-CN" sz="1000" dirty="0" err="1" smtClean="0"/>
              <a:t>Bethencourt</a:t>
            </a:r>
            <a:r>
              <a:rPr lang="en-US" altLang="zh-CN" sz="1000" dirty="0" smtClean="0"/>
              <a:t>, A. </a:t>
            </a:r>
            <a:r>
              <a:rPr lang="en-US" altLang="zh-CN" sz="1000" dirty="0" err="1" smtClean="0"/>
              <a:t>Sahai</a:t>
            </a:r>
            <a:r>
              <a:rPr lang="en-US" altLang="zh-CN" sz="1000" dirty="0" smtClean="0"/>
              <a:t>, and B. Waters. </a:t>
            </a:r>
            <a:r>
              <a:rPr lang="en-US" altLang="zh-CN" sz="1000" dirty="0" err="1" smtClean="0"/>
              <a:t>Ciphertext</a:t>
            </a:r>
            <a:r>
              <a:rPr lang="en-US" altLang="zh-CN" sz="1000" dirty="0" smtClean="0"/>
              <a:t>-policy attribute-based encryption. In </a:t>
            </a:r>
            <a:r>
              <a:rPr lang="en-US" altLang="zh-CN" sz="1000" i="1" dirty="0" smtClean="0"/>
              <a:t>IEEE Symposium on</a:t>
            </a:r>
          </a:p>
          <a:p>
            <a:r>
              <a:rPr lang="en-US" altLang="zh-CN" sz="1000" i="1" dirty="0" smtClean="0"/>
              <a:t>Security and Privacy, pages 321–334, 2007.</a:t>
            </a:r>
            <a:endParaRPr lang="en-US" altLang="zh-CN" sz="10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Comic Sans MS" pitchFamily="66" charset="0"/>
              </a:rPr>
              <a:t>Collusion resistance: users can’t combine private key components</a:t>
            </a:r>
          </a:p>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FB9825-CD7B-4059-9938-29ECF459A38A}" type="slidenum">
              <a:rPr lang="en-US" altLang="zh-CN" smtClean="0"/>
              <a:pPr eaLnBrk="1" hangingPunct="1"/>
              <a:t>32</a:t>
            </a:fld>
            <a:endParaRPr lang="en-US" altLang="zh-CN"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E868AE-7BCD-4B19-9C61-1DA8AC172E91}" type="slidenum">
              <a:rPr lang="en-US" altLang="zh-CN" smtClean="0"/>
              <a:pPr eaLnBrk="1" hangingPunct="1"/>
              <a:t>33</a:t>
            </a:fld>
            <a:endParaRPr lang="en-US" altLang="zh-CN" smtClean="0"/>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431284-2A80-4AE3-B95A-B795ADB825CC}" type="slidenum">
              <a:rPr lang="en-US" altLang="zh-CN" smtClean="0"/>
              <a:pPr eaLnBrk="1" hangingPunct="1"/>
              <a:t>34</a:t>
            </a:fld>
            <a:endParaRPr lang="en-US" altLang="zh-CN" smtClean="0"/>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p:txBody>
          <a:bodyPr wrap="square" numCol="1" anchor="t" anchorCtr="0" compatLnSpc="1">
            <a:prstTxWarp prst="textNoShape">
              <a:avLst/>
            </a:prstTxWarp>
          </a:bodyPr>
          <a:lstStyle/>
          <a:p>
            <a:pPr>
              <a:defRPr/>
            </a:pPr>
            <a:endParaRPr lang="zh-CN"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5DECA8-4860-428E-B191-9C576F18CCEA}" type="slidenum">
              <a:rPr lang="en-US" altLang="zh-CN" smtClean="0"/>
              <a:pPr eaLnBrk="1" hangingPunct="1"/>
              <a:t>38</a:t>
            </a:fld>
            <a:endParaRPr lang="en-US" altLang="zh-CN"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err="1" smtClean="0"/>
              <a:t>Amit</a:t>
            </a:r>
            <a:r>
              <a:rPr lang="en-US" altLang="zh-CN" dirty="0" smtClean="0"/>
              <a:t> </a:t>
            </a:r>
            <a:r>
              <a:rPr lang="en-US" altLang="zh-CN" dirty="0" err="1" smtClean="0"/>
              <a:t>Sahai</a:t>
            </a:r>
            <a:r>
              <a:rPr lang="en-US" altLang="zh-CN" dirty="0" smtClean="0"/>
              <a:t>, </a:t>
            </a:r>
            <a:r>
              <a:rPr lang="en-US" altLang="zh-CN" dirty="0" err="1" smtClean="0"/>
              <a:t>Hakan</a:t>
            </a:r>
            <a:r>
              <a:rPr lang="en-US" altLang="zh-CN" dirty="0" smtClean="0"/>
              <a:t> </a:t>
            </a:r>
            <a:r>
              <a:rPr lang="en-US" altLang="zh-CN" dirty="0" err="1" smtClean="0"/>
              <a:t>Seyalioglu</a:t>
            </a:r>
            <a:r>
              <a:rPr lang="en-US" altLang="zh-CN" dirty="0" smtClean="0"/>
              <a:t> and Brent Waters. Dynamic Credentials and </a:t>
            </a:r>
            <a:r>
              <a:rPr lang="en-US" altLang="zh-CN" dirty="0" err="1" smtClean="0"/>
              <a:t>Ciphertext</a:t>
            </a:r>
            <a:r>
              <a:rPr lang="en-US" altLang="zh-CN" dirty="0" smtClean="0"/>
              <a:t> Delegation for Attribute-Based Encryption. CRYPTO’12</a:t>
            </a:r>
          </a:p>
          <a:p>
            <a:endParaRPr lang="en-US" altLang="zh-CN" dirty="0" smtClean="0"/>
          </a:p>
          <a:p>
            <a:r>
              <a:rPr lang="en-US" altLang="zh-CN" dirty="0" err="1" smtClean="0"/>
              <a:t>Ciphertext</a:t>
            </a:r>
            <a:r>
              <a:rPr lang="en-US" altLang="zh-CN" dirty="0" smtClean="0"/>
              <a:t> is stored in a third party server. When a user is revoked, existing </a:t>
            </a:r>
            <a:r>
              <a:rPr lang="en-US" altLang="zh-CN" dirty="0" err="1" smtClean="0"/>
              <a:t>ciphertexts</a:t>
            </a:r>
            <a:r>
              <a:rPr lang="en-US" altLang="zh-CN" dirty="0" smtClean="0"/>
              <a:t> in the storage need to be updated so that revoked users can not decrypt these </a:t>
            </a:r>
            <a:r>
              <a:rPr lang="en-US" altLang="zh-CN" dirty="0" err="1" smtClean="0"/>
              <a:t>ciphertexts</a:t>
            </a:r>
            <a:r>
              <a:rPr lang="en-US" altLang="zh-CN" dirty="0" smtClean="0"/>
              <a:t>. To do so, the storage server reprocess existing </a:t>
            </a:r>
            <a:r>
              <a:rPr lang="en-US" altLang="zh-CN" dirty="0" err="1" smtClean="0"/>
              <a:t>ciphertexts</a:t>
            </a:r>
            <a:r>
              <a:rPr lang="en-US" altLang="zh-CN" dirty="0" smtClean="0"/>
              <a:t> based on publicly available information to </a:t>
            </a:r>
            <a:r>
              <a:rPr lang="en-US" altLang="zh-CN" sz="2800" dirty="0" err="1" smtClean="0"/>
              <a:t>to</a:t>
            </a:r>
            <a:r>
              <a:rPr lang="en-US" altLang="zh-CN" sz="2800" dirty="0" smtClean="0"/>
              <a:t> disqualify revoked users from accessing data that was encrypted in the past. Note that the storage server is trusted to protect integrity of data it stores.</a:t>
            </a:r>
          </a:p>
          <a:p>
            <a:endParaRPr lang="en-US" altLang="zh-CN" sz="2800" dirty="0" smtClean="0"/>
          </a:p>
          <a:p>
            <a:r>
              <a:rPr lang="en-US" altLang="zh-CN" dirty="0" smtClean="0"/>
              <a:t>Protecting Newly Encrypted data: newly encrypted data is not </a:t>
            </a:r>
            <a:r>
              <a:rPr lang="en-US" altLang="zh-CN" dirty="0" err="1" smtClean="0"/>
              <a:t>decryptable</a:t>
            </a:r>
            <a:r>
              <a:rPr lang="en-US" altLang="zh-CN" dirty="0" smtClean="0"/>
              <a:t> by a user’s key if that user’s access has been revoked</a:t>
            </a:r>
          </a:p>
          <a:p>
            <a:endParaRPr lang="en-US" altLang="zh-CN" dirty="0" smtClean="0"/>
          </a:p>
          <a:p>
            <a:endParaRPr lang="zh-CN" altLang="zh-CN"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5DECA8-4860-428E-B191-9C576F18CCEA}" type="slidenum">
              <a:rPr lang="en-US" altLang="zh-CN" smtClean="0"/>
              <a:pPr eaLnBrk="1" hangingPunct="1"/>
              <a:t>39</a:t>
            </a:fld>
            <a:endParaRPr lang="en-US" altLang="zh-CN"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err="1" smtClean="0"/>
              <a:t>Amit</a:t>
            </a:r>
            <a:r>
              <a:rPr lang="en-US" altLang="zh-CN" dirty="0" smtClean="0"/>
              <a:t> </a:t>
            </a:r>
            <a:r>
              <a:rPr lang="en-US" altLang="zh-CN" dirty="0" err="1" smtClean="0"/>
              <a:t>Sahai</a:t>
            </a:r>
            <a:r>
              <a:rPr lang="en-US" altLang="zh-CN" dirty="0" smtClean="0"/>
              <a:t>, </a:t>
            </a:r>
            <a:r>
              <a:rPr lang="en-US" altLang="zh-CN" dirty="0" err="1" smtClean="0"/>
              <a:t>Hakan</a:t>
            </a:r>
            <a:r>
              <a:rPr lang="en-US" altLang="zh-CN" dirty="0" smtClean="0"/>
              <a:t> </a:t>
            </a:r>
            <a:r>
              <a:rPr lang="en-US" altLang="zh-CN" dirty="0" err="1" smtClean="0"/>
              <a:t>Seyalioglu</a:t>
            </a:r>
            <a:r>
              <a:rPr lang="en-US" altLang="zh-CN" dirty="0" smtClean="0"/>
              <a:t> and Brent Waters. Dynamic Credentials and </a:t>
            </a:r>
            <a:r>
              <a:rPr lang="en-US" altLang="zh-CN" dirty="0" err="1" smtClean="0"/>
              <a:t>Ciphertext</a:t>
            </a:r>
            <a:r>
              <a:rPr lang="en-US" altLang="zh-CN" dirty="0" smtClean="0"/>
              <a:t> Delegation for Attribute-Based Encryption. CRYPTO’12</a:t>
            </a:r>
          </a:p>
          <a:p>
            <a:endParaRPr lang="en-US" altLang="zh-CN" dirty="0" smtClean="0"/>
          </a:p>
          <a:p>
            <a:r>
              <a:rPr lang="en-US" altLang="zh-CN" dirty="0" err="1" smtClean="0"/>
              <a:t>Ciphertext</a:t>
            </a:r>
            <a:r>
              <a:rPr lang="en-US" altLang="zh-CN" dirty="0" smtClean="0"/>
              <a:t> is stored in a third party server. When a user is revoked, existing </a:t>
            </a:r>
            <a:r>
              <a:rPr lang="en-US" altLang="zh-CN" dirty="0" err="1" smtClean="0"/>
              <a:t>ciphertexts</a:t>
            </a:r>
            <a:r>
              <a:rPr lang="en-US" altLang="zh-CN" dirty="0" smtClean="0"/>
              <a:t> in the storage need to be updated so that revoked users can not decrypt these </a:t>
            </a:r>
            <a:r>
              <a:rPr lang="en-US" altLang="zh-CN" dirty="0" err="1" smtClean="0"/>
              <a:t>ciphertexts</a:t>
            </a:r>
            <a:r>
              <a:rPr lang="en-US" altLang="zh-CN" dirty="0" smtClean="0"/>
              <a:t>. To do so, the storage server reprocess existing </a:t>
            </a:r>
            <a:r>
              <a:rPr lang="en-US" altLang="zh-CN" dirty="0" err="1" smtClean="0"/>
              <a:t>ciphertexts</a:t>
            </a:r>
            <a:r>
              <a:rPr lang="en-US" altLang="zh-CN" dirty="0" smtClean="0"/>
              <a:t> based on publicly available information to </a:t>
            </a:r>
            <a:r>
              <a:rPr lang="en-US" altLang="zh-CN" sz="2800" dirty="0" err="1" smtClean="0"/>
              <a:t>to</a:t>
            </a:r>
            <a:r>
              <a:rPr lang="en-US" altLang="zh-CN" sz="2800" dirty="0" smtClean="0"/>
              <a:t> disqualify revoked users from accessing data that was encrypted in the past. Note that the storage server is trusted to protect integrity of data it stores.</a:t>
            </a:r>
          </a:p>
          <a:p>
            <a:endParaRPr lang="en-US" altLang="zh-CN" sz="2800" dirty="0" smtClean="0"/>
          </a:p>
          <a:p>
            <a:r>
              <a:rPr lang="en-US" altLang="zh-CN" dirty="0" smtClean="0"/>
              <a:t>Protecting Newly Encrypted data: newly encrypted data is not </a:t>
            </a:r>
            <a:r>
              <a:rPr lang="en-US" altLang="zh-CN" dirty="0" err="1" smtClean="0"/>
              <a:t>decryptable</a:t>
            </a:r>
            <a:r>
              <a:rPr lang="en-US" altLang="zh-CN" dirty="0" smtClean="0"/>
              <a:t> by a user’s key if that user’s access has been revoked</a:t>
            </a:r>
          </a:p>
          <a:p>
            <a:endParaRPr lang="en-US" altLang="zh-CN" dirty="0" smtClean="0"/>
          </a:p>
          <a:p>
            <a:endParaRPr lang="zh-CN" altLang="zh-CN"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5DECA8-4860-428E-B191-9C576F18CCEA}" type="slidenum">
              <a:rPr lang="en-US" altLang="zh-CN" smtClean="0"/>
              <a:pPr eaLnBrk="1" hangingPunct="1"/>
              <a:t>40</a:t>
            </a:fld>
            <a:endParaRPr lang="en-US" altLang="zh-CN"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The</a:t>
            </a:r>
            <a:r>
              <a:rPr lang="en-US" altLang="zh-CN" baseline="0" dirty="0" smtClean="0"/>
              <a:t> previous </a:t>
            </a:r>
            <a:r>
              <a:rPr lang="en-US" altLang="zh-CN" baseline="0" dirty="0" err="1" smtClean="0"/>
              <a:t>ciphertexts</a:t>
            </a:r>
            <a:r>
              <a:rPr lang="en-US" altLang="zh-CN" baseline="0" dirty="0" smtClean="0"/>
              <a:t> may encrypted with old version attribute, while the newly joined users may only hold attributes with new versions</a:t>
            </a:r>
            <a:endParaRPr lang="en-US" altLang="zh-CN" dirty="0" smtClean="0"/>
          </a:p>
          <a:p>
            <a:endParaRPr lang="zh-CN"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5DECA8-4860-428E-B191-9C576F18CCEA}" type="slidenum">
              <a:rPr lang="en-US" altLang="zh-CN" smtClean="0"/>
              <a:pPr eaLnBrk="1" hangingPunct="1"/>
              <a:t>41</a:t>
            </a:fld>
            <a:endParaRPr lang="en-US" altLang="zh-CN"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err="1" smtClean="0">
                <a:solidFill>
                  <a:schemeClr val="tx1"/>
                </a:solidFill>
                <a:effectLst/>
                <a:latin typeface="+mn-lt"/>
                <a:ea typeface="+mn-ea"/>
                <a:cs typeface="+mn-cs"/>
              </a:rPr>
              <a:t>Kan</a:t>
            </a:r>
            <a:r>
              <a:rPr lang="en-US" altLang="zh-CN" sz="1200" b="0" i="0" kern="1200" dirty="0" smtClean="0">
                <a:solidFill>
                  <a:schemeClr val="tx1"/>
                </a:solidFill>
                <a:effectLst/>
                <a:latin typeface="+mn-lt"/>
                <a:ea typeface="+mn-ea"/>
                <a:cs typeface="+mn-cs"/>
              </a:rPr>
              <a:t> Yang, </a:t>
            </a:r>
            <a:r>
              <a:rPr lang="en-US" altLang="zh-CN" sz="1200" b="0" i="0" u="none" strike="noStrike" kern="1200" dirty="0" err="1" smtClean="0">
                <a:solidFill>
                  <a:schemeClr val="tx1"/>
                </a:solidFill>
                <a:effectLst/>
                <a:latin typeface="+mn-lt"/>
                <a:ea typeface="+mn-ea"/>
                <a:cs typeface="+mn-cs"/>
                <a:hlinkClick r:id="rId3"/>
              </a:rPr>
              <a:t>Xiaohua</a:t>
            </a:r>
            <a:r>
              <a:rPr lang="en-US" altLang="zh-CN" sz="1200" b="0" i="0" u="none" strike="noStrike" kern="1200" dirty="0" smtClean="0">
                <a:solidFill>
                  <a:schemeClr val="tx1"/>
                </a:solidFill>
                <a:effectLst/>
                <a:latin typeface="+mn-lt"/>
                <a:ea typeface="+mn-ea"/>
                <a:cs typeface="+mn-cs"/>
                <a:hlinkClick r:id="rId3"/>
              </a:rPr>
              <a:t> Jia</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4"/>
              </a:rPr>
              <a:t>Kui</a:t>
            </a:r>
            <a:r>
              <a:rPr lang="en-US" altLang="zh-CN" sz="1200" b="0" i="0" u="none" strike="noStrike" kern="1200" dirty="0" smtClean="0">
                <a:solidFill>
                  <a:schemeClr val="tx1"/>
                </a:solidFill>
                <a:effectLst/>
                <a:latin typeface="+mn-lt"/>
                <a:ea typeface="+mn-ea"/>
                <a:cs typeface="+mn-cs"/>
                <a:hlinkClick r:id="rId4"/>
              </a:rPr>
              <a:t> </a:t>
            </a:r>
            <a:r>
              <a:rPr lang="en-US" altLang="zh-CN" sz="1200" b="0" i="0" u="none" strike="noStrike" kern="1200" dirty="0" err="1" smtClean="0">
                <a:solidFill>
                  <a:schemeClr val="tx1"/>
                </a:solidFill>
                <a:effectLst/>
                <a:latin typeface="+mn-lt"/>
                <a:ea typeface="+mn-ea"/>
                <a:cs typeface="+mn-cs"/>
                <a:hlinkClick r:id="rId4"/>
              </a:rPr>
              <a:t>Ren</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Attribute-based fine-grained access control with efficient revocation in cloud storage systems.</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5"/>
              </a:rPr>
              <a:t>ASIACCS 2013</a:t>
            </a:r>
            <a:r>
              <a:rPr lang="en-US" altLang="zh-CN" sz="1200" b="0" i="0" kern="1200" dirty="0" smtClean="0">
                <a:solidFill>
                  <a:schemeClr val="tx1"/>
                </a:solidFill>
                <a:effectLst/>
                <a:latin typeface="+mn-lt"/>
                <a:ea typeface="+mn-ea"/>
                <a:cs typeface="+mn-cs"/>
              </a:rPr>
              <a:t>: 523-528</a:t>
            </a:r>
          </a:p>
          <a:p>
            <a:endParaRPr lang="en-US" altLang="zh-CN"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omic Sans MS" pitchFamily="66" charset="0"/>
                <a:ea typeface="宋体" pitchFamily="2" charset="-122"/>
              </a:rPr>
              <a:t>Secret key update by non-revoked users,</a:t>
            </a:r>
            <a:r>
              <a:rPr lang="en-US" altLang="zh-CN" baseline="0" dirty="0" smtClean="0">
                <a:latin typeface="Comic Sans MS" pitchFamily="66" charset="0"/>
                <a:ea typeface="宋体" pitchFamily="2" charset="-122"/>
              </a:rPr>
              <a:t> while the revoked user cannot update its secret key.</a:t>
            </a:r>
            <a:endParaRPr lang="en-US" altLang="zh-CN" dirty="0" smtClean="0">
              <a:latin typeface="Comic Sans MS" pitchFamily="66" charset="0"/>
              <a:ea typeface="宋体" pitchFamily="2" charset="-122"/>
            </a:endParaRPr>
          </a:p>
          <a:p>
            <a:endParaRPr lang="zh-CN"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5DECA8-4860-428E-B191-9C576F18CCEA}" type="slidenum">
              <a:rPr lang="en-US" altLang="zh-CN" smtClean="0"/>
              <a:pPr eaLnBrk="1" hangingPunct="1"/>
              <a:t>42</a:t>
            </a:fld>
            <a:endParaRPr lang="en-US" altLang="zh-CN"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5DECA8-4860-428E-B191-9C576F18CCEA}" type="slidenum">
              <a:rPr lang="en-US" altLang="zh-CN" smtClean="0"/>
              <a:pPr eaLnBrk="1" hangingPunct="1"/>
              <a:t>43</a:t>
            </a:fld>
            <a:endParaRPr lang="en-US" altLang="zh-CN"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89256B-B867-47B4-BB2E-067A54754F42}" type="slidenum">
              <a:rPr lang="en-US" altLang="zh-CN" smtClean="0"/>
              <a:pPr eaLnBrk="1" hangingPunct="1"/>
              <a:t>49</a:t>
            </a:fld>
            <a:endParaRPr lang="en-US" altLang="zh-CN" smtClean="0"/>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z="10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C1AC06-C613-4A0B-935A-565B05E7A41C}" type="slidenum">
              <a:rPr lang="en-US" altLang="zh-CN" smtClean="0"/>
              <a:pPr eaLnBrk="1" hangingPunct="1"/>
              <a:t>51</a:t>
            </a:fld>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71876A7-542D-4FB9-AE46-97647FA84202}" type="slidenum">
              <a:rPr lang="en-US" altLang="zh-CN" smtClean="0"/>
              <a:pPr eaLnBrk="1" hangingPunct="1"/>
              <a:t>54</a:t>
            </a:fld>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u="sng" kern="1200" dirty="0" smtClean="0">
                <a:solidFill>
                  <a:schemeClr val="tx1"/>
                </a:solidFill>
                <a:effectLst/>
                <a:latin typeface="+mn-lt"/>
                <a:ea typeface="+mn-ea"/>
                <a:cs typeface="+mn-cs"/>
                <a:hlinkClick r:id="rId3"/>
              </a:rPr>
              <a:t>Jonathan Katz</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4"/>
              </a:rPr>
              <a:t>Amit</a:t>
            </a:r>
            <a:r>
              <a:rPr lang="en-US" altLang="zh-CN" sz="1200" b="0" i="0" u="none" strike="noStrike" kern="1200" dirty="0" smtClean="0">
                <a:solidFill>
                  <a:schemeClr val="tx1"/>
                </a:solidFill>
                <a:effectLst/>
                <a:latin typeface="+mn-lt"/>
                <a:ea typeface="+mn-ea"/>
                <a:cs typeface="+mn-cs"/>
                <a:hlinkClick r:id="rId4"/>
              </a:rPr>
              <a:t> </a:t>
            </a:r>
            <a:r>
              <a:rPr lang="en-US" altLang="zh-CN" sz="1200" b="0" i="0" u="none" strike="noStrike" kern="1200" dirty="0" err="1" smtClean="0">
                <a:solidFill>
                  <a:schemeClr val="tx1"/>
                </a:solidFill>
                <a:effectLst/>
                <a:latin typeface="+mn-lt"/>
                <a:ea typeface="+mn-ea"/>
                <a:cs typeface="+mn-cs"/>
                <a:hlinkClick r:id="rId4"/>
              </a:rPr>
              <a:t>Sahai</a:t>
            </a:r>
            <a:r>
              <a:rPr lang="en-US" altLang="zh-CN" sz="1200" b="0" i="0" kern="1200" dirty="0" smtClean="0">
                <a:solidFill>
                  <a:schemeClr val="tx1"/>
                </a:solidFill>
                <a:effectLst/>
                <a:latin typeface="+mn-lt"/>
                <a:ea typeface="+mn-ea"/>
                <a:cs typeface="+mn-cs"/>
              </a:rPr>
              <a:t>, Brent Waters: </a:t>
            </a:r>
            <a:r>
              <a:rPr lang="en-US" altLang="zh-CN" sz="1200" b="1" i="0" kern="1200" dirty="0" smtClean="0">
                <a:solidFill>
                  <a:schemeClr val="tx1"/>
                </a:solidFill>
                <a:effectLst/>
                <a:latin typeface="+mn-lt"/>
                <a:ea typeface="+mn-ea"/>
                <a:cs typeface="+mn-cs"/>
              </a:rPr>
              <a:t>Predicate Encryption Supporting Disjunctions, Polynomial Equations, and Inner Products.</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5"/>
              </a:rPr>
              <a:t>J. Cryptology 26</a:t>
            </a:r>
            <a:r>
              <a:rPr lang="en-US" altLang="zh-CN" sz="1200" b="0" i="0" kern="1200" dirty="0" smtClean="0">
                <a:solidFill>
                  <a:schemeClr val="tx1"/>
                </a:solidFill>
                <a:effectLst/>
                <a:latin typeface="+mn-lt"/>
                <a:ea typeface="+mn-ea"/>
                <a:cs typeface="+mn-cs"/>
              </a:rPr>
              <a:t>(2): 191-224 (2013)</a:t>
            </a:r>
            <a:endParaRPr lang="zh-CN" altLang="zh-CN"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B5368B-99E1-491C-B42D-83E635F8BFEF}" type="slidenum">
              <a:rPr lang="en-US" altLang="zh-CN" smtClean="0"/>
              <a:pPr eaLnBrk="1" hangingPunct="1"/>
              <a:t>55</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Here is a wishlist</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890727-D311-42CE-85E2-28DF3877E23E}" type="slidenum">
              <a:rPr lang="en-US" altLang="zh-CN" smtClean="0"/>
              <a:pPr eaLnBrk="1" hangingPunct="1"/>
              <a:t>12</a:t>
            </a:fld>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591B0C-B81D-4BE4-B7D0-5D2E507C6D1C}" type="slidenum">
              <a:rPr lang="en-US" altLang="zh-CN" smtClean="0"/>
              <a:pPr eaLnBrk="1" hangingPunct="1"/>
              <a:t>56</a:t>
            </a:fld>
            <a:endParaRPr lang="en-US" altLang="zh-CN" smtClean="0"/>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51BC40-DFB0-4529-914B-676F8F4100E6}" type="slidenum">
              <a:rPr lang="en-US" altLang="zh-CN" smtClean="0"/>
              <a:pPr eaLnBrk="1" hangingPunct="1"/>
              <a:t>57</a:t>
            </a:fld>
            <a:endParaRPr lang="en-US" altLang="zh-CN" smtClean="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7EDD8D-0D45-4514-A235-DECA44C26EA5}" type="slidenum">
              <a:rPr lang="en-US" altLang="zh-CN" smtClean="0"/>
              <a:pPr eaLnBrk="1" hangingPunct="1"/>
              <a:t>58</a:t>
            </a:fld>
            <a:endParaRPr lang="en-US" altLang="zh-CN" smtClean="0"/>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The arrtibute values in red are guessed values.</a:t>
            </a:r>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Composite order bilinear groups whose order is the product of two distinct primes, were first introduced in </a:t>
            </a:r>
            <a:r>
              <a:rPr lang="en-US" altLang="zh-CN" dirty="0" err="1" smtClean="0"/>
              <a:t>Boneh</a:t>
            </a:r>
            <a:r>
              <a:rPr lang="en-US" altLang="zh-CN" dirty="0" smtClean="0"/>
              <a:t> et al. [1].</a:t>
            </a:r>
          </a:p>
          <a:p>
            <a:endParaRPr lang="en-US" altLang="zh-CN" dirty="0" smtClean="0"/>
          </a:p>
          <a:p>
            <a:r>
              <a:rPr lang="en-US" altLang="zh-CN" dirty="0" smtClean="0"/>
              <a:t>[LOSTW10</a:t>
            </a:r>
            <a:r>
              <a:rPr lang="en-US" altLang="zh-CN" dirty="0" smtClean="0">
                <a:solidFill>
                  <a:srgbClr val="C00000"/>
                </a:solidFill>
              </a:rPr>
              <a:t>] will construct their CP-ABE scheme in composite order bilinear groups whose order is the product of 3 distinct</a:t>
            </a:r>
          </a:p>
          <a:p>
            <a:r>
              <a:rPr lang="en-US" altLang="zh-CN" dirty="0" smtClean="0">
                <a:solidFill>
                  <a:srgbClr val="C00000"/>
                </a:solidFill>
              </a:rPr>
              <a:t>primes.</a:t>
            </a:r>
          </a:p>
          <a:p>
            <a:endParaRPr lang="en-US" altLang="zh-CN" dirty="0" smtClean="0"/>
          </a:p>
          <a:p>
            <a:r>
              <a:rPr lang="en-US" altLang="zh-CN" dirty="0" smtClean="0"/>
              <a:t>[1] D. </a:t>
            </a:r>
            <a:r>
              <a:rPr lang="en-US" altLang="zh-CN" dirty="0" err="1" smtClean="0"/>
              <a:t>Boneh</a:t>
            </a:r>
            <a:r>
              <a:rPr lang="en-US" altLang="zh-CN" dirty="0" smtClean="0"/>
              <a:t>, E.-J. </a:t>
            </a:r>
            <a:r>
              <a:rPr lang="en-US" altLang="zh-CN" dirty="0" err="1" smtClean="0"/>
              <a:t>Goh</a:t>
            </a:r>
            <a:r>
              <a:rPr lang="en-US" altLang="zh-CN" dirty="0" smtClean="0"/>
              <a:t>, and K. </a:t>
            </a:r>
            <a:r>
              <a:rPr lang="en-US" altLang="zh-CN" dirty="0" err="1" smtClean="0"/>
              <a:t>Nissim</a:t>
            </a:r>
            <a:r>
              <a:rPr lang="en-US" altLang="zh-CN" dirty="0" smtClean="0"/>
              <a:t>. Evaluating 2-dnf formulas on </a:t>
            </a:r>
            <a:r>
              <a:rPr lang="en-US" altLang="zh-CN" dirty="0" err="1" smtClean="0"/>
              <a:t>ciphertexts</a:t>
            </a:r>
            <a:r>
              <a:rPr lang="en-US" altLang="zh-CN" dirty="0" smtClean="0"/>
              <a:t>. In </a:t>
            </a:r>
            <a:r>
              <a:rPr lang="en-US" altLang="zh-CN" i="1" dirty="0" smtClean="0"/>
              <a:t>TCC, pages 325–341, 2005.</a:t>
            </a:r>
            <a:endParaRPr lang="en-US" altLang="zh-CN" dirty="0" smtClean="0"/>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64332A-4678-4469-AEF1-B5853FDCB553}" type="slidenum">
              <a:rPr lang="en-US" altLang="zh-CN" smtClean="0"/>
              <a:pPr eaLnBrk="1" hangingPunct="1"/>
              <a:t>59</a:t>
            </a:fld>
            <a:endParaRPr lang="en-US"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522E639-2673-4E73-A454-F79C4516850E}" type="slidenum">
              <a:rPr lang="en-US" altLang="zh-CN" smtClean="0"/>
              <a:pPr eaLnBrk="1" hangingPunct="1"/>
              <a:t>60</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The notion of ABE was first introduced by </a:t>
            </a:r>
            <a:r>
              <a:rPr lang="en-US" altLang="zh-CN" dirty="0" err="1" smtClean="0"/>
              <a:t>Sahai</a:t>
            </a:r>
            <a:r>
              <a:rPr lang="en-US" altLang="zh-CN" dirty="0" smtClean="0"/>
              <a:t> and Waters as an application of their fuzzy identity-based</a:t>
            </a:r>
          </a:p>
          <a:p>
            <a:r>
              <a:rPr lang="en-US" altLang="zh-CN" dirty="0" smtClean="0"/>
              <a:t>encryption (IBE) scheme [1], where both </a:t>
            </a:r>
            <a:r>
              <a:rPr lang="en-US" altLang="zh-CN" dirty="0" err="1" smtClean="0"/>
              <a:t>ciphertexts</a:t>
            </a:r>
            <a:r>
              <a:rPr lang="en-US" altLang="zh-CN" dirty="0" smtClean="0"/>
              <a:t> and secret keys are associated with sets of attributes.</a:t>
            </a:r>
          </a:p>
          <a:p>
            <a:endParaRPr lang="en-US" altLang="zh-CN" dirty="0" smtClean="0"/>
          </a:p>
          <a:p>
            <a:r>
              <a:rPr lang="en-US" altLang="zh-CN" dirty="0" err="1" smtClean="0"/>
              <a:t>Goyal</a:t>
            </a:r>
            <a:r>
              <a:rPr lang="en-US" altLang="zh-CN" dirty="0" smtClean="0"/>
              <a:t> et al. [2] formulated two complimentary forms of ABE: KP-ABE and CP-ABE.</a:t>
            </a:r>
          </a:p>
          <a:p>
            <a:endParaRPr lang="en-US" altLang="zh-CN" dirty="0" smtClean="0"/>
          </a:p>
          <a:p>
            <a:r>
              <a:rPr lang="en-US" altLang="zh-CN" dirty="0" smtClean="0"/>
              <a:t>[1] A. </a:t>
            </a:r>
            <a:r>
              <a:rPr lang="en-US" altLang="zh-CN" dirty="0" err="1" smtClean="0"/>
              <a:t>Sahai</a:t>
            </a:r>
            <a:r>
              <a:rPr lang="en-US" altLang="zh-CN" dirty="0" smtClean="0"/>
              <a:t> and B. Waters. Fuzzy identity-based encryption. In </a:t>
            </a:r>
            <a:r>
              <a:rPr lang="en-US" altLang="zh-CN" i="1" dirty="0" smtClean="0"/>
              <a:t>EUROCRYPT, pages 457–473, 2005.</a:t>
            </a:r>
          </a:p>
          <a:p>
            <a:endParaRPr lang="en-US" altLang="zh-CN" i="1" dirty="0" smtClean="0"/>
          </a:p>
          <a:p>
            <a:r>
              <a:rPr lang="en-US" altLang="zh-CN" dirty="0" smtClean="0"/>
              <a:t>[2] V. </a:t>
            </a:r>
            <a:r>
              <a:rPr lang="en-US" altLang="zh-CN" dirty="0" err="1" smtClean="0"/>
              <a:t>Goyal</a:t>
            </a:r>
            <a:r>
              <a:rPr lang="en-US" altLang="zh-CN" dirty="0" smtClean="0"/>
              <a:t>, O. </a:t>
            </a:r>
            <a:r>
              <a:rPr lang="en-US" altLang="zh-CN" dirty="0" err="1" smtClean="0"/>
              <a:t>Pandey</a:t>
            </a:r>
            <a:r>
              <a:rPr lang="en-US" altLang="zh-CN" dirty="0" smtClean="0"/>
              <a:t>, A. </a:t>
            </a:r>
            <a:r>
              <a:rPr lang="en-US" altLang="zh-CN" dirty="0" err="1" smtClean="0"/>
              <a:t>Sahai</a:t>
            </a:r>
            <a:r>
              <a:rPr lang="en-US" altLang="zh-CN" dirty="0" smtClean="0"/>
              <a:t>, and B. Waters. Attribute-based encryption for fine-grained access control of</a:t>
            </a:r>
          </a:p>
          <a:p>
            <a:r>
              <a:rPr lang="en-US" altLang="zh-CN" dirty="0" smtClean="0"/>
              <a:t>encrypted data. In </a:t>
            </a:r>
            <a:r>
              <a:rPr lang="en-US" altLang="zh-CN" i="1" dirty="0" smtClean="0"/>
              <a:t>ACM Conference on Computer and Communications Security, pages 89–98, 2006.</a:t>
            </a:r>
            <a:endParaRPr lang="en-US" altLang="zh-CN" dirty="0" smtClean="0"/>
          </a:p>
          <a:p>
            <a:endParaRPr lang="en-US" altLang="zh-CN" dirty="0"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B4A675-73B6-4245-825C-12C1F1B75D64}" type="slidenum">
              <a:rPr lang="en-US" altLang="zh-CN" smtClean="0"/>
              <a:pPr eaLnBrk="1" hangingPunct="1"/>
              <a:t>14</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ABE does this.</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73EDDA8-37A4-4D3F-93DF-6F16B18D666C}" type="slidenum">
              <a:rPr lang="en-US" altLang="zh-CN" smtClean="0"/>
              <a:pPr eaLnBrk="1" hangingPunct="1"/>
              <a:t>15</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8D4716-64C7-4CBD-9476-4BB81A6C598B}" type="slidenum">
              <a:rPr lang="en-US" altLang="zh-CN"/>
              <a:pPr/>
              <a:t>16</a:t>
            </a:fld>
            <a:endParaRPr lang="en-US" altLang="zh-CN"/>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ltLang="zh-CN" dirty="0"/>
              <a:t>(point out that attributes of secret key are mathematically incorporated into the key itself)</a:t>
            </a:r>
          </a:p>
          <a:p>
            <a:r>
              <a:rPr lang="en-US" altLang="zh-CN" dirty="0"/>
              <a:t>(after file is encrypted, say we put it on the server)</a:t>
            </a:r>
          </a:p>
          <a:p>
            <a:r>
              <a:rPr lang="en-US" altLang="zh-CN" dirty="0"/>
              <a:t>(explain that now, the policy checking happens “inside the crypto”. that is, nobody explicitly evaluates the policies and makes an access decision. instead,  if the policy is satisfied, decryption will just work, otherwise it won’t.)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A712E97-C4DE-4182-8310-3A3E0B711D23}" type="slidenum">
              <a:rPr lang="en-US" altLang="zh-CN" smtClean="0"/>
              <a:pPr eaLnBrk="1" hangingPunct="1"/>
              <a:t>19</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ltLang="zh-CN" dirty="0"/>
              <a:t>(point out that attributes of secret key are mathematically incorporated into the key itself)</a:t>
            </a:r>
          </a:p>
          <a:p>
            <a:r>
              <a:rPr lang="en-US" altLang="zh-CN" dirty="0"/>
              <a:t>(after file is encrypted, say we put it on the server)</a:t>
            </a:r>
          </a:p>
          <a:p>
            <a:r>
              <a:rPr lang="en-US" altLang="zh-CN" dirty="0"/>
              <a:t>(explain that now, the policy checking happens “inside the crypto”. that is, nobody explicitly evaluates the policies and makes an access decision. instead,  if the policy is satisfied, decryption will just work, otherwise it won’t.)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1447800"/>
          </a:xfrm>
          <a:prstGeom prst="rect">
            <a:avLst/>
          </a:prstGeom>
        </p:spPr>
        <p:txBody>
          <a:bodyPr/>
          <a:lstStyle>
            <a:lvl1pPr algn="ctr">
              <a:defRPr>
                <a:solidFill>
                  <a:schemeClr val="bg2">
                    <a:lumMod val="75000"/>
                  </a:schemeClr>
                </a:solidFill>
                <a:latin typeface="Georgi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819400"/>
            <a:ext cx="6400800" cy="1752600"/>
          </a:xfrm>
          <a:prstGeom prst="rect">
            <a:avLst/>
          </a:prstGeom>
        </p:spPr>
        <p:txBody>
          <a:bodyPr/>
          <a:lstStyle>
            <a:lvl1pPr marL="0" indent="0" algn="ctr">
              <a:buNone/>
              <a:defRPr b="0" i="0">
                <a:solidFill>
                  <a:srgbClr val="606060"/>
                </a:solidFill>
                <a:latin typeface="Trebuchet MS"/>
                <a:cs typeface="Trebuchet M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11"/>
          <p:cNvCxnSpPr>
            <a:cxnSpLocks noChangeShapeType="1"/>
          </p:cNvCxnSpPr>
          <p:nvPr userDrawn="1"/>
        </p:nvCxnSpPr>
        <p:spPr bwMode="auto">
          <a:xfrm>
            <a:off x="838200" y="2362200"/>
            <a:ext cx="7620000" cy="1588"/>
          </a:xfrm>
          <a:prstGeom prst="line">
            <a:avLst/>
          </a:prstGeom>
          <a:noFill/>
          <a:ln w="9525">
            <a:solidFill>
              <a:schemeClr val="bg1"/>
            </a:solidFill>
            <a:prstDash val="dot"/>
            <a:round/>
            <a:headEnd/>
            <a:tailEnd/>
          </a:ln>
        </p:spPr>
      </p:cxnSp>
      <p:cxnSp>
        <p:nvCxnSpPr>
          <p:cNvPr id="5" name="Straight Connector 13"/>
          <p:cNvCxnSpPr>
            <a:cxnSpLocks noChangeShapeType="1"/>
          </p:cNvCxnSpPr>
          <p:nvPr userDrawn="1"/>
        </p:nvCxnSpPr>
        <p:spPr bwMode="auto">
          <a:xfrm>
            <a:off x="838200" y="2363788"/>
            <a:ext cx="7620000" cy="1587"/>
          </a:xfrm>
          <a:prstGeom prst="line">
            <a:avLst/>
          </a:prstGeom>
          <a:noFill/>
          <a:ln w="9525">
            <a:solidFill>
              <a:schemeClr val="tx1"/>
            </a:solidFill>
            <a:prstDash val="dot"/>
            <a:round/>
            <a:headEnd/>
            <a:tailEnd/>
          </a:ln>
        </p:spPr>
      </p:cxnSp>
      <p:sp>
        <p:nvSpPr>
          <p:cNvPr id="2" name="Title 1"/>
          <p:cNvSpPr>
            <a:spLocks noGrp="1"/>
          </p:cNvSpPr>
          <p:nvPr>
            <p:ph type="title"/>
          </p:nvPr>
        </p:nvSpPr>
        <p:spPr>
          <a:xfrm>
            <a:off x="722313" y="2338387"/>
            <a:ext cx="7772400" cy="1852613"/>
          </a:xfrm>
          <a:prstGeom prst="rect">
            <a:avLst/>
          </a:prstGeom>
        </p:spPr>
        <p:txBody>
          <a:bodyPr anchor="t"/>
          <a:lstStyle>
            <a:lvl1pPr algn="l">
              <a:defRPr sz="4000" b="0" i="0" cap="all">
                <a:solidFill>
                  <a:srgbClr val="606060"/>
                </a:solidFill>
                <a:latin typeface="Georgia"/>
                <a:cs typeface="Georgia"/>
              </a:defRPr>
            </a:lvl1pPr>
          </a:lstStyle>
          <a:p>
            <a:r>
              <a:rPr lang="en-US" dirty="0" smtClean="0"/>
              <a:t>Click to edit Master</a:t>
            </a:r>
            <a:endParaRPr lang="en-US" dirty="0"/>
          </a:p>
        </p:txBody>
      </p:sp>
      <p:sp>
        <p:nvSpPr>
          <p:cNvPr id="3" name="Text Placeholder 2"/>
          <p:cNvSpPr>
            <a:spLocks noGrp="1"/>
          </p:cNvSpPr>
          <p:nvPr>
            <p:ph type="body" idx="1"/>
          </p:nvPr>
        </p:nvSpPr>
        <p:spPr>
          <a:xfrm>
            <a:off x="722313" y="1676400"/>
            <a:ext cx="7772400" cy="661987"/>
          </a:xfrm>
          <a:prstGeom prst="rect">
            <a:avLst/>
          </a:prstGeom>
        </p:spPr>
        <p:txBody>
          <a:bodyPr anchor="b"/>
          <a:lstStyle>
            <a:lvl1pPr marL="0" indent="0">
              <a:buNone/>
              <a:defRPr sz="2000" b="0" i="0">
                <a:solidFill>
                  <a:srgbClr val="1C6CB5"/>
                </a:solidFill>
                <a:latin typeface="Trebuchet MS"/>
                <a:cs typeface="Trebuchet M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143000"/>
          </a:xfrm>
          <a:prstGeom prst="rect">
            <a:avLst/>
          </a:prstGeom>
        </p:spPr>
        <p:txBody>
          <a:bodyPr/>
          <a:lstStyle>
            <a:lvl1pPr>
              <a:defRPr b="0" i="0">
                <a:solidFill>
                  <a:srgbClr val="606060"/>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5800" y="2514600"/>
            <a:ext cx="7772400" cy="3429000"/>
          </a:xfrm>
          <a:prstGeom prst="rect">
            <a:avLst/>
          </a:prstGeom>
        </p:spPr>
        <p:txBody>
          <a:bodyPr/>
          <a:lstStyle>
            <a:lvl1pPr>
              <a:defRPr b="0" i="0">
                <a:solidFill>
                  <a:srgbClr val="606060"/>
                </a:solidFill>
                <a:latin typeface="Trebuchet MS"/>
                <a:cs typeface="Trebuchet MS"/>
              </a:defRPr>
            </a:lvl1pPr>
            <a:lvl2pPr>
              <a:buClrTx/>
              <a:defRPr b="0" i="0">
                <a:solidFill>
                  <a:srgbClr val="606060"/>
                </a:solidFill>
                <a:latin typeface="Trebuchet MS"/>
                <a:cs typeface="Trebuchet MS"/>
              </a:defRPr>
            </a:lvl2pPr>
            <a:lvl3pPr>
              <a:buClrTx/>
              <a:defRPr b="0" i="0">
                <a:solidFill>
                  <a:srgbClr val="606060"/>
                </a:solidFill>
                <a:latin typeface="Trebuchet MS"/>
                <a:cs typeface="Trebuchet MS"/>
              </a:defRPr>
            </a:lvl3pPr>
            <a:lvl4pPr>
              <a:buClrTx/>
              <a:defRPr b="0" i="0">
                <a:solidFill>
                  <a:srgbClr val="606060"/>
                </a:solidFill>
                <a:latin typeface="Trebuchet MS"/>
                <a:cs typeface="Trebuchet MS"/>
              </a:defRPr>
            </a:lvl4pPr>
            <a:lvl5pPr>
              <a:defRPr b="0" i="1">
                <a:solidFill>
                  <a:srgbClr val="606060"/>
                </a:solidFill>
                <a:latin typeface="Trebuchet MS"/>
                <a:cs typeface="Trebuchet M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2400" cy="1143000"/>
          </a:xfrm>
          <a:prstGeom prst="rect">
            <a:avLst/>
          </a:prstGeom>
        </p:spPr>
        <p:txBody>
          <a:bodyPr/>
          <a:lstStyle>
            <a:lvl1pPr>
              <a:defRPr b="0" i="0">
                <a:solidFill>
                  <a:srgbClr val="606060"/>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5800" y="2133600"/>
            <a:ext cx="3810000" cy="3505200"/>
          </a:xfrm>
          <a:prstGeom prst="rect">
            <a:avLst/>
          </a:prstGeom>
        </p:spPr>
        <p:txBody>
          <a:bodyPr/>
          <a:lstStyle>
            <a:lvl1pPr>
              <a:defRPr sz="2800" b="0" i="0">
                <a:solidFill>
                  <a:srgbClr val="606060"/>
                </a:solidFill>
                <a:latin typeface="Trebuchet MS"/>
                <a:cs typeface="Trebuchet MS"/>
              </a:defRPr>
            </a:lvl1pPr>
            <a:lvl2pPr>
              <a:buClrTx/>
              <a:buFont typeface="Arial"/>
              <a:buChar char="•"/>
              <a:defRPr sz="2400" b="0" i="0">
                <a:solidFill>
                  <a:srgbClr val="606060"/>
                </a:solidFill>
                <a:latin typeface="Trebuchet MS"/>
                <a:cs typeface="Trebuchet MS"/>
              </a:defRPr>
            </a:lvl2pPr>
            <a:lvl3pPr>
              <a:buClrTx/>
              <a:buFont typeface="Arial"/>
              <a:buChar char="•"/>
              <a:defRPr sz="2000" b="0" i="0">
                <a:solidFill>
                  <a:srgbClr val="606060"/>
                </a:solidFill>
                <a:latin typeface="Trebuchet MS"/>
                <a:cs typeface="Trebuchet MS"/>
              </a:defRPr>
            </a:lvl3pPr>
            <a:lvl4pPr>
              <a:buClrTx/>
              <a:buFont typeface="Arial"/>
              <a:buChar char="•"/>
              <a:defRPr sz="1800" b="0" i="0">
                <a:solidFill>
                  <a:srgbClr val="606060"/>
                </a:solidFill>
                <a:latin typeface="Trebuchet MS"/>
                <a:cs typeface="Trebuchet MS"/>
              </a:defRPr>
            </a:lvl4pPr>
            <a:lvl5pPr>
              <a:buClr>
                <a:srgbClr val="ECD63F"/>
              </a:buClr>
              <a:buFontTx/>
              <a:buNone/>
              <a:defRPr sz="1800" b="0" i="1">
                <a:solidFill>
                  <a:srgbClr val="606060"/>
                </a:solidFill>
                <a:latin typeface="Trebuchet MS"/>
                <a:cs typeface="Trebuchet M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133600"/>
            <a:ext cx="3810000" cy="3505200"/>
          </a:xfrm>
          <a:prstGeom prst="rect">
            <a:avLst/>
          </a:prstGeom>
        </p:spPr>
        <p:txBody>
          <a:bodyPr/>
          <a:lstStyle>
            <a:lvl1pPr>
              <a:defRPr sz="2800" b="0" i="0">
                <a:solidFill>
                  <a:srgbClr val="606060"/>
                </a:solidFill>
                <a:latin typeface="Trebuchet MS"/>
                <a:cs typeface="Trebuchet MS"/>
              </a:defRPr>
            </a:lvl1pPr>
            <a:lvl2pPr>
              <a:buClrTx/>
              <a:buFont typeface="Arial"/>
              <a:buChar char="•"/>
              <a:defRPr sz="2400" b="0" i="0">
                <a:solidFill>
                  <a:srgbClr val="808080"/>
                </a:solidFill>
                <a:latin typeface="Trebuchet MS"/>
                <a:cs typeface="Trebuchet MS"/>
              </a:defRPr>
            </a:lvl2pPr>
            <a:lvl3pPr>
              <a:buClrTx/>
              <a:buFont typeface="Arial"/>
              <a:buChar char="•"/>
              <a:defRPr sz="2000" b="0" i="0">
                <a:solidFill>
                  <a:srgbClr val="808080"/>
                </a:solidFill>
                <a:latin typeface="Trebuchet MS"/>
                <a:cs typeface="Trebuchet MS"/>
              </a:defRPr>
            </a:lvl3pPr>
            <a:lvl4pPr>
              <a:buClrTx/>
              <a:buFont typeface="Arial"/>
              <a:buChar char="•"/>
              <a:defRPr sz="1800" b="0" i="0">
                <a:solidFill>
                  <a:srgbClr val="808080"/>
                </a:solidFill>
                <a:latin typeface="Trebuchet MS"/>
                <a:cs typeface="Trebuchet MS"/>
              </a:defRPr>
            </a:lvl4pPr>
            <a:lvl5pPr>
              <a:buClr>
                <a:srgbClr val="ECD63F"/>
              </a:buClr>
              <a:buFontTx/>
              <a:buNone/>
              <a:defRPr sz="1800" b="0" i="1">
                <a:solidFill>
                  <a:srgbClr val="808080"/>
                </a:solidFill>
                <a:latin typeface="Trebuchet MS"/>
                <a:cs typeface="Trebuchet M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06475"/>
          </a:xfrm>
          <a:prstGeom prst="rect">
            <a:avLst/>
          </a:prstGeom>
        </p:spPr>
        <p:txBody>
          <a:bodyPr/>
          <a:lstStyle>
            <a:lvl1pPr>
              <a:defRPr b="0" i="0">
                <a:solidFill>
                  <a:srgbClr val="808080"/>
                </a:solidFill>
                <a:latin typeface="Georgia"/>
                <a:cs typeface="Georgia"/>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1"/>
            <a:ext cx="4040188" cy="438935"/>
          </a:xfrm>
          <a:prstGeom prst="rect">
            <a:avLst/>
          </a:prstGeom>
        </p:spPr>
        <p:txBody>
          <a:bodyPr anchor="b"/>
          <a:lstStyle>
            <a:lvl1pPr marL="0" indent="0">
              <a:buNone/>
              <a:defRPr sz="2400" b="0" i="0">
                <a:solidFill>
                  <a:srgbClr val="1C6CB5"/>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637626"/>
            <a:ext cx="4040188" cy="2971800"/>
          </a:xfrm>
          <a:prstGeom prst="rect">
            <a:avLst/>
          </a:prstGeom>
        </p:spPr>
        <p:txBody>
          <a:bodyPr/>
          <a:lstStyle>
            <a:lvl1pPr>
              <a:defRPr sz="2400" b="0" i="0">
                <a:solidFill>
                  <a:srgbClr val="606060"/>
                </a:solidFill>
                <a:latin typeface="Trebuchet MS"/>
                <a:cs typeface="Trebuchet MS"/>
              </a:defRPr>
            </a:lvl1pPr>
            <a:lvl2pPr>
              <a:buClr>
                <a:srgbClr val="ECD63F"/>
              </a:buClr>
              <a:buFont typeface="Arial"/>
              <a:buChar char="•"/>
              <a:defRPr sz="2000" b="0" i="0">
                <a:solidFill>
                  <a:srgbClr val="606060"/>
                </a:solidFill>
                <a:latin typeface="Trebuchet MS"/>
                <a:cs typeface="Trebuchet MS"/>
              </a:defRPr>
            </a:lvl2pPr>
            <a:lvl3pPr>
              <a:buClr>
                <a:srgbClr val="ECD63F"/>
              </a:buClr>
              <a:buFont typeface="Arial"/>
              <a:buChar char="•"/>
              <a:defRPr sz="1800" b="0" i="0">
                <a:solidFill>
                  <a:srgbClr val="606060"/>
                </a:solidFill>
                <a:latin typeface="Trebuchet MS"/>
                <a:cs typeface="Trebuchet MS"/>
              </a:defRPr>
            </a:lvl3pPr>
            <a:lvl4pPr>
              <a:buClr>
                <a:srgbClr val="ECD63F"/>
              </a:buClr>
              <a:buFont typeface="Arial"/>
              <a:buChar char="•"/>
              <a:defRPr sz="1600" b="0" i="0">
                <a:solidFill>
                  <a:srgbClr val="606060"/>
                </a:solidFill>
                <a:latin typeface="Trebuchet MS"/>
                <a:cs typeface="Trebuchet MS"/>
              </a:defRPr>
            </a:lvl4pPr>
            <a:lvl5pPr>
              <a:buClr>
                <a:srgbClr val="ECD63F"/>
              </a:buClr>
              <a:buFontTx/>
              <a:buNone/>
              <a:defRPr sz="1600" b="0" i="1">
                <a:solidFill>
                  <a:srgbClr val="606060"/>
                </a:solidFill>
                <a:latin typeface="Trebuchet MS"/>
                <a:cs typeface="Trebuchet MS"/>
              </a:defRPr>
            </a:lvl5pPr>
            <a:lvl6pPr>
              <a:defRPr sz="1600"/>
            </a:lvl6pPr>
            <a:lvl7pPr>
              <a:defRPr sz="1600"/>
            </a:lvl7pPr>
            <a:lvl8pPr>
              <a:defRPr sz="1600"/>
            </a:lvl8pPr>
            <a:lvl9pPr>
              <a:defRPr sz="16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057401"/>
            <a:ext cx="4041775" cy="438935"/>
          </a:xfrm>
          <a:prstGeom prst="rect">
            <a:avLst/>
          </a:prstGeom>
        </p:spPr>
        <p:txBody>
          <a:bodyPr anchor="b"/>
          <a:lstStyle>
            <a:lvl1pPr marL="0" indent="0">
              <a:buNone/>
              <a:defRPr sz="2400" b="0" i="0">
                <a:solidFill>
                  <a:srgbClr val="1C6CB5"/>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a:t>
            </a:r>
          </a:p>
        </p:txBody>
      </p:sp>
      <p:sp>
        <p:nvSpPr>
          <p:cNvPr id="6" name="Content Placeholder 5"/>
          <p:cNvSpPr>
            <a:spLocks noGrp="1"/>
          </p:cNvSpPr>
          <p:nvPr>
            <p:ph sz="quarter" idx="4"/>
          </p:nvPr>
        </p:nvSpPr>
        <p:spPr>
          <a:xfrm>
            <a:off x="4645025" y="2637626"/>
            <a:ext cx="4041775" cy="2971800"/>
          </a:xfrm>
          <a:prstGeom prst="rect">
            <a:avLst/>
          </a:prstGeom>
        </p:spPr>
        <p:txBody>
          <a:bodyPr/>
          <a:lstStyle>
            <a:lvl1pPr>
              <a:defRPr sz="2400">
                <a:solidFill>
                  <a:srgbClr val="606060"/>
                </a:solidFill>
              </a:defRPr>
            </a:lvl1pPr>
            <a:lvl2pPr>
              <a:buClr>
                <a:srgbClr val="ECD63F"/>
              </a:buClr>
              <a:buFont typeface="Arial"/>
              <a:buChar char="•"/>
              <a:defRPr sz="2000">
                <a:solidFill>
                  <a:srgbClr val="606060"/>
                </a:solidFill>
              </a:defRPr>
            </a:lvl2pPr>
            <a:lvl3pPr>
              <a:buClr>
                <a:srgbClr val="ECD63F"/>
              </a:buClr>
              <a:buFont typeface="Arial"/>
              <a:buChar char="•"/>
              <a:defRPr sz="1800">
                <a:solidFill>
                  <a:srgbClr val="606060"/>
                </a:solidFill>
              </a:defRPr>
            </a:lvl3pPr>
            <a:lvl4pPr>
              <a:buClr>
                <a:srgbClr val="ECD63F"/>
              </a:buClr>
              <a:buFont typeface="Arial"/>
              <a:buChar char="•"/>
              <a:defRPr sz="1600">
                <a:solidFill>
                  <a:srgbClr val="606060"/>
                </a:solidFill>
              </a:defRPr>
            </a:lvl4pPr>
            <a:lvl5pPr>
              <a:buClr>
                <a:srgbClr val="ECD63F"/>
              </a:buClr>
              <a:buFontTx/>
              <a:buNone/>
              <a:defRPr sz="1600" i="1">
                <a:solidFill>
                  <a:srgbClr val="606060"/>
                </a:solidFill>
              </a:defRPr>
            </a:lvl5pPr>
            <a:lvl6pPr>
              <a:defRPr sz="1600"/>
            </a:lvl6pPr>
            <a:lvl7pPr>
              <a:defRPr sz="1600"/>
            </a:lvl7pPr>
            <a:lvl8pPr>
              <a:defRPr sz="1600"/>
            </a:lvl8pPr>
            <a:lvl9pPr>
              <a:defRPr sz="16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3008313" cy="1295400"/>
          </a:xfrm>
          <a:prstGeom prst="rect">
            <a:avLst/>
          </a:prstGeom>
          <a:solidFill>
            <a:srgbClr val="F49709"/>
          </a:solidFill>
        </p:spPr>
        <p:txBody>
          <a:bodyPr anchor="b"/>
          <a:lstStyle>
            <a:lvl1pPr algn="l">
              <a:defRPr sz="2000" b="0" i="0">
                <a:latin typeface="Trebuchet MS"/>
                <a:cs typeface="Trebuchet MS"/>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143000"/>
            <a:ext cx="5111750" cy="4495800"/>
          </a:xfrm>
          <a:prstGeom prst="rect">
            <a:avLst/>
          </a:prstGeom>
        </p:spPr>
        <p:txBody>
          <a:bodyPr/>
          <a:lstStyle>
            <a:lvl1pPr>
              <a:defRPr sz="3200">
                <a:solidFill>
                  <a:srgbClr val="606060"/>
                </a:solidFill>
                <a:latin typeface="Georgia"/>
                <a:cs typeface="Georgia"/>
              </a:defRPr>
            </a:lvl1pPr>
            <a:lvl2pPr>
              <a:buClrTx/>
              <a:buFont typeface="Arial"/>
              <a:buChar char="•"/>
              <a:defRPr sz="2800" b="0" i="0">
                <a:solidFill>
                  <a:srgbClr val="606060"/>
                </a:solidFill>
                <a:latin typeface="Trebuchet MS"/>
                <a:cs typeface="Trebuchet MS"/>
              </a:defRPr>
            </a:lvl2pPr>
            <a:lvl3pPr>
              <a:buClrTx/>
              <a:buFont typeface="Arial"/>
              <a:buChar char="•"/>
              <a:defRPr sz="2400" b="0" i="0">
                <a:solidFill>
                  <a:srgbClr val="606060"/>
                </a:solidFill>
                <a:latin typeface="Trebuchet MS"/>
                <a:cs typeface="Trebuchet MS"/>
              </a:defRPr>
            </a:lvl3pPr>
            <a:lvl4pPr>
              <a:buClrTx/>
              <a:buFont typeface="Arial"/>
              <a:buChar char="•"/>
              <a:defRPr sz="2000" b="0" i="0">
                <a:solidFill>
                  <a:srgbClr val="606060"/>
                </a:solidFill>
                <a:latin typeface="Trebuchet MS"/>
                <a:cs typeface="Trebuchet MS"/>
              </a:defRPr>
            </a:lvl4pPr>
            <a:lvl5pPr>
              <a:buClr>
                <a:srgbClr val="ECD63F"/>
              </a:buClr>
              <a:buFontTx/>
              <a:buNone/>
              <a:defRPr sz="2000" b="0" i="1">
                <a:solidFill>
                  <a:srgbClr val="606060"/>
                </a:solidFill>
                <a:latin typeface="Trebuchet MS"/>
                <a:cs typeface="Trebuchet MS"/>
              </a:defRPr>
            </a:lvl5pPr>
            <a:lvl6pPr>
              <a:defRPr sz="2000"/>
            </a:lvl6pPr>
            <a:lvl7pPr>
              <a:defRPr sz="2000"/>
            </a:lvl7pPr>
            <a:lvl8pPr>
              <a:defRPr sz="2000"/>
            </a:lvl8pPr>
            <a:lvl9pPr>
              <a:defRPr sz="2000"/>
            </a:lvl9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590800"/>
            <a:ext cx="3008313" cy="3048000"/>
          </a:xfrm>
          <a:prstGeom prst="rect">
            <a:avLst/>
          </a:prstGeom>
        </p:spPr>
        <p:txBody>
          <a:bodyPr/>
          <a:lstStyle>
            <a:lvl1pPr marL="0" indent="0">
              <a:buNone/>
              <a:defRPr sz="1400" b="0" i="0">
                <a:solidFill>
                  <a:srgbClr val="606060"/>
                </a:solidFill>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495800"/>
            <a:ext cx="5334000" cy="566738"/>
          </a:xfrm>
          <a:prstGeom prst="rect">
            <a:avLst/>
          </a:prstGeom>
        </p:spPr>
        <p:txBody>
          <a:bodyPr anchor="b"/>
          <a:lstStyle>
            <a:lvl1pPr algn="ctr">
              <a:defRPr sz="2000" b="0" i="0">
                <a:solidFill>
                  <a:srgbClr val="606060"/>
                </a:solidFill>
                <a:latin typeface="Georgia"/>
                <a:cs typeface="Georgia"/>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828800" y="1295400"/>
            <a:ext cx="5334000" cy="3124200"/>
          </a:xfrm>
          <a:prstGeom prst="rect">
            <a:avLst/>
          </a:prstGeom>
          <a:ln>
            <a:headEnd type="none" w="med" len="med"/>
            <a:tailEnd type="none" w="med" len="med"/>
          </a:ln>
        </p:spPr>
        <p:style>
          <a:lnRef idx="3">
            <a:schemeClr val="lt1"/>
          </a:lnRef>
          <a:fillRef idx="1">
            <a:schemeClr val="accent3"/>
          </a:fillRef>
          <a:effectRef idx="1">
            <a:schemeClr val="accent3"/>
          </a:effectRef>
          <a:fontRef idx="none"/>
        </p:style>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828800" y="5062538"/>
            <a:ext cx="5334000" cy="804862"/>
          </a:xfrm>
          <a:prstGeom prst="rect">
            <a:avLst/>
          </a:prstGeom>
        </p:spPr>
        <p:txBody>
          <a:bodyPr/>
          <a:lstStyle>
            <a:lvl1pPr marL="0" indent="0" algn="ctr">
              <a:buNone/>
              <a:defRPr sz="1400" b="0" i="0">
                <a:solidFill>
                  <a:srgbClr val="606060"/>
                </a:solidFill>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88925"/>
            <a:ext cx="8305800" cy="6413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553200"/>
            <a:ext cx="1143000" cy="304800"/>
          </a:xfrm>
          <a:prstGeom prst="rect">
            <a:avLst/>
          </a:prstGeom>
        </p:spPr>
        <p:txBody>
          <a:bodyPr/>
          <a:lstStyle>
            <a:lvl1pPr>
              <a:defRPr/>
            </a:lvl1pPr>
          </a:lstStyle>
          <a:p>
            <a:pPr>
              <a:defRPr/>
            </a:pPr>
            <a:endParaRPr lang="en-US" altLang="zh-CN"/>
          </a:p>
        </p:txBody>
      </p:sp>
      <p:sp>
        <p:nvSpPr>
          <p:cNvPr id="4" name="Footer Placeholder 4"/>
          <p:cNvSpPr>
            <a:spLocks noGrp="1"/>
          </p:cNvSpPr>
          <p:nvPr>
            <p:ph type="ftr" sz="quarter" idx="11"/>
          </p:nvPr>
        </p:nvSpPr>
        <p:spPr>
          <a:xfrm>
            <a:off x="1676400" y="6553200"/>
            <a:ext cx="5257800" cy="3048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dt" sz="half" idx="12"/>
          </p:nvPr>
        </p:nvSpPr>
        <p:spPr>
          <a:xfrm>
            <a:off x="457200" y="6553200"/>
            <a:ext cx="1143000" cy="3048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3"/>
          </p:nvPr>
        </p:nvSpPr>
        <p:spPr>
          <a:xfrm>
            <a:off x="1676400" y="6553200"/>
            <a:ext cx="5257800" cy="304800"/>
          </a:xfrm>
          <a:prstGeom prst="rect">
            <a:avLst/>
          </a:prstGeom>
        </p:spPr>
        <p:txBody>
          <a:bodyPr/>
          <a:lstStyle>
            <a:lvl1pPr>
              <a:defRPr/>
            </a:lvl1pPr>
          </a:lstStyle>
          <a:p>
            <a:pPr>
              <a:defRPr/>
            </a:pPr>
            <a:endParaRPr lang="en-US" altLang="zh-CN"/>
          </a:p>
        </p:txBody>
      </p:sp>
      <p:sp>
        <p:nvSpPr>
          <p:cNvPr id="7" name="Date Placeholder 6"/>
          <p:cNvSpPr>
            <a:spLocks noGrp="1" noChangeArrowheads="1"/>
          </p:cNvSpPr>
          <p:nvPr>
            <p:ph type="dt" sz="half" idx="14"/>
          </p:nvPr>
        </p:nvSpPr>
        <p:spPr>
          <a:xfrm>
            <a:off x="457200" y="6553200"/>
            <a:ext cx="1143000" cy="304800"/>
          </a:xfrm>
          <a:prstGeom prst="rect">
            <a:avLst/>
          </a:prstGeom>
        </p:spPr>
        <p:txBody>
          <a:bodyPr/>
          <a:lstStyle>
            <a:lvl1pPr>
              <a:defRPr/>
            </a:lvl1pPr>
          </a:lstStyle>
          <a:p>
            <a:pPr>
              <a:defRPr/>
            </a:pPr>
            <a:endParaRPr lang="en-US" altLang="zh-CN"/>
          </a:p>
        </p:txBody>
      </p:sp>
      <p:sp>
        <p:nvSpPr>
          <p:cNvPr id="8" name="Footer Placeholder 7"/>
          <p:cNvSpPr>
            <a:spLocks noGrp="1" noChangeArrowheads="1"/>
          </p:cNvSpPr>
          <p:nvPr>
            <p:ph type="ftr" sz="quarter" idx="15"/>
          </p:nvPr>
        </p:nvSpPr>
        <p:spPr>
          <a:xfrm>
            <a:off x="1676400" y="6553200"/>
            <a:ext cx="5257800" cy="3048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dt" sz="half" idx="16"/>
          </p:nvPr>
        </p:nvSpPr>
        <p:spPr>
          <a:xfrm>
            <a:off x="457200" y="6553200"/>
            <a:ext cx="1143000" cy="304800"/>
          </a:xfrm>
          <a:prstGeom prst="rect">
            <a:avLst/>
          </a:prstGeom>
        </p:spPr>
        <p:txBody>
          <a:bodyPr/>
          <a:lstStyle>
            <a:lvl1pPr>
              <a:defRPr/>
            </a:lvl1pPr>
          </a:lstStyle>
          <a:p>
            <a:pPr>
              <a:defRPr/>
            </a:pPr>
            <a:endParaRPr lang="en-US" altLang="zh-CN"/>
          </a:p>
        </p:txBody>
      </p:sp>
      <p:sp>
        <p:nvSpPr>
          <p:cNvPr id="10" name="Rectangle 8"/>
          <p:cNvSpPr>
            <a:spLocks noGrp="1" noChangeArrowheads="1"/>
          </p:cNvSpPr>
          <p:nvPr>
            <p:ph type="ftr" sz="quarter" idx="17"/>
          </p:nvPr>
        </p:nvSpPr>
        <p:spPr>
          <a:xfrm>
            <a:off x="1676400" y="6553200"/>
            <a:ext cx="5257800" cy="304800"/>
          </a:xfrm>
          <a:prstGeom prst="rect">
            <a:avLst/>
          </a:prstGeom>
        </p:spPr>
        <p:txBody>
          <a:bodyPr/>
          <a:lstStyle>
            <a:lvl1pPr>
              <a:defRPr/>
            </a:lvl1pPr>
          </a:lstStyle>
          <a:p>
            <a:pPr>
              <a:defRPr/>
            </a:pPr>
            <a:endParaRPr lang="en-US" altLang="zh-CN"/>
          </a:p>
        </p:txBody>
      </p:sp>
      <p:sp>
        <p:nvSpPr>
          <p:cNvPr id="11" name="Rectangle 6"/>
          <p:cNvSpPr>
            <a:spLocks noGrp="1" noChangeArrowheads="1"/>
          </p:cNvSpPr>
          <p:nvPr>
            <p:ph type="dt" sz="half" idx="18"/>
          </p:nvPr>
        </p:nvSpPr>
        <p:spPr>
          <a:xfrm>
            <a:off x="457200" y="6553200"/>
            <a:ext cx="1143000" cy="304800"/>
          </a:xfrm>
          <a:prstGeom prst="rect">
            <a:avLst/>
          </a:prstGeom>
        </p:spPr>
        <p:txBody>
          <a:bodyPr/>
          <a:lstStyle>
            <a:lvl1pPr>
              <a:defRPr/>
            </a:lvl1pPr>
          </a:lstStyle>
          <a:p>
            <a:pPr>
              <a:defRPr/>
            </a:pPr>
            <a:endParaRPr lang="en-US" altLang="zh-CN"/>
          </a:p>
        </p:txBody>
      </p:sp>
      <p:sp>
        <p:nvSpPr>
          <p:cNvPr id="12" name="Rectangle 8"/>
          <p:cNvSpPr>
            <a:spLocks noGrp="1" noChangeArrowheads="1"/>
          </p:cNvSpPr>
          <p:nvPr>
            <p:ph type="ftr" sz="quarter" idx="19"/>
          </p:nvPr>
        </p:nvSpPr>
        <p:spPr>
          <a:xfrm>
            <a:off x="1676400" y="6553200"/>
            <a:ext cx="5257800" cy="304800"/>
          </a:xfrm>
          <a:prstGeom prst="rect">
            <a:avLst/>
          </a:prstGeom>
        </p:spPr>
        <p:txBody>
          <a:bodyPr/>
          <a:lstStyle>
            <a:lvl1pPr>
              <a:defRPr/>
            </a:lvl1pPr>
          </a:lstStyle>
          <a:p>
            <a:pPr>
              <a:defRPr/>
            </a:pPr>
            <a:endParaRPr lang="en-US" altLang="zh-CN"/>
          </a:p>
        </p:txBody>
      </p:sp>
      <p:sp>
        <p:nvSpPr>
          <p:cNvPr id="13" name="Rectangle 6"/>
          <p:cNvSpPr>
            <a:spLocks noGrp="1" noChangeArrowheads="1"/>
          </p:cNvSpPr>
          <p:nvPr>
            <p:ph type="dt" sz="half" idx="20"/>
          </p:nvPr>
        </p:nvSpPr>
        <p:spPr>
          <a:xfrm>
            <a:off x="457200" y="6553200"/>
            <a:ext cx="1143000" cy="304800"/>
          </a:xfrm>
          <a:prstGeom prst="rect">
            <a:avLst/>
          </a:prstGeom>
        </p:spPr>
        <p:txBody>
          <a:bodyPr/>
          <a:lstStyle>
            <a:lvl1pPr>
              <a:defRPr/>
            </a:lvl1pPr>
          </a:lstStyle>
          <a:p>
            <a:pPr>
              <a:defRPr/>
            </a:pPr>
            <a:endParaRPr lang="en-US" altLang="zh-CN"/>
          </a:p>
        </p:txBody>
      </p:sp>
      <p:sp>
        <p:nvSpPr>
          <p:cNvPr id="14" name="Rectangle 8"/>
          <p:cNvSpPr>
            <a:spLocks noGrp="1" noChangeArrowheads="1"/>
          </p:cNvSpPr>
          <p:nvPr>
            <p:ph type="ftr" sz="quarter" idx="21"/>
          </p:nvPr>
        </p:nvSpPr>
        <p:spPr>
          <a:xfrm>
            <a:off x="1676400" y="6553200"/>
            <a:ext cx="5257800" cy="304800"/>
          </a:xfrm>
          <a:prstGeom prst="rect">
            <a:avLst/>
          </a:prstGeom>
        </p:spPr>
        <p:txBody>
          <a:bodyPr/>
          <a:lstStyle>
            <a:lvl1pPr>
              <a:defRPr/>
            </a:lvl1pPr>
          </a:lstStyle>
          <a:p>
            <a:pPr>
              <a:defRPr/>
            </a:pPr>
            <a:endParaRPr lang="en-US" altLang="zh-CN"/>
          </a:p>
        </p:txBody>
      </p:sp>
      <p:sp>
        <p:nvSpPr>
          <p:cNvPr id="15" name="Rectangle 6"/>
          <p:cNvSpPr>
            <a:spLocks noGrp="1" noChangeArrowheads="1"/>
          </p:cNvSpPr>
          <p:nvPr>
            <p:ph type="dt" sz="half" idx="22"/>
          </p:nvPr>
        </p:nvSpPr>
        <p:spPr>
          <a:xfrm>
            <a:off x="457200" y="6553200"/>
            <a:ext cx="1143000" cy="304800"/>
          </a:xfrm>
          <a:prstGeom prst="rect">
            <a:avLst/>
          </a:prstGeom>
        </p:spPr>
        <p:txBody>
          <a:bodyPr/>
          <a:lstStyle>
            <a:lvl1pPr>
              <a:defRPr/>
            </a:lvl1pPr>
          </a:lstStyle>
          <a:p>
            <a:pPr>
              <a:defRPr/>
            </a:pPr>
            <a:endParaRPr lang="en-US" altLang="zh-CN"/>
          </a:p>
        </p:txBody>
      </p:sp>
      <p:sp>
        <p:nvSpPr>
          <p:cNvPr id="17" name="Rectangle 8"/>
          <p:cNvSpPr>
            <a:spLocks noGrp="1" noChangeArrowheads="1"/>
          </p:cNvSpPr>
          <p:nvPr>
            <p:ph type="ftr" sz="quarter" idx="24"/>
          </p:nvPr>
        </p:nvSpPr>
        <p:spPr>
          <a:xfrm>
            <a:off x="1676400" y="6553200"/>
            <a:ext cx="5257800" cy="304800"/>
          </a:xfrm>
          <a:prstGeom prst="rect">
            <a:avLst/>
          </a:prstGeom>
        </p:spPr>
        <p:txBody>
          <a:bodyPr/>
          <a:lstStyle>
            <a:lvl1pPr>
              <a:defRPr/>
            </a:lvl1pPr>
          </a:lstStyle>
          <a:p>
            <a:pPr>
              <a:defRPr/>
            </a:pPr>
            <a:endParaRPr lang="en-US" altLang="zh-CN"/>
          </a:p>
        </p:txBody>
      </p:sp>
      <p:sp>
        <p:nvSpPr>
          <p:cNvPr id="18" name="Rectangle 6"/>
          <p:cNvSpPr>
            <a:spLocks noGrp="1" noChangeArrowheads="1"/>
          </p:cNvSpPr>
          <p:nvPr>
            <p:ph type="dt" sz="half" idx="25"/>
          </p:nvPr>
        </p:nvSpPr>
        <p:spPr>
          <a:xfrm>
            <a:off x="457200" y="6553200"/>
            <a:ext cx="1143000" cy="304800"/>
          </a:xfrm>
          <a:prstGeom prst="rect">
            <a:avLst/>
          </a:prstGeom>
          <a:ln/>
        </p:spPr>
        <p:txBody>
          <a:bodyPr/>
          <a:lstStyle>
            <a:lvl1pPr>
              <a:defRPr/>
            </a:lvl1pPr>
          </a:lstStyle>
          <a:p>
            <a:pPr>
              <a:defRPr/>
            </a:pPr>
            <a:endParaRPr lang="en-US" altLang="zh-CN"/>
          </a:p>
        </p:txBody>
      </p:sp>
      <p:sp>
        <p:nvSpPr>
          <p:cNvPr id="20" name="Rectangle 8"/>
          <p:cNvSpPr>
            <a:spLocks noGrp="1" noChangeArrowheads="1"/>
          </p:cNvSpPr>
          <p:nvPr>
            <p:ph type="ftr" sz="quarter" idx="27"/>
          </p:nvPr>
        </p:nvSpPr>
        <p:spPr>
          <a:xfrm>
            <a:off x="1676400" y="6553200"/>
            <a:ext cx="5257800" cy="304800"/>
          </a:xfrm>
          <a:prstGeom prst="rect">
            <a:avLst/>
          </a:prstGeom>
          <a:ln/>
        </p:spPr>
        <p:txBody>
          <a:bodyPr/>
          <a:lstStyle>
            <a:lvl1pPr>
              <a:defRPr/>
            </a:lvl1pPr>
          </a:lstStyle>
          <a:p>
            <a:pPr>
              <a:defRPr/>
            </a:pPr>
            <a:endParaRPr lang="en-US" altLang="zh-CN"/>
          </a:p>
        </p:txBody>
      </p:sp>
      <p:sp>
        <p:nvSpPr>
          <p:cNvPr id="19" name="Rectangle 6"/>
          <p:cNvSpPr>
            <a:spLocks noGrp="1" noChangeArrowheads="1"/>
          </p:cNvSpPr>
          <p:nvPr>
            <p:ph type="dt" sz="half" idx="28"/>
          </p:nvPr>
        </p:nvSpPr>
        <p:spPr>
          <a:xfrm>
            <a:off x="457200" y="6553200"/>
            <a:ext cx="1143000" cy="304800"/>
          </a:xfrm>
          <a:prstGeom prst="rect">
            <a:avLst/>
          </a:prstGeom>
          <a:ln/>
        </p:spPr>
        <p:txBody>
          <a:bodyPr/>
          <a:lstStyle>
            <a:lvl1pPr>
              <a:defRPr/>
            </a:lvl1pPr>
          </a:lstStyle>
          <a:p>
            <a:pPr>
              <a:defRPr/>
            </a:pPr>
            <a:endParaRPr lang="en-US" altLang="zh-CN"/>
          </a:p>
        </p:txBody>
      </p:sp>
      <p:sp>
        <p:nvSpPr>
          <p:cNvPr id="22" name="Rectangle 8"/>
          <p:cNvSpPr>
            <a:spLocks noGrp="1" noChangeArrowheads="1"/>
          </p:cNvSpPr>
          <p:nvPr>
            <p:ph type="ftr" sz="quarter" idx="30"/>
          </p:nvPr>
        </p:nvSpPr>
        <p:spPr>
          <a:xfrm>
            <a:off x="1676400" y="6553200"/>
            <a:ext cx="5257800" cy="304800"/>
          </a:xfrm>
          <a:prstGeom prst="rect">
            <a:avLst/>
          </a:prstGeom>
          <a:ln/>
        </p:spPr>
        <p:txBody>
          <a:bodyPr/>
          <a:lstStyle>
            <a:lvl1pPr>
              <a:defRPr/>
            </a:lvl1pPr>
          </a:lstStyle>
          <a:p>
            <a:pPr>
              <a:defRPr/>
            </a:pPr>
            <a:endParaRPr lang="en-US" altLang="zh-CN"/>
          </a:p>
        </p:txBody>
      </p:sp>
      <p:sp>
        <p:nvSpPr>
          <p:cNvPr id="21" name="Rectangle 6"/>
          <p:cNvSpPr>
            <a:spLocks noGrp="1" noChangeArrowheads="1"/>
          </p:cNvSpPr>
          <p:nvPr>
            <p:ph type="dt" sz="half" idx="31"/>
          </p:nvPr>
        </p:nvSpPr>
        <p:spPr>
          <a:xfrm>
            <a:off x="457200" y="6553200"/>
            <a:ext cx="1143000" cy="304800"/>
          </a:xfrm>
          <a:prstGeom prst="rect">
            <a:avLst/>
          </a:prstGeom>
          <a:ln/>
        </p:spPr>
        <p:txBody>
          <a:bodyPr/>
          <a:lstStyle>
            <a:lvl1pPr>
              <a:defRPr/>
            </a:lvl1pPr>
          </a:lstStyle>
          <a:p>
            <a:pPr>
              <a:defRPr/>
            </a:pPr>
            <a:endParaRPr lang="en-US" altLang="zh-CN"/>
          </a:p>
        </p:txBody>
      </p:sp>
      <p:sp>
        <p:nvSpPr>
          <p:cNvPr id="24" name="Rectangle 8"/>
          <p:cNvSpPr>
            <a:spLocks noGrp="1" noChangeArrowheads="1"/>
          </p:cNvSpPr>
          <p:nvPr>
            <p:ph type="ftr" sz="quarter" idx="33"/>
          </p:nvPr>
        </p:nvSpPr>
        <p:spPr>
          <a:xfrm>
            <a:off x="1676400" y="6553200"/>
            <a:ext cx="5257800" cy="304800"/>
          </a:xfrm>
          <a:prstGeom prst="rect">
            <a:avLst/>
          </a:prstGeom>
          <a:ln/>
        </p:spPr>
        <p:txBody>
          <a:bodyPr/>
          <a:lstStyle>
            <a:lvl1pPr>
              <a:defRPr/>
            </a:lvl1pPr>
          </a:lstStyle>
          <a:p>
            <a:pPr>
              <a:defRPr/>
            </a:pPr>
            <a:endParaRPr lang="en-US" altLang="zh-CN"/>
          </a:p>
        </p:txBody>
      </p:sp>
      <p:sp>
        <p:nvSpPr>
          <p:cNvPr id="23" name="Rectangle 6"/>
          <p:cNvSpPr>
            <a:spLocks noGrp="1" noChangeArrowheads="1"/>
          </p:cNvSpPr>
          <p:nvPr>
            <p:ph type="dt" sz="half" idx="34"/>
          </p:nvPr>
        </p:nvSpPr>
        <p:spPr>
          <a:xfrm>
            <a:off x="457200" y="6553200"/>
            <a:ext cx="1143000" cy="304800"/>
          </a:xfrm>
          <a:prstGeom prst="rect">
            <a:avLst/>
          </a:prstGeom>
          <a:ln/>
        </p:spPr>
        <p:txBody>
          <a:bodyPr/>
          <a:lstStyle>
            <a:lvl1pPr>
              <a:defRPr/>
            </a:lvl1pPr>
          </a:lstStyle>
          <a:p>
            <a:pPr>
              <a:defRPr/>
            </a:pPr>
            <a:endParaRPr lang="en-US" altLang="zh-CN"/>
          </a:p>
        </p:txBody>
      </p:sp>
      <p:sp>
        <p:nvSpPr>
          <p:cNvPr id="26" name="Rectangle 8"/>
          <p:cNvSpPr>
            <a:spLocks noGrp="1" noChangeArrowheads="1"/>
          </p:cNvSpPr>
          <p:nvPr>
            <p:ph type="ftr" sz="quarter" idx="36"/>
          </p:nvPr>
        </p:nvSpPr>
        <p:spPr>
          <a:xfrm>
            <a:off x="1676400" y="6553200"/>
            <a:ext cx="5257800" cy="304800"/>
          </a:xfrm>
          <a:prstGeom prst="rect">
            <a:avLst/>
          </a:prstGeom>
          <a:ln/>
        </p:spPr>
        <p:txBody>
          <a:bodyPr/>
          <a:lstStyle>
            <a:lvl1pPr>
              <a:defRPr/>
            </a:lvl1pPr>
          </a:lstStyle>
          <a:p>
            <a:pPr>
              <a:defRPr/>
            </a:pPr>
            <a:endParaRPr lang="en-US" altLang="zh-CN"/>
          </a:p>
        </p:txBody>
      </p:sp>
      <p:sp>
        <p:nvSpPr>
          <p:cNvPr id="25" name="Rectangle 6"/>
          <p:cNvSpPr>
            <a:spLocks noGrp="1" noChangeArrowheads="1"/>
          </p:cNvSpPr>
          <p:nvPr>
            <p:ph type="dt" sz="half" idx="37"/>
          </p:nvPr>
        </p:nvSpPr>
        <p:spPr>
          <a:xfrm>
            <a:off x="457200" y="6553200"/>
            <a:ext cx="1143000" cy="304800"/>
          </a:xfrm>
          <a:prstGeom prst="rect">
            <a:avLst/>
          </a:prstGeom>
          <a:ln/>
        </p:spPr>
        <p:txBody>
          <a:bodyPr/>
          <a:lstStyle>
            <a:lvl1pPr>
              <a:defRPr/>
            </a:lvl1pPr>
          </a:lstStyle>
          <a:p>
            <a:pPr>
              <a:defRPr/>
            </a:pPr>
            <a:endParaRPr lang="en-US" altLang="zh-CN"/>
          </a:p>
        </p:txBody>
      </p:sp>
      <p:sp>
        <p:nvSpPr>
          <p:cNvPr id="28" name="Rectangle 8"/>
          <p:cNvSpPr>
            <a:spLocks noGrp="1" noChangeArrowheads="1"/>
          </p:cNvSpPr>
          <p:nvPr>
            <p:ph type="ftr" sz="quarter" idx="39"/>
          </p:nvPr>
        </p:nvSpPr>
        <p:spPr>
          <a:xfrm>
            <a:off x="1676400" y="6553200"/>
            <a:ext cx="5257800" cy="304800"/>
          </a:xfrm>
          <a:prstGeom prst="rect">
            <a:avLst/>
          </a:prstGeom>
          <a:ln/>
        </p:spPr>
        <p:txBody>
          <a:bodyPr/>
          <a:lstStyle>
            <a:lvl1pPr>
              <a:defRPr/>
            </a:lvl1pPr>
          </a:lstStyle>
          <a:p>
            <a:pPr>
              <a:defRPr/>
            </a:pPr>
            <a:endParaRPr lang="en-US" altLang="zh-CN"/>
          </a:p>
        </p:txBody>
      </p:sp>
      <p:sp>
        <p:nvSpPr>
          <p:cNvPr id="27" name="Rectangle 6"/>
          <p:cNvSpPr>
            <a:spLocks noGrp="1" noChangeArrowheads="1"/>
          </p:cNvSpPr>
          <p:nvPr>
            <p:ph type="dt" sz="half" idx="40"/>
          </p:nvPr>
        </p:nvSpPr>
        <p:spPr>
          <a:xfrm>
            <a:off x="457200" y="6553200"/>
            <a:ext cx="1143000" cy="304800"/>
          </a:xfrm>
          <a:prstGeom prst="rect">
            <a:avLst/>
          </a:prstGeom>
          <a:ln/>
        </p:spPr>
        <p:txBody>
          <a:bodyPr/>
          <a:lstStyle>
            <a:lvl1pPr>
              <a:defRPr/>
            </a:lvl1pPr>
          </a:lstStyle>
          <a:p>
            <a:pPr>
              <a:defRPr/>
            </a:pPr>
            <a:endParaRPr lang="en-US" altLang="zh-CN"/>
          </a:p>
        </p:txBody>
      </p:sp>
      <p:sp>
        <p:nvSpPr>
          <p:cNvPr id="30" name="Rectangle 8"/>
          <p:cNvSpPr>
            <a:spLocks noGrp="1" noChangeArrowheads="1"/>
          </p:cNvSpPr>
          <p:nvPr>
            <p:ph type="ftr" sz="quarter" idx="42"/>
          </p:nvPr>
        </p:nvSpPr>
        <p:spPr>
          <a:xfrm>
            <a:off x="1676400" y="6553200"/>
            <a:ext cx="5257800" cy="304800"/>
          </a:xfrm>
          <a:prstGeom prst="rect">
            <a:avLst/>
          </a:prstGeom>
          <a:ln/>
        </p:spPr>
        <p:txBody>
          <a:bodyPr/>
          <a:lstStyle>
            <a:lvl1pPr>
              <a:defRPr/>
            </a:lvl1pPr>
          </a:lstStyle>
          <a:p>
            <a:pPr>
              <a:defRPr/>
            </a:pPr>
            <a:endParaRPr lang="en-US" altLang="zh-CN"/>
          </a:p>
        </p:txBody>
      </p:sp>
      <p:sp>
        <p:nvSpPr>
          <p:cNvPr id="29" name="Rectangle 6"/>
          <p:cNvSpPr>
            <a:spLocks noGrp="1" noChangeArrowheads="1"/>
          </p:cNvSpPr>
          <p:nvPr>
            <p:ph type="dt" sz="half" idx="43"/>
          </p:nvPr>
        </p:nvSpPr>
        <p:spPr>
          <a:xfrm>
            <a:off x="457200" y="6553200"/>
            <a:ext cx="1143000" cy="304800"/>
          </a:xfrm>
          <a:prstGeom prst="rect">
            <a:avLst/>
          </a:prstGeom>
          <a:ln/>
        </p:spPr>
        <p:txBody>
          <a:bodyPr/>
          <a:lstStyle>
            <a:lvl1pPr>
              <a:defRPr/>
            </a:lvl1pPr>
          </a:lstStyle>
          <a:p>
            <a:pPr>
              <a:defRPr/>
            </a:pPr>
            <a:endParaRPr lang="en-US" altLang="zh-CN"/>
          </a:p>
        </p:txBody>
      </p:sp>
      <p:sp>
        <p:nvSpPr>
          <p:cNvPr id="31" name="Rectangle 7"/>
          <p:cNvSpPr>
            <a:spLocks noGrp="1" noChangeArrowheads="1"/>
          </p:cNvSpPr>
          <p:nvPr>
            <p:ph type="dt" sz="half" idx="44"/>
          </p:nvPr>
        </p:nvSpPr>
        <p:spPr>
          <a:xfrm>
            <a:off x="457200" y="6553200"/>
            <a:ext cx="1143000" cy="304800"/>
          </a:xfrm>
          <a:prstGeom prst="rect">
            <a:avLst/>
          </a:prstGeom>
          <a:ln/>
        </p:spPr>
        <p:txBody>
          <a:bodyPr/>
          <a:lstStyle>
            <a:lvl1pPr>
              <a:defRPr/>
            </a:lvl1pPr>
          </a:lstStyle>
          <a:p>
            <a:pPr>
              <a:defRPr/>
            </a:pPr>
            <a:fld id="{5A86619E-3CC6-4199-AA98-186445ADC985}" type="datetimeFigureOut">
              <a:rPr lang="en-US" altLang="zh-CN"/>
              <a:pPr>
                <a:defRPr/>
              </a:pPr>
              <a:t>9/21/2016</a:t>
            </a:fld>
            <a:endParaRPr lang="en-US" altLang="zh-CN"/>
          </a:p>
        </p:txBody>
      </p:sp>
      <p:sp>
        <p:nvSpPr>
          <p:cNvPr id="32" name="Rectangle 8"/>
          <p:cNvSpPr>
            <a:spLocks noGrp="1" noChangeArrowheads="1"/>
          </p:cNvSpPr>
          <p:nvPr>
            <p:ph type="ftr" sz="quarter" idx="45"/>
          </p:nvPr>
        </p:nvSpPr>
        <p:spPr>
          <a:xfrm>
            <a:off x="1676400" y="6553200"/>
            <a:ext cx="5257800" cy="304800"/>
          </a:xfrm>
          <a:prstGeom prst="rect">
            <a:avLst/>
          </a:prstGeom>
          <a:ln/>
        </p:spPr>
        <p:txBody>
          <a:bodyPr/>
          <a:lstStyle>
            <a:lvl1pPr>
              <a:defRPr/>
            </a:lvl1pPr>
          </a:lstStyle>
          <a:p>
            <a:pPr>
              <a:defRPr/>
            </a:pPr>
            <a:endParaRPr lang="en-US" altLang="zh-CN"/>
          </a:p>
        </p:txBody>
      </p:sp>
      <p:sp>
        <p:nvSpPr>
          <p:cNvPr id="33" name="Rectangle 9"/>
          <p:cNvSpPr>
            <a:spLocks noGrp="1" noChangeArrowheads="1"/>
          </p:cNvSpPr>
          <p:nvPr>
            <p:ph type="ftr" sz="quarter" idx="46"/>
          </p:nvPr>
        </p:nvSpPr>
        <p:spPr>
          <a:xfrm>
            <a:off x="1676400" y="6553200"/>
            <a:ext cx="5257800" cy="304800"/>
          </a:xfrm>
          <a:prstGeom prst="rect">
            <a:avLst/>
          </a:prstGeom>
          <a:ln/>
        </p:spPr>
        <p:txBody>
          <a:bodyPr/>
          <a:lstStyle>
            <a:lvl1pPr>
              <a:defRPr/>
            </a:lvl1pPr>
          </a:lstStyle>
          <a:p>
            <a:pPr>
              <a:defRPr/>
            </a:pPr>
            <a:endParaRPr lang="en-US" altLang="zh-CN"/>
          </a:p>
        </p:txBody>
      </p:sp>
      <p:sp>
        <p:nvSpPr>
          <p:cNvPr id="34" name="Rectangle 10"/>
          <p:cNvSpPr>
            <a:spLocks noGrp="1" noChangeArrowheads="1"/>
          </p:cNvSpPr>
          <p:nvPr>
            <p:ph type="sldNum" sz="quarter" idx="47"/>
          </p:nvPr>
        </p:nvSpPr>
        <p:spPr>
          <a:xfrm>
            <a:off x="7708900" y="6629400"/>
            <a:ext cx="1295400" cy="228600"/>
          </a:xfrm>
          <a:prstGeom prst="rect">
            <a:avLst/>
          </a:prstGeom>
          <a:ln/>
        </p:spPr>
        <p:txBody>
          <a:bodyPr/>
          <a:lstStyle>
            <a:lvl1pPr>
              <a:defRPr/>
            </a:lvl1pPr>
          </a:lstStyle>
          <a:p>
            <a:pPr>
              <a:defRPr/>
            </a:pPr>
            <a:fld id="{15DB7473-CBF7-405A-BA77-A3E2C9FEBFBD}" type="slidenum">
              <a:rPr lang="en-US" altLang="zh-CN"/>
              <a:pPr>
                <a:defRPr/>
              </a:pPr>
              <a:t>‹#›</a:t>
            </a:fld>
            <a:endParaRPr lang="en-US" altLang="zh-CN"/>
          </a:p>
        </p:txBody>
      </p:sp>
    </p:spTree>
    <p:extLst>
      <p:ext uri="{BB962C8B-B14F-4D97-AF65-F5344CB8AC3E}">
        <p14:creationId xmlns:p14="http://schemas.microsoft.com/office/powerpoint/2010/main" val="151953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37" r:id="rId1"/>
    <p:sldLayoutId id="2147483838" r:id="rId2"/>
    <p:sldLayoutId id="2147483844" r:id="rId3"/>
    <p:sldLayoutId id="2147483839" r:id="rId4"/>
    <p:sldLayoutId id="2147483840" r:id="rId5"/>
    <p:sldLayoutId id="2147483841" r:id="rId6"/>
    <p:sldLayoutId id="2147483842" r:id="rId7"/>
    <p:sldLayoutId id="2147483843" r:id="rId8"/>
    <p:sldLayoutId id="2147483845" r:id="rId9"/>
  </p:sldLayoutIdLst>
  <p:txStyles>
    <p:titleStyle>
      <a:lvl1pPr algn="l" rtl="0" eaLnBrk="0" fontAlgn="base" hangingPunct="0">
        <a:spcBef>
          <a:spcPct val="0"/>
        </a:spcBef>
        <a:spcAft>
          <a:spcPct val="0"/>
        </a:spcAft>
        <a:defRPr sz="3600">
          <a:solidFill>
            <a:schemeClr val="bg1"/>
          </a:solidFill>
          <a:latin typeface="+mj-lt"/>
          <a:ea typeface="ＭＳ Ｐゴシック" pitchFamily="122" charset="-128"/>
          <a:cs typeface="ＭＳ Ｐゴシック" pitchFamily="122" charset="-128"/>
        </a:defRPr>
      </a:lvl1pPr>
      <a:lvl2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2pPr>
      <a:lvl3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3pPr>
      <a:lvl4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4pPr>
      <a:lvl5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5pPr>
      <a:lvl6pPr marL="457200" algn="l" rtl="0" fontAlgn="base">
        <a:spcBef>
          <a:spcPct val="0"/>
        </a:spcBef>
        <a:spcAft>
          <a:spcPct val="0"/>
        </a:spcAft>
        <a:defRPr sz="3600">
          <a:solidFill>
            <a:schemeClr val="bg1"/>
          </a:solidFill>
          <a:latin typeface="Times" pitchFamily="122" charset="0"/>
        </a:defRPr>
      </a:lvl6pPr>
      <a:lvl7pPr marL="914400" algn="l" rtl="0" fontAlgn="base">
        <a:spcBef>
          <a:spcPct val="0"/>
        </a:spcBef>
        <a:spcAft>
          <a:spcPct val="0"/>
        </a:spcAft>
        <a:defRPr sz="3600">
          <a:solidFill>
            <a:schemeClr val="bg1"/>
          </a:solidFill>
          <a:latin typeface="Times" pitchFamily="122" charset="0"/>
        </a:defRPr>
      </a:lvl7pPr>
      <a:lvl8pPr marL="1371600" algn="l" rtl="0" fontAlgn="base">
        <a:spcBef>
          <a:spcPct val="0"/>
        </a:spcBef>
        <a:spcAft>
          <a:spcPct val="0"/>
        </a:spcAft>
        <a:defRPr sz="3600">
          <a:solidFill>
            <a:schemeClr val="bg1"/>
          </a:solidFill>
          <a:latin typeface="Times" pitchFamily="122" charset="0"/>
        </a:defRPr>
      </a:lvl8pPr>
      <a:lvl9pPr marL="1828800" algn="l" rtl="0" fontAlgn="base">
        <a:spcBef>
          <a:spcPct val="0"/>
        </a:spcBef>
        <a:spcAft>
          <a:spcPct val="0"/>
        </a:spcAft>
        <a:defRPr sz="3600">
          <a:solidFill>
            <a:schemeClr val="bg1"/>
          </a:solidFill>
          <a:latin typeface="Times" pitchFamily="122" charset="0"/>
        </a:defRPr>
      </a:lvl9pPr>
    </p:titleStyle>
    <p:bodyStyle>
      <a:lvl1pPr marL="342900" indent="-342900" algn="l" rtl="0" eaLnBrk="0" fontAlgn="base" hangingPunct="0">
        <a:spcBef>
          <a:spcPct val="20000"/>
        </a:spcBef>
        <a:spcAft>
          <a:spcPct val="0"/>
        </a:spcAft>
        <a:buClr>
          <a:srgbClr val="FF6600"/>
        </a:buClr>
        <a:defRPr sz="2400">
          <a:solidFill>
            <a:schemeClr val="bg1"/>
          </a:solidFill>
          <a:latin typeface="+mn-lt"/>
          <a:ea typeface="ＭＳ Ｐゴシック" pitchFamily="122" charset="-128"/>
          <a:cs typeface="ＭＳ Ｐゴシック" pitchFamily="122" charset="-128"/>
        </a:defRPr>
      </a:lvl1pPr>
      <a:lvl2pPr marL="742950" indent="-285750" algn="l" rtl="0" eaLnBrk="0" fontAlgn="base" hangingPunct="0">
        <a:spcBef>
          <a:spcPct val="20000"/>
        </a:spcBef>
        <a:spcAft>
          <a:spcPct val="0"/>
        </a:spcAft>
        <a:buClr>
          <a:srgbClr val="FF6633"/>
        </a:buClr>
        <a:buSzPct val="80000"/>
        <a:buFont typeface="Times" charset="0"/>
        <a:buChar char="•"/>
        <a:defRPr sz="2400">
          <a:solidFill>
            <a:schemeClr val="bg1"/>
          </a:solidFill>
          <a:latin typeface="+mn-lt"/>
          <a:ea typeface="ＭＳ Ｐゴシック" pitchFamily="122" charset="-128"/>
        </a:defRPr>
      </a:lvl2pPr>
      <a:lvl3pPr marL="1143000" indent="-228600" algn="l" rtl="0" eaLnBrk="0" fontAlgn="base" hangingPunct="0">
        <a:spcBef>
          <a:spcPct val="20000"/>
        </a:spcBef>
        <a:spcAft>
          <a:spcPct val="0"/>
        </a:spcAft>
        <a:buClr>
          <a:srgbClr val="FF6600"/>
        </a:buClr>
        <a:buChar char="•"/>
        <a:defRPr sz="2000">
          <a:solidFill>
            <a:schemeClr val="bg1"/>
          </a:solidFill>
          <a:latin typeface="+mn-lt"/>
          <a:ea typeface="ＭＳ Ｐゴシック" pitchFamily="122" charset="-128"/>
        </a:defRPr>
      </a:lvl3pPr>
      <a:lvl4pPr marL="1600200" indent="-228600" algn="l" rtl="0" eaLnBrk="0" fontAlgn="base" hangingPunct="0">
        <a:spcBef>
          <a:spcPct val="20000"/>
        </a:spcBef>
        <a:spcAft>
          <a:spcPct val="0"/>
        </a:spcAft>
        <a:buClr>
          <a:srgbClr val="FF6600"/>
        </a:buClr>
        <a:buSzPct val="95000"/>
        <a:buFont typeface="Times" charset="0"/>
        <a:buChar char="•"/>
        <a:defRPr sz="2000">
          <a:solidFill>
            <a:schemeClr val="bg1"/>
          </a:solidFill>
          <a:latin typeface="+mn-lt"/>
          <a:ea typeface="ＭＳ Ｐゴシック" pitchFamily="122" charset="-128"/>
        </a:defRPr>
      </a:lvl4pPr>
      <a:lvl5pPr marL="2057400" indent="-228600" algn="l" rtl="0" eaLnBrk="0" fontAlgn="base" hangingPunct="0">
        <a:spcBef>
          <a:spcPct val="20000"/>
        </a:spcBef>
        <a:spcAft>
          <a:spcPct val="0"/>
        </a:spcAft>
        <a:buClr>
          <a:schemeClr val="bg1"/>
        </a:buClr>
        <a:defRPr sz="2000">
          <a:solidFill>
            <a:schemeClr val="bg1"/>
          </a:solidFill>
          <a:latin typeface="+mn-lt"/>
          <a:ea typeface="ＭＳ Ｐゴシック" pitchFamily="122" charset="-128"/>
        </a:defRPr>
      </a:lvl5pPr>
      <a:lvl6pPr marL="25146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6pPr>
      <a:lvl7pPr marL="29718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7pPr>
      <a:lvl8pPr marL="34290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8pPr>
      <a:lvl9pPr marL="38862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10.wmf"/><Relationship Id="rId10" Type="http://schemas.openxmlformats.org/officeDocument/2006/relationships/image" Target="../media/image13.wmf"/><Relationship Id="rId4" Type="http://schemas.openxmlformats.org/officeDocument/2006/relationships/oleObject" Target="../embeddings/oleObject2.bin"/><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3.bin"/><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wmf"/><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wmf"/><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18.wmf"/><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wmf"/><Relationship Id="rId5" Type="http://schemas.openxmlformats.org/officeDocument/2006/relationships/image" Target="../media/image6.png"/><Relationship Id="rId4" Type="http://schemas.openxmlformats.org/officeDocument/2006/relationships/image" Target="../media/image22.wmf"/><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6.png"/><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9.wmf"/><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3.wmf"/><Relationship Id="rId5" Type="http://schemas.openxmlformats.org/officeDocument/2006/relationships/image" Target="../media/image6.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5.png"/><Relationship Id="rId5" Type="http://schemas.openxmlformats.org/officeDocument/2006/relationships/image" Target="../media/image10.w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2.png"/><Relationship Id="rId7"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25.png"/><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identityhawk.com/biggest-examples-data-breache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w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effectLst>
                  <a:outerShdw blurRad="38100" dist="38100" dir="2700000" algn="tl">
                    <a:srgbClr val="000000">
                      <a:alpha val="43137"/>
                    </a:srgbClr>
                  </a:outerShdw>
                </a:effectLst>
                <a:latin typeface="Calibri" pitchFamily="34" charset="0"/>
              </a:rPr>
              <a:t>Data Storage Security in </a:t>
            </a:r>
            <a:br>
              <a:rPr lang="en-US" dirty="0" smtClean="0">
                <a:effectLst>
                  <a:outerShdw blurRad="38100" dist="38100" dir="2700000" algn="tl">
                    <a:srgbClr val="000000">
                      <a:alpha val="43137"/>
                    </a:srgbClr>
                  </a:outerShdw>
                </a:effectLst>
                <a:latin typeface="Calibri" pitchFamily="34" charset="0"/>
              </a:rPr>
            </a:br>
            <a:r>
              <a:rPr lang="en-US" dirty="0" smtClean="0">
                <a:effectLst>
                  <a:outerShdw blurRad="38100" dist="38100" dir="2700000" algn="tl">
                    <a:srgbClr val="000000">
                      <a:alpha val="43137"/>
                    </a:srgbClr>
                  </a:outerShdw>
                </a:effectLst>
                <a:latin typeface="Calibri" pitchFamily="34" charset="0"/>
              </a:rPr>
              <a:t>Cloud Computing</a:t>
            </a:r>
            <a:endParaRPr lang="en-US" dirty="0">
              <a:effectLst>
                <a:outerShdw blurRad="38100" dist="38100" dir="2700000" algn="tl">
                  <a:srgbClr val="000000">
                    <a:alpha val="43137"/>
                  </a:srgbClr>
                </a:outerShdw>
              </a:effectLst>
              <a:latin typeface="Calibri" pitchFamily="34" charset="0"/>
            </a:endParaRPr>
          </a:p>
        </p:txBody>
      </p:sp>
      <p:sp>
        <p:nvSpPr>
          <p:cNvPr id="3" name="Subtitle 2"/>
          <p:cNvSpPr>
            <a:spLocks noGrp="1"/>
          </p:cNvSpPr>
          <p:nvPr>
            <p:ph type="subTitle" idx="1"/>
          </p:nvPr>
        </p:nvSpPr>
        <p:spPr>
          <a:xfrm>
            <a:off x="990600" y="2819400"/>
            <a:ext cx="7543800" cy="3124200"/>
          </a:xfrm>
        </p:spPr>
        <p:txBody>
          <a:bodyPr/>
          <a:lstStyle/>
          <a:p>
            <a:r>
              <a:rPr lang="en-US" dirty="0" smtClean="0"/>
              <a:t>Hu </a:t>
            </a:r>
            <a:r>
              <a:rPr lang="en-US" dirty="0" err="1" smtClean="0"/>
              <a:t>Xiong</a:t>
            </a:r>
            <a:endParaRPr lang="en-US" dirty="0" smtClean="0"/>
          </a:p>
          <a:p>
            <a:r>
              <a:rPr lang="en-US" dirty="0"/>
              <a:t>Associate </a:t>
            </a:r>
            <a:r>
              <a:rPr lang="en-US" dirty="0" smtClean="0"/>
              <a:t>Professor</a:t>
            </a:r>
          </a:p>
          <a:p>
            <a:endParaRPr lang="en-US" dirty="0" smtClean="0"/>
          </a:p>
          <a:p>
            <a:r>
              <a:rPr lang="en-US" sz="2000" dirty="0" smtClean="0"/>
              <a:t>Department </a:t>
            </a:r>
            <a:r>
              <a:rPr lang="en-US" sz="2000" dirty="0"/>
              <a:t>of Computer Science and Engineering </a:t>
            </a:r>
          </a:p>
          <a:p>
            <a:r>
              <a:rPr lang="en-US" dirty="0"/>
              <a:t>University of Electronic Science and Technology of China  </a:t>
            </a:r>
          </a:p>
        </p:txBody>
      </p:sp>
    </p:spTree>
    <p:extLst>
      <p:ext uri="{BB962C8B-B14F-4D97-AF65-F5344CB8AC3E}">
        <p14:creationId xmlns:p14="http://schemas.microsoft.com/office/powerpoint/2010/main" val="2579648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hlinkClick r:id="" action="ppaction://ole?verb=0"/>
          </p:cNvPr>
          <p:cNvGraphicFramePr>
            <a:graphicFrameLocks/>
          </p:cNvGraphicFramePr>
          <p:nvPr>
            <p:extLst>
              <p:ext uri="{D42A27DB-BD31-4B8C-83A1-F6EECF244321}">
                <p14:modId xmlns:p14="http://schemas.microsoft.com/office/powerpoint/2010/main" val="549696921"/>
              </p:ext>
            </p:extLst>
          </p:nvPr>
        </p:nvGraphicFramePr>
        <p:xfrm>
          <a:off x="6400800" y="3542723"/>
          <a:ext cx="2362200" cy="2582861"/>
        </p:xfrm>
        <a:graphic>
          <a:graphicData uri="http://schemas.openxmlformats.org/presentationml/2006/ole">
            <mc:AlternateContent xmlns:mc="http://schemas.openxmlformats.org/markup-compatibility/2006">
              <mc:Choice xmlns:v="urn:schemas-microsoft-com:vml" Requires="v">
                <p:oleObj spid="_x0000_s56326" name="CorelDRAW!" r:id="rId4" imgW="3932238" imgH="2138363" progId="">
                  <p:embed/>
                </p:oleObj>
              </mc:Choice>
              <mc:Fallback>
                <p:oleObj name="CorelDRAW!" r:id="rId4" imgW="3932238" imgH="2138363"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542723"/>
                        <a:ext cx="2362200" cy="2582861"/>
                      </a:xfrm>
                      <a:prstGeom prst="rect">
                        <a:avLst/>
                      </a:prstGeom>
                      <a:noFill/>
                      <a:ln>
                        <a:noFill/>
                      </a:ln>
                      <a:effectLst/>
                    </p:spPr>
                  </p:pic>
                </p:oleObj>
              </mc:Fallback>
            </mc:AlternateContent>
          </a:graphicData>
        </a:graphic>
      </p:graphicFrame>
      <p:sp>
        <p:nvSpPr>
          <p:cNvPr id="148484" name="Rectangle 4"/>
          <p:cNvSpPr>
            <a:spLocks noGrp="1" noChangeArrowheads="1"/>
          </p:cNvSpPr>
          <p:nvPr>
            <p:ph type="title"/>
          </p:nvPr>
        </p:nvSpPr>
        <p:spPr>
          <a:xfrm>
            <a:off x="685800" y="609600"/>
            <a:ext cx="7772400" cy="1143000"/>
          </a:xfrm>
        </p:spPr>
        <p:txBody>
          <a:bodyPr/>
          <a:lstStyle/>
          <a:p>
            <a:r>
              <a:rPr lang="en-US" altLang="zh-CN" dirty="0">
                <a:latin typeface="Comic Sans MS" pitchFamily="66" charset="0"/>
                <a:ea typeface="宋体" charset="-122"/>
              </a:rPr>
              <a:t>Access Control by Encryption</a:t>
            </a:r>
          </a:p>
        </p:txBody>
      </p:sp>
      <p:pic>
        <p:nvPicPr>
          <p:cNvPr id="148486" name="Picture 6" descr="ca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343400"/>
            <a:ext cx="1292225"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48487" name="Picture 7" descr="sara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419600"/>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148490" name="Line 10"/>
          <p:cNvSpPr>
            <a:spLocks noChangeShapeType="1"/>
          </p:cNvSpPr>
          <p:nvPr/>
        </p:nvSpPr>
        <p:spPr bwMode="auto">
          <a:xfrm flipV="1">
            <a:off x="1600200" y="5181600"/>
            <a:ext cx="4800600" cy="762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pic>
        <p:nvPicPr>
          <p:cNvPr id="148494" name="Picture 14" descr="f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6482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48507" name="Text Box 27"/>
          <p:cNvSpPr txBox="1">
            <a:spLocks noChangeArrowheads="1"/>
          </p:cNvSpPr>
          <p:nvPr/>
        </p:nvSpPr>
        <p:spPr bwMode="auto">
          <a:xfrm>
            <a:off x="533400" y="1600200"/>
            <a:ext cx="7239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606060"/>
                </a:solidFill>
                <a:latin typeface="Comic Sans MS" pitchFamily="66" charset="0"/>
                <a:ea typeface="宋体" charset="-122"/>
                <a:cs typeface="Trebuchet MS"/>
              </a:rPr>
              <a:t>Idea: Need secret key to access data</a:t>
            </a:r>
          </a:p>
          <a:p>
            <a:pPr marL="342900" indent="57150" eaLnBrk="1" hangingPunct="1">
              <a:buClrTx/>
              <a:buFont typeface="Arial" pitchFamily="34" charset="0"/>
              <a:buChar char="•"/>
            </a:pPr>
            <a:r>
              <a:rPr lang="en-US" altLang="zh-CN" dirty="0">
                <a:solidFill>
                  <a:srgbClr val="606060"/>
                </a:solidFill>
                <a:latin typeface="Comic Sans MS" pitchFamily="66" charset="0"/>
                <a:ea typeface="宋体" charset="-122"/>
                <a:cs typeface="Trebuchet MS"/>
              </a:rPr>
              <a:t> </a:t>
            </a:r>
            <a:r>
              <a:rPr lang="en-US" altLang="zh-CN" dirty="0" smtClean="0">
                <a:solidFill>
                  <a:srgbClr val="606060"/>
                </a:solidFill>
                <a:latin typeface="Comic Sans MS" pitchFamily="66" charset="0"/>
                <a:ea typeface="宋体" charset="-122"/>
                <a:cs typeface="Trebuchet MS"/>
              </a:rPr>
              <a:t>     </a:t>
            </a:r>
            <a:r>
              <a:rPr lang="en-US" altLang="zh-CN" dirty="0" err="1" smtClean="0">
                <a:solidFill>
                  <a:srgbClr val="606060"/>
                </a:solidFill>
                <a:latin typeface="Comic Sans MS" pitchFamily="66" charset="0"/>
                <a:ea typeface="宋体" charset="-122"/>
                <a:cs typeface="Trebuchet MS"/>
              </a:rPr>
              <a:t>Ciphertexts</a:t>
            </a:r>
            <a:r>
              <a:rPr lang="en-US" altLang="zh-CN" dirty="0" smtClean="0">
                <a:solidFill>
                  <a:srgbClr val="606060"/>
                </a:solidFill>
                <a:latin typeface="Comic Sans MS" pitchFamily="66" charset="0"/>
                <a:ea typeface="宋体" charset="-122"/>
                <a:cs typeface="Trebuchet MS"/>
              </a:rPr>
              <a:t> </a:t>
            </a:r>
            <a:r>
              <a:rPr lang="en-US" altLang="zh-CN" dirty="0">
                <a:solidFill>
                  <a:srgbClr val="606060"/>
                </a:solidFill>
                <a:latin typeface="Comic Sans MS" pitchFamily="66" charset="0"/>
                <a:ea typeface="宋体" charset="-122"/>
                <a:cs typeface="Trebuchet MS"/>
              </a:rPr>
              <a:t>stored on server; </a:t>
            </a:r>
            <a:endParaRPr lang="en-US" altLang="zh-CN" dirty="0" smtClean="0">
              <a:solidFill>
                <a:srgbClr val="606060"/>
              </a:solidFill>
              <a:latin typeface="Comic Sans MS" pitchFamily="66" charset="0"/>
              <a:ea typeface="宋体" charset="-122"/>
              <a:cs typeface="Trebuchet MS"/>
            </a:endParaRPr>
          </a:p>
          <a:p>
            <a:pPr marL="342900" eaLnBrk="1" hangingPunct="1">
              <a:buClrTx/>
              <a:buFont typeface="Arial" pitchFamily="34" charset="0"/>
              <a:buChar char="•"/>
            </a:pPr>
            <a:r>
              <a:rPr lang="en-US" altLang="zh-CN" dirty="0">
                <a:solidFill>
                  <a:srgbClr val="606060"/>
                </a:solidFill>
                <a:latin typeface="Comic Sans MS" pitchFamily="66" charset="0"/>
                <a:ea typeface="宋体" charset="-122"/>
                <a:cs typeface="Trebuchet MS"/>
              </a:rPr>
              <a:t> </a:t>
            </a:r>
            <a:r>
              <a:rPr lang="en-US" altLang="zh-CN" dirty="0" smtClean="0">
                <a:solidFill>
                  <a:srgbClr val="606060"/>
                </a:solidFill>
                <a:latin typeface="Comic Sans MS" pitchFamily="66" charset="0"/>
                <a:ea typeface="宋体" charset="-122"/>
                <a:cs typeface="Trebuchet MS"/>
              </a:rPr>
              <a:t>     Each </a:t>
            </a:r>
            <a:r>
              <a:rPr lang="en-US" altLang="zh-CN" dirty="0">
                <a:solidFill>
                  <a:srgbClr val="606060"/>
                </a:solidFill>
                <a:latin typeface="Comic Sans MS" pitchFamily="66" charset="0"/>
                <a:ea typeface="宋体" charset="-122"/>
                <a:cs typeface="Trebuchet MS"/>
              </a:rPr>
              <a:t>user can decrypts its own data</a:t>
            </a:r>
          </a:p>
        </p:txBody>
      </p:sp>
      <p:grpSp>
        <p:nvGrpSpPr>
          <p:cNvPr id="148509" name="Group 29"/>
          <p:cNvGrpSpPr>
            <a:grpSpLocks/>
          </p:cNvGrpSpPr>
          <p:nvPr/>
        </p:nvGrpSpPr>
        <p:grpSpPr bwMode="auto">
          <a:xfrm>
            <a:off x="762000" y="3122614"/>
            <a:ext cx="1143000" cy="763588"/>
            <a:chOff x="528" y="1487"/>
            <a:chExt cx="720" cy="481"/>
          </a:xfrm>
        </p:grpSpPr>
        <p:grpSp>
          <p:nvGrpSpPr>
            <p:cNvPr id="148499" name="Group 19"/>
            <p:cNvGrpSpPr>
              <a:grpSpLocks/>
            </p:cNvGrpSpPr>
            <p:nvPr/>
          </p:nvGrpSpPr>
          <p:grpSpPr bwMode="auto">
            <a:xfrm rot="10800000">
              <a:off x="528" y="1487"/>
              <a:ext cx="720" cy="340"/>
              <a:chOff x="3072" y="768"/>
              <a:chExt cx="624" cy="331"/>
            </a:xfrm>
          </p:grpSpPr>
          <p:grpSp>
            <p:nvGrpSpPr>
              <p:cNvPr id="148500" name="Group 20"/>
              <p:cNvGrpSpPr>
                <a:grpSpLocks/>
              </p:cNvGrpSpPr>
              <p:nvPr/>
            </p:nvGrpSpPr>
            <p:grpSpPr bwMode="auto">
              <a:xfrm>
                <a:off x="3072" y="768"/>
                <a:ext cx="624" cy="192"/>
                <a:chOff x="1872" y="2976"/>
                <a:chExt cx="624" cy="192"/>
              </a:xfrm>
            </p:grpSpPr>
            <p:sp>
              <p:nvSpPr>
                <p:cNvPr id="148501" name="Rectangle 21"/>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148502" name="AutoShape 22"/>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148503" name="Rectangle 23"/>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148504" name="Rectangle 24"/>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148505" name="Rectangle 25"/>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grpSp>
          <p:sp>
            <p:nvSpPr>
              <p:cNvPr id="148506" name="Text Box 26"/>
              <p:cNvSpPr txBox="1">
                <a:spLocks noChangeArrowheads="1"/>
              </p:cNvSpPr>
              <p:nvPr/>
            </p:nvSpPr>
            <p:spPr bwMode="auto">
              <a:xfrm>
                <a:off x="3251" y="816"/>
                <a:ext cx="10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spAutoFit/>
              </a:bodyPr>
              <a:lstStyle/>
              <a:p>
                <a:endParaRPr lang="zh-CN" altLang="zh-CN">
                  <a:latin typeface="Comic Sans MS" pitchFamily="66" charset="0"/>
                  <a:ea typeface="ＭＳ Ｐゴシック" charset="-128"/>
                </a:endParaRPr>
              </a:p>
            </p:txBody>
          </p:sp>
        </p:grpSp>
        <p:pic>
          <p:nvPicPr>
            <p:cNvPr id="148508" name="Picture 28" descr="sara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584"/>
              <a:ext cx="384" cy="3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8514" name="Group 34"/>
          <p:cNvGrpSpPr>
            <a:grpSpLocks/>
          </p:cNvGrpSpPr>
          <p:nvPr/>
        </p:nvGrpSpPr>
        <p:grpSpPr bwMode="auto">
          <a:xfrm>
            <a:off x="1752600" y="4572000"/>
            <a:ext cx="685800" cy="685800"/>
            <a:chOff x="1680" y="1824"/>
            <a:chExt cx="432" cy="432"/>
          </a:xfrm>
        </p:grpSpPr>
        <p:pic>
          <p:nvPicPr>
            <p:cNvPr id="148512" name="Picture 32" descr="l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824"/>
              <a:ext cx="432" cy="432"/>
            </a:xfrm>
            <a:prstGeom prst="rect">
              <a:avLst/>
            </a:prstGeom>
            <a:noFill/>
            <a:extLst>
              <a:ext uri="{909E8E84-426E-40DD-AFC4-6F175D3DCCD1}">
                <a14:hiddenFill xmlns:a14="http://schemas.microsoft.com/office/drawing/2010/main">
                  <a:solidFill>
                    <a:srgbClr val="FFFFFF"/>
                  </a:solidFill>
                </a14:hiddenFill>
              </a:ext>
            </a:extLst>
          </p:spPr>
        </p:pic>
        <p:pic>
          <p:nvPicPr>
            <p:cNvPr id="148513" name="Picture 33" descr="sara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 y="2016"/>
              <a:ext cx="240" cy="2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8517" name="Group 37"/>
          <p:cNvGrpSpPr>
            <a:grpSpLocks/>
          </p:cNvGrpSpPr>
          <p:nvPr/>
        </p:nvGrpSpPr>
        <p:grpSpPr bwMode="auto">
          <a:xfrm>
            <a:off x="228600" y="3048000"/>
            <a:ext cx="1951038" cy="992188"/>
            <a:chOff x="2976" y="3312"/>
            <a:chExt cx="1229" cy="625"/>
          </a:xfrm>
        </p:grpSpPr>
        <p:grpSp>
          <p:nvGrpSpPr>
            <p:cNvPr id="148496" name="Group 16"/>
            <p:cNvGrpSpPr>
              <a:grpSpLocks/>
            </p:cNvGrpSpPr>
            <p:nvPr/>
          </p:nvGrpSpPr>
          <p:grpSpPr bwMode="auto">
            <a:xfrm>
              <a:off x="2976" y="3312"/>
              <a:ext cx="1229" cy="625"/>
              <a:chOff x="4030" y="1540"/>
              <a:chExt cx="1229" cy="625"/>
            </a:xfrm>
          </p:grpSpPr>
          <p:pic>
            <p:nvPicPr>
              <p:cNvPr id="148497" name="Picture 17" descr="j00853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extLst>
                <a:ext uri="{909E8E84-426E-40DD-AFC4-6F175D3DCCD1}">
                  <a14:hiddenFill xmlns:a14="http://schemas.microsoft.com/office/drawing/2010/main">
                    <a:solidFill>
                      <a:srgbClr val="FFFFFF"/>
                    </a:solidFill>
                  </a14:hiddenFill>
                </a:ext>
              </a:extLst>
            </p:spPr>
          </p:pic>
          <p:sp>
            <p:nvSpPr>
              <p:cNvPr id="148498" name="Text Box 18"/>
              <p:cNvSpPr txBox="1">
                <a:spLocks noChangeArrowheads="1"/>
              </p:cNvSpPr>
              <p:nvPr/>
            </p:nvSpPr>
            <p:spPr bwMode="auto">
              <a:xfrm>
                <a:off x="4030" y="1540"/>
                <a:ext cx="8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dirty="0">
                    <a:latin typeface="Comic Sans MS" pitchFamily="66" charset="0"/>
                    <a:ea typeface="宋体" charset="-122"/>
                  </a:rPr>
                  <a:t>SK</a:t>
                </a:r>
              </a:p>
            </p:txBody>
          </p:sp>
        </p:grpSp>
        <p:pic>
          <p:nvPicPr>
            <p:cNvPr id="148515" name="Picture 35" descr="sara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4" y="3504"/>
              <a:ext cx="288" cy="288"/>
            </a:xfrm>
            <a:prstGeom prst="rect">
              <a:avLst/>
            </a:prstGeom>
            <a:noFill/>
            <a:extLst>
              <a:ext uri="{909E8E84-426E-40DD-AFC4-6F175D3DCCD1}">
                <a14:hiddenFill xmlns:a14="http://schemas.microsoft.com/office/drawing/2010/main">
                  <a:solidFill>
                    <a:srgbClr val="FFFFFF"/>
                  </a:solidFill>
                </a14:hiddenFill>
              </a:ext>
            </a:extLst>
          </p:spPr>
        </p:pic>
      </p:grpSp>
      <p:pic>
        <p:nvPicPr>
          <p:cNvPr id="148518" name="Picture 38" descr="f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4495800"/>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148519" name="Group 39"/>
          <p:cNvGrpSpPr>
            <a:grpSpLocks/>
          </p:cNvGrpSpPr>
          <p:nvPr/>
        </p:nvGrpSpPr>
        <p:grpSpPr bwMode="auto">
          <a:xfrm>
            <a:off x="7391400" y="4419600"/>
            <a:ext cx="685800" cy="685800"/>
            <a:chOff x="1680" y="1824"/>
            <a:chExt cx="432" cy="432"/>
          </a:xfrm>
        </p:grpSpPr>
        <p:pic>
          <p:nvPicPr>
            <p:cNvPr id="148520" name="Picture 40" descr="l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824"/>
              <a:ext cx="432" cy="432"/>
            </a:xfrm>
            <a:prstGeom prst="rect">
              <a:avLst/>
            </a:prstGeom>
            <a:noFill/>
            <a:extLst>
              <a:ext uri="{909E8E84-426E-40DD-AFC4-6F175D3DCCD1}">
                <a14:hiddenFill xmlns:a14="http://schemas.microsoft.com/office/drawing/2010/main">
                  <a:solidFill>
                    <a:srgbClr val="FFFFFF"/>
                  </a:solidFill>
                </a14:hiddenFill>
              </a:ext>
            </a:extLst>
          </p:spPr>
        </p:pic>
        <p:pic>
          <p:nvPicPr>
            <p:cNvPr id="148521" name="Picture 41" descr="sara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 y="2016"/>
              <a:ext cx="240" cy="2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0020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85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6" presetClass="path" presetSubtype="0" accel="50000" decel="50000" fill="hold" nodeType="clickEffect">
                                  <p:stCondLst>
                                    <p:cond delay="0"/>
                                  </p:stCondLst>
                                  <p:childTnLst>
                                    <p:animMotion origin="layout" path="M -0.02084 -0.00556 L 0.62083 -0.02778 " pathEditMode="relative" rAng="0" ptsTypes="AA">
                                      <p:cBhvr>
                                        <p:cTn id="14" dur="2000" fill="hold"/>
                                        <p:tgtEl>
                                          <p:spTgt spid="148494"/>
                                        </p:tgtEl>
                                        <p:attrNameLst>
                                          <p:attrName>ppt_x</p:attrName>
                                          <p:attrName>ppt_y</p:attrName>
                                        </p:attrNameLst>
                                      </p:cBhvr>
                                      <p:rCtr x="32083" y="-1111"/>
                                    </p:animMotion>
                                  </p:childTnLst>
                                </p:cTn>
                              </p:par>
                              <p:par>
                                <p:cTn id="15" presetID="56" presetClass="path" presetSubtype="0" accel="50000" decel="50000" fill="hold" nodeType="withEffect">
                                  <p:stCondLst>
                                    <p:cond delay="0"/>
                                  </p:stCondLst>
                                  <p:childTnLst>
                                    <p:animMotion origin="layout" path="M -0.01666 0.02223 L 0.60417 -0.00555 " pathEditMode="relative" rAng="0" ptsTypes="AA">
                                      <p:cBhvr>
                                        <p:cTn id="16" dur="2000" fill="hold"/>
                                        <p:tgtEl>
                                          <p:spTgt spid="148514"/>
                                        </p:tgtEl>
                                        <p:attrNameLst>
                                          <p:attrName>ppt_x</p:attrName>
                                          <p:attrName>ppt_y</p:attrName>
                                        </p:attrNameLst>
                                      </p:cBhvr>
                                      <p:rCtr x="31042" y="-138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8" fill="hold" nodeType="clickEffect">
                                  <p:stCondLst>
                                    <p:cond delay="0"/>
                                  </p:stCondLst>
                                  <p:childTnLst>
                                    <p:anim calcmode="lin" valueType="num">
                                      <p:cBhvr additive="base">
                                        <p:cTn id="20" dur="500"/>
                                        <p:tgtEl>
                                          <p:spTgt spid="148509"/>
                                        </p:tgtEl>
                                        <p:attrNameLst>
                                          <p:attrName>ppt_x</p:attrName>
                                        </p:attrNameLst>
                                      </p:cBhvr>
                                      <p:tavLst>
                                        <p:tav tm="0">
                                          <p:val>
                                            <p:strVal val="ppt_x"/>
                                          </p:val>
                                        </p:tav>
                                        <p:tav tm="100000">
                                          <p:val>
                                            <p:strVal val="0-ppt_w/2"/>
                                          </p:val>
                                        </p:tav>
                                      </p:tavLst>
                                    </p:anim>
                                    <p:anim calcmode="lin" valueType="num">
                                      <p:cBhvr additive="base">
                                        <p:cTn id="21" dur="500"/>
                                        <p:tgtEl>
                                          <p:spTgt spid="148509"/>
                                        </p:tgtEl>
                                        <p:attrNameLst>
                                          <p:attrName>ppt_y</p:attrName>
                                        </p:attrNameLst>
                                      </p:cBhvr>
                                      <p:tavLst>
                                        <p:tav tm="0">
                                          <p:val>
                                            <p:strVal val="ppt_y"/>
                                          </p:val>
                                        </p:tav>
                                        <p:tav tm="100000">
                                          <p:val>
                                            <p:strVal val="ppt_y"/>
                                          </p:val>
                                        </p:tav>
                                      </p:tavLst>
                                    </p:anim>
                                    <p:set>
                                      <p:cBhvr>
                                        <p:cTn id="22" dur="1" fill="hold">
                                          <p:stCondLst>
                                            <p:cond delay="499"/>
                                          </p:stCondLst>
                                        </p:cTn>
                                        <p:tgtEl>
                                          <p:spTgt spid="148509"/>
                                        </p:tgtEl>
                                        <p:attrNameLst>
                                          <p:attrName>style.visibility</p:attrName>
                                        </p:attrNameLst>
                                      </p:cBhvr>
                                      <p:to>
                                        <p:strVal val="hidden"/>
                                      </p:to>
                                    </p:set>
                                  </p:childTnLst>
                                </p:cTn>
                              </p:par>
                              <p:par>
                                <p:cTn id="23" presetID="2" presetClass="exit" presetSubtype="8" fill="hold" nodeType="withEffect">
                                  <p:stCondLst>
                                    <p:cond delay="0"/>
                                  </p:stCondLst>
                                  <p:childTnLst>
                                    <p:anim calcmode="lin" valueType="num">
                                      <p:cBhvr additive="base">
                                        <p:cTn id="24" dur="500"/>
                                        <p:tgtEl>
                                          <p:spTgt spid="148486"/>
                                        </p:tgtEl>
                                        <p:attrNameLst>
                                          <p:attrName>ppt_x</p:attrName>
                                        </p:attrNameLst>
                                      </p:cBhvr>
                                      <p:tavLst>
                                        <p:tav tm="0">
                                          <p:val>
                                            <p:strVal val="ppt_x"/>
                                          </p:val>
                                        </p:tav>
                                        <p:tav tm="100000">
                                          <p:val>
                                            <p:strVal val="0-ppt_w/2"/>
                                          </p:val>
                                        </p:tav>
                                      </p:tavLst>
                                    </p:anim>
                                    <p:anim calcmode="lin" valueType="num">
                                      <p:cBhvr additive="base">
                                        <p:cTn id="25" dur="500"/>
                                        <p:tgtEl>
                                          <p:spTgt spid="148486"/>
                                        </p:tgtEl>
                                        <p:attrNameLst>
                                          <p:attrName>ppt_y</p:attrName>
                                        </p:attrNameLst>
                                      </p:cBhvr>
                                      <p:tavLst>
                                        <p:tav tm="0">
                                          <p:val>
                                            <p:strVal val="ppt_y"/>
                                          </p:val>
                                        </p:tav>
                                        <p:tav tm="100000">
                                          <p:val>
                                            <p:strVal val="ppt_y"/>
                                          </p:val>
                                        </p:tav>
                                      </p:tavLst>
                                    </p:anim>
                                    <p:set>
                                      <p:cBhvr>
                                        <p:cTn id="26" dur="1" fill="hold">
                                          <p:stCondLst>
                                            <p:cond delay="499"/>
                                          </p:stCondLst>
                                        </p:cTn>
                                        <p:tgtEl>
                                          <p:spTgt spid="148486"/>
                                        </p:tgtEl>
                                        <p:attrNameLst>
                                          <p:attrName>style.visibility</p:attrName>
                                        </p:attrNameLst>
                                      </p:cBhvr>
                                      <p:to>
                                        <p:strVal val="hidden"/>
                                      </p:to>
                                    </p:set>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148487"/>
                                        </p:tgtEl>
                                        <p:attrNameLst>
                                          <p:attrName>style.visibility</p:attrName>
                                        </p:attrNameLst>
                                      </p:cBhvr>
                                      <p:to>
                                        <p:strVal val="visible"/>
                                      </p:to>
                                    </p:set>
                                    <p:anim calcmode="lin" valueType="num">
                                      <p:cBhvr additive="base">
                                        <p:cTn id="30" dur="500" fill="hold"/>
                                        <p:tgtEl>
                                          <p:spTgt spid="148487"/>
                                        </p:tgtEl>
                                        <p:attrNameLst>
                                          <p:attrName>ppt_x</p:attrName>
                                        </p:attrNameLst>
                                      </p:cBhvr>
                                      <p:tavLst>
                                        <p:tav tm="0">
                                          <p:val>
                                            <p:strVal val="0-#ppt_w/2"/>
                                          </p:val>
                                        </p:tav>
                                        <p:tav tm="100000">
                                          <p:val>
                                            <p:strVal val="#ppt_x"/>
                                          </p:val>
                                        </p:tav>
                                      </p:tavLst>
                                    </p:anim>
                                    <p:anim calcmode="lin" valueType="num">
                                      <p:cBhvr additive="base">
                                        <p:cTn id="31" dur="500" fill="hold"/>
                                        <p:tgtEl>
                                          <p:spTgt spid="14848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48517"/>
                                        </p:tgtEl>
                                        <p:attrNameLst>
                                          <p:attrName>style.visibility</p:attrName>
                                        </p:attrNameLst>
                                      </p:cBhvr>
                                      <p:to>
                                        <p:strVal val="visible"/>
                                      </p:to>
                                    </p:set>
                                    <p:anim calcmode="lin" valueType="num">
                                      <p:cBhvr additive="base">
                                        <p:cTn id="34" dur="500" fill="hold"/>
                                        <p:tgtEl>
                                          <p:spTgt spid="148517"/>
                                        </p:tgtEl>
                                        <p:attrNameLst>
                                          <p:attrName>ppt_x</p:attrName>
                                        </p:attrNameLst>
                                      </p:cBhvr>
                                      <p:tavLst>
                                        <p:tav tm="0">
                                          <p:val>
                                            <p:strVal val="0-#ppt_w/2"/>
                                          </p:val>
                                        </p:tav>
                                        <p:tav tm="100000">
                                          <p:val>
                                            <p:strVal val="#ppt_x"/>
                                          </p:val>
                                        </p:tav>
                                      </p:tavLst>
                                    </p:anim>
                                    <p:anim calcmode="lin" valueType="num">
                                      <p:cBhvr additive="base">
                                        <p:cTn id="35" dur="500" fill="hold"/>
                                        <p:tgtEl>
                                          <p:spTgt spid="148517"/>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8490"/>
                                        </p:tgtEl>
                                        <p:attrNameLst>
                                          <p:attrName>style.visibility</p:attrName>
                                        </p:attrNameLst>
                                      </p:cBhvr>
                                      <p:to>
                                        <p:strVal val="visible"/>
                                      </p:to>
                                    </p:set>
                                    <p:animEffect transition="in" filter="wipe(left)">
                                      <p:cBhvr>
                                        <p:cTn id="40" dur="500"/>
                                        <p:tgtEl>
                                          <p:spTgt spid="1484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14849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48514"/>
                                        </p:tgtEl>
                                        <p:attrNameLst>
                                          <p:attrName>style.visibility</p:attrName>
                                        </p:attrNameLst>
                                      </p:cBhvr>
                                      <p:to>
                                        <p:strVal val="hidden"/>
                                      </p:to>
                                    </p:set>
                                  </p:childTnLst>
                                </p:cTn>
                              </p:par>
                            </p:childTnLst>
                          </p:cTn>
                        </p:par>
                        <p:par>
                          <p:cTn id="47" fill="hold" nodeType="afterGroup">
                            <p:stCondLst>
                              <p:cond delay="0"/>
                            </p:stCondLst>
                            <p:childTnLst>
                              <p:par>
                                <p:cTn id="48" presetID="1" presetClass="entr" presetSubtype="0" fill="hold" nodeType="afterEffect">
                                  <p:stCondLst>
                                    <p:cond delay="0"/>
                                  </p:stCondLst>
                                  <p:childTnLst>
                                    <p:set>
                                      <p:cBhvr>
                                        <p:cTn id="49" dur="1" fill="hold">
                                          <p:stCondLst>
                                            <p:cond delay="0"/>
                                          </p:stCondLst>
                                        </p:cTn>
                                        <p:tgtEl>
                                          <p:spTgt spid="14851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48519"/>
                                        </p:tgtEl>
                                        <p:attrNameLst>
                                          <p:attrName>style.visibility</p:attrName>
                                        </p:attrNameLst>
                                      </p:cBhvr>
                                      <p:to>
                                        <p:strVal val="visible"/>
                                      </p:to>
                                    </p:set>
                                  </p:childTnLst>
                                </p:cTn>
                              </p:par>
                            </p:childTnLst>
                          </p:cTn>
                        </p:par>
                        <p:par>
                          <p:cTn id="52" fill="hold" nodeType="afterGroup">
                            <p:stCondLst>
                              <p:cond delay="0"/>
                            </p:stCondLst>
                            <p:childTnLst>
                              <p:par>
                                <p:cTn id="53" presetID="56" presetClass="path" presetSubtype="0" accel="50000" decel="50000" fill="hold" nodeType="afterEffect">
                                  <p:stCondLst>
                                    <p:cond delay="0"/>
                                  </p:stCondLst>
                                  <p:childTnLst>
                                    <p:animMotion origin="layout" path="M 0.00417 -0.00556 L -0.65416 0.02778 " pathEditMode="relative" rAng="0" ptsTypes="AA">
                                      <p:cBhvr>
                                        <p:cTn id="54" dur="2000" fill="hold"/>
                                        <p:tgtEl>
                                          <p:spTgt spid="148518"/>
                                        </p:tgtEl>
                                        <p:attrNameLst>
                                          <p:attrName>ppt_x</p:attrName>
                                          <p:attrName>ppt_y</p:attrName>
                                        </p:attrNameLst>
                                      </p:cBhvr>
                                      <p:rCtr x="-32917" y="1667"/>
                                    </p:animMotion>
                                  </p:childTnLst>
                                </p:cTn>
                              </p:par>
                              <p:par>
                                <p:cTn id="55" presetID="56" presetClass="path" presetSubtype="0" accel="50000" decel="50000" fill="hold" nodeType="withEffect">
                                  <p:stCondLst>
                                    <p:cond delay="0"/>
                                  </p:stCondLst>
                                  <p:childTnLst>
                                    <p:animMotion origin="layout" path="M -0.0125 0.01667 L -0.6375 0.01667 " pathEditMode="relative" rAng="0" ptsTypes="AA">
                                      <p:cBhvr>
                                        <p:cTn id="56" dur="2000" fill="hold"/>
                                        <p:tgtEl>
                                          <p:spTgt spid="148519"/>
                                        </p:tgtEl>
                                        <p:attrNameLst>
                                          <p:attrName>ppt_x</p:attrName>
                                          <p:attrName>ppt_y</p:attrName>
                                        </p:attrNameLst>
                                      </p:cBhvr>
                                      <p:rCtr x="-31250" y="0"/>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xit" presetSubtype="0" fill="hold" nodeType="clickEffect">
                                  <p:stCondLst>
                                    <p:cond delay="0"/>
                                  </p:stCondLst>
                                  <p:childTnLst>
                                    <p:animEffect transition="out" filter="dissolve">
                                      <p:cBhvr>
                                        <p:cTn id="60" dur="500"/>
                                        <p:tgtEl>
                                          <p:spTgt spid="148519"/>
                                        </p:tgtEl>
                                      </p:cBhvr>
                                    </p:animEffect>
                                    <p:set>
                                      <p:cBhvr>
                                        <p:cTn id="61" dur="1" fill="hold">
                                          <p:stCondLst>
                                            <p:cond delay="499"/>
                                          </p:stCondLst>
                                        </p:cTn>
                                        <p:tgtEl>
                                          <p:spTgt spid="1485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16">
            <a:hlinkClick r:id="" action="ppaction://ole?verb=0"/>
          </p:cNvPr>
          <p:cNvGraphicFramePr>
            <a:graphicFrameLocks/>
          </p:cNvGraphicFramePr>
          <p:nvPr>
            <p:extLst>
              <p:ext uri="{D42A27DB-BD31-4B8C-83A1-F6EECF244321}">
                <p14:modId xmlns:p14="http://schemas.microsoft.com/office/powerpoint/2010/main" val="2349871123"/>
              </p:ext>
            </p:extLst>
          </p:nvPr>
        </p:nvGraphicFramePr>
        <p:xfrm>
          <a:off x="5257800" y="1295400"/>
          <a:ext cx="2184400" cy="2725737"/>
        </p:xfrm>
        <a:graphic>
          <a:graphicData uri="http://schemas.openxmlformats.org/presentationml/2006/ole">
            <mc:AlternateContent xmlns:mc="http://schemas.openxmlformats.org/markup-compatibility/2006">
              <mc:Choice xmlns:v="urn:schemas-microsoft-com:vml" Requires="v">
                <p:oleObj spid="_x0000_s57350" name="CorelDRAW!" r:id="rId3" imgW="3932238" imgH="2138363" progId="">
                  <p:embed/>
                </p:oleObj>
              </mc:Choice>
              <mc:Fallback>
                <p:oleObj name="CorelDRAW!" r:id="rId3" imgW="3932238" imgH="2138363"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295400"/>
                        <a:ext cx="2184400" cy="2725737"/>
                      </a:xfrm>
                      <a:prstGeom prst="rect">
                        <a:avLst/>
                      </a:prstGeom>
                      <a:noFill/>
                      <a:ln>
                        <a:noFill/>
                      </a:ln>
                      <a:effectLst/>
                      <a:extLst/>
                    </p:spPr>
                  </p:pic>
                </p:oleObj>
              </mc:Fallback>
            </mc:AlternateContent>
          </a:graphicData>
        </a:graphic>
      </p:graphicFrame>
      <p:sp>
        <p:nvSpPr>
          <p:cNvPr id="15363" name="Title 1"/>
          <p:cNvSpPr>
            <a:spLocks noGrp="1"/>
          </p:cNvSpPr>
          <p:nvPr>
            <p:ph type="title"/>
          </p:nvPr>
        </p:nvSpPr>
        <p:spPr>
          <a:xfrm>
            <a:off x="685800" y="609600"/>
            <a:ext cx="7772400" cy="1143000"/>
          </a:xfrm>
        </p:spPr>
        <p:txBody>
          <a:bodyPr/>
          <a:lstStyle/>
          <a:p>
            <a:pPr eaLnBrk="1" hangingPunct="1"/>
            <a:r>
              <a:rPr lang="en-US" altLang="zh-CN" smtClean="0">
                <a:latin typeface="Comic Sans MS" pitchFamily="66" charset="0"/>
                <a:ea typeface="宋体" charset="-122"/>
              </a:rPr>
              <a:t>Sharing Encrypted Data with Others</a:t>
            </a:r>
          </a:p>
        </p:txBody>
      </p:sp>
      <p:sp>
        <p:nvSpPr>
          <p:cNvPr id="15364" name="Content Placeholder 15"/>
          <p:cNvSpPr>
            <a:spLocks noGrp="1"/>
          </p:cNvSpPr>
          <p:nvPr>
            <p:ph idx="1"/>
          </p:nvPr>
        </p:nvSpPr>
        <p:spPr>
          <a:xfrm>
            <a:off x="838200" y="3505200"/>
            <a:ext cx="7620000" cy="2370138"/>
          </a:xfrm>
        </p:spPr>
        <p:txBody>
          <a:bodyPr/>
          <a:lstStyle/>
          <a:p>
            <a:pPr marL="457200" indent="-457200" eaLnBrk="1" hangingPunct="1">
              <a:buClrTx/>
              <a:buFont typeface="Arial" pitchFamily="34" charset="0"/>
              <a:buChar char="•"/>
            </a:pPr>
            <a:r>
              <a:rPr lang="en-US" altLang="zh-CN" sz="2800" dirty="0" smtClean="0">
                <a:solidFill>
                  <a:schemeClr val="accent2"/>
                </a:solidFill>
                <a:latin typeface="Comic Sans MS" pitchFamily="66" charset="0"/>
                <a:ea typeface="宋体" charset="-122"/>
              </a:rPr>
              <a:t>Public key solution</a:t>
            </a:r>
          </a:p>
          <a:p>
            <a:pPr marL="457200" lvl="1" indent="0" eaLnBrk="1" hangingPunct="1">
              <a:buNone/>
            </a:pPr>
            <a:r>
              <a:rPr lang="en-US" altLang="zh-CN" sz="2400" dirty="0" smtClean="0">
                <a:latin typeface="Comic Sans MS" pitchFamily="66" charset="0"/>
                <a:ea typeface="宋体" charset="-122"/>
              </a:rPr>
              <a:t>- 	Large overhead in public key certificate 	management</a:t>
            </a:r>
          </a:p>
          <a:p>
            <a:pPr marL="457200" indent="-457200" eaLnBrk="1" hangingPunct="1">
              <a:buClrTx/>
              <a:buFont typeface="Arial" pitchFamily="34" charset="0"/>
              <a:buChar char="•"/>
            </a:pPr>
            <a:r>
              <a:rPr lang="en-US" altLang="zh-CN" sz="2800" dirty="0" smtClean="0">
                <a:solidFill>
                  <a:schemeClr val="accent2"/>
                </a:solidFill>
                <a:latin typeface="Comic Sans MS" pitchFamily="66" charset="0"/>
                <a:ea typeface="宋体" charset="-122"/>
              </a:rPr>
              <a:t>Symmetric key solution</a:t>
            </a:r>
          </a:p>
          <a:p>
            <a:pPr marL="457200" lvl="1" indent="0" eaLnBrk="1" hangingPunct="1">
              <a:buNone/>
            </a:pPr>
            <a:r>
              <a:rPr lang="en-US" altLang="zh-CN" sz="2400" dirty="0" smtClean="0">
                <a:latin typeface="Comic Sans MS" pitchFamily="66" charset="0"/>
                <a:ea typeface="宋体" charset="-122"/>
              </a:rPr>
              <a:t>- 	Online key distribution</a:t>
            </a:r>
          </a:p>
        </p:txBody>
      </p:sp>
      <p:sp>
        <p:nvSpPr>
          <p:cNvPr id="15365" name="Text Box 14"/>
          <p:cNvSpPr txBox="1">
            <a:spLocks noChangeArrowheads="1"/>
          </p:cNvSpPr>
          <p:nvPr/>
        </p:nvSpPr>
        <p:spPr bwMode="auto">
          <a:xfrm>
            <a:off x="4298950" y="1960562"/>
            <a:ext cx="3778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zh-CN" sz="2400">
              <a:latin typeface="Comic Sans MS" pitchFamily="66" charset="0"/>
              <a:ea typeface="宋体" charset="-122"/>
            </a:endParaRPr>
          </a:p>
        </p:txBody>
      </p:sp>
      <p:pic>
        <p:nvPicPr>
          <p:cNvPr id="15366" name="Picture 14"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7538" y="1725612"/>
            <a:ext cx="8397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4"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7388" y="2762250"/>
            <a:ext cx="83978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9" descr="lo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838" y="1855787"/>
            <a:ext cx="630237"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21" descr="lo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7688" y="2955925"/>
            <a:ext cx="63023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7" descr="sara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141537"/>
            <a:ext cx="9334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6" descr="ca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7088" y="3214687"/>
            <a:ext cx="420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72" name="Straight Arrow Connector 48"/>
          <p:cNvCxnSpPr>
            <a:cxnSpLocks noChangeShapeType="1"/>
          </p:cNvCxnSpPr>
          <p:nvPr/>
        </p:nvCxnSpPr>
        <p:spPr bwMode="auto">
          <a:xfrm flipV="1">
            <a:off x="1905000" y="2674937"/>
            <a:ext cx="3359150" cy="31750"/>
          </a:xfrm>
          <a:prstGeom prst="straightConnector1">
            <a:avLst/>
          </a:prstGeom>
          <a:noFill/>
          <a:ln w="1905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pic>
        <p:nvPicPr>
          <p:cNvPr id="15373" name="Picture 24" descr="pmore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214153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4694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606425"/>
            <a:ext cx="8305800" cy="1200150"/>
          </a:xfrm>
        </p:spPr>
        <p:txBody>
          <a:bodyPr/>
          <a:lstStyle/>
          <a:p>
            <a:r>
              <a:rPr lang="en-US" altLang="zh-CN" smtClean="0">
                <a:latin typeface="Comic Sans MS" pitchFamily="66" charset="0"/>
                <a:ea typeface="宋体" charset="-122"/>
              </a:rPr>
              <a:t>A Wishlist for Storing Encrypted Data on Untrusted Servers</a:t>
            </a:r>
          </a:p>
        </p:txBody>
      </p:sp>
      <p:sp>
        <p:nvSpPr>
          <p:cNvPr id="16387" name="Content Placeholder 2"/>
          <p:cNvSpPr>
            <a:spLocks noGrp="1"/>
          </p:cNvSpPr>
          <p:nvPr>
            <p:ph idx="1"/>
          </p:nvPr>
        </p:nvSpPr>
        <p:spPr>
          <a:xfrm>
            <a:off x="685800" y="2044700"/>
            <a:ext cx="8229600" cy="3060700"/>
          </a:xfrm>
        </p:spPr>
        <p:txBody>
          <a:bodyPr/>
          <a:lstStyle/>
          <a:p>
            <a:pPr>
              <a:spcAft>
                <a:spcPts val="1200"/>
              </a:spcAft>
              <a:buClrTx/>
              <a:buFont typeface="Arial" pitchFamily="34" charset="0"/>
              <a:buChar char="•"/>
            </a:pPr>
            <a:r>
              <a:rPr lang="en-US" altLang="zh-CN" sz="2800" dirty="0" smtClean="0">
                <a:latin typeface="Comic Sans MS" pitchFamily="66" charset="0"/>
                <a:ea typeface="宋体" charset="-122"/>
              </a:rPr>
              <a:t>Key management is scalable and offline</a:t>
            </a:r>
          </a:p>
          <a:p>
            <a:pPr>
              <a:spcAft>
                <a:spcPts val="1200"/>
              </a:spcAft>
              <a:buClrTx/>
              <a:buFont typeface="Arial" pitchFamily="34" charset="0"/>
              <a:buChar char="•"/>
            </a:pPr>
            <a:r>
              <a:rPr lang="en-US" altLang="zh-CN" sz="2800" dirty="0" smtClean="0">
                <a:latin typeface="Comic Sans MS" pitchFamily="66" charset="0"/>
                <a:ea typeface="宋体" charset="-122"/>
              </a:rPr>
              <a:t>No need for an online trusted party to mediate access control </a:t>
            </a:r>
          </a:p>
          <a:p>
            <a:pPr>
              <a:spcAft>
                <a:spcPts val="1200"/>
              </a:spcAft>
              <a:buClrTx/>
              <a:buFont typeface="Arial" pitchFamily="34" charset="0"/>
              <a:buChar char="•"/>
            </a:pPr>
            <a:r>
              <a:rPr lang="en-US" altLang="zh-CN" sz="2800" dirty="0" smtClean="0">
                <a:latin typeface="Comic Sans MS" pitchFamily="66" charset="0"/>
                <a:ea typeface="宋体" charset="-122"/>
              </a:rPr>
              <a:t>Expressive and scalable access control polices</a:t>
            </a:r>
          </a:p>
        </p:txBody>
      </p:sp>
      <p:sp>
        <p:nvSpPr>
          <p:cNvPr id="2" name="Rectangle 1"/>
          <p:cNvSpPr/>
          <p:nvPr/>
        </p:nvSpPr>
        <p:spPr>
          <a:xfrm>
            <a:off x="838200" y="4724400"/>
            <a:ext cx="7391400" cy="978729"/>
          </a:xfrm>
          <a:prstGeom prst="rect">
            <a:avLst/>
          </a:prstGeom>
        </p:spPr>
        <p:txBody>
          <a:bodyPr wrap="square">
            <a:spAutoFit/>
          </a:bodyPr>
          <a:lstStyle/>
          <a:p>
            <a:pPr>
              <a:lnSpc>
                <a:spcPct val="90000"/>
              </a:lnSpc>
            </a:pPr>
            <a:r>
              <a:rPr lang="en-US" altLang="zh-CN" sz="3200" dirty="0" smtClean="0">
                <a:solidFill>
                  <a:srgbClr val="FF0000"/>
                </a:solidFill>
                <a:latin typeface="Comic Sans MS" pitchFamily="66" charset="0"/>
                <a:ea typeface="宋体" charset="-122"/>
                <a:cs typeface="Trebuchet MS"/>
              </a:rPr>
              <a:t>Attribute-Based Encryption (ABE) </a:t>
            </a:r>
            <a:r>
              <a:rPr lang="en-US" altLang="zh-CN" sz="3200" dirty="0">
                <a:solidFill>
                  <a:srgbClr val="FF0000"/>
                </a:solidFill>
                <a:latin typeface="Comic Sans MS" pitchFamily="66" charset="0"/>
                <a:ea typeface="宋体" charset="-122"/>
                <a:cs typeface="Trebuchet MS"/>
              </a:rPr>
              <a:t>does this</a:t>
            </a:r>
            <a:r>
              <a:rPr lang="en-US" altLang="zh-CN" sz="3200" dirty="0" smtClean="0">
                <a:solidFill>
                  <a:srgbClr val="FF0000"/>
                </a:solidFill>
                <a:latin typeface="Comic Sans MS" pitchFamily="66" charset="0"/>
                <a:ea typeface="宋体" charset="-122"/>
                <a:cs typeface="Trebuchet MS"/>
              </a:rPr>
              <a:t>!</a:t>
            </a:r>
          </a:p>
        </p:txBody>
      </p:sp>
    </p:spTree>
    <p:extLst>
      <p:ext uri="{BB962C8B-B14F-4D97-AF65-F5344CB8AC3E}">
        <p14:creationId xmlns:p14="http://schemas.microsoft.com/office/powerpoint/2010/main" val="2921942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71800"/>
            <a:ext cx="7772400" cy="1143000"/>
          </a:xfrm>
        </p:spPr>
        <p:txBody>
          <a:bodyPr/>
          <a:lstStyle/>
          <a:p>
            <a:r>
              <a:rPr lang="en-US" altLang="zh-CN" dirty="0">
                <a:latin typeface="Comic Sans MS" pitchFamily="66" charset="0"/>
              </a:rPr>
              <a:t>Attribute-based Access Control</a:t>
            </a:r>
            <a:br>
              <a:rPr lang="en-US" altLang="zh-CN" dirty="0">
                <a:latin typeface="Comic Sans MS" pitchFamily="66" charset="0"/>
              </a:rPr>
            </a:br>
            <a:endParaRPr lang="zh-CN" altLang="en-US" dirty="0">
              <a:latin typeface="Comic Sans MS" pitchFamily="66" charset="0"/>
            </a:endParaRPr>
          </a:p>
        </p:txBody>
      </p:sp>
    </p:spTree>
    <p:extLst>
      <p:ext uri="{BB962C8B-B14F-4D97-AF65-F5344CB8AC3E}">
        <p14:creationId xmlns:p14="http://schemas.microsoft.com/office/powerpoint/2010/main" val="36853479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5"/>
          <p:cNvSpPr>
            <a:spLocks noChangeShapeType="1"/>
          </p:cNvSpPr>
          <p:nvPr/>
        </p:nvSpPr>
        <p:spPr bwMode="auto">
          <a:xfrm>
            <a:off x="6019800" y="3352800"/>
            <a:ext cx="2590800" cy="0"/>
          </a:xfrm>
          <a:prstGeom prst="line">
            <a:avLst/>
          </a:prstGeom>
          <a:noFill/>
          <a:ln w="57150">
            <a:solidFill>
              <a:schemeClr val="tx1"/>
            </a:solidFill>
            <a:round/>
            <a:headEnd/>
            <a:tailEnd type="triangle" w="med" len="med"/>
          </a:ln>
        </p:spPr>
        <p:txBody>
          <a:bodyPr wrap="none" anchor="ctr"/>
          <a:lstStyle/>
          <a:p>
            <a:pPr>
              <a:defRPr/>
            </a:pPr>
            <a:endParaRPr lang="en-US" sz="2000">
              <a:solidFill>
                <a:srgbClr val="0000FF"/>
              </a:solidFill>
              <a:latin typeface="Comic Sans MS" pitchFamily="66" charset="0"/>
            </a:endParaRPr>
          </a:p>
        </p:txBody>
      </p:sp>
      <p:sp>
        <p:nvSpPr>
          <p:cNvPr id="6" name="Line 5"/>
          <p:cNvSpPr>
            <a:spLocks noChangeShapeType="1"/>
          </p:cNvSpPr>
          <p:nvPr/>
        </p:nvSpPr>
        <p:spPr bwMode="auto">
          <a:xfrm>
            <a:off x="1066800" y="3352800"/>
            <a:ext cx="2590800" cy="0"/>
          </a:xfrm>
          <a:prstGeom prst="line">
            <a:avLst/>
          </a:prstGeom>
          <a:noFill/>
          <a:ln w="57150">
            <a:solidFill>
              <a:schemeClr val="tx1"/>
            </a:solidFill>
            <a:round/>
            <a:headEnd/>
            <a:tailEnd/>
          </a:ln>
        </p:spPr>
        <p:txBody>
          <a:bodyPr wrap="none" anchor="ctr"/>
          <a:lstStyle/>
          <a:p>
            <a:pPr>
              <a:defRPr/>
            </a:pPr>
            <a:endParaRPr lang="en-US" sz="2000">
              <a:solidFill>
                <a:srgbClr val="0000FF"/>
              </a:solidFill>
              <a:latin typeface="Comic Sans MS" pitchFamily="66" charset="0"/>
            </a:endParaRPr>
          </a:p>
        </p:txBody>
      </p:sp>
      <p:sp>
        <p:nvSpPr>
          <p:cNvPr id="7" name="Line 5"/>
          <p:cNvSpPr>
            <a:spLocks noChangeShapeType="1"/>
          </p:cNvSpPr>
          <p:nvPr/>
        </p:nvSpPr>
        <p:spPr bwMode="auto">
          <a:xfrm flipV="1">
            <a:off x="3657600" y="2971800"/>
            <a:ext cx="533400" cy="381000"/>
          </a:xfrm>
          <a:prstGeom prst="line">
            <a:avLst/>
          </a:prstGeom>
          <a:noFill/>
          <a:ln w="57150">
            <a:solidFill>
              <a:schemeClr val="tx1"/>
            </a:solidFill>
            <a:round/>
            <a:headEnd/>
            <a:tailEnd/>
          </a:ln>
        </p:spPr>
        <p:txBody>
          <a:bodyPr wrap="none" anchor="ctr"/>
          <a:lstStyle/>
          <a:p>
            <a:pPr>
              <a:defRPr/>
            </a:pPr>
            <a:endParaRPr lang="en-US" sz="2000">
              <a:solidFill>
                <a:srgbClr val="0000FF"/>
              </a:solidFill>
              <a:latin typeface="Comic Sans MS" pitchFamily="66" charset="0"/>
            </a:endParaRPr>
          </a:p>
        </p:txBody>
      </p:sp>
      <p:sp>
        <p:nvSpPr>
          <p:cNvPr id="8" name="Line 5"/>
          <p:cNvSpPr>
            <a:spLocks noChangeShapeType="1"/>
          </p:cNvSpPr>
          <p:nvPr/>
        </p:nvSpPr>
        <p:spPr bwMode="auto">
          <a:xfrm>
            <a:off x="3657600" y="3352800"/>
            <a:ext cx="609600" cy="457200"/>
          </a:xfrm>
          <a:prstGeom prst="line">
            <a:avLst/>
          </a:prstGeom>
          <a:noFill/>
          <a:ln w="57150">
            <a:solidFill>
              <a:schemeClr val="tx1"/>
            </a:solidFill>
            <a:round/>
            <a:headEnd/>
            <a:tailEnd/>
          </a:ln>
        </p:spPr>
        <p:txBody>
          <a:bodyPr wrap="none" anchor="ctr"/>
          <a:lstStyle/>
          <a:p>
            <a:pPr>
              <a:defRPr/>
            </a:pPr>
            <a:endParaRPr lang="en-US" sz="2000">
              <a:solidFill>
                <a:srgbClr val="0000FF"/>
              </a:solidFill>
              <a:latin typeface="Comic Sans MS" pitchFamily="66" charset="0"/>
            </a:endParaRPr>
          </a:p>
        </p:txBody>
      </p:sp>
      <p:sp>
        <p:nvSpPr>
          <p:cNvPr id="9" name="Line 5"/>
          <p:cNvSpPr>
            <a:spLocks noChangeShapeType="1"/>
          </p:cNvSpPr>
          <p:nvPr/>
        </p:nvSpPr>
        <p:spPr bwMode="auto">
          <a:xfrm>
            <a:off x="4267200" y="3810000"/>
            <a:ext cx="1219200" cy="0"/>
          </a:xfrm>
          <a:prstGeom prst="line">
            <a:avLst/>
          </a:prstGeom>
          <a:noFill/>
          <a:ln w="57150">
            <a:solidFill>
              <a:schemeClr val="tx1"/>
            </a:solidFill>
            <a:round/>
            <a:headEnd/>
            <a:tailEnd/>
          </a:ln>
        </p:spPr>
        <p:txBody>
          <a:bodyPr wrap="none" anchor="ctr"/>
          <a:lstStyle/>
          <a:p>
            <a:pPr>
              <a:defRPr/>
            </a:pPr>
            <a:endParaRPr lang="en-US" sz="2000">
              <a:solidFill>
                <a:srgbClr val="0000FF"/>
              </a:solidFill>
              <a:latin typeface="Comic Sans MS" pitchFamily="66" charset="0"/>
            </a:endParaRPr>
          </a:p>
        </p:txBody>
      </p:sp>
      <p:sp>
        <p:nvSpPr>
          <p:cNvPr id="10" name="Line 5"/>
          <p:cNvSpPr>
            <a:spLocks noChangeShapeType="1"/>
          </p:cNvSpPr>
          <p:nvPr/>
        </p:nvSpPr>
        <p:spPr bwMode="auto">
          <a:xfrm>
            <a:off x="4191000" y="2971800"/>
            <a:ext cx="1219200" cy="0"/>
          </a:xfrm>
          <a:prstGeom prst="line">
            <a:avLst/>
          </a:prstGeom>
          <a:noFill/>
          <a:ln w="57150">
            <a:solidFill>
              <a:schemeClr val="tx1"/>
            </a:solidFill>
            <a:round/>
            <a:headEnd/>
            <a:tailEnd/>
          </a:ln>
        </p:spPr>
        <p:txBody>
          <a:bodyPr wrap="none" anchor="ctr"/>
          <a:lstStyle/>
          <a:p>
            <a:pPr>
              <a:defRPr/>
            </a:pPr>
            <a:endParaRPr lang="en-US" sz="2000">
              <a:solidFill>
                <a:srgbClr val="0000FF"/>
              </a:solidFill>
              <a:latin typeface="Comic Sans MS" pitchFamily="66" charset="0"/>
            </a:endParaRPr>
          </a:p>
        </p:txBody>
      </p:sp>
      <p:sp>
        <p:nvSpPr>
          <p:cNvPr id="11" name="Line 5"/>
          <p:cNvSpPr>
            <a:spLocks noChangeShapeType="1"/>
          </p:cNvSpPr>
          <p:nvPr/>
        </p:nvSpPr>
        <p:spPr bwMode="auto">
          <a:xfrm>
            <a:off x="5410200" y="2971800"/>
            <a:ext cx="609600" cy="381000"/>
          </a:xfrm>
          <a:prstGeom prst="line">
            <a:avLst/>
          </a:prstGeom>
          <a:noFill/>
          <a:ln w="57150">
            <a:solidFill>
              <a:schemeClr val="tx1"/>
            </a:solidFill>
            <a:round/>
            <a:headEnd/>
            <a:tailEnd/>
          </a:ln>
        </p:spPr>
        <p:txBody>
          <a:bodyPr wrap="none" anchor="ctr"/>
          <a:lstStyle/>
          <a:p>
            <a:pPr>
              <a:defRPr/>
            </a:pPr>
            <a:endParaRPr lang="en-US" sz="2000">
              <a:solidFill>
                <a:srgbClr val="0000FF"/>
              </a:solidFill>
              <a:latin typeface="Comic Sans MS" pitchFamily="66" charset="0"/>
            </a:endParaRPr>
          </a:p>
        </p:txBody>
      </p:sp>
      <p:sp>
        <p:nvSpPr>
          <p:cNvPr id="12" name="Line 5"/>
          <p:cNvSpPr>
            <a:spLocks noChangeShapeType="1"/>
          </p:cNvSpPr>
          <p:nvPr/>
        </p:nvSpPr>
        <p:spPr bwMode="auto">
          <a:xfrm flipV="1">
            <a:off x="5486400" y="3352800"/>
            <a:ext cx="533400" cy="457200"/>
          </a:xfrm>
          <a:prstGeom prst="line">
            <a:avLst/>
          </a:prstGeom>
          <a:noFill/>
          <a:ln w="57150">
            <a:solidFill>
              <a:schemeClr val="tx1"/>
            </a:solidFill>
            <a:round/>
            <a:headEnd/>
            <a:tailEnd/>
          </a:ln>
        </p:spPr>
        <p:txBody>
          <a:bodyPr wrap="none" anchor="ctr"/>
          <a:lstStyle/>
          <a:p>
            <a:pPr>
              <a:defRPr/>
            </a:pPr>
            <a:endParaRPr lang="en-US" sz="2000">
              <a:solidFill>
                <a:srgbClr val="0000FF"/>
              </a:solidFill>
              <a:latin typeface="Comic Sans MS" pitchFamily="66" charset="0"/>
            </a:endParaRPr>
          </a:p>
        </p:txBody>
      </p:sp>
      <p:cxnSp>
        <p:nvCxnSpPr>
          <p:cNvPr id="13" name="直接箭头连接符 12"/>
          <p:cNvCxnSpPr/>
          <p:nvPr/>
        </p:nvCxnSpPr>
        <p:spPr>
          <a:xfrm rot="5400000">
            <a:off x="1068388" y="3733800"/>
            <a:ext cx="760412" cy="1588"/>
          </a:xfrm>
          <a:prstGeom prst="straightConnector1">
            <a:avLst/>
          </a:prstGeom>
          <a:ln w="38100">
            <a:solidFill>
              <a:srgbClr val="006600"/>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4" name="TextBox 15"/>
          <p:cNvSpPr txBox="1">
            <a:spLocks noChangeArrowheads="1"/>
          </p:cNvSpPr>
          <p:nvPr/>
        </p:nvSpPr>
        <p:spPr bwMode="auto">
          <a:xfrm>
            <a:off x="304800" y="4191000"/>
            <a:ext cx="2133600" cy="707886"/>
          </a:xfrm>
          <a:prstGeom prst="rect">
            <a:avLst/>
          </a:prstGeom>
          <a:noFill/>
          <a:ln w="9525">
            <a:noFill/>
            <a:miter lim="800000"/>
            <a:headEnd/>
            <a:tailEnd/>
          </a:ln>
        </p:spPr>
        <p:txBody>
          <a:bodyPr wrap="square">
            <a:spAutoFit/>
          </a:bodyPr>
          <a:lstStyle/>
          <a:p>
            <a:pPr>
              <a:defRPr/>
            </a:pPr>
            <a:r>
              <a:rPr lang="en-US" altLang="zh-CN" sz="2000" dirty="0">
                <a:latin typeface="Comic Sans MS" pitchFamily="66" charset="0"/>
              </a:rPr>
              <a:t>Identity-Based </a:t>
            </a:r>
            <a:r>
              <a:rPr lang="en-US" altLang="zh-CN" sz="2000" dirty="0" smtClean="0">
                <a:latin typeface="Comic Sans MS" pitchFamily="66" charset="0"/>
              </a:rPr>
              <a:t>Encryption</a:t>
            </a:r>
            <a:endParaRPr lang="en-US" altLang="zh-CN" sz="2000" dirty="0">
              <a:latin typeface="Comic Sans MS" pitchFamily="66" charset="0"/>
            </a:endParaRPr>
          </a:p>
        </p:txBody>
      </p:sp>
      <p:sp>
        <p:nvSpPr>
          <p:cNvPr id="15" name="TextBox 16"/>
          <p:cNvSpPr txBox="1">
            <a:spLocks noChangeArrowheads="1"/>
          </p:cNvSpPr>
          <p:nvPr/>
        </p:nvSpPr>
        <p:spPr bwMode="auto">
          <a:xfrm>
            <a:off x="1040027" y="1873325"/>
            <a:ext cx="2667000" cy="707886"/>
          </a:xfrm>
          <a:prstGeom prst="rect">
            <a:avLst/>
          </a:prstGeom>
          <a:noFill/>
          <a:ln w="9525">
            <a:noFill/>
            <a:miter lim="800000"/>
            <a:headEnd/>
            <a:tailEnd/>
          </a:ln>
        </p:spPr>
        <p:txBody>
          <a:bodyPr wrap="square">
            <a:spAutoFit/>
          </a:bodyPr>
          <a:lstStyle/>
          <a:p>
            <a:pPr>
              <a:defRPr/>
            </a:pPr>
            <a:r>
              <a:rPr lang="en-US" altLang="zh-CN" sz="2000" dirty="0">
                <a:latin typeface="Comic Sans MS" pitchFamily="66" charset="0"/>
              </a:rPr>
              <a:t>Fuzzy Identity-Based </a:t>
            </a:r>
            <a:r>
              <a:rPr lang="en-US" altLang="zh-CN" sz="2000" dirty="0" smtClean="0">
                <a:latin typeface="Comic Sans MS" pitchFamily="66" charset="0"/>
              </a:rPr>
              <a:t>Encryption</a:t>
            </a:r>
            <a:endParaRPr lang="en-US" altLang="zh-CN" sz="2000" dirty="0">
              <a:latin typeface="Comic Sans MS" pitchFamily="66" charset="0"/>
            </a:endParaRPr>
          </a:p>
        </p:txBody>
      </p:sp>
      <p:sp>
        <p:nvSpPr>
          <p:cNvPr id="16" name="TextBox 17"/>
          <p:cNvSpPr txBox="1">
            <a:spLocks noChangeArrowheads="1"/>
          </p:cNvSpPr>
          <p:nvPr/>
        </p:nvSpPr>
        <p:spPr bwMode="auto">
          <a:xfrm>
            <a:off x="3886200" y="4953000"/>
            <a:ext cx="2590800" cy="1015663"/>
          </a:xfrm>
          <a:prstGeom prst="rect">
            <a:avLst/>
          </a:prstGeom>
          <a:noFill/>
          <a:ln w="9525">
            <a:noFill/>
            <a:miter lim="800000"/>
            <a:headEnd/>
            <a:tailEnd/>
          </a:ln>
        </p:spPr>
        <p:txBody>
          <a:bodyPr wrap="square">
            <a:spAutoFit/>
          </a:bodyPr>
          <a:lstStyle/>
          <a:p>
            <a:pPr>
              <a:defRPr/>
            </a:pPr>
            <a:r>
              <a:rPr lang="en-US" altLang="zh-CN" sz="2000" dirty="0" err="1">
                <a:solidFill>
                  <a:srgbClr val="0000FF"/>
                </a:solidFill>
                <a:latin typeface="Comic Sans MS" pitchFamily="66" charset="0"/>
              </a:rPr>
              <a:t>Ciphertext</a:t>
            </a:r>
            <a:r>
              <a:rPr lang="en-US" altLang="zh-CN" sz="2000" dirty="0">
                <a:solidFill>
                  <a:srgbClr val="0000FF"/>
                </a:solidFill>
                <a:latin typeface="Comic Sans MS" pitchFamily="66" charset="0"/>
              </a:rPr>
              <a:t>-Policy Attribute-Based Encryption</a:t>
            </a:r>
          </a:p>
        </p:txBody>
      </p:sp>
      <p:sp>
        <p:nvSpPr>
          <p:cNvPr id="17" name="TextBox 18"/>
          <p:cNvSpPr txBox="1">
            <a:spLocks noChangeArrowheads="1"/>
          </p:cNvSpPr>
          <p:nvPr/>
        </p:nvSpPr>
        <p:spPr bwMode="auto">
          <a:xfrm>
            <a:off x="2362200" y="4114800"/>
            <a:ext cx="2286000" cy="707886"/>
          </a:xfrm>
          <a:prstGeom prst="rect">
            <a:avLst/>
          </a:prstGeom>
          <a:noFill/>
          <a:ln w="9525">
            <a:noFill/>
            <a:miter lim="800000"/>
            <a:headEnd/>
            <a:tailEnd/>
          </a:ln>
        </p:spPr>
        <p:txBody>
          <a:bodyPr wrap="square">
            <a:spAutoFit/>
          </a:bodyPr>
          <a:lstStyle/>
          <a:p>
            <a:pPr>
              <a:defRPr/>
            </a:pPr>
            <a:r>
              <a:rPr lang="en-US" altLang="zh-CN" sz="2000" dirty="0">
                <a:solidFill>
                  <a:srgbClr val="0000FF"/>
                </a:solidFill>
                <a:latin typeface="Comic Sans MS" pitchFamily="66" charset="0"/>
              </a:rPr>
              <a:t>Attribute-Based Encryption</a:t>
            </a:r>
          </a:p>
        </p:txBody>
      </p:sp>
      <p:sp>
        <p:nvSpPr>
          <p:cNvPr id="18" name="TextBox 19"/>
          <p:cNvSpPr txBox="1">
            <a:spLocks noChangeArrowheads="1"/>
          </p:cNvSpPr>
          <p:nvPr/>
        </p:nvSpPr>
        <p:spPr bwMode="auto">
          <a:xfrm>
            <a:off x="3886200" y="1524000"/>
            <a:ext cx="2743200" cy="708025"/>
          </a:xfrm>
          <a:prstGeom prst="rect">
            <a:avLst/>
          </a:prstGeom>
          <a:noFill/>
          <a:ln w="9525">
            <a:noFill/>
            <a:miter lim="800000"/>
            <a:headEnd/>
            <a:tailEnd/>
          </a:ln>
        </p:spPr>
        <p:txBody>
          <a:bodyPr>
            <a:spAutoFit/>
          </a:bodyPr>
          <a:lstStyle/>
          <a:p>
            <a:pPr>
              <a:defRPr/>
            </a:pPr>
            <a:r>
              <a:rPr lang="en-US" altLang="zh-CN" sz="2000" dirty="0">
                <a:solidFill>
                  <a:srgbClr val="0000FF"/>
                </a:solidFill>
                <a:latin typeface="Comic Sans MS" pitchFamily="66" charset="0"/>
              </a:rPr>
              <a:t>Key-Policy Attribute-Based Encryption</a:t>
            </a:r>
          </a:p>
        </p:txBody>
      </p:sp>
      <p:sp>
        <p:nvSpPr>
          <p:cNvPr id="19" name="TextBox 20"/>
          <p:cNvSpPr txBox="1">
            <a:spLocks noChangeArrowheads="1"/>
          </p:cNvSpPr>
          <p:nvPr/>
        </p:nvSpPr>
        <p:spPr bwMode="auto">
          <a:xfrm>
            <a:off x="5715000" y="4114800"/>
            <a:ext cx="2743200" cy="400050"/>
          </a:xfrm>
          <a:prstGeom prst="rect">
            <a:avLst/>
          </a:prstGeom>
          <a:noFill/>
          <a:ln w="9525">
            <a:noFill/>
            <a:miter lim="800000"/>
            <a:headEnd/>
            <a:tailEnd/>
          </a:ln>
        </p:spPr>
        <p:txBody>
          <a:bodyPr>
            <a:spAutoFit/>
          </a:bodyPr>
          <a:lstStyle/>
          <a:p>
            <a:pPr>
              <a:defRPr/>
            </a:pPr>
            <a:r>
              <a:rPr lang="en-US" altLang="zh-CN" sz="2000" dirty="0">
                <a:latin typeface="Comic Sans MS" pitchFamily="66" charset="0"/>
              </a:rPr>
              <a:t>Functional Encryption</a:t>
            </a:r>
          </a:p>
        </p:txBody>
      </p:sp>
      <p:cxnSp>
        <p:nvCxnSpPr>
          <p:cNvPr id="20" name="直接箭头连接符 24"/>
          <p:cNvCxnSpPr/>
          <p:nvPr/>
        </p:nvCxnSpPr>
        <p:spPr>
          <a:xfrm rot="16200000" flipV="1">
            <a:off x="1981994" y="2971006"/>
            <a:ext cx="762000" cy="1588"/>
          </a:xfrm>
          <a:prstGeom prst="straightConnector1">
            <a:avLst/>
          </a:prstGeom>
          <a:ln w="38100">
            <a:solidFill>
              <a:srgbClr val="00660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6"/>
          <p:cNvCxnSpPr/>
          <p:nvPr/>
        </p:nvCxnSpPr>
        <p:spPr>
          <a:xfrm rot="5400000">
            <a:off x="3278187" y="3732213"/>
            <a:ext cx="760413" cy="1588"/>
          </a:xfrm>
          <a:prstGeom prst="straightConnector1">
            <a:avLst/>
          </a:prstGeom>
          <a:ln w="38100">
            <a:solidFill>
              <a:srgbClr val="00660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7"/>
          <p:cNvCxnSpPr/>
          <p:nvPr/>
        </p:nvCxnSpPr>
        <p:spPr>
          <a:xfrm rot="5400000">
            <a:off x="4306094" y="4380706"/>
            <a:ext cx="1143000" cy="1588"/>
          </a:xfrm>
          <a:prstGeom prst="straightConnector1">
            <a:avLst/>
          </a:prstGeom>
          <a:ln w="38100">
            <a:solidFill>
              <a:srgbClr val="00660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9"/>
          <p:cNvCxnSpPr/>
          <p:nvPr/>
        </p:nvCxnSpPr>
        <p:spPr>
          <a:xfrm rot="16200000" flipV="1">
            <a:off x="4496594" y="2513806"/>
            <a:ext cx="762000" cy="1588"/>
          </a:xfrm>
          <a:prstGeom prst="straightConnector1">
            <a:avLst/>
          </a:prstGeom>
          <a:ln w="38100">
            <a:solidFill>
              <a:srgbClr val="00660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30"/>
          <p:cNvCxnSpPr/>
          <p:nvPr/>
        </p:nvCxnSpPr>
        <p:spPr>
          <a:xfrm rot="5400000">
            <a:off x="6630987" y="3732213"/>
            <a:ext cx="760413" cy="1588"/>
          </a:xfrm>
          <a:prstGeom prst="straightConnector1">
            <a:avLst/>
          </a:prstGeom>
          <a:ln w="38100">
            <a:solidFill>
              <a:srgbClr val="006600"/>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2550" name="Title 24"/>
          <p:cNvSpPr>
            <a:spLocks noGrp="1"/>
          </p:cNvSpPr>
          <p:nvPr>
            <p:ph type="title"/>
          </p:nvPr>
        </p:nvSpPr>
        <p:spPr>
          <a:xfrm>
            <a:off x="333374" y="609600"/>
            <a:ext cx="8810625" cy="1200150"/>
          </a:xfrm>
        </p:spPr>
        <p:txBody>
          <a:bodyPr/>
          <a:lstStyle/>
          <a:p>
            <a:pPr eaLnBrk="1" hangingPunct="1"/>
            <a:r>
              <a:rPr lang="en-US" altLang="zh-CN" dirty="0" smtClean="0">
                <a:latin typeface="Comic Sans MS" pitchFamily="66" charset="0"/>
                <a:ea typeface="宋体" charset="-122"/>
              </a:rPr>
              <a:t>Evolution of Attribute Based Encryption</a:t>
            </a:r>
          </a:p>
        </p:txBody>
      </p:sp>
    </p:spTree>
    <p:extLst>
      <p:ext uri="{BB962C8B-B14F-4D97-AF65-F5344CB8AC3E}">
        <p14:creationId xmlns:p14="http://schemas.microsoft.com/office/powerpoint/2010/main" val="328454249"/>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609600"/>
            <a:ext cx="8305800" cy="923925"/>
          </a:xfrm>
        </p:spPr>
        <p:txBody>
          <a:bodyPr/>
          <a:lstStyle/>
          <a:p>
            <a:r>
              <a:rPr lang="en-US" altLang="zh-CN" dirty="0" smtClean="0">
                <a:latin typeface="Comic Sans MS" pitchFamily="66" charset="0"/>
                <a:ea typeface="宋体" charset="-122"/>
              </a:rPr>
              <a:t>Attribute-Based Encryption </a:t>
            </a:r>
            <a:r>
              <a:rPr lang="en-US" altLang="zh-CN" dirty="0">
                <a:latin typeface="Comic Sans MS" pitchFamily="66" charset="0"/>
                <a:ea typeface="宋体" charset="-122"/>
              </a:rPr>
              <a:t>(</a:t>
            </a:r>
            <a:r>
              <a:rPr lang="en-US" altLang="zh-CN" dirty="0" smtClean="0">
                <a:latin typeface="Comic Sans MS" pitchFamily="66" charset="0"/>
                <a:ea typeface="宋体" charset="-122"/>
              </a:rPr>
              <a:t>ABE) </a:t>
            </a:r>
            <a:r>
              <a:rPr lang="en-US" altLang="zh-CN" sz="1800" dirty="0" smtClean="0">
                <a:latin typeface="Comic Sans MS" pitchFamily="66" charset="0"/>
                <a:ea typeface="宋体" charset="-122"/>
              </a:rPr>
              <a:t>[</a:t>
            </a:r>
            <a:r>
              <a:rPr lang="en-US" altLang="zh-CN" sz="1800" dirty="0" err="1" smtClean="0">
                <a:latin typeface="Comic Sans MS" pitchFamily="66" charset="0"/>
                <a:ea typeface="宋体" charset="-122"/>
              </a:rPr>
              <a:t>Sahai</a:t>
            </a:r>
            <a:r>
              <a:rPr lang="en-US" altLang="zh-CN" sz="1800" dirty="0" smtClean="0">
                <a:latin typeface="Comic Sans MS" pitchFamily="66" charset="0"/>
                <a:ea typeface="宋体" charset="-122"/>
              </a:rPr>
              <a:t>, Waters CCS’05]</a:t>
            </a:r>
            <a:endParaRPr lang="en-US" altLang="zh-CN" dirty="0" smtClean="0">
              <a:latin typeface="Comic Sans MS" pitchFamily="66" charset="0"/>
              <a:ea typeface="宋体" charset="-122"/>
            </a:endParaRPr>
          </a:p>
        </p:txBody>
      </p:sp>
      <p:sp>
        <p:nvSpPr>
          <p:cNvPr id="17411" name="Content Placeholder 2"/>
          <p:cNvSpPr>
            <a:spLocks noGrp="1"/>
          </p:cNvSpPr>
          <p:nvPr>
            <p:ph idx="1"/>
          </p:nvPr>
        </p:nvSpPr>
        <p:spPr>
          <a:xfrm>
            <a:off x="457200" y="1566862"/>
            <a:ext cx="8229600" cy="1557338"/>
          </a:xfrm>
        </p:spPr>
        <p:txBody>
          <a:bodyPr/>
          <a:lstStyle/>
          <a:p>
            <a:pPr marL="457200" indent="-457200">
              <a:buClrTx/>
              <a:buFont typeface="Arial" pitchFamily="34" charset="0"/>
              <a:buChar char="•"/>
            </a:pPr>
            <a:r>
              <a:rPr lang="en-US" altLang="zh-CN" sz="2800" dirty="0" smtClean="0">
                <a:latin typeface="Comic Sans MS" pitchFamily="66" charset="0"/>
                <a:ea typeface="宋体" charset="-122"/>
              </a:rPr>
              <a:t>Encrypt data to users with certain attributes</a:t>
            </a:r>
          </a:p>
          <a:p>
            <a:pPr marL="457200" indent="-457200">
              <a:buClrTx/>
              <a:buFont typeface="Arial" pitchFamily="34" charset="0"/>
              <a:buChar char="•"/>
            </a:pPr>
            <a:r>
              <a:rPr lang="en-US" altLang="zh-CN" sz="2800" dirty="0" smtClean="0">
                <a:latin typeface="Comic Sans MS" pitchFamily="66" charset="0"/>
                <a:ea typeface="宋体" charset="-122"/>
              </a:rPr>
              <a:t>One-to-many public key encryption</a:t>
            </a:r>
          </a:p>
          <a:p>
            <a:pPr marL="457200" indent="-457200">
              <a:buClrTx/>
              <a:buFont typeface="Arial" pitchFamily="34" charset="0"/>
              <a:buChar char="•"/>
            </a:pPr>
            <a:r>
              <a:rPr lang="en-US" altLang="zh-CN" sz="2800" dirty="0" smtClean="0">
                <a:latin typeface="Comic Sans MS" pitchFamily="66" charset="0"/>
                <a:ea typeface="宋体" charset="-122"/>
              </a:rPr>
              <a:t>Built-in access control mechanism</a:t>
            </a:r>
          </a:p>
        </p:txBody>
      </p:sp>
      <p:sp>
        <p:nvSpPr>
          <p:cNvPr id="17412" name="TextBox 3"/>
          <p:cNvSpPr txBox="1">
            <a:spLocks noChangeArrowheads="1"/>
          </p:cNvSpPr>
          <p:nvPr/>
        </p:nvSpPr>
        <p:spPr bwMode="auto">
          <a:xfrm>
            <a:off x="780513" y="6259513"/>
            <a:ext cx="7109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latin typeface="Comic Sans MS" pitchFamily="66" charset="0"/>
                <a:ea typeface="宋体" charset="-122"/>
              </a:rPr>
              <a:t>This is a Key-Policy Attribute-Based Encryption!</a:t>
            </a:r>
            <a:endParaRPr lang="en-US" altLang="zh-CN" dirty="0">
              <a:latin typeface="Comic Sans MS" pitchFamily="66" charset="0"/>
              <a:ea typeface="宋体" charset="-122"/>
            </a:endParaRPr>
          </a:p>
        </p:txBody>
      </p:sp>
      <p:pic>
        <p:nvPicPr>
          <p:cNvPr id="17413" name="Picture 14" desc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225" y="4241800"/>
            <a:ext cx="8397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9" descr="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9525" y="4371975"/>
            <a:ext cx="6302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7" descr="sara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4975" y="4167790"/>
            <a:ext cx="9334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6" descr="ca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5912" y="5212556"/>
            <a:ext cx="11049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4" descr="pmore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30226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p:nvPr/>
        </p:nvCxnSpPr>
        <p:spPr bwMode="auto">
          <a:xfrm>
            <a:off x="2003425" y="4165600"/>
            <a:ext cx="2590800" cy="0"/>
          </a:xfrm>
          <a:prstGeom prst="straightConnector1">
            <a:avLst/>
          </a:prstGeom>
          <a:ln>
            <a:headEnd type="none" w="sm" len="sm"/>
            <a:tailEnd type="arrow"/>
          </a:ln>
        </p:spPr>
        <p:style>
          <a:lnRef idx="2">
            <a:schemeClr val="accent2"/>
          </a:lnRef>
          <a:fillRef idx="0">
            <a:schemeClr val="accent2"/>
          </a:fillRef>
          <a:effectRef idx="1">
            <a:schemeClr val="accent2"/>
          </a:effectRef>
          <a:fontRef idx="minor">
            <a:schemeClr val="tx1"/>
          </a:fontRef>
        </p:style>
      </p:cxnSp>
      <p:pic>
        <p:nvPicPr>
          <p:cNvPr id="17419" name="Picture 23" descr="j041147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025" y="3708400"/>
            <a:ext cx="10588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Box 16"/>
          <p:cNvSpPr txBox="1">
            <a:spLocks noChangeArrowheads="1"/>
          </p:cNvSpPr>
          <p:nvPr/>
        </p:nvSpPr>
        <p:spPr bwMode="auto">
          <a:xfrm>
            <a:off x="2079625" y="3403600"/>
            <a:ext cx="208262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a:solidFill>
                  <a:srgbClr val="0000FF"/>
                </a:solidFill>
                <a:latin typeface="Comic Sans MS" pitchFamily="66" charset="0"/>
                <a:ea typeface="宋体" charset="-122"/>
              </a:rPr>
              <a:t>“</a:t>
            </a:r>
            <a:r>
              <a:rPr lang="en-US" altLang="zh-CN" sz="2000" dirty="0">
                <a:solidFill>
                  <a:srgbClr val="C00000"/>
                </a:solidFill>
                <a:latin typeface="Comic Sans MS" pitchFamily="66" charset="0"/>
                <a:ea typeface="宋体" charset="-122"/>
              </a:rPr>
              <a:t>All </a:t>
            </a:r>
            <a:r>
              <a:rPr lang="en-US" altLang="zh-CN" sz="2000" dirty="0" smtClean="0">
                <a:solidFill>
                  <a:srgbClr val="C00000"/>
                </a:solidFill>
                <a:latin typeface="Comic Sans MS" pitchFamily="66" charset="0"/>
                <a:ea typeface="宋体" charset="-122"/>
              </a:rPr>
              <a:t>professors</a:t>
            </a:r>
            <a:r>
              <a:rPr lang="en-US" altLang="zh-CN" sz="2000" dirty="0">
                <a:solidFill>
                  <a:srgbClr val="C00000"/>
                </a:solidFill>
                <a:latin typeface="Comic Sans MS" pitchFamily="66" charset="0"/>
                <a:ea typeface="宋体" charset="-122"/>
              </a:rPr>
              <a:t>,</a:t>
            </a:r>
          </a:p>
          <a:p>
            <a:pPr eaLnBrk="1" hangingPunct="1"/>
            <a:r>
              <a:rPr lang="en-US" altLang="zh-CN" sz="2000" dirty="0" smtClean="0">
                <a:solidFill>
                  <a:srgbClr val="C00000"/>
                </a:solidFill>
                <a:latin typeface="Comic Sans MS" pitchFamily="66" charset="0"/>
                <a:ea typeface="宋体" charset="-122"/>
              </a:rPr>
              <a:t> CS PhD</a:t>
            </a:r>
            <a:r>
              <a:rPr lang="en-US" altLang="zh-CN" sz="2000" dirty="0" smtClean="0">
                <a:solidFill>
                  <a:srgbClr val="0000FF"/>
                </a:solidFill>
                <a:latin typeface="Comic Sans MS" pitchFamily="66" charset="0"/>
                <a:ea typeface="宋体" charset="-122"/>
              </a:rPr>
              <a:t>”</a:t>
            </a:r>
            <a:endParaRPr lang="en-US" altLang="zh-CN" sz="2000" dirty="0">
              <a:solidFill>
                <a:srgbClr val="0000FF"/>
              </a:solidFill>
              <a:latin typeface="Comic Sans MS" pitchFamily="66" charset="0"/>
              <a:ea typeface="宋体" charset="-122"/>
            </a:endParaRPr>
          </a:p>
        </p:txBody>
      </p:sp>
      <p:sp>
        <p:nvSpPr>
          <p:cNvPr id="17421" name="TextBox 17"/>
          <p:cNvSpPr txBox="1">
            <a:spLocks noChangeArrowheads="1"/>
          </p:cNvSpPr>
          <p:nvPr/>
        </p:nvSpPr>
        <p:spPr bwMode="auto">
          <a:xfrm>
            <a:off x="6477000" y="3098800"/>
            <a:ext cx="1587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solidFill>
                  <a:srgbClr val="C00000"/>
                </a:solidFill>
                <a:latin typeface="Comic Sans MS" pitchFamily="66" charset="0"/>
                <a:ea typeface="宋体" charset="-122"/>
              </a:rPr>
              <a:t>Professor</a:t>
            </a:r>
            <a:endParaRPr lang="en-US" altLang="zh-CN" dirty="0">
              <a:solidFill>
                <a:srgbClr val="C00000"/>
              </a:solidFill>
              <a:latin typeface="Comic Sans MS" pitchFamily="66" charset="0"/>
              <a:ea typeface="宋体" charset="-122"/>
            </a:endParaRPr>
          </a:p>
        </p:txBody>
      </p:sp>
      <p:sp>
        <p:nvSpPr>
          <p:cNvPr id="17422" name="TextBox 18"/>
          <p:cNvSpPr txBox="1">
            <a:spLocks noChangeArrowheads="1"/>
          </p:cNvSpPr>
          <p:nvPr/>
        </p:nvSpPr>
        <p:spPr bwMode="auto">
          <a:xfrm>
            <a:off x="6477000" y="4241800"/>
            <a:ext cx="12362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solidFill>
                  <a:srgbClr val="C00000"/>
                </a:solidFill>
                <a:latin typeface="Comic Sans MS" pitchFamily="66" charset="0"/>
                <a:ea typeface="宋体" charset="-122"/>
              </a:rPr>
              <a:t>CS PhD</a:t>
            </a:r>
            <a:endParaRPr lang="en-US" altLang="zh-CN" dirty="0">
              <a:solidFill>
                <a:srgbClr val="C00000"/>
              </a:solidFill>
              <a:latin typeface="Comic Sans MS" pitchFamily="66" charset="0"/>
              <a:ea typeface="宋体" charset="-122"/>
            </a:endParaRPr>
          </a:p>
        </p:txBody>
      </p:sp>
      <p:sp>
        <p:nvSpPr>
          <p:cNvPr id="17423" name="TextBox 19"/>
          <p:cNvSpPr txBox="1">
            <a:spLocks noChangeArrowheads="1"/>
          </p:cNvSpPr>
          <p:nvPr/>
        </p:nvSpPr>
        <p:spPr bwMode="auto">
          <a:xfrm>
            <a:off x="6477000" y="5384800"/>
            <a:ext cx="12218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solidFill>
                  <a:srgbClr val="C00000"/>
                </a:solidFill>
                <a:latin typeface="Comic Sans MS" pitchFamily="66" charset="0"/>
                <a:ea typeface="宋体" charset="-122"/>
              </a:rPr>
              <a:t>EE PhD</a:t>
            </a:r>
            <a:endParaRPr lang="en-US" altLang="zh-CN" dirty="0">
              <a:solidFill>
                <a:srgbClr val="C00000"/>
              </a:solidFill>
              <a:latin typeface="Comic Sans MS" pitchFamily="66" charset="0"/>
              <a:ea typeface="宋体" charset="-122"/>
            </a:endParaRPr>
          </a:p>
        </p:txBody>
      </p:sp>
      <p:pic>
        <p:nvPicPr>
          <p:cNvPr id="22" name="Picture 155" descr="SY00169_"/>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8013" y="5384800"/>
            <a:ext cx="738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31"/>
          <p:cNvSpPr txBox="1">
            <a:spLocks noChangeArrowheads="1"/>
          </p:cNvSpPr>
          <p:nvPr/>
        </p:nvSpPr>
        <p:spPr bwMode="auto">
          <a:xfrm>
            <a:off x="6767513" y="3836988"/>
            <a:ext cx="114141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sz="9600">
                <a:solidFill>
                  <a:srgbClr val="00CC00"/>
                </a:solidFill>
                <a:latin typeface="Comic Sans MS" pitchFamily="66" charset="0"/>
                <a:ea typeface="宋体" charset="-122"/>
                <a:sym typeface="Wingdings" pitchFamily="2" charset="2"/>
              </a:rPr>
              <a:t></a:t>
            </a:r>
          </a:p>
        </p:txBody>
      </p:sp>
      <p:sp>
        <p:nvSpPr>
          <p:cNvPr id="18" name="Text Box 31"/>
          <p:cNvSpPr txBox="1">
            <a:spLocks noChangeArrowheads="1"/>
          </p:cNvSpPr>
          <p:nvPr/>
        </p:nvSpPr>
        <p:spPr bwMode="auto">
          <a:xfrm>
            <a:off x="6767513" y="2481263"/>
            <a:ext cx="114141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sz="9600" dirty="0">
                <a:solidFill>
                  <a:srgbClr val="00CC00"/>
                </a:solidFill>
                <a:latin typeface="Comic Sans MS" pitchFamily="66" charset="0"/>
                <a:ea typeface="宋体" charset="-122"/>
                <a:sym typeface="Wingdings" pitchFamily="2" charset="2"/>
              </a:rPr>
              <a:t></a:t>
            </a:r>
          </a:p>
        </p:txBody>
      </p:sp>
      <p:sp>
        <p:nvSpPr>
          <p:cNvPr id="17427" name="TextBox 1"/>
          <p:cNvSpPr txBox="1">
            <a:spLocks noChangeArrowheads="1"/>
          </p:cNvSpPr>
          <p:nvPr/>
        </p:nvSpPr>
        <p:spPr bwMode="auto">
          <a:xfrm>
            <a:off x="4800600" y="3278188"/>
            <a:ext cx="9108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b="1">
                <a:latin typeface="Comic Sans MS" pitchFamily="66" charset="0"/>
                <a:ea typeface="宋体" charset="-122"/>
              </a:rPr>
              <a:t>Alice</a:t>
            </a:r>
            <a:endParaRPr lang="en-US" altLang="zh-CN" b="1">
              <a:latin typeface="Comic Sans MS" pitchFamily="66" charset="0"/>
              <a:ea typeface="宋体" charset="-122"/>
            </a:endParaRPr>
          </a:p>
        </p:txBody>
      </p:sp>
      <p:sp>
        <p:nvSpPr>
          <p:cNvPr id="17428" name="TextBox 19"/>
          <p:cNvSpPr txBox="1">
            <a:spLocks noChangeArrowheads="1"/>
          </p:cNvSpPr>
          <p:nvPr/>
        </p:nvSpPr>
        <p:spPr bwMode="auto">
          <a:xfrm>
            <a:off x="4876800" y="4430713"/>
            <a:ext cx="723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b="1" dirty="0">
                <a:latin typeface="Comic Sans MS" pitchFamily="66" charset="0"/>
                <a:ea typeface="宋体" charset="-122"/>
              </a:rPr>
              <a:t>Bob</a:t>
            </a:r>
            <a:endParaRPr lang="en-US" altLang="zh-CN" b="1" dirty="0">
              <a:latin typeface="Comic Sans MS" pitchFamily="66" charset="0"/>
              <a:ea typeface="宋体" charset="-122"/>
            </a:endParaRPr>
          </a:p>
        </p:txBody>
      </p:sp>
      <p:sp>
        <p:nvSpPr>
          <p:cNvPr id="17429" name="TextBox 20"/>
          <p:cNvSpPr txBox="1">
            <a:spLocks noChangeArrowheads="1"/>
          </p:cNvSpPr>
          <p:nvPr/>
        </p:nvSpPr>
        <p:spPr bwMode="auto">
          <a:xfrm>
            <a:off x="4572000" y="5384800"/>
            <a:ext cx="12153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b="1">
                <a:latin typeface="Comic Sans MS" pitchFamily="66" charset="0"/>
                <a:ea typeface="宋体" charset="-122"/>
              </a:rPr>
              <a:t>Charlie</a:t>
            </a:r>
            <a:endParaRPr lang="en-US" altLang="zh-CN" b="1">
              <a:latin typeface="Comic Sans MS" pitchFamily="66" charset="0"/>
              <a:ea typeface="宋体" charset="-122"/>
            </a:endParaRPr>
          </a:p>
        </p:txBody>
      </p:sp>
    </p:spTree>
    <p:extLst>
      <p:ext uri="{BB962C8B-B14F-4D97-AF65-F5344CB8AC3E}">
        <p14:creationId xmlns:p14="http://schemas.microsoft.com/office/powerpoint/2010/main" val="4227136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177800" y="609600"/>
            <a:ext cx="9728200" cy="1219200"/>
          </a:xfrm>
        </p:spPr>
        <p:txBody>
          <a:bodyPr/>
          <a:lstStyle/>
          <a:p>
            <a:r>
              <a:rPr lang="en-US" altLang="zh-CN" dirty="0" smtClean="0">
                <a:latin typeface="Comic Sans MS" pitchFamily="66" charset="0"/>
                <a:ea typeface="宋体" charset="-122"/>
              </a:rPr>
              <a:t>Key-Policy Attribute-Based Encryption</a:t>
            </a:r>
            <a:br>
              <a:rPr lang="en-US" altLang="zh-CN" dirty="0" smtClean="0">
                <a:latin typeface="Comic Sans MS" pitchFamily="66" charset="0"/>
                <a:ea typeface="宋体" charset="-122"/>
              </a:rPr>
            </a:br>
            <a:r>
              <a:rPr lang="en-US" altLang="zh-CN" dirty="0" smtClean="0">
                <a:latin typeface="Comic Sans MS" pitchFamily="66" charset="0"/>
                <a:ea typeface="宋体" charset="-122"/>
              </a:rPr>
              <a:t>(KP-ABE)</a:t>
            </a:r>
            <a:r>
              <a:rPr lang="en-US" altLang="zh-CN" sz="2000" dirty="0">
                <a:latin typeface="Comic Sans MS" pitchFamily="66" charset="0"/>
                <a:ea typeface="宋体" charset="-122"/>
              </a:rPr>
              <a:t> [</a:t>
            </a:r>
            <a:r>
              <a:rPr lang="en-US" altLang="zh-CN" sz="2000" dirty="0" err="1">
                <a:latin typeface="Comic Sans MS" pitchFamily="66" charset="0"/>
                <a:ea typeface="宋体" charset="-122"/>
              </a:rPr>
              <a:t>Sahai</a:t>
            </a:r>
            <a:r>
              <a:rPr lang="en-US" altLang="zh-CN" sz="2000" dirty="0">
                <a:latin typeface="Comic Sans MS" pitchFamily="66" charset="0"/>
                <a:ea typeface="宋体" charset="-122"/>
              </a:rPr>
              <a:t>, </a:t>
            </a:r>
            <a:r>
              <a:rPr lang="en-US" altLang="zh-CN" sz="2000" dirty="0" smtClean="0">
                <a:latin typeface="Comic Sans MS" pitchFamily="66" charset="0"/>
                <a:ea typeface="宋体" charset="-122"/>
              </a:rPr>
              <a:t>Waters CCS’05</a:t>
            </a:r>
            <a:r>
              <a:rPr lang="en-US" altLang="zh-CN" sz="2000" dirty="0">
                <a:latin typeface="Comic Sans MS" pitchFamily="66" charset="0"/>
                <a:ea typeface="宋体" charset="-122"/>
              </a:rPr>
              <a:t>]</a:t>
            </a:r>
          </a:p>
        </p:txBody>
      </p:sp>
      <p:sp>
        <p:nvSpPr>
          <p:cNvPr id="923651" name="Text Box 3"/>
          <p:cNvSpPr txBox="1">
            <a:spLocks noChangeArrowheads="1"/>
          </p:cNvSpPr>
          <p:nvPr/>
        </p:nvSpPr>
        <p:spPr bwMode="auto">
          <a:xfrm>
            <a:off x="4572000" y="2008188"/>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zh-CN" altLang="zh-CN">
              <a:latin typeface="Comic Sans MS" pitchFamily="66" charset="0"/>
            </a:endParaRPr>
          </a:p>
        </p:txBody>
      </p:sp>
      <p:sp>
        <p:nvSpPr>
          <p:cNvPr id="923666" name="Text Box 18"/>
          <p:cNvSpPr txBox="1">
            <a:spLocks noChangeArrowheads="1"/>
          </p:cNvSpPr>
          <p:nvPr/>
        </p:nvSpPr>
        <p:spPr bwMode="auto">
          <a:xfrm>
            <a:off x="406400" y="16764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zh-CN" altLang="zh-CN">
              <a:latin typeface="Comic Sans MS" pitchFamily="66" charset="0"/>
            </a:endParaRPr>
          </a:p>
        </p:txBody>
      </p:sp>
      <p:sp>
        <p:nvSpPr>
          <p:cNvPr id="923667" name="Text Box 19"/>
          <p:cNvSpPr txBox="1">
            <a:spLocks noChangeArrowheads="1"/>
          </p:cNvSpPr>
          <p:nvPr/>
        </p:nvSpPr>
        <p:spPr bwMode="auto">
          <a:xfrm>
            <a:off x="393822" y="2008188"/>
            <a:ext cx="437508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30188" indent="-230188" algn="l">
              <a:buFont typeface="Arial" pitchFamily="34" charset="0"/>
              <a:buChar char="•"/>
            </a:pPr>
            <a:r>
              <a:rPr lang="en-US" altLang="zh-CN" dirty="0" err="1">
                <a:solidFill>
                  <a:srgbClr val="0000FF"/>
                </a:solidFill>
                <a:latin typeface="Comic Sans MS" pitchFamily="66" charset="0"/>
              </a:rPr>
              <a:t>Ciphertext</a:t>
            </a:r>
            <a:r>
              <a:rPr lang="en-US" altLang="zh-CN" dirty="0">
                <a:solidFill>
                  <a:srgbClr val="0000FF"/>
                </a:solidFill>
                <a:latin typeface="Comic Sans MS" pitchFamily="66" charset="0"/>
              </a:rPr>
              <a:t> has </a:t>
            </a:r>
            <a:r>
              <a:rPr lang="en-US" altLang="zh-CN" dirty="0" smtClean="0">
                <a:solidFill>
                  <a:srgbClr val="0000FF"/>
                </a:solidFill>
                <a:latin typeface="Comic Sans MS" pitchFamily="66" charset="0"/>
              </a:rPr>
              <a:t>a set </a:t>
            </a:r>
            <a:r>
              <a:rPr lang="en-US" altLang="zh-CN" dirty="0">
                <a:solidFill>
                  <a:srgbClr val="0000FF"/>
                </a:solidFill>
                <a:latin typeface="Comic Sans MS" pitchFamily="66" charset="0"/>
              </a:rPr>
              <a:t>of </a:t>
            </a:r>
            <a:r>
              <a:rPr lang="en-US" altLang="zh-CN" dirty="0" smtClean="0">
                <a:solidFill>
                  <a:srgbClr val="0000FF"/>
                </a:solidFill>
                <a:latin typeface="Comic Sans MS" pitchFamily="66" charset="0"/>
              </a:rPr>
              <a:t>attributes</a:t>
            </a:r>
          </a:p>
          <a:p>
            <a:pPr marL="457200" indent="-457200" algn="l">
              <a:buFont typeface="Arial" pitchFamily="34" charset="0"/>
              <a:buChar char="•"/>
            </a:pPr>
            <a:endParaRPr lang="en-US" altLang="zh-CN" dirty="0">
              <a:solidFill>
                <a:srgbClr val="0000FF"/>
              </a:solidFill>
              <a:latin typeface="Comic Sans MS" pitchFamily="66" charset="0"/>
            </a:endParaRPr>
          </a:p>
          <a:p>
            <a:pPr algn="l"/>
            <a:endParaRPr lang="en-US" altLang="zh-CN" dirty="0">
              <a:solidFill>
                <a:srgbClr val="0000FF"/>
              </a:solidFill>
              <a:latin typeface="Comic Sans MS" pitchFamily="66" charset="0"/>
            </a:endParaRPr>
          </a:p>
          <a:p>
            <a:pPr marL="230188" indent="-230188">
              <a:buFont typeface="Arial" pitchFamily="34" charset="0"/>
              <a:buChar char="•"/>
            </a:pPr>
            <a:r>
              <a:rPr lang="en-US" altLang="zh-CN" dirty="0">
                <a:solidFill>
                  <a:srgbClr val="0000FF"/>
                </a:solidFill>
                <a:latin typeface="Comic Sans MS" pitchFamily="66" charset="0"/>
              </a:rPr>
              <a:t>Keys reflect a tree access </a:t>
            </a:r>
            <a:r>
              <a:rPr lang="en-US" altLang="zh-CN" dirty="0" smtClean="0">
                <a:solidFill>
                  <a:srgbClr val="0000FF"/>
                </a:solidFill>
                <a:latin typeface="Comic Sans MS" pitchFamily="66" charset="0"/>
              </a:rPr>
              <a:t>structure</a:t>
            </a:r>
          </a:p>
          <a:p>
            <a:pPr marL="457200" indent="-457200">
              <a:buFont typeface="Arial" pitchFamily="34" charset="0"/>
              <a:buChar char="•"/>
            </a:pPr>
            <a:endParaRPr lang="en-US" altLang="zh-CN" dirty="0" smtClean="0">
              <a:solidFill>
                <a:srgbClr val="0000FF"/>
              </a:solidFill>
              <a:latin typeface="Comic Sans MS" pitchFamily="66" charset="0"/>
            </a:endParaRPr>
          </a:p>
          <a:p>
            <a:endParaRPr lang="en-US" altLang="zh-CN" dirty="0">
              <a:solidFill>
                <a:srgbClr val="0000FF"/>
              </a:solidFill>
              <a:latin typeface="Comic Sans MS" pitchFamily="66" charset="0"/>
            </a:endParaRPr>
          </a:p>
          <a:p>
            <a:pPr marL="230188" indent="-230188">
              <a:buFont typeface="Arial" pitchFamily="34" charset="0"/>
              <a:buChar char="•"/>
            </a:pPr>
            <a:r>
              <a:rPr lang="en-US" altLang="zh-CN" dirty="0" smtClean="0">
                <a:solidFill>
                  <a:srgbClr val="0000FF"/>
                </a:solidFill>
                <a:latin typeface="Comic Sans MS" pitchFamily="66" charset="0"/>
              </a:rPr>
              <a:t>Decrypt </a:t>
            </a:r>
            <a:r>
              <a:rPr lang="en-US" altLang="zh-CN" dirty="0" err="1">
                <a:solidFill>
                  <a:srgbClr val="0000FF"/>
                </a:solidFill>
                <a:latin typeface="Comic Sans MS" pitchFamily="66" charset="0"/>
              </a:rPr>
              <a:t>iff</a:t>
            </a:r>
            <a:r>
              <a:rPr lang="en-US" altLang="zh-CN" dirty="0">
                <a:solidFill>
                  <a:srgbClr val="0000FF"/>
                </a:solidFill>
                <a:latin typeface="Comic Sans MS" pitchFamily="66" charset="0"/>
              </a:rPr>
              <a:t> attributes from </a:t>
            </a:r>
            <a:r>
              <a:rPr lang="en-US" altLang="zh-CN" dirty="0" err="1" smtClean="0">
                <a:solidFill>
                  <a:srgbClr val="0000FF"/>
                </a:solidFill>
                <a:latin typeface="Comic Sans MS" pitchFamily="66" charset="0"/>
              </a:rPr>
              <a:t>Ciphertext</a:t>
            </a:r>
            <a:r>
              <a:rPr lang="en-US" altLang="zh-CN" dirty="0" smtClean="0">
                <a:solidFill>
                  <a:srgbClr val="0000FF"/>
                </a:solidFill>
                <a:latin typeface="Comic Sans MS" pitchFamily="66" charset="0"/>
              </a:rPr>
              <a:t> </a:t>
            </a:r>
            <a:r>
              <a:rPr lang="en-US" altLang="zh-CN" dirty="0">
                <a:solidFill>
                  <a:srgbClr val="0000FF"/>
                </a:solidFill>
                <a:latin typeface="Comic Sans MS" pitchFamily="66" charset="0"/>
              </a:rPr>
              <a:t>satisfy key’s policy</a:t>
            </a:r>
          </a:p>
        </p:txBody>
      </p:sp>
      <p:grpSp>
        <p:nvGrpSpPr>
          <p:cNvPr id="923698" name="Group 50"/>
          <p:cNvGrpSpPr>
            <a:grpSpLocks/>
          </p:cNvGrpSpPr>
          <p:nvPr/>
        </p:nvGrpSpPr>
        <p:grpSpPr bwMode="auto">
          <a:xfrm>
            <a:off x="5053347" y="3618969"/>
            <a:ext cx="3328205" cy="2019891"/>
            <a:chOff x="3160" y="2401"/>
            <a:chExt cx="3055" cy="1726"/>
          </a:xfrm>
        </p:grpSpPr>
        <p:sp>
          <p:nvSpPr>
            <p:cNvPr id="923681" name="Oval 33"/>
            <p:cNvSpPr>
              <a:spLocks noChangeArrowheads="1"/>
            </p:cNvSpPr>
            <p:nvPr/>
          </p:nvSpPr>
          <p:spPr bwMode="auto">
            <a:xfrm>
              <a:off x="4214" y="2401"/>
              <a:ext cx="672" cy="55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923682" name="Text Box 34"/>
            <p:cNvSpPr txBox="1">
              <a:spLocks noChangeArrowheads="1"/>
            </p:cNvSpPr>
            <p:nvPr/>
          </p:nvSpPr>
          <p:spPr bwMode="auto">
            <a:xfrm>
              <a:off x="4266" y="2532"/>
              <a:ext cx="576"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omic Sans MS" pitchFamily="66" charset="0"/>
                  <a:ea typeface="宋体" charset="-122"/>
                </a:rPr>
                <a:t>OR</a:t>
              </a:r>
            </a:p>
          </p:txBody>
        </p:sp>
        <p:sp>
          <p:nvSpPr>
            <p:cNvPr id="923683" name="Oval 35"/>
            <p:cNvSpPr>
              <a:spLocks noChangeArrowheads="1"/>
            </p:cNvSpPr>
            <p:nvPr/>
          </p:nvSpPr>
          <p:spPr bwMode="auto">
            <a:xfrm>
              <a:off x="3558" y="3061"/>
              <a:ext cx="714" cy="55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923684" name="Text Box 36"/>
            <p:cNvSpPr txBox="1">
              <a:spLocks noChangeArrowheads="1"/>
            </p:cNvSpPr>
            <p:nvPr/>
          </p:nvSpPr>
          <p:spPr bwMode="auto">
            <a:xfrm>
              <a:off x="3585" y="3205"/>
              <a:ext cx="68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a:latin typeface="Comic Sans MS" pitchFamily="66" charset="0"/>
                  <a:ea typeface="宋体" charset="-122"/>
                </a:rPr>
                <a:t>AND</a:t>
              </a:r>
            </a:p>
          </p:txBody>
        </p:sp>
        <p:sp>
          <p:nvSpPr>
            <p:cNvPr id="923686" name="Text Box 38"/>
            <p:cNvSpPr txBox="1">
              <a:spLocks noChangeArrowheads="1"/>
            </p:cNvSpPr>
            <p:nvPr/>
          </p:nvSpPr>
          <p:spPr bwMode="auto">
            <a:xfrm>
              <a:off x="3160" y="3801"/>
              <a:ext cx="467"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CN" sz="1800" dirty="0" smtClean="0">
                  <a:solidFill>
                    <a:srgbClr val="C00000"/>
                  </a:solidFill>
                  <a:latin typeface="Comic Sans MS" pitchFamily="66" charset="0"/>
                  <a:ea typeface="宋体" charset="-122"/>
                </a:rPr>
                <a:t>CS</a:t>
              </a:r>
              <a:endParaRPr lang="en-US" altLang="zh-CN" sz="1800" dirty="0">
                <a:solidFill>
                  <a:srgbClr val="C00000"/>
                </a:solidFill>
                <a:latin typeface="Comic Sans MS" pitchFamily="66" charset="0"/>
                <a:ea typeface="宋体" charset="-122"/>
              </a:endParaRPr>
            </a:p>
          </p:txBody>
        </p:sp>
        <p:sp>
          <p:nvSpPr>
            <p:cNvPr id="923688" name="Text Box 40"/>
            <p:cNvSpPr txBox="1">
              <a:spLocks noChangeArrowheads="1"/>
            </p:cNvSpPr>
            <p:nvPr/>
          </p:nvSpPr>
          <p:spPr bwMode="auto">
            <a:xfrm>
              <a:off x="4187" y="3838"/>
              <a:ext cx="52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smtClean="0">
                  <a:solidFill>
                    <a:srgbClr val="C00000"/>
                  </a:solidFill>
                  <a:latin typeface="Comic Sans MS" pitchFamily="66" charset="0"/>
                  <a:ea typeface="宋体" charset="-122"/>
                </a:rPr>
                <a:t>PhD</a:t>
              </a:r>
              <a:endParaRPr lang="en-US" altLang="zh-CN" sz="1600" dirty="0">
                <a:solidFill>
                  <a:srgbClr val="C00000"/>
                </a:solidFill>
                <a:latin typeface="Comic Sans MS" pitchFamily="66" charset="0"/>
                <a:ea typeface="宋体" charset="-122"/>
              </a:endParaRPr>
            </a:p>
          </p:txBody>
        </p:sp>
        <p:sp>
          <p:nvSpPr>
            <p:cNvPr id="923689" name="Line 41"/>
            <p:cNvSpPr>
              <a:spLocks noChangeShapeType="1"/>
            </p:cNvSpPr>
            <p:nvPr/>
          </p:nvSpPr>
          <p:spPr bwMode="auto">
            <a:xfrm flipH="1">
              <a:off x="4104" y="2864"/>
              <a:ext cx="168" cy="25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923690" name="Line 42"/>
            <p:cNvSpPr>
              <a:spLocks noChangeShapeType="1"/>
            </p:cNvSpPr>
            <p:nvPr/>
          </p:nvSpPr>
          <p:spPr bwMode="auto">
            <a:xfrm flipH="1">
              <a:off x="3456" y="3540"/>
              <a:ext cx="192" cy="284"/>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923692" name="Text Box 44"/>
            <p:cNvSpPr txBox="1">
              <a:spLocks noChangeArrowheads="1"/>
            </p:cNvSpPr>
            <p:nvPr/>
          </p:nvSpPr>
          <p:spPr bwMode="auto">
            <a:xfrm>
              <a:off x="4677" y="3160"/>
              <a:ext cx="153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smtClean="0">
                  <a:latin typeface="Comic Sans MS" pitchFamily="66" charset="0"/>
                  <a:ea typeface="宋体" charset="-122"/>
                </a:rPr>
                <a:t>“Bob”</a:t>
              </a:r>
              <a:endParaRPr lang="en-US" altLang="zh-CN" sz="1800" dirty="0">
                <a:latin typeface="Comic Sans MS" pitchFamily="66" charset="0"/>
                <a:ea typeface="宋体" charset="-122"/>
              </a:endParaRPr>
            </a:p>
          </p:txBody>
        </p:sp>
        <p:sp>
          <p:nvSpPr>
            <p:cNvPr id="923693" name="Line 45"/>
            <p:cNvSpPr>
              <a:spLocks noChangeShapeType="1"/>
            </p:cNvSpPr>
            <p:nvPr/>
          </p:nvSpPr>
          <p:spPr bwMode="auto">
            <a:xfrm>
              <a:off x="4181" y="3536"/>
              <a:ext cx="216" cy="28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923694" name="Line 46"/>
            <p:cNvSpPr>
              <a:spLocks noChangeShapeType="1"/>
            </p:cNvSpPr>
            <p:nvPr/>
          </p:nvSpPr>
          <p:spPr bwMode="auto">
            <a:xfrm>
              <a:off x="4800" y="2866"/>
              <a:ext cx="192" cy="256"/>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Comic Sans MS" pitchFamily="66" charset="0"/>
              </a:endParaRPr>
            </a:p>
          </p:txBody>
        </p:sp>
      </p:grpSp>
      <p:grpSp>
        <p:nvGrpSpPr>
          <p:cNvPr id="2" name="Group 1"/>
          <p:cNvGrpSpPr/>
          <p:nvPr/>
        </p:nvGrpSpPr>
        <p:grpSpPr>
          <a:xfrm>
            <a:off x="4343400" y="2205335"/>
            <a:ext cx="918368" cy="776288"/>
            <a:chOff x="2131220" y="4945625"/>
            <a:chExt cx="918368" cy="776288"/>
          </a:xfrm>
        </p:grpSpPr>
        <p:pic>
          <p:nvPicPr>
            <p:cNvPr id="26" name="Picture 14" desc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945625"/>
              <a:ext cx="8397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9" descr="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1220" y="5075800"/>
              <a:ext cx="6302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 name="Picture 39" descr="j00853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5063" y="3588542"/>
            <a:ext cx="10747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6"/>
          <p:cNvSpPr txBox="1">
            <a:spLocks noChangeArrowheads="1"/>
          </p:cNvSpPr>
          <p:nvPr/>
        </p:nvSpPr>
        <p:spPr bwMode="auto">
          <a:xfrm>
            <a:off x="5374896" y="2335510"/>
            <a:ext cx="3132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a:solidFill>
                  <a:srgbClr val="0000FF"/>
                </a:solidFill>
                <a:latin typeface="Comic Sans MS" pitchFamily="66" charset="0"/>
                <a:ea typeface="宋体" charset="-122"/>
              </a:rPr>
              <a:t>“</a:t>
            </a:r>
            <a:r>
              <a:rPr lang="en-US" altLang="zh-CN" sz="2000" dirty="0">
                <a:solidFill>
                  <a:srgbClr val="C00000"/>
                </a:solidFill>
                <a:latin typeface="Comic Sans MS" pitchFamily="66" charset="0"/>
                <a:ea typeface="宋体" charset="-122"/>
              </a:rPr>
              <a:t>All </a:t>
            </a:r>
            <a:r>
              <a:rPr lang="en-US" altLang="zh-CN" sz="2000" dirty="0" smtClean="0">
                <a:solidFill>
                  <a:srgbClr val="C00000"/>
                </a:solidFill>
                <a:latin typeface="Comic Sans MS" pitchFamily="66" charset="0"/>
                <a:ea typeface="宋体" charset="-122"/>
              </a:rPr>
              <a:t>professors, CS PhD</a:t>
            </a:r>
            <a:r>
              <a:rPr lang="en-US" altLang="zh-CN" sz="2000" dirty="0" smtClean="0">
                <a:solidFill>
                  <a:srgbClr val="0000FF"/>
                </a:solidFill>
                <a:latin typeface="Comic Sans MS" pitchFamily="66" charset="0"/>
                <a:ea typeface="宋体" charset="-122"/>
              </a:rPr>
              <a:t>”</a:t>
            </a:r>
            <a:endParaRPr lang="en-US" altLang="zh-CN" sz="2000" dirty="0">
              <a:solidFill>
                <a:srgbClr val="0000FF"/>
              </a:solidFill>
              <a:latin typeface="Comic Sans MS" pitchFamily="66" charset="0"/>
              <a:ea typeface="宋体" charset="-122"/>
            </a:endParaRPr>
          </a:p>
        </p:txBody>
      </p:sp>
    </p:spTree>
    <p:extLst>
      <p:ext uri="{BB962C8B-B14F-4D97-AF65-F5344CB8AC3E}">
        <p14:creationId xmlns:p14="http://schemas.microsoft.com/office/powerpoint/2010/main" val="2253947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366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366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36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3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628650"/>
            <a:ext cx="7772400" cy="1143000"/>
          </a:xfrm>
        </p:spPr>
        <p:txBody>
          <a:bodyPr/>
          <a:lstStyle/>
          <a:p>
            <a:r>
              <a:rPr lang="en-US" altLang="zh-CN" sz="3400" dirty="0" smtClean="0">
                <a:latin typeface="Comic Sans MS" pitchFamily="66" charset="0"/>
                <a:ea typeface="宋体" charset="-122"/>
              </a:rPr>
              <a:t>Access </a:t>
            </a:r>
            <a:r>
              <a:rPr lang="en-US" altLang="zh-CN" sz="3400" dirty="0">
                <a:latin typeface="Comic Sans MS" pitchFamily="66" charset="0"/>
                <a:ea typeface="宋体" charset="-122"/>
              </a:rPr>
              <a:t>Control via </a:t>
            </a:r>
            <a:r>
              <a:rPr lang="en-US" altLang="zh-CN" sz="3400" dirty="0" smtClean="0">
                <a:latin typeface="Comic Sans MS" pitchFamily="66" charset="0"/>
                <a:ea typeface="宋体" charset="-122"/>
              </a:rPr>
              <a:t>KP-ABE </a:t>
            </a:r>
            <a:endParaRPr lang="en-US" altLang="zh-CN" sz="3400" dirty="0">
              <a:latin typeface="Comic Sans MS" pitchFamily="66" charset="0"/>
              <a:ea typeface="宋体" charset="-122"/>
            </a:endParaRPr>
          </a:p>
        </p:txBody>
      </p:sp>
      <p:pic>
        <p:nvPicPr>
          <p:cNvPr id="92163" name="Picture 3" descr="ca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362200"/>
            <a:ext cx="11684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92164" name="Picture 4" descr="sara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03600"/>
            <a:ext cx="1244600" cy="1244600"/>
          </a:xfrm>
          <a:prstGeom prst="rect">
            <a:avLst/>
          </a:prstGeom>
          <a:noFill/>
          <a:extLst>
            <a:ext uri="{909E8E84-426E-40DD-AFC4-6F175D3DCCD1}">
              <a14:hiddenFill xmlns:a14="http://schemas.microsoft.com/office/drawing/2010/main">
                <a:solidFill>
                  <a:srgbClr val="FFFFFF"/>
                </a:solidFill>
              </a14:hiddenFill>
            </a:ext>
          </a:extLst>
        </p:spPr>
      </p:pic>
      <p:pic>
        <p:nvPicPr>
          <p:cNvPr id="92165" name="Picture 5" descr="kev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0" y="3371571"/>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92166" name="Text Box 6"/>
          <p:cNvSpPr txBox="1">
            <a:spLocks noChangeArrowheads="1"/>
          </p:cNvSpPr>
          <p:nvPr/>
        </p:nvSpPr>
        <p:spPr bwMode="auto">
          <a:xfrm>
            <a:off x="6858000" y="2286000"/>
            <a:ext cx="5918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Comic Sans MS" pitchFamily="66" charset="0"/>
                <a:ea typeface="宋体" charset="-122"/>
              </a:rPr>
              <a:t>PK</a:t>
            </a:r>
          </a:p>
        </p:txBody>
      </p:sp>
      <p:sp>
        <p:nvSpPr>
          <p:cNvPr id="92167" name="Text Box 7"/>
          <p:cNvSpPr txBox="1">
            <a:spLocks noChangeArrowheads="1"/>
          </p:cNvSpPr>
          <p:nvPr/>
        </p:nvSpPr>
        <p:spPr bwMode="auto">
          <a:xfrm>
            <a:off x="6858000" y="1752600"/>
            <a:ext cx="973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Comic Sans MS" pitchFamily="66" charset="0"/>
                <a:ea typeface="宋体" charset="-122"/>
              </a:rPr>
              <a:t>MSK</a:t>
            </a:r>
          </a:p>
        </p:txBody>
      </p:sp>
      <p:sp>
        <p:nvSpPr>
          <p:cNvPr id="92168" name="Text Box 8"/>
          <p:cNvSpPr txBox="1">
            <a:spLocks noChangeArrowheads="1"/>
          </p:cNvSpPr>
          <p:nvPr/>
        </p:nvSpPr>
        <p:spPr bwMode="auto">
          <a:xfrm>
            <a:off x="153200" y="4648200"/>
            <a:ext cx="190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err="1" smtClean="0">
                <a:latin typeface="Comic Sans MS" pitchFamily="66" charset="0"/>
                <a:ea typeface="宋体" charset="-122"/>
              </a:rPr>
              <a:t>SK</a:t>
            </a:r>
            <a:r>
              <a:rPr lang="en-US" altLang="zh-CN" sz="2400" baseline="-25000" dirty="0" err="1" smtClean="0">
                <a:latin typeface="Comic Sans MS" pitchFamily="66" charset="0"/>
                <a:ea typeface="宋体" charset="-122"/>
              </a:rPr>
              <a:t>Bob</a:t>
            </a:r>
            <a:r>
              <a:rPr lang="en-US" altLang="zh-CN" sz="2400" dirty="0" smtClean="0">
                <a:latin typeface="Comic Sans MS" pitchFamily="66" charset="0"/>
                <a:ea typeface="宋体" charset="-122"/>
              </a:rPr>
              <a:t>:</a:t>
            </a:r>
            <a:endParaRPr lang="en-US" altLang="zh-CN" sz="2400" dirty="0">
              <a:latin typeface="Comic Sans MS" pitchFamily="66" charset="0"/>
              <a:ea typeface="宋体" charset="-122"/>
            </a:endParaRPr>
          </a:p>
          <a:p>
            <a:r>
              <a:rPr lang="en-US" altLang="zh-CN" dirty="0">
                <a:latin typeface="Comic Sans MS" pitchFamily="66" charset="0"/>
                <a:ea typeface="宋体" charset="-122"/>
              </a:rPr>
              <a:t>“CS Dept</a:t>
            </a:r>
            <a:r>
              <a:rPr lang="en-US" altLang="zh-CN" dirty="0" smtClean="0">
                <a:latin typeface="Comic Sans MS" pitchFamily="66" charset="0"/>
                <a:ea typeface="宋体" charset="-122"/>
              </a:rPr>
              <a:t>.”</a:t>
            </a:r>
            <a:endParaRPr lang="en-US" altLang="zh-CN" sz="2400" dirty="0" smtClean="0">
              <a:latin typeface="Comic Sans MS" pitchFamily="66" charset="0"/>
              <a:ea typeface="宋体" charset="-122"/>
            </a:endParaRPr>
          </a:p>
          <a:p>
            <a:pPr algn="l"/>
            <a:r>
              <a:rPr lang="en-US" altLang="zh-CN" sz="2400" dirty="0" smtClean="0">
                <a:latin typeface="Comic Sans MS" pitchFamily="66" charset="0"/>
                <a:ea typeface="宋体" charset="-122"/>
              </a:rPr>
              <a:t>“Professor”</a:t>
            </a:r>
            <a:endParaRPr lang="en-US" altLang="zh-CN" sz="2400" dirty="0">
              <a:latin typeface="Comic Sans MS" pitchFamily="66" charset="0"/>
              <a:ea typeface="宋体" charset="-122"/>
            </a:endParaRPr>
          </a:p>
        </p:txBody>
      </p:sp>
      <p:sp>
        <p:nvSpPr>
          <p:cNvPr id="92169" name="Text Box 9"/>
          <p:cNvSpPr txBox="1">
            <a:spLocks noChangeArrowheads="1"/>
          </p:cNvSpPr>
          <p:nvPr/>
        </p:nvSpPr>
        <p:spPr bwMode="auto">
          <a:xfrm>
            <a:off x="4521200" y="4656201"/>
            <a:ext cx="1828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err="1">
                <a:latin typeface="Comic Sans MS" pitchFamily="66" charset="0"/>
                <a:ea typeface="宋体" charset="-122"/>
              </a:rPr>
              <a:t>SK</a:t>
            </a:r>
            <a:r>
              <a:rPr lang="en-US" altLang="zh-CN" sz="2400" baseline="-25000" dirty="0" err="1">
                <a:latin typeface="Comic Sans MS" pitchFamily="66" charset="0"/>
                <a:ea typeface="宋体" charset="-122"/>
              </a:rPr>
              <a:t>Kevin</a:t>
            </a:r>
            <a:r>
              <a:rPr lang="en-US" altLang="zh-CN" sz="2400" dirty="0">
                <a:latin typeface="Comic Sans MS" pitchFamily="66" charset="0"/>
                <a:ea typeface="宋体" charset="-122"/>
              </a:rPr>
              <a:t>:</a:t>
            </a:r>
          </a:p>
          <a:p>
            <a:pPr algn="l"/>
            <a:r>
              <a:rPr lang="en-US" altLang="zh-CN" sz="2400" dirty="0" smtClean="0">
                <a:latin typeface="Comic Sans MS" pitchFamily="66" charset="0"/>
                <a:ea typeface="宋体" charset="-122"/>
              </a:rPr>
              <a:t>“CS Dept.”</a:t>
            </a:r>
            <a:endParaRPr lang="en-US" altLang="zh-CN" sz="2400" dirty="0">
              <a:latin typeface="Comic Sans MS" pitchFamily="66" charset="0"/>
              <a:ea typeface="宋体" charset="-122"/>
            </a:endParaRPr>
          </a:p>
          <a:p>
            <a:pPr algn="l"/>
            <a:r>
              <a:rPr lang="en-US" altLang="zh-CN" sz="2400" dirty="0" smtClean="0">
                <a:latin typeface="Comic Sans MS" pitchFamily="66" charset="0"/>
                <a:ea typeface="宋体" charset="-122"/>
              </a:rPr>
              <a:t>“</a:t>
            </a:r>
            <a:r>
              <a:rPr lang="en-US" altLang="zh-CN" dirty="0" smtClean="0">
                <a:latin typeface="Comic Sans MS" pitchFamily="66" charset="0"/>
                <a:ea typeface="宋体" charset="-122"/>
              </a:rPr>
              <a:t>Master</a:t>
            </a:r>
            <a:r>
              <a:rPr lang="en-US" altLang="zh-CN" sz="2400" dirty="0" smtClean="0">
                <a:latin typeface="Comic Sans MS" pitchFamily="66" charset="0"/>
                <a:ea typeface="宋体" charset="-122"/>
              </a:rPr>
              <a:t>”</a:t>
            </a:r>
            <a:endParaRPr lang="en-US" altLang="zh-CN" sz="2400" dirty="0">
              <a:latin typeface="Comic Sans MS" pitchFamily="66" charset="0"/>
              <a:ea typeface="宋体" charset="-122"/>
            </a:endParaRPr>
          </a:p>
        </p:txBody>
      </p:sp>
      <p:sp>
        <p:nvSpPr>
          <p:cNvPr id="92170" name="Line 10"/>
          <p:cNvSpPr>
            <a:spLocks noChangeShapeType="1"/>
          </p:cNvSpPr>
          <p:nvPr/>
        </p:nvSpPr>
        <p:spPr bwMode="auto">
          <a:xfrm flipH="1">
            <a:off x="1752600" y="2286000"/>
            <a:ext cx="5638800" cy="26670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71" name="Line 11"/>
          <p:cNvSpPr>
            <a:spLocks noChangeShapeType="1"/>
          </p:cNvSpPr>
          <p:nvPr/>
        </p:nvSpPr>
        <p:spPr bwMode="auto">
          <a:xfrm flipH="1">
            <a:off x="5410200" y="2286000"/>
            <a:ext cx="1981200" cy="26670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pic>
        <p:nvPicPr>
          <p:cNvPr id="92183" name="Picture 23"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30480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92184" name="Picture 24" descr="l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312420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92185" name="Line 25"/>
          <p:cNvSpPr>
            <a:spLocks noChangeShapeType="1"/>
          </p:cNvSpPr>
          <p:nvPr/>
        </p:nvSpPr>
        <p:spPr bwMode="auto">
          <a:xfrm>
            <a:off x="4318000" y="2286000"/>
            <a:ext cx="2463799" cy="1219201"/>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86" name="Line 26"/>
          <p:cNvSpPr>
            <a:spLocks noChangeShapeType="1"/>
          </p:cNvSpPr>
          <p:nvPr/>
        </p:nvSpPr>
        <p:spPr bwMode="auto">
          <a:xfrm>
            <a:off x="5791200" y="2133600"/>
            <a:ext cx="1066800" cy="11430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87" name="Text Box 27"/>
          <p:cNvSpPr txBox="1">
            <a:spLocks noChangeArrowheads="1"/>
          </p:cNvSpPr>
          <p:nvPr/>
        </p:nvSpPr>
        <p:spPr bwMode="auto">
          <a:xfrm>
            <a:off x="3376612" y="5505745"/>
            <a:ext cx="7889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dirty="0">
                <a:solidFill>
                  <a:srgbClr val="00CC00"/>
                </a:solidFill>
                <a:latin typeface="Comic Sans MS" pitchFamily="66" charset="0"/>
                <a:ea typeface="宋体" charset="-122"/>
                <a:sym typeface="Wingdings" pitchFamily="2" charset="2"/>
              </a:rPr>
              <a:t></a:t>
            </a:r>
          </a:p>
        </p:txBody>
      </p:sp>
      <p:sp>
        <p:nvSpPr>
          <p:cNvPr id="92188" name="Line 28"/>
          <p:cNvSpPr>
            <a:spLocks noChangeShapeType="1"/>
          </p:cNvSpPr>
          <p:nvPr/>
        </p:nvSpPr>
        <p:spPr bwMode="auto">
          <a:xfrm flipV="1">
            <a:off x="1752600" y="3200400"/>
            <a:ext cx="1447800" cy="17526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91" name="Text Box 31"/>
          <p:cNvSpPr txBox="1">
            <a:spLocks noChangeArrowheads="1"/>
          </p:cNvSpPr>
          <p:nvPr/>
        </p:nvSpPr>
        <p:spPr bwMode="auto">
          <a:xfrm>
            <a:off x="6069001" y="5485751"/>
            <a:ext cx="7889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dirty="0">
                <a:solidFill>
                  <a:srgbClr val="00CC00"/>
                </a:solidFill>
                <a:latin typeface="Comic Sans MS" pitchFamily="66" charset="0"/>
                <a:ea typeface="宋体" charset="-122"/>
                <a:sym typeface="Wingdings" pitchFamily="2" charset="2"/>
              </a:rPr>
              <a:t></a:t>
            </a:r>
          </a:p>
        </p:txBody>
      </p:sp>
      <p:sp>
        <p:nvSpPr>
          <p:cNvPr id="92192" name="Text Box 32"/>
          <p:cNvSpPr txBox="1">
            <a:spLocks noChangeArrowheads="1"/>
          </p:cNvSpPr>
          <p:nvPr/>
        </p:nvSpPr>
        <p:spPr bwMode="auto">
          <a:xfrm>
            <a:off x="2009787" y="5485752"/>
            <a:ext cx="7889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dirty="0">
                <a:solidFill>
                  <a:srgbClr val="00CC00"/>
                </a:solidFill>
                <a:latin typeface="Comic Sans MS" pitchFamily="66" charset="0"/>
                <a:ea typeface="宋体" charset="-122"/>
                <a:sym typeface="Wingdings" pitchFamily="2" charset="2"/>
              </a:rPr>
              <a:t></a:t>
            </a:r>
          </a:p>
        </p:txBody>
      </p:sp>
      <p:sp>
        <p:nvSpPr>
          <p:cNvPr id="92193" name="Line 33"/>
          <p:cNvSpPr>
            <a:spLocks noChangeShapeType="1"/>
          </p:cNvSpPr>
          <p:nvPr/>
        </p:nvSpPr>
        <p:spPr bwMode="auto">
          <a:xfrm flipH="1" flipV="1">
            <a:off x="3844131" y="3200400"/>
            <a:ext cx="727869" cy="1412484"/>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95" name="Text Box 35"/>
          <p:cNvSpPr txBox="1">
            <a:spLocks noChangeArrowheads="1"/>
          </p:cNvSpPr>
          <p:nvPr/>
        </p:nvSpPr>
        <p:spPr bwMode="auto">
          <a:xfrm>
            <a:off x="7483025" y="5505408"/>
            <a:ext cx="9588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000" dirty="0">
                <a:solidFill>
                  <a:srgbClr val="FF0000"/>
                </a:solidFill>
                <a:latin typeface="Comic Sans MS" pitchFamily="66" charset="0"/>
                <a:ea typeface="宋体" charset="-122"/>
                <a:sym typeface="Wingdings" pitchFamily="2" charset="2"/>
              </a:rPr>
              <a:t></a:t>
            </a:r>
          </a:p>
        </p:txBody>
      </p:sp>
      <p:pic>
        <p:nvPicPr>
          <p:cNvPr id="37" name="Picture 12" descr="pmore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0" y="2355606"/>
            <a:ext cx="1168400" cy="1168400"/>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13"/>
          <p:cNvGrpSpPr>
            <a:grpSpLocks/>
          </p:cNvGrpSpPr>
          <p:nvPr/>
        </p:nvGrpSpPr>
        <p:grpSpPr bwMode="auto">
          <a:xfrm>
            <a:off x="1868486" y="4512614"/>
            <a:ext cx="2652715" cy="1390650"/>
            <a:chOff x="1930" y="1814"/>
            <a:chExt cx="1671" cy="876"/>
          </a:xfrm>
        </p:grpSpPr>
        <p:sp>
          <p:nvSpPr>
            <p:cNvPr id="39" name="Text Box 15"/>
            <p:cNvSpPr txBox="1">
              <a:spLocks noChangeArrowheads="1"/>
            </p:cNvSpPr>
            <p:nvPr/>
          </p:nvSpPr>
          <p:spPr bwMode="auto">
            <a:xfrm>
              <a:off x="2748" y="2438"/>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smtClean="0">
                  <a:latin typeface="Comic Sans MS" pitchFamily="66" charset="0"/>
                  <a:ea typeface="宋体" charset="-122"/>
                </a:rPr>
                <a:t>Professor</a:t>
              </a:r>
              <a:endParaRPr lang="en-US" altLang="zh-CN" sz="2000" dirty="0">
                <a:latin typeface="Comic Sans MS" pitchFamily="66" charset="0"/>
                <a:ea typeface="宋体" charset="-122"/>
              </a:endParaRPr>
            </a:p>
          </p:txBody>
        </p:sp>
        <p:sp>
          <p:nvSpPr>
            <p:cNvPr id="40" name="Oval 16"/>
            <p:cNvSpPr>
              <a:spLocks noChangeArrowheads="1"/>
            </p:cNvSpPr>
            <p:nvPr/>
          </p:nvSpPr>
          <p:spPr bwMode="auto">
            <a:xfrm>
              <a:off x="2447" y="1814"/>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latin typeface="Comic Sans MS" pitchFamily="66" charset="0"/>
                  <a:ea typeface="宋体" charset="-122"/>
                </a:rPr>
                <a:t>AND</a:t>
              </a:r>
            </a:p>
          </p:txBody>
        </p:sp>
        <p:sp>
          <p:nvSpPr>
            <p:cNvPr id="41" name="Text Box 17"/>
            <p:cNvSpPr txBox="1">
              <a:spLocks noChangeArrowheads="1"/>
            </p:cNvSpPr>
            <p:nvPr/>
          </p:nvSpPr>
          <p:spPr bwMode="auto">
            <a:xfrm>
              <a:off x="1930" y="2438"/>
              <a:ext cx="7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smtClean="0">
                  <a:latin typeface="Comic Sans MS" pitchFamily="66" charset="0"/>
                  <a:ea typeface="宋体" charset="-122"/>
                </a:rPr>
                <a:t>CS Dept.</a:t>
              </a:r>
              <a:endParaRPr lang="en-US" altLang="zh-CN" sz="2000" dirty="0">
                <a:latin typeface="Comic Sans MS" pitchFamily="66" charset="0"/>
                <a:ea typeface="宋体" charset="-122"/>
              </a:endParaRPr>
            </a:p>
          </p:txBody>
        </p:sp>
        <p:sp>
          <p:nvSpPr>
            <p:cNvPr id="45" name="Line 21"/>
            <p:cNvSpPr>
              <a:spLocks noChangeShapeType="1"/>
            </p:cNvSpPr>
            <p:nvPr/>
          </p:nvSpPr>
          <p:spPr bwMode="auto">
            <a:xfrm flipV="1">
              <a:off x="2352"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46" name="Line 22"/>
            <p:cNvSpPr>
              <a:spLocks noChangeShapeType="1"/>
            </p:cNvSpPr>
            <p:nvPr/>
          </p:nvSpPr>
          <p:spPr bwMode="auto">
            <a:xfrm flipH="1" flipV="1">
              <a:off x="2880"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grpSp>
      <p:grpSp>
        <p:nvGrpSpPr>
          <p:cNvPr id="47" name="Group 13"/>
          <p:cNvGrpSpPr>
            <a:grpSpLocks/>
          </p:cNvGrpSpPr>
          <p:nvPr/>
        </p:nvGrpSpPr>
        <p:grpSpPr bwMode="auto">
          <a:xfrm>
            <a:off x="5867401" y="4512614"/>
            <a:ext cx="2533651" cy="1390650"/>
            <a:chOff x="1930" y="1814"/>
            <a:chExt cx="1596" cy="876"/>
          </a:xfrm>
        </p:grpSpPr>
        <p:sp>
          <p:nvSpPr>
            <p:cNvPr id="48" name="Text Box 15"/>
            <p:cNvSpPr txBox="1">
              <a:spLocks noChangeArrowheads="1"/>
            </p:cNvSpPr>
            <p:nvPr/>
          </p:nvSpPr>
          <p:spPr bwMode="auto">
            <a:xfrm>
              <a:off x="2863" y="2427"/>
              <a:ext cx="66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smtClean="0">
                  <a:latin typeface="Comic Sans MS" pitchFamily="66" charset="0"/>
                  <a:ea typeface="宋体" charset="-122"/>
                </a:rPr>
                <a:t>Master</a:t>
              </a:r>
              <a:endParaRPr lang="en-US" altLang="zh-CN" sz="2000" dirty="0">
                <a:latin typeface="Comic Sans MS" pitchFamily="66" charset="0"/>
                <a:ea typeface="宋体" charset="-122"/>
              </a:endParaRPr>
            </a:p>
          </p:txBody>
        </p:sp>
        <p:sp>
          <p:nvSpPr>
            <p:cNvPr id="49" name="Oval 16"/>
            <p:cNvSpPr>
              <a:spLocks noChangeArrowheads="1"/>
            </p:cNvSpPr>
            <p:nvPr/>
          </p:nvSpPr>
          <p:spPr bwMode="auto">
            <a:xfrm>
              <a:off x="2447" y="1814"/>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latin typeface="Comic Sans MS" pitchFamily="66" charset="0"/>
                  <a:ea typeface="宋体" charset="-122"/>
                </a:rPr>
                <a:t>AND</a:t>
              </a:r>
            </a:p>
          </p:txBody>
        </p:sp>
        <p:sp>
          <p:nvSpPr>
            <p:cNvPr id="50" name="Text Box 17"/>
            <p:cNvSpPr txBox="1">
              <a:spLocks noChangeArrowheads="1"/>
            </p:cNvSpPr>
            <p:nvPr/>
          </p:nvSpPr>
          <p:spPr bwMode="auto">
            <a:xfrm>
              <a:off x="1930" y="2438"/>
              <a:ext cx="7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smtClean="0">
                  <a:latin typeface="Comic Sans MS" pitchFamily="66" charset="0"/>
                  <a:ea typeface="宋体" charset="-122"/>
                </a:rPr>
                <a:t>CS Dept.</a:t>
              </a:r>
              <a:endParaRPr lang="en-US" altLang="zh-CN" sz="2000" dirty="0">
                <a:latin typeface="Comic Sans MS" pitchFamily="66" charset="0"/>
                <a:ea typeface="宋体" charset="-122"/>
              </a:endParaRPr>
            </a:p>
          </p:txBody>
        </p:sp>
        <p:sp>
          <p:nvSpPr>
            <p:cNvPr id="51" name="Line 21"/>
            <p:cNvSpPr>
              <a:spLocks noChangeShapeType="1"/>
            </p:cNvSpPr>
            <p:nvPr/>
          </p:nvSpPr>
          <p:spPr bwMode="auto">
            <a:xfrm flipV="1">
              <a:off x="2352"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52" name="Line 22"/>
            <p:cNvSpPr>
              <a:spLocks noChangeShapeType="1"/>
            </p:cNvSpPr>
            <p:nvPr/>
          </p:nvSpPr>
          <p:spPr bwMode="auto">
            <a:xfrm flipH="1" flipV="1">
              <a:off x="2880"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grpSp>
      <p:sp>
        <p:nvSpPr>
          <p:cNvPr id="2" name="Rectangle 1"/>
          <p:cNvSpPr/>
          <p:nvPr/>
        </p:nvSpPr>
        <p:spPr>
          <a:xfrm>
            <a:off x="2667000" y="1596657"/>
            <a:ext cx="1905000" cy="830997"/>
          </a:xfrm>
          <a:prstGeom prst="rect">
            <a:avLst/>
          </a:prstGeom>
        </p:spPr>
        <p:txBody>
          <a:bodyPr wrap="square">
            <a:spAutoFit/>
          </a:bodyPr>
          <a:lstStyle/>
          <a:p>
            <a:r>
              <a:rPr lang="en-US" altLang="zh-CN" dirty="0">
                <a:latin typeface="Comic Sans MS" pitchFamily="66" charset="0"/>
                <a:ea typeface="宋体" charset="-122"/>
              </a:rPr>
              <a:t>“CS Dept.”</a:t>
            </a:r>
          </a:p>
          <a:p>
            <a:r>
              <a:rPr lang="en-US" altLang="zh-CN" dirty="0">
                <a:latin typeface="Comic Sans MS" pitchFamily="66" charset="0"/>
                <a:ea typeface="宋体" charset="-122"/>
              </a:rPr>
              <a:t>“</a:t>
            </a:r>
            <a:r>
              <a:rPr lang="en-US" altLang="zh-CN" dirty="0" smtClean="0">
                <a:latin typeface="Comic Sans MS" pitchFamily="66" charset="0"/>
                <a:ea typeface="宋体" charset="-122"/>
              </a:rPr>
              <a:t>Professor”</a:t>
            </a:r>
            <a:endParaRPr lang="en-US" altLang="zh-CN" dirty="0">
              <a:latin typeface="Comic Sans MS" pitchFamily="66" charset="0"/>
              <a:ea typeface="宋体" charset="-122"/>
            </a:endParaRPr>
          </a:p>
        </p:txBody>
      </p:sp>
      <p:sp>
        <p:nvSpPr>
          <p:cNvPr id="92189" name="Text Box 29"/>
          <p:cNvSpPr txBox="1">
            <a:spLocks noChangeArrowheads="1"/>
          </p:cNvSpPr>
          <p:nvPr/>
        </p:nvSpPr>
        <p:spPr bwMode="auto">
          <a:xfrm>
            <a:off x="7045559" y="4133739"/>
            <a:ext cx="9588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000" dirty="0">
                <a:solidFill>
                  <a:srgbClr val="FF0000"/>
                </a:solidFill>
                <a:latin typeface="Comic Sans MS" pitchFamily="66" charset="0"/>
                <a:ea typeface="宋体" charset="-122"/>
                <a:sym typeface="Wingdings" pitchFamily="2" charset="2"/>
              </a:rPr>
              <a:t></a:t>
            </a:r>
          </a:p>
        </p:txBody>
      </p:sp>
      <p:sp>
        <p:nvSpPr>
          <p:cNvPr id="53" name="Text Box 27"/>
          <p:cNvSpPr txBox="1">
            <a:spLocks noChangeArrowheads="1"/>
          </p:cNvSpPr>
          <p:nvPr/>
        </p:nvSpPr>
        <p:spPr bwMode="auto">
          <a:xfrm>
            <a:off x="3119891" y="4232053"/>
            <a:ext cx="7889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dirty="0">
                <a:solidFill>
                  <a:srgbClr val="00CC00"/>
                </a:solidFill>
                <a:latin typeface="Comic Sans MS" pitchFamily="66" charset="0"/>
                <a:ea typeface="宋体" charset="-122"/>
                <a:sym typeface="Wingdings" pitchFamily="2" charset="2"/>
              </a:rPr>
              <a:t></a:t>
            </a:r>
          </a:p>
        </p:txBody>
      </p:sp>
    </p:spTree>
    <p:extLst>
      <p:ext uri="{BB962C8B-B14F-4D97-AF65-F5344CB8AC3E}">
        <p14:creationId xmlns:p14="http://schemas.microsoft.com/office/powerpoint/2010/main" val="345616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path" presetSubtype="0" accel="50000" decel="50000" fill="hold" grpId="1" nodeType="clickEffect">
                                  <p:stCondLst>
                                    <p:cond delay="0"/>
                                  </p:stCondLst>
                                  <p:childTnLst>
                                    <p:animMotion origin="layout" path="M -1.66667E-6 2.22222E-6 L -0.14896 -0.09375 " pathEditMode="relative" rAng="0" ptsTypes="AA">
                                      <p:cBhvr>
                                        <p:cTn id="12" dur="500" fill="hold"/>
                                        <p:tgtEl>
                                          <p:spTgt spid="92166"/>
                                        </p:tgtEl>
                                        <p:attrNameLst>
                                          <p:attrName>ppt_x</p:attrName>
                                          <p:attrName>ppt_y</p:attrName>
                                        </p:attrNameLst>
                                      </p:cBhvr>
                                      <p:rCtr x="-7448" y="-4699"/>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216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2170"/>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92168"/>
                                        </p:tgtEl>
                                        <p:attrNameLst>
                                          <p:attrName>style.visibility</p:attrName>
                                        </p:attrNameLst>
                                      </p:cBhvr>
                                      <p:to>
                                        <p:strVal val="visible"/>
                                      </p:to>
                                    </p:set>
                                    <p:animEffect transition="in" filter="fade">
                                      <p:cBhvr>
                                        <p:cTn id="22" dur="1000"/>
                                        <p:tgtEl>
                                          <p:spTgt spid="92168"/>
                                        </p:tgtEl>
                                      </p:cBhvr>
                                    </p:animEffec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xit" presetSubtype="0" fill="hold" grpId="1" nodeType="afterEffect">
                                  <p:stCondLst>
                                    <p:cond delay="0"/>
                                  </p:stCondLst>
                                  <p:childTnLst>
                                    <p:set>
                                      <p:cBhvr>
                                        <p:cTn id="27" dur="1" fill="hold">
                                          <p:stCondLst>
                                            <p:cond delay="0"/>
                                          </p:stCondLst>
                                        </p:cTn>
                                        <p:tgtEl>
                                          <p:spTgt spid="9217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92165"/>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92171"/>
                                        </p:tgtEl>
                                        <p:attrNameLst>
                                          <p:attrName>style.visibility</p:attrName>
                                        </p:attrNameLst>
                                      </p:cBhvr>
                                      <p:to>
                                        <p:strVal val="visible"/>
                                      </p:to>
                                    </p:set>
                                  </p:childTnLst>
                                </p:cTn>
                              </p:par>
                              <p:par>
                                <p:cTn id="35" presetID="10" presetClass="entr" presetSubtype="0" fill="hold" grpId="0" nodeType="withEffect">
                                  <p:stCondLst>
                                    <p:cond delay="0"/>
                                  </p:stCondLst>
                                  <p:childTnLst>
                                    <p:set>
                                      <p:cBhvr>
                                        <p:cTn id="36" dur="1" fill="hold">
                                          <p:stCondLst>
                                            <p:cond delay="0"/>
                                          </p:stCondLst>
                                        </p:cTn>
                                        <p:tgtEl>
                                          <p:spTgt spid="92169"/>
                                        </p:tgtEl>
                                        <p:attrNameLst>
                                          <p:attrName>style.visibility</p:attrName>
                                        </p:attrNameLst>
                                      </p:cBhvr>
                                      <p:to>
                                        <p:strVal val="visible"/>
                                      </p:to>
                                    </p:set>
                                    <p:animEffect transition="in" filter="fade">
                                      <p:cBhvr>
                                        <p:cTn id="37" dur="500"/>
                                        <p:tgtEl>
                                          <p:spTgt spid="92169"/>
                                        </p:tgtEl>
                                      </p:cBhvr>
                                    </p:animEffect>
                                  </p:childTnLst>
                                </p:cTn>
                              </p:par>
                              <p:par>
                                <p:cTn id="38" presetID="1" presetClass="entr" presetSubtype="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xit" presetSubtype="0" fill="hold" grpId="1" nodeType="afterEffect">
                                  <p:stCondLst>
                                    <p:cond delay="0"/>
                                  </p:stCondLst>
                                  <p:childTnLst>
                                    <p:set>
                                      <p:cBhvr>
                                        <p:cTn id="42" dur="1" fill="hold">
                                          <p:stCondLst>
                                            <p:cond delay="0"/>
                                          </p:stCondLst>
                                        </p:cTn>
                                        <p:tgtEl>
                                          <p:spTgt spid="9217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2" fill="hold" nodeType="clickEffect">
                                  <p:stCondLst>
                                    <p:cond delay="0"/>
                                  </p:stCondLst>
                                  <p:childTnLst>
                                    <p:anim calcmode="lin" valueType="num">
                                      <p:cBhvr additive="base">
                                        <p:cTn id="46" dur="500"/>
                                        <p:tgtEl>
                                          <p:spTgt spid="37"/>
                                        </p:tgtEl>
                                        <p:attrNameLst>
                                          <p:attrName>ppt_x</p:attrName>
                                        </p:attrNameLst>
                                      </p:cBhvr>
                                      <p:tavLst>
                                        <p:tav tm="0">
                                          <p:val>
                                            <p:strVal val="ppt_x"/>
                                          </p:val>
                                        </p:tav>
                                        <p:tav tm="100000">
                                          <p:val>
                                            <p:strVal val="1+ppt_w/2"/>
                                          </p:val>
                                        </p:tav>
                                      </p:tavLst>
                                    </p:anim>
                                    <p:anim calcmode="lin" valueType="num">
                                      <p:cBhvr additive="base">
                                        <p:cTn id="47" dur="500"/>
                                        <p:tgtEl>
                                          <p:spTgt spid="37"/>
                                        </p:tgtEl>
                                        <p:attrNameLst>
                                          <p:attrName>ppt_y</p:attrName>
                                        </p:attrNameLst>
                                      </p:cBhvr>
                                      <p:tavLst>
                                        <p:tav tm="0">
                                          <p:val>
                                            <p:strVal val="ppt_y"/>
                                          </p:val>
                                        </p:tav>
                                        <p:tav tm="100000">
                                          <p:val>
                                            <p:strVal val="ppt_y"/>
                                          </p:val>
                                        </p:tav>
                                      </p:tavLst>
                                    </p:anim>
                                    <p:set>
                                      <p:cBhvr>
                                        <p:cTn id="48" dur="1" fill="hold">
                                          <p:stCondLst>
                                            <p:cond delay="499"/>
                                          </p:stCondLst>
                                        </p:cTn>
                                        <p:tgtEl>
                                          <p:spTgt spid="37"/>
                                        </p:tgtEl>
                                        <p:attrNameLst>
                                          <p:attrName>style.visibility</p:attrName>
                                        </p:attrNameLst>
                                      </p:cBhvr>
                                      <p:to>
                                        <p:strVal val="hidden"/>
                                      </p:to>
                                    </p:set>
                                  </p:childTnLst>
                                </p:cTn>
                              </p:par>
                              <p:par>
                                <p:cTn id="49" presetID="2" presetClass="exit" presetSubtype="2" fill="hold" grpId="1" nodeType="withEffect">
                                  <p:stCondLst>
                                    <p:cond delay="0"/>
                                  </p:stCondLst>
                                  <p:childTnLst>
                                    <p:anim calcmode="lin" valueType="num">
                                      <p:cBhvr additive="base">
                                        <p:cTn id="50" dur="500"/>
                                        <p:tgtEl>
                                          <p:spTgt spid="92167"/>
                                        </p:tgtEl>
                                        <p:attrNameLst>
                                          <p:attrName>ppt_x</p:attrName>
                                        </p:attrNameLst>
                                      </p:cBhvr>
                                      <p:tavLst>
                                        <p:tav tm="0">
                                          <p:val>
                                            <p:strVal val="ppt_x"/>
                                          </p:val>
                                        </p:tav>
                                        <p:tav tm="100000">
                                          <p:val>
                                            <p:strVal val="1+ppt_w/2"/>
                                          </p:val>
                                        </p:tav>
                                      </p:tavLst>
                                    </p:anim>
                                    <p:anim calcmode="lin" valueType="num">
                                      <p:cBhvr additive="base">
                                        <p:cTn id="51" dur="500"/>
                                        <p:tgtEl>
                                          <p:spTgt spid="92167"/>
                                        </p:tgtEl>
                                        <p:attrNameLst>
                                          <p:attrName>ppt_y</p:attrName>
                                        </p:attrNameLst>
                                      </p:cBhvr>
                                      <p:tavLst>
                                        <p:tav tm="0">
                                          <p:val>
                                            <p:strVal val="ppt_y"/>
                                          </p:val>
                                        </p:tav>
                                        <p:tav tm="100000">
                                          <p:val>
                                            <p:strVal val="ppt_y"/>
                                          </p:val>
                                        </p:tav>
                                      </p:tavLst>
                                    </p:anim>
                                    <p:set>
                                      <p:cBhvr>
                                        <p:cTn id="52" dur="1" fill="hold">
                                          <p:stCondLst>
                                            <p:cond delay="499"/>
                                          </p:stCondLst>
                                        </p:cTn>
                                        <p:tgtEl>
                                          <p:spTgt spid="9216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92163"/>
                                        </p:tgtEl>
                                        <p:attrNameLst>
                                          <p:attrName>style.visibility</p:attrName>
                                        </p:attrNameLst>
                                      </p:cBhvr>
                                      <p:to>
                                        <p:strVal val="visible"/>
                                      </p:to>
                                    </p:set>
                                    <p:anim calcmode="lin" valueType="num">
                                      <p:cBhvr additive="base">
                                        <p:cTn id="57" dur="500" fill="hold"/>
                                        <p:tgtEl>
                                          <p:spTgt spid="92163"/>
                                        </p:tgtEl>
                                        <p:attrNameLst>
                                          <p:attrName>ppt_x</p:attrName>
                                        </p:attrNameLst>
                                      </p:cBhvr>
                                      <p:tavLst>
                                        <p:tav tm="0">
                                          <p:val>
                                            <p:strVal val="1+#ppt_w/2"/>
                                          </p:val>
                                        </p:tav>
                                        <p:tav tm="100000">
                                          <p:val>
                                            <p:strVal val="#ppt_x"/>
                                          </p:val>
                                        </p:tav>
                                      </p:tavLst>
                                    </p:anim>
                                    <p:anim calcmode="lin" valueType="num">
                                      <p:cBhvr additive="base">
                                        <p:cTn id="58" dur="500" fill="hold"/>
                                        <p:tgtEl>
                                          <p:spTgt spid="92163"/>
                                        </p:tgtEl>
                                        <p:attrNameLst>
                                          <p:attrName>ppt_y</p:attrName>
                                        </p:attrNameLst>
                                      </p:cBhvr>
                                      <p:tavLst>
                                        <p:tav tm="0">
                                          <p:val>
                                            <p:strVal val="#ppt_y"/>
                                          </p:val>
                                        </p:tav>
                                        <p:tav tm="100000">
                                          <p:val>
                                            <p:strVal val="#ppt_y"/>
                                          </p:val>
                                        </p:tav>
                                      </p:tavLst>
                                    </p:anim>
                                  </p:childTnLst>
                                </p:cTn>
                              </p:par>
                              <p:par>
                                <p:cTn id="59" presetID="7" presetClass="entr" presetSubtype="2" fill="hold" nodeType="withEffect">
                                  <p:stCondLst>
                                    <p:cond delay="0"/>
                                  </p:stCondLst>
                                  <p:childTnLst>
                                    <p:set>
                                      <p:cBhvr>
                                        <p:cTn id="60" dur="1" fill="hold">
                                          <p:stCondLst>
                                            <p:cond delay="0"/>
                                          </p:stCondLst>
                                        </p:cTn>
                                        <p:tgtEl>
                                          <p:spTgt spid="92183"/>
                                        </p:tgtEl>
                                        <p:attrNameLst>
                                          <p:attrName>style.visibility</p:attrName>
                                        </p:attrNameLst>
                                      </p:cBhvr>
                                      <p:to>
                                        <p:strVal val="visible"/>
                                      </p:to>
                                    </p:set>
                                    <p:anim calcmode="lin" valueType="num">
                                      <p:cBhvr additive="base">
                                        <p:cTn id="61" dur="500" fill="hold"/>
                                        <p:tgtEl>
                                          <p:spTgt spid="92183"/>
                                        </p:tgtEl>
                                        <p:attrNameLst>
                                          <p:attrName>ppt_x</p:attrName>
                                        </p:attrNameLst>
                                      </p:cBhvr>
                                      <p:tavLst>
                                        <p:tav tm="0">
                                          <p:val>
                                            <p:strVal val="1+#ppt_w/2"/>
                                          </p:val>
                                        </p:tav>
                                        <p:tav tm="100000">
                                          <p:val>
                                            <p:strVal val="#ppt_x"/>
                                          </p:val>
                                        </p:tav>
                                      </p:tavLst>
                                    </p:anim>
                                    <p:anim calcmode="lin" valueType="num">
                                      <p:cBhvr additive="base">
                                        <p:cTn id="62" dur="500" fill="hold"/>
                                        <p:tgtEl>
                                          <p:spTgt spid="9218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21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2186"/>
                                        </p:tgtEl>
                                        <p:attrNameLst>
                                          <p:attrName>style.visibility</p:attrName>
                                        </p:attrNameLst>
                                      </p:cBhvr>
                                      <p:to>
                                        <p:strVal val="visible"/>
                                      </p:to>
                                    </p:set>
                                  </p:childTnLst>
                                </p:cTn>
                              </p:par>
                              <p:par>
                                <p:cTn id="73" presetID="10" presetClass="entr" presetSubtype="0" fill="hold" nodeType="withEffect">
                                  <p:stCondLst>
                                    <p:cond delay="0"/>
                                  </p:stCondLst>
                                  <p:childTnLst>
                                    <p:set>
                                      <p:cBhvr>
                                        <p:cTn id="74" dur="1" fill="hold">
                                          <p:stCondLst>
                                            <p:cond delay="0"/>
                                          </p:stCondLst>
                                        </p:cTn>
                                        <p:tgtEl>
                                          <p:spTgt spid="92184"/>
                                        </p:tgtEl>
                                        <p:attrNameLst>
                                          <p:attrName>style.visibility</p:attrName>
                                        </p:attrNameLst>
                                      </p:cBhvr>
                                      <p:to>
                                        <p:strVal val="visible"/>
                                      </p:to>
                                    </p:set>
                                    <p:animEffect transition="in" filter="fade">
                                      <p:cBhvr>
                                        <p:cTn id="75" dur="1000"/>
                                        <p:tgtEl>
                                          <p:spTgt spid="92184"/>
                                        </p:tgtEl>
                                      </p:cBhvr>
                                    </p:animEffect>
                                  </p:childTnLst>
                                </p:cTn>
                              </p:par>
                            </p:childTnLst>
                          </p:cTn>
                        </p:par>
                        <p:par>
                          <p:cTn id="76" fill="hold" nodeType="afterGroup">
                            <p:stCondLst>
                              <p:cond delay="1000"/>
                            </p:stCondLst>
                            <p:childTnLst>
                              <p:par>
                                <p:cTn id="77" presetID="1" presetClass="exit" presetSubtype="0" fill="hold" grpId="1" nodeType="afterEffect">
                                  <p:stCondLst>
                                    <p:cond delay="0"/>
                                  </p:stCondLst>
                                  <p:childTnLst>
                                    <p:set>
                                      <p:cBhvr>
                                        <p:cTn id="78" dur="1" fill="hold">
                                          <p:stCondLst>
                                            <p:cond delay="0"/>
                                          </p:stCondLst>
                                        </p:cTn>
                                        <p:tgtEl>
                                          <p:spTgt spid="9218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92185"/>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35" presetClass="path" presetSubtype="0" accel="50000" decel="50000" fill="hold" nodeType="clickEffect">
                                  <p:stCondLst>
                                    <p:cond delay="0"/>
                                  </p:stCondLst>
                                  <p:childTnLst>
                                    <p:animMotion origin="layout" path="M -3.33333E-6 -1.11111E-6 L -0.39166 -0.1 " pathEditMode="relative" rAng="0" ptsTypes="AA">
                                      <p:cBhvr>
                                        <p:cTn id="84" dur="1000" fill="hold"/>
                                        <p:tgtEl>
                                          <p:spTgt spid="92183"/>
                                        </p:tgtEl>
                                        <p:attrNameLst>
                                          <p:attrName>ppt_x</p:attrName>
                                          <p:attrName>ppt_y</p:attrName>
                                        </p:attrNameLst>
                                      </p:cBhvr>
                                      <p:rCtr x="-19583" y="-5000"/>
                                    </p:animMotion>
                                  </p:childTnLst>
                                </p:cTn>
                              </p:par>
                              <p:par>
                                <p:cTn id="85" presetID="35" presetClass="path" presetSubtype="0" accel="50000" decel="50000" fill="hold" nodeType="withEffect">
                                  <p:stCondLst>
                                    <p:cond delay="0"/>
                                  </p:stCondLst>
                                  <p:childTnLst>
                                    <p:animMotion origin="layout" path="M 3.33333E-6 4.44444E-6 L -0.3875 -0.10556 " pathEditMode="relative" rAng="0" ptsTypes="AA">
                                      <p:cBhvr>
                                        <p:cTn id="86" dur="1000" fill="hold"/>
                                        <p:tgtEl>
                                          <p:spTgt spid="92184"/>
                                        </p:tgtEl>
                                        <p:attrNameLst>
                                          <p:attrName>ppt_x</p:attrName>
                                          <p:attrName>ppt_y</p:attrName>
                                        </p:attrNameLst>
                                      </p:cBhvr>
                                      <p:rCtr x="-19375" y="-5278"/>
                                    </p:animMotion>
                                  </p:childTnLst>
                                </p:cTn>
                              </p:par>
                              <p:par>
                                <p:cTn id="87" presetID="2" presetClass="exit" presetSubtype="2" fill="hold" nodeType="withEffect">
                                  <p:stCondLst>
                                    <p:cond delay="0"/>
                                  </p:stCondLst>
                                  <p:childTnLst>
                                    <p:anim calcmode="lin" valueType="num">
                                      <p:cBhvr additive="base">
                                        <p:cTn id="88" dur="500"/>
                                        <p:tgtEl>
                                          <p:spTgt spid="92163"/>
                                        </p:tgtEl>
                                        <p:attrNameLst>
                                          <p:attrName>ppt_x</p:attrName>
                                        </p:attrNameLst>
                                      </p:cBhvr>
                                      <p:tavLst>
                                        <p:tav tm="0">
                                          <p:val>
                                            <p:strVal val="ppt_x"/>
                                          </p:val>
                                        </p:tav>
                                        <p:tav tm="100000">
                                          <p:val>
                                            <p:strVal val="1+ppt_w/2"/>
                                          </p:val>
                                        </p:tav>
                                      </p:tavLst>
                                    </p:anim>
                                    <p:anim calcmode="lin" valueType="num">
                                      <p:cBhvr additive="base">
                                        <p:cTn id="89" dur="500"/>
                                        <p:tgtEl>
                                          <p:spTgt spid="92163"/>
                                        </p:tgtEl>
                                        <p:attrNameLst>
                                          <p:attrName>ppt_y</p:attrName>
                                        </p:attrNameLst>
                                      </p:cBhvr>
                                      <p:tavLst>
                                        <p:tav tm="0">
                                          <p:val>
                                            <p:strVal val="ppt_y"/>
                                          </p:val>
                                        </p:tav>
                                        <p:tav tm="100000">
                                          <p:val>
                                            <p:strVal val="ppt_y"/>
                                          </p:val>
                                        </p:tav>
                                      </p:tavLst>
                                    </p:anim>
                                    <p:set>
                                      <p:cBhvr>
                                        <p:cTn id="90" dur="1" fill="hold">
                                          <p:stCondLst>
                                            <p:cond delay="499"/>
                                          </p:stCondLst>
                                        </p:cTn>
                                        <p:tgtEl>
                                          <p:spTgt spid="92163"/>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218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218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219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2188"/>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xit" presetSubtype="0" fill="hold" nodeType="clickEffect">
                                  <p:stCondLst>
                                    <p:cond delay="0"/>
                                  </p:stCondLst>
                                  <p:childTnLst>
                                    <p:animEffect transition="out" filter="fade">
                                      <p:cBhvr>
                                        <p:cTn id="108" dur="500"/>
                                        <p:tgtEl>
                                          <p:spTgt spid="92184"/>
                                        </p:tgtEl>
                                      </p:cBhvr>
                                    </p:animEffect>
                                    <p:set>
                                      <p:cBhvr>
                                        <p:cTn id="109" dur="1" fill="hold">
                                          <p:stCondLst>
                                            <p:cond delay="499"/>
                                          </p:stCondLst>
                                        </p:cTn>
                                        <p:tgtEl>
                                          <p:spTgt spid="92184"/>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0"/>
                                          </p:stCondLst>
                                        </p:cTn>
                                        <p:tgtEl>
                                          <p:spTgt spid="92184"/>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92193"/>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9218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92191"/>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92195"/>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921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p:bldP spid="92166" grpId="1"/>
      <p:bldP spid="92167" grpId="0"/>
      <p:bldP spid="92167" grpId="1"/>
      <p:bldP spid="92168" grpId="0"/>
      <p:bldP spid="92169" grpId="0"/>
      <p:bldP spid="92170" grpId="0" animBg="1"/>
      <p:bldP spid="92170" grpId="1" animBg="1"/>
      <p:bldP spid="92171" grpId="0" animBg="1"/>
      <p:bldP spid="92171" grpId="1" animBg="1"/>
      <p:bldP spid="92185" grpId="0" animBg="1"/>
      <p:bldP spid="92185" grpId="1" animBg="1"/>
      <p:bldP spid="92186" grpId="0" animBg="1"/>
      <p:bldP spid="92186" grpId="1" animBg="1"/>
      <p:bldP spid="92187" grpId="0"/>
      <p:bldP spid="92188" grpId="0" animBg="1"/>
      <p:bldP spid="92188" grpId="1" animBg="1"/>
      <p:bldP spid="92191" grpId="0"/>
      <p:bldP spid="92192" grpId="0"/>
      <p:bldP spid="92193" grpId="0" animBg="1"/>
      <p:bldP spid="92193" grpId="1" animBg="1"/>
      <p:bldP spid="92195" grpId="0"/>
      <p:bldP spid="2" grpId="0"/>
      <p:bldP spid="92189"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8077200" cy="4419600"/>
          </a:xfrm>
        </p:spPr>
        <p:txBody>
          <a:bodyPr/>
          <a:lstStyle/>
          <a:p>
            <a:pPr marL="0" indent="0"/>
            <a:r>
              <a:rPr lang="en-US" altLang="zh-CN" sz="2800" dirty="0" smtClean="0">
                <a:solidFill>
                  <a:schemeClr val="tx2">
                    <a:lumMod val="65000"/>
                    <a:lumOff val="35000"/>
                  </a:schemeClr>
                </a:solidFill>
                <a:latin typeface="Comic Sans MS" pitchFamily="66" charset="0"/>
                <a:ea typeface="宋体" pitchFamily="2" charset="-122"/>
                <a:cs typeface="+mn-cs"/>
              </a:rPr>
              <a:t>Scenarios: Database (e.g., e-Health System)</a:t>
            </a:r>
          </a:p>
          <a:p>
            <a:pPr marL="0" indent="0"/>
            <a:r>
              <a:rPr lang="en-US" altLang="zh-CN" sz="2000" dirty="0" smtClean="0">
                <a:solidFill>
                  <a:schemeClr val="tx2">
                    <a:lumMod val="65000"/>
                    <a:lumOff val="35000"/>
                  </a:schemeClr>
                </a:solidFill>
                <a:latin typeface="Comic Sans MS" pitchFamily="66" charset="0"/>
                <a:ea typeface="宋体" pitchFamily="2" charset="-122"/>
                <a:cs typeface="+mn-cs"/>
              </a:rPr>
              <a:t>Pro: </a:t>
            </a:r>
            <a:r>
              <a:rPr lang="en-US" altLang="zh-CN" sz="2000" dirty="0" smtClean="0">
                <a:solidFill>
                  <a:srgbClr val="C00000"/>
                </a:solidFill>
                <a:latin typeface="Comic Sans MS" pitchFamily="66" charset="0"/>
                <a:ea typeface="宋体" pitchFamily="2" charset="-122"/>
                <a:cs typeface="+mn-cs"/>
              </a:rPr>
              <a:t>Data</a:t>
            </a:r>
            <a:r>
              <a:rPr lang="en-US" altLang="zh-CN" sz="2000" dirty="0" smtClean="0">
                <a:solidFill>
                  <a:schemeClr val="tx2">
                    <a:lumMod val="65000"/>
                    <a:lumOff val="35000"/>
                  </a:schemeClr>
                </a:solidFill>
                <a:latin typeface="Comic Sans MS" pitchFamily="66" charset="0"/>
                <a:ea typeface="宋体" pitchFamily="2" charset="-122"/>
                <a:cs typeface="+mn-cs"/>
              </a:rPr>
              <a:t> associated with some </a:t>
            </a:r>
            <a:r>
              <a:rPr lang="en-US" altLang="zh-CN" sz="2000" dirty="0" smtClean="0">
                <a:solidFill>
                  <a:srgbClr val="C00000"/>
                </a:solidFill>
                <a:latin typeface="Comic Sans MS" pitchFamily="66" charset="0"/>
                <a:ea typeface="宋体" pitchFamily="2" charset="-122"/>
                <a:cs typeface="+mn-cs"/>
              </a:rPr>
              <a:t>attribute</a:t>
            </a:r>
            <a:r>
              <a:rPr lang="en-US" altLang="zh-CN" sz="2000" dirty="0" smtClean="0">
                <a:solidFill>
                  <a:schemeClr val="tx2">
                    <a:lumMod val="65000"/>
                    <a:lumOff val="35000"/>
                  </a:schemeClr>
                </a:solidFill>
                <a:latin typeface="Comic Sans MS" pitchFamily="66" charset="0"/>
                <a:ea typeface="宋体" pitchFamily="2" charset="-122"/>
                <a:cs typeface="+mn-cs"/>
              </a:rPr>
              <a:t>s</a:t>
            </a:r>
          </a:p>
          <a:p>
            <a:pPr marL="0" indent="0"/>
            <a:r>
              <a:rPr lang="en-US" altLang="zh-CN" sz="2000" dirty="0" smtClean="0">
                <a:solidFill>
                  <a:schemeClr val="tx2">
                    <a:lumMod val="65000"/>
                    <a:lumOff val="35000"/>
                  </a:schemeClr>
                </a:solidFill>
                <a:latin typeface="Comic Sans MS" pitchFamily="66" charset="0"/>
                <a:ea typeface="宋体" pitchFamily="2" charset="-122"/>
                <a:cs typeface="+mn-cs"/>
              </a:rPr>
              <a:t>Con: Users hold multiple secret keys for different access policies </a:t>
            </a:r>
          </a:p>
          <a:p>
            <a:pPr marL="0" indent="0"/>
            <a:endParaRPr lang="en-US" altLang="zh-CN" sz="2000" dirty="0" smtClean="0">
              <a:solidFill>
                <a:srgbClr val="0000FF"/>
              </a:solidFill>
              <a:latin typeface="Comic Sans MS" pitchFamily="66" charset="0"/>
              <a:ea typeface="宋体" pitchFamily="2" charset="-122"/>
              <a:cs typeface="+mn-cs"/>
            </a:endParaRPr>
          </a:p>
          <a:p>
            <a:pPr marL="0" indent="0"/>
            <a:r>
              <a:rPr lang="en-US" altLang="zh-CN" sz="1800" dirty="0" smtClean="0">
                <a:solidFill>
                  <a:srgbClr val="0000FF"/>
                </a:solidFill>
                <a:latin typeface="Comic Sans MS" pitchFamily="66" charset="0"/>
                <a:ea typeface="宋体" pitchFamily="2" charset="-122"/>
                <a:cs typeface="+mn-cs"/>
              </a:rPr>
              <a:t>Securing </a:t>
            </a:r>
            <a:r>
              <a:rPr lang="en-US" altLang="zh-CN" sz="1800" dirty="0">
                <a:solidFill>
                  <a:srgbClr val="0000FF"/>
                </a:solidFill>
                <a:latin typeface="Comic Sans MS" pitchFamily="66" charset="0"/>
                <a:ea typeface="宋体" pitchFamily="2" charset="-122"/>
                <a:cs typeface="+mn-cs"/>
              </a:rPr>
              <a:t>Personal Health Records in Cloud Computing: Patient-Centric and Fine-Grained Data Access Control in Multi-owner Settings. </a:t>
            </a:r>
            <a:r>
              <a:rPr lang="en-US" altLang="zh-CN" sz="1400" dirty="0" smtClean="0">
                <a:solidFill>
                  <a:srgbClr val="0000FF"/>
                </a:solidFill>
                <a:latin typeface="Comic Sans MS" pitchFamily="66" charset="0"/>
                <a:ea typeface="宋体" pitchFamily="2" charset="-122"/>
              </a:rPr>
              <a:t>[</a:t>
            </a:r>
            <a:r>
              <a:rPr lang="en-US" altLang="zh-CN" sz="1400" dirty="0">
                <a:solidFill>
                  <a:srgbClr val="0000FF"/>
                </a:solidFill>
                <a:latin typeface="Comic Sans MS" pitchFamily="66" charset="0"/>
                <a:ea typeface="宋体" pitchFamily="2" charset="-122"/>
              </a:rPr>
              <a:t>Li, Yu, </a:t>
            </a:r>
            <a:r>
              <a:rPr lang="en-US" altLang="zh-CN" sz="1400" dirty="0" err="1">
                <a:solidFill>
                  <a:srgbClr val="0000FF"/>
                </a:solidFill>
                <a:latin typeface="Comic Sans MS" pitchFamily="66" charset="0"/>
                <a:ea typeface="宋体" pitchFamily="2" charset="-122"/>
              </a:rPr>
              <a:t>Ren</a:t>
            </a:r>
            <a:r>
              <a:rPr lang="en-US" altLang="zh-CN" sz="1400" dirty="0">
                <a:solidFill>
                  <a:srgbClr val="0000FF"/>
                </a:solidFill>
                <a:latin typeface="Comic Sans MS" pitchFamily="66" charset="0"/>
                <a:ea typeface="宋体" pitchFamily="2" charset="-122"/>
              </a:rPr>
              <a:t>, Lou SecureComm'10</a:t>
            </a:r>
            <a:r>
              <a:rPr lang="en-US" altLang="zh-CN" sz="1400" dirty="0" smtClean="0">
                <a:solidFill>
                  <a:srgbClr val="0000FF"/>
                </a:solidFill>
                <a:latin typeface="Comic Sans MS" pitchFamily="66" charset="0"/>
                <a:ea typeface="宋体" pitchFamily="2" charset="-122"/>
              </a:rPr>
              <a:t>]</a:t>
            </a:r>
            <a:endParaRPr lang="en-US" altLang="zh-CN" dirty="0">
              <a:solidFill>
                <a:srgbClr val="0000FF"/>
              </a:solidFill>
              <a:latin typeface="Comic Sans MS" pitchFamily="66" charset="0"/>
              <a:ea typeface="宋体" pitchFamily="2" charset="-122"/>
              <a:cs typeface="+mn-cs"/>
            </a:endParaRPr>
          </a:p>
          <a:p>
            <a:pPr marL="0" indent="0"/>
            <a:r>
              <a:rPr lang="en-US" altLang="zh-CN" sz="1800" dirty="0" smtClean="0">
                <a:solidFill>
                  <a:srgbClr val="0000FF"/>
                </a:solidFill>
                <a:latin typeface="Comic Sans MS" pitchFamily="66" charset="0"/>
                <a:ea typeface="宋体" pitchFamily="2" charset="-122"/>
                <a:cs typeface="+mn-cs"/>
              </a:rPr>
              <a:t>Achieving </a:t>
            </a:r>
            <a:r>
              <a:rPr lang="en-US" altLang="zh-CN" sz="1800" dirty="0">
                <a:solidFill>
                  <a:srgbClr val="0000FF"/>
                </a:solidFill>
                <a:latin typeface="Comic Sans MS" pitchFamily="66" charset="0"/>
                <a:ea typeface="宋体" pitchFamily="2" charset="-122"/>
                <a:cs typeface="+mn-cs"/>
              </a:rPr>
              <a:t>Secure, Scalable, and Fine-grained Data Access Control in Cloud </a:t>
            </a:r>
            <a:r>
              <a:rPr lang="en-US" altLang="zh-CN" sz="1800" dirty="0" smtClean="0">
                <a:solidFill>
                  <a:srgbClr val="0000FF"/>
                </a:solidFill>
                <a:latin typeface="Comic Sans MS" pitchFamily="66" charset="0"/>
                <a:ea typeface="宋体" pitchFamily="2" charset="-122"/>
                <a:cs typeface="+mn-cs"/>
              </a:rPr>
              <a:t>Computing. </a:t>
            </a:r>
            <a:r>
              <a:rPr lang="en-US" altLang="zh-CN" sz="1400" dirty="0">
                <a:solidFill>
                  <a:srgbClr val="0000FF"/>
                </a:solidFill>
                <a:latin typeface="Comic Sans MS" pitchFamily="66" charset="0"/>
                <a:ea typeface="宋体" pitchFamily="2" charset="-122"/>
              </a:rPr>
              <a:t>[Yu, </a:t>
            </a:r>
            <a:r>
              <a:rPr lang="en-US" altLang="zh-CN" sz="1400" dirty="0" smtClean="0">
                <a:solidFill>
                  <a:srgbClr val="0000FF"/>
                </a:solidFill>
                <a:latin typeface="Comic Sans MS" pitchFamily="66" charset="0"/>
                <a:ea typeface="宋体" pitchFamily="2" charset="-122"/>
              </a:rPr>
              <a:t>Wang</a:t>
            </a:r>
            <a:r>
              <a:rPr lang="en-US" altLang="zh-CN" sz="1400" dirty="0">
                <a:solidFill>
                  <a:srgbClr val="0000FF"/>
                </a:solidFill>
                <a:latin typeface="Comic Sans MS" pitchFamily="66" charset="0"/>
                <a:ea typeface="宋体" pitchFamily="2" charset="-122"/>
              </a:rPr>
              <a:t>, </a:t>
            </a:r>
            <a:r>
              <a:rPr lang="en-US" altLang="zh-CN" sz="1400" dirty="0" err="1">
                <a:solidFill>
                  <a:srgbClr val="0000FF"/>
                </a:solidFill>
                <a:latin typeface="Comic Sans MS" pitchFamily="66" charset="0"/>
                <a:ea typeface="宋体" pitchFamily="2" charset="-122"/>
              </a:rPr>
              <a:t>Ren</a:t>
            </a:r>
            <a:r>
              <a:rPr lang="en-US" altLang="zh-CN" sz="1400" dirty="0">
                <a:solidFill>
                  <a:srgbClr val="0000FF"/>
                </a:solidFill>
                <a:latin typeface="Comic Sans MS" pitchFamily="66" charset="0"/>
                <a:ea typeface="宋体" pitchFamily="2" charset="-122"/>
              </a:rPr>
              <a:t>, Lou INFOCOM’10] </a:t>
            </a:r>
            <a:endParaRPr lang="en-US" altLang="zh-CN" sz="1400" dirty="0" smtClean="0">
              <a:solidFill>
                <a:srgbClr val="0000FF"/>
              </a:solidFill>
              <a:latin typeface="Comic Sans MS" pitchFamily="66" charset="0"/>
              <a:ea typeface="宋体" pitchFamily="2" charset="-122"/>
            </a:endParaRPr>
          </a:p>
          <a:p>
            <a:pPr marL="0" indent="0"/>
            <a:endParaRPr lang="en-US" altLang="zh-CN" sz="1400" dirty="0">
              <a:solidFill>
                <a:srgbClr val="0000FF"/>
              </a:solidFill>
              <a:latin typeface="Comic Sans MS" pitchFamily="66" charset="0"/>
              <a:ea typeface="宋体" pitchFamily="2" charset="-122"/>
              <a:cs typeface="+mn-cs"/>
            </a:endParaRPr>
          </a:p>
          <a:p>
            <a:pPr marL="0" indent="0"/>
            <a:endParaRPr lang="en-US" altLang="zh-CN" sz="1400" dirty="0">
              <a:solidFill>
                <a:srgbClr val="0000FF"/>
              </a:solidFill>
              <a:latin typeface="Comic Sans MS" pitchFamily="66" charset="0"/>
              <a:ea typeface="宋体" pitchFamily="2" charset="-122"/>
              <a:cs typeface="+mn-cs"/>
            </a:endParaRPr>
          </a:p>
        </p:txBody>
      </p:sp>
      <p:sp>
        <p:nvSpPr>
          <p:cNvPr id="5" name="Rectangle 2"/>
          <p:cNvSpPr txBox="1">
            <a:spLocks noChangeArrowheads="1"/>
          </p:cNvSpPr>
          <p:nvPr/>
        </p:nvSpPr>
        <p:spPr>
          <a:xfrm>
            <a:off x="685800" y="628650"/>
            <a:ext cx="7772400" cy="1143000"/>
          </a:xfrm>
          <a:prstGeom prst="rect">
            <a:avLst/>
          </a:prstGeom>
        </p:spPr>
        <p:txBody>
          <a:bodyPr/>
          <a:lstStyle>
            <a:lvl1pPr algn="l" rtl="0" eaLnBrk="0" fontAlgn="base" hangingPunct="0">
              <a:spcBef>
                <a:spcPct val="0"/>
              </a:spcBef>
              <a:spcAft>
                <a:spcPct val="0"/>
              </a:spcAft>
              <a:defRPr sz="3600" b="0" i="0">
                <a:solidFill>
                  <a:srgbClr val="606060"/>
                </a:solidFill>
                <a:latin typeface="Georgia"/>
                <a:ea typeface="ＭＳ Ｐゴシック" pitchFamily="122" charset="-128"/>
                <a:cs typeface="Georgia"/>
              </a:defRPr>
            </a:lvl1pPr>
            <a:lvl2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2pPr>
            <a:lvl3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3pPr>
            <a:lvl4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4pPr>
            <a:lvl5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5pPr>
            <a:lvl6pPr marL="457200" algn="l" rtl="0" fontAlgn="base">
              <a:spcBef>
                <a:spcPct val="0"/>
              </a:spcBef>
              <a:spcAft>
                <a:spcPct val="0"/>
              </a:spcAft>
              <a:defRPr sz="3600">
                <a:solidFill>
                  <a:schemeClr val="bg1"/>
                </a:solidFill>
                <a:latin typeface="Times" pitchFamily="122" charset="0"/>
              </a:defRPr>
            </a:lvl6pPr>
            <a:lvl7pPr marL="914400" algn="l" rtl="0" fontAlgn="base">
              <a:spcBef>
                <a:spcPct val="0"/>
              </a:spcBef>
              <a:spcAft>
                <a:spcPct val="0"/>
              </a:spcAft>
              <a:defRPr sz="3600">
                <a:solidFill>
                  <a:schemeClr val="bg1"/>
                </a:solidFill>
                <a:latin typeface="Times" pitchFamily="122" charset="0"/>
              </a:defRPr>
            </a:lvl7pPr>
            <a:lvl8pPr marL="1371600" algn="l" rtl="0" fontAlgn="base">
              <a:spcBef>
                <a:spcPct val="0"/>
              </a:spcBef>
              <a:spcAft>
                <a:spcPct val="0"/>
              </a:spcAft>
              <a:defRPr sz="3600">
                <a:solidFill>
                  <a:schemeClr val="bg1"/>
                </a:solidFill>
                <a:latin typeface="Times" pitchFamily="122" charset="0"/>
              </a:defRPr>
            </a:lvl8pPr>
            <a:lvl9pPr marL="1828800" algn="l" rtl="0" fontAlgn="base">
              <a:spcBef>
                <a:spcPct val="0"/>
              </a:spcBef>
              <a:spcAft>
                <a:spcPct val="0"/>
              </a:spcAft>
              <a:defRPr sz="3600">
                <a:solidFill>
                  <a:schemeClr val="bg1"/>
                </a:solidFill>
                <a:latin typeface="Times" pitchFamily="122" charset="0"/>
              </a:defRPr>
            </a:lvl9pPr>
          </a:lstStyle>
          <a:p>
            <a:r>
              <a:rPr lang="en-US" altLang="zh-CN" sz="3400" kern="0" dirty="0" smtClean="0">
                <a:latin typeface="Comic Sans MS" pitchFamily="66" charset="0"/>
                <a:ea typeface="宋体" charset="-122"/>
              </a:rPr>
              <a:t>Access Control via KP-ABE </a:t>
            </a:r>
            <a:endParaRPr lang="en-US" altLang="zh-CN" sz="3400" kern="0" dirty="0">
              <a:latin typeface="Comic Sans MS" pitchFamily="66" charset="0"/>
              <a:ea typeface="宋体" charset="-122"/>
            </a:endParaRPr>
          </a:p>
        </p:txBody>
      </p:sp>
      <p:sp>
        <p:nvSpPr>
          <p:cNvPr id="6" name="Rectangle 2"/>
          <p:cNvSpPr txBox="1">
            <a:spLocks noChangeArrowheads="1"/>
          </p:cNvSpPr>
          <p:nvPr/>
        </p:nvSpPr>
        <p:spPr>
          <a:xfrm>
            <a:off x="609600" y="4495800"/>
            <a:ext cx="8534400" cy="1143000"/>
          </a:xfrm>
          <a:prstGeom prst="rect">
            <a:avLst/>
          </a:prstGeom>
        </p:spPr>
        <p:txBody>
          <a:bodyPr/>
          <a:lstStyle>
            <a:lvl1pPr algn="l" rtl="0" eaLnBrk="0" fontAlgn="base" hangingPunct="0">
              <a:spcBef>
                <a:spcPct val="0"/>
              </a:spcBef>
              <a:spcAft>
                <a:spcPct val="0"/>
              </a:spcAft>
              <a:defRPr sz="3600" b="0" i="0">
                <a:solidFill>
                  <a:srgbClr val="606060"/>
                </a:solidFill>
                <a:latin typeface="Georgia"/>
                <a:ea typeface="ＭＳ Ｐゴシック" pitchFamily="122" charset="-128"/>
                <a:cs typeface="Georgia"/>
              </a:defRPr>
            </a:lvl1pPr>
            <a:lvl2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2pPr>
            <a:lvl3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3pPr>
            <a:lvl4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4pPr>
            <a:lvl5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5pPr>
            <a:lvl6pPr marL="457200" algn="l" rtl="0" fontAlgn="base">
              <a:spcBef>
                <a:spcPct val="0"/>
              </a:spcBef>
              <a:spcAft>
                <a:spcPct val="0"/>
              </a:spcAft>
              <a:defRPr sz="3600">
                <a:solidFill>
                  <a:schemeClr val="bg1"/>
                </a:solidFill>
                <a:latin typeface="Times" pitchFamily="122" charset="0"/>
              </a:defRPr>
            </a:lvl6pPr>
            <a:lvl7pPr marL="914400" algn="l" rtl="0" fontAlgn="base">
              <a:spcBef>
                <a:spcPct val="0"/>
              </a:spcBef>
              <a:spcAft>
                <a:spcPct val="0"/>
              </a:spcAft>
              <a:defRPr sz="3600">
                <a:solidFill>
                  <a:schemeClr val="bg1"/>
                </a:solidFill>
                <a:latin typeface="Times" pitchFamily="122" charset="0"/>
              </a:defRPr>
            </a:lvl7pPr>
            <a:lvl8pPr marL="1371600" algn="l" rtl="0" fontAlgn="base">
              <a:spcBef>
                <a:spcPct val="0"/>
              </a:spcBef>
              <a:spcAft>
                <a:spcPct val="0"/>
              </a:spcAft>
              <a:defRPr sz="3600">
                <a:solidFill>
                  <a:schemeClr val="bg1"/>
                </a:solidFill>
                <a:latin typeface="Times" pitchFamily="122" charset="0"/>
              </a:defRPr>
            </a:lvl8pPr>
            <a:lvl9pPr marL="1828800" algn="l" rtl="0" fontAlgn="base">
              <a:spcBef>
                <a:spcPct val="0"/>
              </a:spcBef>
              <a:spcAft>
                <a:spcPct val="0"/>
              </a:spcAft>
              <a:defRPr sz="3600">
                <a:solidFill>
                  <a:schemeClr val="bg1"/>
                </a:solidFill>
                <a:latin typeface="Times" pitchFamily="122" charset="0"/>
              </a:defRPr>
            </a:lvl9pPr>
          </a:lstStyle>
          <a:p>
            <a:r>
              <a:rPr lang="en-US" altLang="zh-CN" sz="2400" kern="0" dirty="0" smtClean="0">
                <a:latin typeface="Comic Sans MS" pitchFamily="66" charset="0"/>
                <a:ea typeface="宋体" charset="-122"/>
              </a:rPr>
              <a:t>But…In real cloud storage systems, </a:t>
            </a:r>
            <a:r>
              <a:rPr lang="en-US" altLang="zh-CN" sz="2400" kern="0" dirty="0" smtClean="0">
                <a:solidFill>
                  <a:srgbClr val="C00000"/>
                </a:solidFill>
                <a:latin typeface="Comic Sans MS" pitchFamily="66" charset="0"/>
                <a:ea typeface="宋体" charset="-122"/>
              </a:rPr>
              <a:t>users</a:t>
            </a:r>
            <a:r>
              <a:rPr lang="en-US" altLang="zh-CN" sz="2400" kern="0" dirty="0" smtClean="0">
                <a:latin typeface="Comic Sans MS" pitchFamily="66" charset="0"/>
                <a:ea typeface="宋体" charset="-122"/>
              </a:rPr>
              <a:t> may associated with some </a:t>
            </a:r>
            <a:r>
              <a:rPr lang="en-US" altLang="zh-CN" sz="2400" kern="0" dirty="0" smtClean="0">
                <a:solidFill>
                  <a:srgbClr val="C00000"/>
                </a:solidFill>
                <a:latin typeface="Comic Sans MS" pitchFamily="66" charset="0"/>
                <a:ea typeface="宋体" charset="-122"/>
              </a:rPr>
              <a:t>attribute</a:t>
            </a:r>
            <a:r>
              <a:rPr lang="en-US" altLang="zh-CN" sz="2400" kern="0" dirty="0" smtClean="0">
                <a:latin typeface="Comic Sans MS" pitchFamily="66" charset="0"/>
                <a:ea typeface="宋体" charset="-122"/>
              </a:rPr>
              <a:t>s. </a:t>
            </a:r>
          </a:p>
          <a:p>
            <a:r>
              <a:rPr lang="en-US" altLang="zh-CN" sz="2400" kern="0" dirty="0" smtClean="0">
                <a:latin typeface="Comic Sans MS" pitchFamily="66" charset="0"/>
                <a:ea typeface="宋体" charset="-122"/>
              </a:rPr>
              <a:t>How about defining access policy on </a:t>
            </a:r>
            <a:r>
              <a:rPr lang="en-US" altLang="zh-CN" sz="2400" kern="0" dirty="0" smtClean="0">
                <a:solidFill>
                  <a:srgbClr val="C00000"/>
                </a:solidFill>
                <a:latin typeface="Comic Sans MS" pitchFamily="66" charset="0"/>
                <a:ea typeface="宋体" charset="-122"/>
              </a:rPr>
              <a:t>users’ attributes</a:t>
            </a:r>
            <a:r>
              <a:rPr lang="en-US" altLang="zh-CN" sz="2400" kern="0" dirty="0" smtClean="0">
                <a:latin typeface="Comic Sans MS" pitchFamily="66" charset="0"/>
                <a:ea typeface="宋体" charset="-122"/>
              </a:rPr>
              <a:t>?</a:t>
            </a:r>
          </a:p>
        </p:txBody>
      </p:sp>
      <p:sp>
        <p:nvSpPr>
          <p:cNvPr id="7" name="Rectangle 6"/>
          <p:cNvSpPr/>
          <p:nvPr/>
        </p:nvSpPr>
        <p:spPr>
          <a:xfrm>
            <a:off x="812104" y="5754127"/>
            <a:ext cx="7696200" cy="954107"/>
          </a:xfrm>
          <a:prstGeom prst="rect">
            <a:avLst/>
          </a:prstGeom>
        </p:spPr>
        <p:txBody>
          <a:bodyPr wrap="square">
            <a:spAutoFit/>
          </a:bodyPr>
          <a:lstStyle/>
          <a:p>
            <a:r>
              <a:rPr lang="en-US" altLang="zh-CN" sz="2800" kern="0" dirty="0">
                <a:solidFill>
                  <a:srgbClr val="FF0000"/>
                </a:solidFill>
                <a:latin typeface="Comic Sans MS" pitchFamily="66" charset="0"/>
                <a:ea typeface="宋体" charset="-122"/>
              </a:rPr>
              <a:t>CP-ABE (</a:t>
            </a:r>
            <a:r>
              <a:rPr lang="en-US" altLang="zh-CN" sz="2800" kern="0" dirty="0" err="1">
                <a:solidFill>
                  <a:srgbClr val="FF0000"/>
                </a:solidFill>
                <a:latin typeface="Comic Sans MS" pitchFamily="66" charset="0"/>
                <a:ea typeface="宋体" charset="-122"/>
              </a:rPr>
              <a:t>Ciphertext</a:t>
            </a:r>
            <a:r>
              <a:rPr lang="en-US" altLang="zh-CN" sz="2800" kern="0" dirty="0">
                <a:solidFill>
                  <a:srgbClr val="FF0000"/>
                </a:solidFill>
                <a:latin typeface="Comic Sans MS" pitchFamily="66" charset="0"/>
                <a:ea typeface="宋体" charset="-122"/>
              </a:rPr>
              <a:t>-Policy Attribute-Based Encryption) !!!</a:t>
            </a:r>
          </a:p>
        </p:txBody>
      </p:sp>
    </p:spTree>
    <p:extLst>
      <p:ext uri="{BB962C8B-B14F-4D97-AF65-F5344CB8AC3E}">
        <p14:creationId xmlns:p14="http://schemas.microsoft.com/office/powerpoint/2010/main" val="399639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9"/>
          <p:cNvGrpSpPr>
            <a:grpSpLocks/>
          </p:cNvGrpSpPr>
          <p:nvPr/>
        </p:nvGrpSpPr>
        <p:grpSpPr bwMode="auto">
          <a:xfrm>
            <a:off x="2805508" y="2586037"/>
            <a:ext cx="922215" cy="1066800"/>
            <a:chOff x="912" y="3072"/>
            <a:chExt cx="576" cy="672"/>
          </a:xfrm>
        </p:grpSpPr>
        <p:pic>
          <p:nvPicPr>
            <p:cNvPr id="18453" name="Picture 9" desc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3168"/>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12" descr="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307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a:xfrm>
            <a:off x="152400" y="609600"/>
            <a:ext cx="8991600" cy="1143000"/>
          </a:xfrm>
          <a:noFill/>
        </p:spPr>
        <p:txBody>
          <a:bodyPr/>
          <a:lstStyle/>
          <a:p>
            <a:pPr eaLnBrk="1" hangingPunct="1">
              <a:defRPr/>
            </a:pPr>
            <a:r>
              <a:rPr lang="en-US" altLang="zh-CN" sz="3200" dirty="0" err="1" smtClean="0">
                <a:latin typeface="Comic Sans MS" pitchFamily="66" charset="0"/>
                <a:ea typeface="宋体" pitchFamily="2" charset="-122"/>
              </a:rPr>
              <a:t>Ciphertext</a:t>
            </a:r>
            <a:r>
              <a:rPr lang="en-US" altLang="zh-CN" sz="3200" dirty="0" smtClean="0">
                <a:latin typeface="Comic Sans MS" pitchFamily="66" charset="0"/>
                <a:ea typeface="宋体" pitchFamily="2" charset="-122"/>
              </a:rPr>
              <a:t>-Policy Attribute-Based Encryption (CP-ABE) </a:t>
            </a:r>
            <a:r>
              <a:rPr lang="en-US" altLang="zh-CN" sz="2400" dirty="0" smtClean="0">
                <a:latin typeface="Comic Sans MS" pitchFamily="66" charset="0"/>
                <a:ea typeface="宋体" pitchFamily="2" charset="-122"/>
              </a:rPr>
              <a:t>[</a:t>
            </a:r>
            <a:r>
              <a:rPr lang="en-US" altLang="zh-CN" sz="2400" dirty="0" err="1" smtClean="0">
                <a:latin typeface="Comic Sans MS" pitchFamily="66" charset="0"/>
                <a:ea typeface="宋体" pitchFamily="2" charset="-122"/>
              </a:rPr>
              <a:t>Bethencourt</a:t>
            </a:r>
            <a:r>
              <a:rPr lang="en-US" altLang="zh-CN" sz="2400" dirty="0" smtClean="0">
                <a:latin typeface="Comic Sans MS" pitchFamily="66" charset="0"/>
                <a:ea typeface="宋体" pitchFamily="2" charset="-122"/>
              </a:rPr>
              <a:t>, </a:t>
            </a:r>
            <a:r>
              <a:rPr lang="en-US" altLang="zh-CN" sz="2400" dirty="0" err="1" smtClean="0">
                <a:latin typeface="Comic Sans MS" pitchFamily="66" charset="0"/>
                <a:ea typeface="宋体" pitchFamily="2" charset="-122"/>
              </a:rPr>
              <a:t>Sahai</a:t>
            </a:r>
            <a:r>
              <a:rPr lang="en-US" altLang="zh-CN" sz="2400" dirty="0" smtClean="0">
                <a:latin typeface="Comic Sans MS" pitchFamily="66" charset="0"/>
                <a:ea typeface="宋体" pitchFamily="2" charset="-122"/>
              </a:rPr>
              <a:t>, Waters S&amp;P’07]</a:t>
            </a:r>
            <a:endParaRPr lang="en-US" altLang="zh-CN" sz="2800" baseline="-25000" dirty="0" smtClean="0">
              <a:latin typeface="Comic Sans MS" pitchFamily="66" charset="0"/>
              <a:ea typeface="宋体" pitchFamily="2" charset="-122"/>
            </a:endParaRPr>
          </a:p>
        </p:txBody>
      </p:sp>
      <p:sp>
        <p:nvSpPr>
          <p:cNvPr id="5" name="TextBox 4"/>
          <p:cNvSpPr txBox="1"/>
          <p:nvPr/>
        </p:nvSpPr>
        <p:spPr>
          <a:xfrm>
            <a:off x="304800" y="1828800"/>
            <a:ext cx="6888596" cy="461665"/>
          </a:xfrm>
          <a:prstGeom prst="rect">
            <a:avLst/>
          </a:prstGeom>
          <a:noFill/>
        </p:spPr>
        <p:txBody>
          <a:bodyPr wrap="square">
            <a:spAutoFit/>
          </a:bodyPr>
          <a:lstStyle/>
          <a:p>
            <a:pPr marL="168275" indent="-168275">
              <a:buFont typeface="Arial" pitchFamily="34" charset="0"/>
              <a:buChar char="•"/>
              <a:defRPr/>
            </a:pPr>
            <a:r>
              <a:rPr lang="en-US" dirty="0" err="1">
                <a:solidFill>
                  <a:srgbClr val="0000FF"/>
                </a:solidFill>
                <a:latin typeface="Comic Sans MS" pitchFamily="66" charset="0"/>
              </a:rPr>
              <a:t>Ciphertext</a:t>
            </a:r>
            <a:r>
              <a:rPr lang="en-US" dirty="0">
                <a:solidFill>
                  <a:srgbClr val="0000FF"/>
                </a:solidFill>
                <a:latin typeface="Comic Sans MS" pitchFamily="66" charset="0"/>
              </a:rPr>
              <a:t> is associated with an access policy</a:t>
            </a:r>
          </a:p>
        </p:txBody>
      </p:sp>
      <p:sp>
        <p:nvSpPr>
          <p:cNvPr id="6" name="TextBox 5"/>
          <p:cNvSpPr txBox="1"/>
          <p:nvPr/>
        </p:nvSpPr>
        <p:spPr>
          <a:xfrm>
            <a:off x="363537" y="4640759"/>
            <a:ext cx="8855510" cy="769441"/>
          </a:xfrm>
          <a:prstGeom prst="rect">
            <a:avLst/>
          </a:prstGeom>
          <a:noFill/>
        </p:spPr>
        <p:txBody>
          <a:bodyPr wrap="square">
            <a:spAutoFit/>
          </a:bodyPr>
          <a:lstStyle/>
          <a:p>
            <a:pPr marL="115888" indent="-115888">
              <a:buFont typeface="Arial" pitchFamily="34" charset="0"/>
              <a:buChar char="•"/>
              <a:defRPr/>
            </a:pPr>
            <a:r>
              <a:rPr lang="en-US" dirty="0">
                <a:solidFill>
                  <a:srgbClr val="0000FF"/>
                </a:solidFill>
                <a:latin typeface="Comic Sans MS" pitchFamily="66" charset="0"/>
              </a:rPr>
              <a:t>Secret key is associated with </a:t>
            </a:r>
            <a:r>
              <a:rPr lang="en-US" dirty="0" smtClean="0">
                <a:solidFill>
                  <a:srgbClr val="0000FF"/>
                </a:solidFill>
                <a:latin typeface="Comic Sans MS" pitchFamily="66" charset="0"/>
              </a:rPr>
              <a:t>attributes</a:t>
            </a:r>
            <a:endParaRPr lang="en-US" sz="2000" dirty="0">
              <a:latin typeface="Comic Sans MS" pitchFamily="66" charset="0"/>
            </a:endParaRPr>
          </a:p>
          <a:p>
            <a:pPr marL="514350" indent="-514350">
              <a:defRPr/>
            </a:pPr>
            <a:r>
              <a:rPr lang="en-US" sz="2000" dirty="0" smtClean="0">
                <a:latin typeface="Comic Sans MS" pitchFamily="66" charset="0"/>
              </a:rPr>
              <a:t>  - </a:t>
            </a:r>
            <a:r>
              <a:rPr lang="en-US" sz="2000" dirty="0">
                <a:latin typeface="Comic Sans MS" pitchFamily="66" charset="0"/>
              </a:rPr>
              <a:t>Attributes are mathematically </a:t>
            </a:r>
            <a:r>
              <a:rPr lang="en-US" sz="2000" dirty="0" smtClean="0">
                <a:latin typeface="Comic Sans MS" pitchFamily="66" charset="0"/>
              </a:rPr>
              <a:t>incorporated into the key</a:t>
            </a:r>
            <a:endParaRPr lang="en-US" sz="2000" dirty="0">
              <a:latin typeface="Comic Sans MS" pitchFamily="66" charset="0"/>
            </a:endParaRPr>
          </a:p>
        </p:txBody>
      </p:sp>
      <p:sp>
        <p:nvSpPr>
          <p:cNvPr id="7" name="TextBox 6"/>
          <p:cNvSpPr txBox="1"/>
          <p:nvPr/>
        </p:nvSpPr>
        <p:spPr>
          <a:xfrm>
            <a:off x="1502965" y="3652837"/>
            <a:ext cx="3615274" cy="461665"/>
          </a:xfrm>
          <a:prstGeom prst="rect">
            <a:avLst/>
          </a:prstGeom>
          <a:noFill/>
        </p:spPr>
        <p:txBody>
          <a:bodyPr wrap="square">
            <a:spAutoFit/>
          </a:bodyPr>
          <a:lstStyle/>
          <a:p>
            <a:pPr>
              <a:defRPr/>
            </a:pPr>
            <a:r>
              <a:rPr lang="en-US" sz="2400" dirty="0">
                <a:solidFill>
                  <a:srgbClr val="C00000"/>
                </a:solidFill>
                <a:latin typeface="Comic Sans MS" pitchFamily="66" charset="0"/>
              </a:rPr>
              <a:t> (CS </a:t>
            </a:r>
            <a:r>
              <a:rPr lang="en-US" sz="2400" dirty="0">
                <a:latin typeface="Comic Sans MS" pitchFamily="66" charset="0"/>
              </a:rPr>
              <a:t>AND</a:t>
            </a:r>
            <a:r>
              <a:rPr lang="en-US" sz="2400" dirty="0">
                <a:solidFill>
                  <a:srgbClr val="C00000"/>
                </a:solidFill>
                <a:latin typeface="Comic Sans MS" pitchFamily="66" charset="0"/>
              </a:rPr>
              <a:t> PhD) </a:t>
            </a:r>
            <a:r>
              <a:rPr lang="en-US" sz="2400" dirty="0">
                <a:latin typeface="Comic Sans MS" pitchFamily="66" charset="0"/>
              </a:rPr>
              <a:t>OR</a:t>
            </a:r>
            <a:r>
              <a:rPr lang="en-US" sz="2400" dirty="0">
                <a:solidFill>
                  <a:srgbClr val="C00000"/>
                </a:solidFill>
                <a:latin typeface="Comic Sans MS" pitchFamily="66" charset="0"/>
              </a:rPr>
              <a:t> Prof</a:t>
            </a:r>
          </a:p>
        </p:txBody>
      </p:sp>
      <p:pic>
        <p:nvPicPr>
          <p:cNvPr id="8" name="Picture 39" descr="j00853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6025" y="5614987"/>
            <a:ext cx="108392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3922449" y="6202362"/>
            <a:ext cx="1704329" cy="461665"/>
          </a:xfrm>
          <a:prstGeom prst="rect">
            <a:avLst/>
          </a:prstGeom>
          <a:noFill/>
        </p:spPr>
        <p:txBody>
          <a:bodyPr wrap="square">
            <a:spAutoFit/>
          </a:bodyPr>
          <a:lstStyle/>
          <a:p>
            <a:pPr>
              <a:defRPr/>
            </a:pPr>
            <a:r>
              <a:rPr lang="en-US" sz="2400" b="1" dirty="0">
                <a:solidFill>
                  <a:srgbClr val="006600"/>
                </a:solidFill>
                <a:latin typeface="Comic Sans MS" pitchFamily="66" charset="0"/>
              </a:rPr>
              <a:t>{EE, Prof}</a:t>
            </a:r>
          </a:p>
        </p:txBody>
      </p:sp>
      <p:sp>
        <p:nvSpPr>
          <p:cNvPr id="21515" name="TextBox 22"/>
          <p:cNvSpPr txBox="1">
            <a:spLocks noChangeArrowheads="1"/>
          </p:cNvSpPr>
          <p:nvPr/>
        </p:nvSpPr>
        <p:spPr bwMode="auto">
          <a:xfrm>
            <a:off x="4554275" y="5486400"/>
            <a:ext cx="105350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sz="2800" b="1" dirty="0">
                <a:latin typeface="Comic Sans MS" pitchFamily="66" charset="0"/>
                <a:ea typeface="宋体" charset="-122"/>
              </a:rPr>
              <a:t>Alice</a:t>
            </a:r>
            <a:endParaRPr lang="en-US" altLang="zh-CN" sz="2800" b="1" dirty="0">
              <a:latin typeface="Comic Sans MS" pitchFamily="66" charset="0"/>
              <a:ea typeface="宋体" charset="-122"/>
            </a:endParaRPr>
          </a:p>
        </p:txBody>
      </p:sp>
      <p:grpSp>
        <p:nvGrpSpPr>
          <p:cNvPr id="23" name="Group 22"/>
          <p:cNvGrpSpPr>
            <a:grpSpLocks/>
          </p:cNvGrpSpPr>
          <p:nvPr/>
        </p:nvGrpSpPr>
        <p:grpSpPr bwMode="auto">
          <a:xfrm>
            <a:off x="6056050" y="5715000"/>
            <a:ext cx="1146769" cy="859132"/>
            <a:chOff x="3379" y="3313"/>
            <a:chExt cx="826" cy="624"/>
          </a:xfrm>
        </p:grpSpPr>
        <p:pic>
          <p:nvPicPr>
            <p:cNvPr id="29" name="Picture 28" descr="j00853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 y="3313"/>
              <a:ext cx="82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sara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 y="35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24" descr="pmore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2169" y="5894536"/>
            <a:ext cx="358338" cy="35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40"/>
          <p:cNvSpPr txBox="1">
            <a:spLocks noChangeArrowheads="1"/>
          </p:cNvSpPr>
          <p:nvPr/>
        </p:nvSpPr>
        <p:spPr bwMode="auto">
          <a:xfrm>
            <a:off x="1447800" y="5755941"/>
            <a:ext cx="130647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Verdana" pitchFamily="34"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ＭＳ Ｐゴシック" charset="-128"/>
                <a:cs typeface="+mn-cs"/>
              </a:defRPr>
            </a:lvl5pPr>
            <a:lvl6pPr marL="2286000" algn="l" defTabSz="914400" rtl="0" eaLnBrk="1" latinLnBrk="0" hangingPunct="1">
              <a:defRPr sz="2400" kern="1200">
                <a:solidFill>
                  <a:schemeClr val="tx1"/>
                </a:solidFill>
                <a:latin typeface="Verdana" pitchFamily="34" charset="0"/>
                <a:ea typeface="ＭＳ Ｐゴシック" charset="-128"/>
                <a:cs typeface="+mn-cs"/>
              </a:defRPr>
            </a:lvl6pPr>
            <a:lvl7pPr marL="2743200" algn="l" defTabSz="914400" rtl="0" eaLnBrk="1" latinLnBrk="0" hangingPunct="1">
              <a:defRPr sz="2400" kern="1200">
                <a:solidFill>
                  <a:schemeClr val="tx1"/>
                </a:solidFill>
                <a:latin typeface="Verdana" pitchFamily="34" charset="0"/>
                <a:ea typeface="ＭＳ Ｐゴシック" charset="-128"/>
                <a:cs typeface="+mn-cs"/>
              </a:defRPr>
            </a:lvl7pPr>
            <a:lvl8pPr marL="3200400" algn="l" defTabSz="914400" rtl="0" eaLnBrk="1" latinLnBrk="0" hangingPunct="1">
              <a:defRPr sz="2400" kern="1200">
                <a:solidFill>
                  <a:schemeClr val="tx1"/>
                </a:solidFill>
                <a:latin typeface="Verdana" pitchFamily="34" charset="0"/>
                <a:ea typeface="ＭＳ Ｐゴシック" charset="-128"/>
                <a:cs typeface="+mn-cs"/>
              </a:defRPr>
            </a:lvl8pPr>
            <a:lvl9pPr marL="3657600" algn="l" defTabSz="914400" rtl="0" eaLnBrk="1" latinLnBrk="0" hangingPunct="1">
              <a:defRPr sz="2400" kern="1200">
                <a:solidFill>
                  <a:schemeClr val="tx1"/>
                </a:solidFill>
                <a:latin typeface="Verdana" pitchFamily="34" charset="0"/>
                <a:ea typeface="ＭＳ Ｐゴシック" charset="-128"/>
                <a:cs typeface="+mn-cs"/>
              </a:defRPr>
            </a:lvl9pPr>
          </a:lstStyle>
          <a:p>
            <a:pPr algn="ctr">
              <a:spcBef>
                <a:spcPct val="50000"/>
              </a:spcBef>
            </a:pPr>
            <a:r>
              <a:rPr lang="en-US" altLang="zh-CN" sz="3200" dirty="0" smtClean="0">
                <a:latin typeface="Comic Sans MS" pitchFamily="66" charset="0"/>
              </a:rPr>
              <a:t>SK</a:t>
            </a:r>
            <a:endParaRPr lang="en-US" altLang="zh-CN" sz="3200" dirty="0">
              <a:latin typeface="Comic Sans MS" pitchFamily="66" charset="0"/>
            </a:endParaRPr>
          </a:p>
        </p:txBody>
      </p:sp>
      <p:sp>
        <p:nvSpPr>
          <p:cNvPr id="35" name="TextBox 22"/>
          <p:cNvSpPr txBox="1">
            <a:spLocks noChangeArrowheads="1"/>
          </p:cNvSpPr>
          <p:nvPr/>
        </p:nvSpPr>
        <p:spPr bwMode="auto">
          <a:xfrm>
            <a:off x="7193101" y="5496580"/>
            <a:ext cx="8199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sz="2800" b="1" dirty="0" smtClean="0">
                <a:latin typeface="Comic Sans MS" pitchFamily="66" charset="0"/>
                <a:ea typeface="宋体" charset="-122"/>
              </a:rPr>
              <a:t>Bob</a:t>
            </a:r>
            <a:endParaRPr lang="en-US" altLang="zh-CN" sz="2800" b="1" dirty="0">
              <a:latin typeface="Comic Sans MS" pitchFamily="66" charset="0"/>
              <a:ea typeface="宋体" charset="-122"/>
            </a:endParaRPr>
          </a:p>
        </p:txBody>
      </p:sp>
      <p:sp>
        <p:nvSpPr>
          <p:cNvPr id="10" name="Rectangle 9"/>
          <p:cNvSpPr/>
          <p:nvPr/>
        </p:nvSpPr>
        <p:spPr>
          <a:xfrm>
            <a:off x="6781800" y="6225270"/>
            <a:ext cx="1657445" cy="461665"/>
          </a:xfrm>
          <a:prstGeom prst="rect">
            <a:avLst/>
          </a:prstGeom>
        </p:spPr>
        <p:txBody>
          <a:bodyPr wrap="square">
            <a:spAutoFit/>
          </a:bodyPr>
          <a:lstStyle/>
          <a:p>
            <a:pPr>
              <a:defRPr/>
            </a:pPr>
            <a:r>
              <a:rPr lang="en-US" altLang="zh-CN" b="1" dirty="0" smtClean="0">
                <a:solidFill>
                  <a:srgbClr val="006600"/>
                </a:solidFill>
                <a:latin typeface="Comic Sans MS" pitchFamily="66" charset="0"/>
              </a:rPr>
              <a:t>{CS, PhD}</a:t>
            </a:r>
            <a:endParaRPr lang="en-US" altLang="zh-CN" b="1" dirty="0">
              <a:solidFill>
                <a:srgbClr val="006600"/>
              </a:solidFill>
              <a:latin typeface="Comic Sans MS" pitchFamily="66" charset="0"/>
            </a:endParaRPr>
          </a:p>
        </p:txBody>
      </p:sp>
      <p:grpSp>
        <p:nvGrpSpPr>
          <p:cNvPr id="39" name="Group 50"/>
          <p:cNvGrpSpPr>
            <a:grpSpLocks/>
          </p:cNvGrpSpPr>
          <p:nvPr/>
        </p:nvGrpSpPr>
        <p:grpSpPr bwMode="auto">
          <a:xfrm>
            <a:off x="5304118" y="2416151"/>
            <a:ext cx="2772546" cy="2145133"/>
            <a:chOff x="3179" y="2420"/>
            <a:chExt cx="2299" cy="1703"/>
          </a:xfrm>
        </p:grpSpPr>
        <p:sp>
          <p:nvSpPr>
            <p:cNvPr id="40" name="Oval 33"/>
            <p:cNvSpPr>
              <a:spLocks noChangeArrowheads="1"/>
            </p:cNvSpPr>
            <p:nvPr/>
          </p:nvSpPr>
          <p:spPr bwMode="auto">
            <a:xfrm>
              <a:off x="4128" y="2420"/>
              <a:ext cx="781"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41" name="Text Box 34"/>
            <p:cNvSpPr txBox="1">
              <a:spLocks noChangeArrowheads="1"/>
            </p:cNvSpPr>
            <p:nvPr/>
          </p:nvSpPr>
          <p:spPr bwMode="auto">
            <a:xfrm>
              <a:off x="4310" y="2532"/>
              <a:ext cx="57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omic Sans MS" pitchFamily="66" charset="0"/>
                  <a:ea typeface="宋体" charset="-122"/>
                </a:rPr>
                <a:t>OR</a:t>
              </a:r>
            </a:p>
          </p:txBody>
        </p:sp>
        <p:sp>
          <p:nvSpPr>
            <p:cNvPr id="42" name="Oval 35"/>
            <p:cNvSpPr>
              <a:spLocks noChangeArrowheads="1"/>
            </p:cNvSpPr>
            <p:nvPr/>
          </p:nvSpPr>
          <p:spPr bwMode="auto">
            <a:xfrm>
              <a:off x="3504" y="3080"/>
              <a:ext cx="829"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43" name="Text Box 36"/>
            <p:cNvSpPr txBox="1">
              <a:spLocks noChangeArrowheads="1"/>
            </p:cNvSpPr>
            <p:nvPr/>
          </p:nvSpPr>
          <p:spPr bwMode="auto">
            <a:xfrm>
              <a:off x="3627" y="3209"/>
              <a:ext cx="651"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a:latin typeface="Comic Sans MS" pitchFamily="66" charset="0"/>
                  <a:ea typeface="宋体" charset="-122"/>
                </a:rPr>
                <a:t>AND</a:t>
              </a:r>
            </a:p>
          </p:txBody>
        </p:sp>
        <p:sp>
          <p:nvSpPr>
            <p:cNvPr id="44" name="Text Box 38"/>
            <p:cNvSpPr txBox="1">
              <a:spLocks noChangeArrowheads="1"/>
            </p:cNvSpPr>
            <p:nvPr/>
          </p:nvSpPr>
          <p:spPr bwMode="auto">
            <a:xfrm>
              <a:off x="3179" y="3820"/>
              <a:ext cx="46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CN" sz="1800" dirty="0" smtClean="0">
                  <a:solidFill>
                    <a:srgbClr val="C00000"/>
                  </a:solidFill>
                  <a:latin typeface="Comic Sans MS" pitchFamily="66" charset="0"/>
                  <a:ea typeface="宋体" charset="-122"/>
                </a:rPr>
                <a:t>CS</a:t>
              </a:r>
              <a:endParaRPr lang="en-US" altLang="zh-CN" sz="1800" dirty="0">
                <a:solidFill>
                  <a:srgbClr val="C00000"/>
                </a:solidFill>
                <a:latin typeface="Comic Sans MS" pitchFamily="66" charset="0"/>
                <a:ea typeface="宋体" charset="-122"/>
              </a:endParaRPr>
            </a:p>
          </p:txBody>
        </p:sp>
        <p:sp>
          <p:nvSpPr>
            <p:cNvPr id="45" name="Text Box 40"/>
            <p:cNvSpPr txBox="1">
              <a:spLocks noChangeArrowheads="1"/>
            </p:cNvSpPr>
            <p:nvPr/>
          </p:nvSpPr>
          <p:spPr bwMode="auto">
            <a:xfrm>
              <a:off x="4152" y="3854"/>
              <a:ext cx="52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smtClean="0">
                  <a:solidFill>
                    <a:srgbClr val="C00000"/>
                  </a:solidFill>
                  <a:latin typeface="Comic Sans MS" pitchFamily="66" charset="0"/>
                  <a:ea typeface="宋体" charset="-122"/>
                </a:rPr>
                <a:t>PhD</a:t>
              </a:r>
              <a:endParaRPr lang="en-US" altLang="zh-CN" sz="1600" dirty="0">
                <a:solidFill>
                  <a:srgbClr val="C00000"/>
                </a:solidFill>
                <a:latin typeface="Comic Sans MS" pitchFamily="66" charset="0"/>
                <a:ea typeface="宋体" charset="-122"/>
              </a:endParaRPr>
            </a:p>
          </p:txBody>
        </p:sp>
        <p:sp>
          <p:nvSpPr>
            <p:cNvPr id="46" name="Line 41"/>
            <p:cNvSpPr>
              <a:spLocks noChangeShapeType="1"/>
            </p:cNvSpPr>
            <p:nvPr/>
          </p:nvSpPr>
          <p:spPr bwMode="auto">
            <a:xfrm flipH="1">
              <a:off x="4104" y="2864"/>
              <a:ext cx="168" cy="25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47" name="Line 42"/>
            <p:cNvSpPr>
              <a:spLocks noChangeShapeType="1"/>
            </p:cNvSpPr>
            <p:nvPr/>
          </p:nvSpPr>
          <p:spPr bwMode="auto">
            <a:xfrm flipH="1">
              <a:off x="3456" y="3540"/>
              <a:ext cx="192" cy="284"/>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49" name="Text Box 44"/>
            <p:cNvSpPr txBox="1">
              <a:spLocks noChangeArrowheads="1"/>
            </p:cNvSpPr>
            <p:nvPr/>
          </p:nvSpPr>
          <p:spPr bwMode="auto">
            <a:xfrm>
              <a:off x="4758" y="3094"/>
              <a:ext cx="72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smtClean="0">
                  <a:solidFill>
                    <a:srgbClr val="C00000"/>
                  </a:solidFill>
                  <a:latin typeface="Comic Sans MS" pitchFamily="66" charset="0"/>
                  <a:ea typeface="宋体" charset="-122"/>
                </a:rPr>
                <a:t>Prof</a:t>
              </a:r>
              <a:endParaRPr lang="en-US" altLang="zh-CN" sz="1800" dirty="0">
                <a:solidFill>
                  <a:srgbClr val="C00000"/>
                </a:solidFill>
                <a:latin typeface="Comic Sans MS" pitchFamily="66" charset="0"/>
                <a:ea typeface="宋体" charset="-122"/>
              </a:endParaRPr>
            </a:p>
          </p:txBody>
        </p:sp>
        <p:sp>
          <p:nvSpPr>
            <p:cNvPr id="50" name="Line 45"/>
            <p:cNvSpPr>
              <a:spLocks noChangeShapeType="1"/>
            </p:cNvSpPr>
            <p:nvPr/>
          </p:nvSpPr>
          <p:spPr bwMode="auto">
            <a:xfrm>
              <a:off x="4117" y="3536"/>
              <a:ext cx="216" cy="28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51" name="Line 46"/>
            <p:cNvSpPr>
              <a:spLocks noChangeShapeType="1"/>
            </p:cNvSpPr>
            <p:nvPr/>
          </p:nvSpPr>
          <p:spPr bwMode="auto">
            <a:xfrm>
              <a:off x="4800" y="2866"/>
              <a:ext cx="192" cy="256"/>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Comic Sans MS" pitchFamily="66" charset="0"/>
              </a:endParaRPr>
            </a:p>
          </p:txBody>
        </p:sp>
      </p:grpSp>
    </p:spTree>
    <p:extLst>
      <p:ext uri="{BB962C8B-B14F-4D97-AF65-F5344CB8AC3E}">
        <p14:creationId xmlns:p14="http://schemas.microsoft.com/office/powerpoint/2010/main" val="1219100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4" grpId="0"/>
      <p:bldP spid="21515" grpId="0"/>
      <p:bldP spid="32" grpId="0"/>
      <p:bldP spid="35"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Disclaimer</a:t>
            </a:r>
            <a:r>
              <a:rPr lang="en-US" altLang="zh-CN" dirty="0"/>
              <a:t>!</a:t>
            </a:r>
            <a:endParaRPr lang="en-US" dirty="0"/>
          </a:p>
        </p:txBody>
      </p:sp>
      <p:sp>
        <p:nvSpPr>
          <p:cNvPr id="3" name="Content Placeholder 2"/>
          <p:cNvSpPr>
            <a:spLocks noGrp="1"/>
          </p:cNvSpPr>
          <p:nvPr>
            <p:ph idx="1"/>
          </p:nvPr>
        </p:nvSpPr>
        <p:spPr/>
        <p:txBody>
          <a:bodyPr/>
          <a:lstStyle/>
          <a:p>
            <a:r>
              <a:rPr lang="en-US" altLang="zh-CN" dirty="0" smtClean="0"/>
              <a:t>The </a:t>
            </a:r>
            <a:r>
              <a:rPr lang="en-US" altLang="zh-CN" dirty="0"/>
              <a:t>lecture slides are partially collected from the </a:t>
            </a:r>
            <a:r>
              <a:rPr lang="en-US" altLang="zh-CN" dirty="0" smtClean="0"/>
              <a:t>Internet for the educational purpose only. </a:t>
            </a:r>
            <a:r>
              <a:rPr lang="en-US" altLang="zh-CN" dirty="0"/>
              <a:t>The lecturer does not claim any credit for </a:t>
            </a:r>
            <a:r>
              <a:rPr lang="en-US" altLang="zh-CN" dirty="0" smtClean="0"/>
              <a:t>them and the copyrights belong to the original authors.</a:t>
            </a:r>
          </a:p>
          <a:p>
            <a:endParaRPr lang="en-US" altLang="zh-CN" dirty="0"/>
          </a:p>
          <a:p>
            <a:r>
              <a:rPr lang="en-US" altLang="zh-CN" dirty="0" smtClean="0"/>
              <a:t>Special thanks to Prof. Robert Deng at Singapore Management University for the slides used in Lecture 2.</a:t>
            </a:r>
            <a:endParaRPr lang="en-US" altLang="zh-CN" dirty="0"/>
          </a:p>
          <a:p>
            <a:endParaRPr lang="en-US" dirty="0"/>
          </a:p>
        </p:txBody>
      </p:sp>
    </p:spTree>
    <p:extLst>
      <p:ext uri="{BB962C8B-B14F-4D97-AF65-F5344CB8AC3E}">
        <p14:creationId xmlns:p14="http://schemas.microsoft.com/office/powerpoint/2010/main" val="940472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314325" y="4830762"/>
            <a:ext cx="8229600" cy="1570038"/>
          </a:xfrm>
        </p:spPr>
        <p:txBody>
          <a:bodyPr/>
          <a:lstStyle/>
          <a:p>
            <a:pPr>
              <a:buClrTx/>
              <a:buFont typeface="Arial" pitchFamily="34" charset="0"/>
              <a:buChar char="•"/>
            </a:pPr>
            <a:r>
              <a:rPr lang="en-US" altLang="zh-CN" sz="2800" dirty="0" smtClean="0">
                <a:latin typeface="Comic Sans MS" pitchFamily="66" charset="0"/>
                <a:ea typeface="宋体" charset="-122"/>
              </a:rPr>
              <a:t>No 3</a:t>
            </a:r>
            <a:r>
              <a:rPr lang="en-US" altLang="zh-CN" sz="2800" baseline="30000" dirty="0" smtClean="0">
                <a:latin typeface="Comic Sans MS" pitchFamily="66" charset="0"/>
                <a:ea typeface="宋体" charset="-122"/>
              </a:rPr>
              <a:t>rd</a:t>
            </a:r>
            <a:r>
              <a:rPr lang="en-US" altLang="zh-CN" sz="2800" dirty="0" smtClean="0">
                <a:latin typeface="Comic Sans MS" pitchFamily="66" charset="0"/>
                <a:ea typeface="宋体" charset="-122"/>
              </a:rPr>
              <a:t> party explicitly evaluates the policy and makes access decision. Policy checking done inside the crypto</a:t>
            </a:r>
          </a:p>
        </p:txBody>
      </p:sp>
      <p:pic>
        <p:nvPicPr>
          <p:cNvPr id="19460" name="Picture 9" descr="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2859087"/>
            <a:ext cx="114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9" descr="j0085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3116262"/>
            <a:ext cx="10747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42900" y="1795463"/>
            <a:ext cx="8132676" cy="830997"/>
          </a:xfrm>
          <a:prstGeom prst="rect">
            <a:avLst/>
          </a:prstGeom>
          <a:noFill/>
        </p:spPr>
        <p:txBody>
          <a:bodyPr wrap="none">
            <a:spAutoFit/>
          </a:bodyPr>
          <a:lstStyle/>
          <a:p>
            <a:pPr marL="115888" indent="-115888">
              <a:buFont typeface="Arial" pitchFamily="34" charset="0"/>
              <a:buChar char="•"/>
            </a:pPr>
            <a:r>
              <a:rPr lang="en-US" altLang="zh-CN" dirty="0">
                <a:solidFill>
                  <a:srgbClr val="0000FF"/>
                </a:solidFill>
                <a:latin typeface="Comic Sans MS" pitchFamily="66" charset="0"/>
              </a:rPr>
              <a:t>Decrypt </a:t>
            </a:r>
            <a:r>
              <a:rPr lang="en-US" altLang="zh-CN" dirty="0" err="1" smtClean="0">
                <a:solidFill>
                  <a:srgbClr val="0000FF"/>
                </a:solidFill>
                <a:latin typeface="Comic Sans MS" pitchFamily="66" charset="0"/>
              </a:rPr>
              <a:t>iff</a:t>
            </a:r>
            <a:r>
              <a:rPr lang="en-US" altLang="zh-CN" dirty="0">
                <a:solidFill>
                  <a:srgbClr val="0000FF"/>
                </a:solidFill>
                <a:latin typeface="Comic Sans MS" pitchFamily="66" charset="0"/>
              </a:rPr>
              <a:t> </a:t>
            </a:r>
            <a:r>
              <a:rPr lang="en-US" altLang="zh-CN" dirty="0" smtClean="0">
                <a:solidFill>
                  <a:srgbClr val="0000FF"/>
                </a:solidFill>
                <a:latin typeface="Comic Sans MS" pitchFamily="66" charset="0"/>
              </a:rPr>
              <a:t>attributes in the key satisfy the policy of </a:t>
            </a:r>
          </a:p>
          <a:p>
            <a:r>
              <a:rPr lang="en-US" altLang="zh-CN" dirty="0">
                <a:solidFill>
                  <a:srgbClr val="0000FF"/>
                </a:solidFill>
                <a:latin typeface="Comic Sans MS" pitchFamily="66" charset="0"/>
              </a:rPr>
              <a:t> </a:t>
            </a:r>
            <a:r>
              <a:rPr lang="en-US" altLang="zh-CN" dirty="0" err="1" smtClean="0">
                <a:solidFill>
                  <a:srgbClr val="0000FF"/>
                </a:solidFill>
                <a:latin typeface="Comic Sans MS" pitchFamily="66" charset="0"/>
              </a:rPr>
              <a:t>Ciphertext</a:t>
            </a:r>
            <a:endParaRPr lang="en-US" altLang="zh-CN" dirty="0">
              <a:solidFill>
                <a:srgbClr val="0000FF"/>
              </a:solidFill>
              <a:latin typeface="Comic Sans MS" pitchFamily="66" charset="0"/>
            </a:endParaRPr>
          </a:p>
        </p:txBody>
      </p:sp>
      <p:sp>
        <p:nvSpPr>
          <p:cNvPr id="7" name="TextBox 6"/>
          <p:cNvSpPr txBox="1"/>
          <p:nvPr/>
        </p:nvSpPr>
        <p:spPr>
          <a:xfrm>
            <a:off x="686761" y="3049956"/>
            <a:ext cx="1596912" cy="461665"/>
          </a:xfrm>
          <a:prstGeom prst="rect">
            <a:avLst/>
          </a:prstGeom>
          <a:noFill/>
        </p:spPr>
        <p:txBody>
          <a:bodyPr wrap="none">
            <a:spAutoFit/>
          </a:bodyPr>
          <a:lstStyle/>
          <a:p>
            <a:pPr>
              <a:defRPr/>
            </a:pPr>
            <a:r>
              <a:rPr lang="en-US" sz="2400" dirty="0">
                <a:solidFill>
                  <a:srgbClr val="006600"/>
                </a:solidFill>
                <a:latin typeface="Comic Sans MS" pitchFamily="66" charset="0"/>
              </a:rPr>
              <a:t>{EE, Prof}</a:t>
            </a:r>
          </a:p>
        </p:txBody>
      </p:sp>
      <p:cxnSp>
        <p:nvCxnSpPr>
          <p:cNvPr id="8" name="Straight Arrow Connector 7"/>
          <p:cNvCxnSpPr/>
          <p:nvPr/>
        </p:nvCxnSpPr>
        <p:spPr>
          <a:xfrm>
            <a:off x="1876425" y="4559299"/>
            <a:ext cx="2667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10100" y="4344987"/>
            <a:ext cx="1706563" cy="523875"/>
          </a:xfrm>
          <a:prstGeom prst="rect">
            <a:avLst/>
          </a:prstGeom>
          <a:noFill/>
        </p:spPr>
        <p:txBody>
          <a:bodyPr wrap="none">
            <a:spAutoFit/>
          </a:bodyPr>
          <a:lstStyle/>
          <a:p>
            <a:pPr>
              <a:defRPr/>
            </a:pPr>
            <a:r>
              <a:rPr lang="en-US" sz="2800" b="1" dirty="0">
                <a:solidFill>
                  <a:srgbClr val="006600"/>
                </a:solidFill>
                <a:latin typeface="Comic Sans MS" pitchFamily="66" charset="0"/>
              </a:rPr>
              <a:t>Message</a:t>
            </a:r>
          </a:p>
        </p:txBody>
      </p:sp>
      <p:sp>
        <p:nvSpPr>
          <p:cNvPr id="11" name="TextBox 10"/>
          <p:cNvSpPr txBox="1"/>
          <p:nvPr/>
        </p:nvSpPr>
        <p:spPr>
          <a:xfrm>
            <a:off x="4886325" y="3635374"/>
            <a:ext cx="3584636" cy="461665"/>
          </a:xfrm>
          <a:prstGeom prst="rect">
            <a:avLst/>
          </a:prstGeom>
          <a:noFill/>
        </p:spPr>
        <p:txBody>
          <a:bodyPr wrap="none">
            <a:spAutoFit/>
          </a:bodyPr>
          <a:lstStyle/>
          <a:p>
            <a:pPr>
              <a:defRPr/>
            </a:pPr>
            <a:r>
              <a:rPr lang="en-US" sz="2400" dirty="0">
                <a:latin typeface="Comic Sans MS" pitchFamily="66" charset="0"/>
              </a:rPr>
              <a:t> </a:t>
            </a:r>
            <a:r>
              <a:rPr lang="en-US" sz="2400" dirty="0">
                <a:solidFill>
                  <a:srgbClr val="CC0000"/>
                </a:solidFill>
                <a:latin typeface="Comic Sans MS" pitchFamily="66" charset="0"/>
              </a:rPr>
              <a:t>(CS </a:t>
            </a:r>
            <a:r>
              <a:rPr lang="en-US" sz="2400" dirty="0">
                <a:latin typeface="Comic Sans MS" pitchFamily="66" charset="0"/>
              </a:rPr>
              <a:t>AND</a:t>
            </a:r>
            <a:r>
              <a:rPr lang="en-US" sz="2400" dirty="0">
                <a:solidFill>
                  <a:srgbClr val="CC0000"/>
                </a:solidFill>
                <a:latin typeface="Comic Sans MS" pitchFamily="66" charset="0"/>
              </a:rPr>
              <a:t> PhD) </a:t>
            </a:r>
            <a:r>
              <a:rPr lang="en-US" sz="2400" dirty="0">
                <a:latin typeface="Comic Sans MS" pitchFamily="66" charset="0"/>
              </a:rPr>
              <a:t>OR</a:t>
            </a:r>
            <a:r>
              <a:rPr lang="en-US" sz="2400" dirty="0">
                <a:solidFill>
                  <a:srgbClr val="CC0000"/>
                </a:solidFill>
                <a:latin typeface="Comic Sans MS" pitchFamily="66" charset="0"/>
              </a:rPr>
              <a:t> Prof</a:t>
            </a:r>
          </a:p>
        </p:txBody>
      </p:sp>
      <p:pic>
        <p:nvPicPr>
          <p:cNvPr id="19467" name="Picture 12" descr="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925" y="270668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TextBox 12"/>
          <p:cNvSpPr txBox="1">
            <a:spLocks noChangeArrowheads="1"/>
          </p:cNvSpPr>
          <p:nvPr/>
        </p:nvSpPr>
        <p:spPr bwMode="auto">
          <a:xfrm>
            <a:off x="3128963" y="3111499"/>
            <a:ext cx="1736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a:latin typeface="Comic Sans MS" pitchFamily="66" charset="0"/>
                <a:ea typeface="宋体" charset="-122"/>
              </a:rPr>
              <a:t>Satisfies</a:t>
            </a:r>
            <a:endParaRPr lang="en-US" altLang="zh-CN" sz="3600" b="1">
              <a:latin typeface="Comic Sans MS" pitchFamily="66" charset="0"/>
              <a:ea typeface="宋体" charset="-122"/>
            </a:endParaRPr>
          </a:p>
        </p:txBody>
      </p:sp>
      <p:sp>
        <p:nvSpPr>
          <p:cNvPr id="19469" name="TextBox 12"/>
          <p:cNvSpPr txBox="1">
            <a:spLocks noChangeArrowheads="1"/>
          </p:cNvSpPr>
          <p:nvPr/>
        </p:nvSpPr>
        <p:spPr bwMode="auto">
          <a:xfrm>
            <a:off x="1082675" y="4010024"/>
            <a:ext cx="1044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sz="2800" b="1">
                <a:latin typeface="Comic Sans MS" pitchFamily="66" charset="0"/>
                <a:ea typeface="宋体" charset="-122"/>
              </a:rPr>
              <a:t>Alice</a:t>
            </a:r>
            <a:endParaRPr lang="en-US" altLang="zh-CN" sz="2800" b="1">
              <a:latin typeface="Comic Sans MS" pitchFamily="66" charset="0"/>
              <a:ea typeface="宋体" charset="-122"/>
            </a:endParaRPr>
          </a:p>
        </p:txBody>
      </p:sp>
      <p:pic>
        <p:nvPicPr>
          <p:cNvPr id="14" name="Picture 24" descr="pmore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030" y="3457723"/>
            <a:ext cx="355301" cy="35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152400" y="609600"/>
            <a:ext cx="8991600" cy="1143000"/>
          </a:xfrm>
          <a:noFill/>
        </p:spPr>
        <p:txBody>
          <a:bodyPr/>
          <a:lstStyle/>
          <a:p>
            <a:pPr eaLnBrk="1" hangingPunct="1">
              <a:defRPr/>
            </a:pPr>
            <a:r>
              <a:rPr lang="en-US" altLang="zh-CN" sz="3200" dirty="0" err="1" smtClean="0">
                <a:latin typeface="Comic Sans MS" pitchFamily="66" charset="0"/>
                <a:ea typeface="宋体" pitchFamily="2" charset="-122"/>
              </a:rPr>
              <a:t>Ciphertext</a:t>
            </a:r>
            <a:r>
              <a:rPr lang="en-US" altLang="zh-CN" sz="3200" dirty="0" smtClean="0">
                <a:latin typeface="Comic Sans MS" pitchFamily="66" charset="0"/>
                <a:ea typeface="宋体" pitchFamily="2" charset="-122"/>
              </a:rPr>
              <a:t>-Policy Attribute-Based Encryption (CP-ABE) </a:t>
            </a:r>
            <a:r>
              <a:rPr lang="en-US" altLang="zh-CN" sz="2400" dirty="0" smtClean="0">
                <a:latin typeface="Comic Sans MS" pitchFamily="66" charset="0"/>
                <a:ea typeface="宋体" pitchFamily="2" charset="-122"/>
              </a:rPr>
              <a:t>[</a:t>
            </a:r>
            <a:r>
              <a:rPr lang="en-US" altLang="zh-CN" sz="2400" dirty="0" err="1" smtClean="0">
                <a:latin typeface="Comic Sans MS" pitchFamily="66" charset="0"/>
                <a:ea typeface="宋体" pitchFamily="2" charset="-122"/>
              </a:rPr>
              <a:t>Bethencourt</a:t>
            </a:r>
            <a:r>
              <a:rPr lang="en-US" altLang="zh-CN" sz="2400" dirty="0" smtClean="0">
                <a:latin typeface="Comic Sans MS" pitchFamily="66" charset="0"/>
                <a:ea typeface="宋体" pitchFamily="2" charset="-122"/>
              </a:rPr>
              <a:t>, </a:t>
            </a:r>
            <a:r>
              <a:rPr lang="en-US" altLang="zh-CN" sz="2400" dirty="0" err="1" smtClean="0">
                <a:latin typeface="Comic Sans MS" pitchFamily="66" charset="0"/>
                <a:ea typeface="宋体" pitchFamily="2" charset="-122"/>
              </a:rPr>
              <a:t>Sahai</a:t>
            </a:r>
            <a:r>
              <a:rPr lang="en-US" altLang="zh-CN" sz="2400" dirty="0" smtClean="0">
                <a:latin typeface="Comic Sans MS" pitchFamily="66" charset="0"/>
                <a:ea typeface="宋体" pitchFamily="2" charset="-122"/>
              </a:rPr>
              <a:t>, Waters S&amp;P’07]</a:t>
            </a:r>
            <a:endParaRPr lang="en-US" altLang="zh-CN" sz="2800" baseline="-25000" dirty="0" smtClean="0">
              <a:latin typeface="Comic Sans MS" pitchFamily="66" charset="0"/>
              <a:ea typeface="宋体" pitchFamily="2" charset="-122"/>
            </a:endParaRPr>
          </a:p>
        </p:txBody>
      </p:sp>
    </p:spTree>
    <p:extLst>
      <p:ext uri="{BB962C8B-B14F-4D97-AF65-F5344CB8AC3E}">
        <p14:creationId xmlns:p14="http://schemas.microsoft.com/office/powerpoint/2010/main" val="2883308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9" grpId="0"/>
      <p:bldP spid="184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628650"/>
            <a:ext cx="7772400" cy="1143000"/>
          </a:xfrm>
        </p:spPr>
        <p:txBody>
          <a:bodyPr/>
          <a:lstStyle/>
          <a:p>
            <a:r>
              <a:rPr lang="en-US" altLang="zh-CN" sz="3400" dirty="0" smtClean="0">
                <a:latin typeface="Comic Sans MS" pitchFamily="66" charset="0"/>
                <a:ea typeface="宋体" charset="-122"/>
              </a:rPr>
              <a:t>Access </a:t>
            </a:r>
            <a:r>
              <a:rPr lang="en-US" altLang="zh-CN" sz="3400" dirty="0">
                <a:latin typeface="Comic Sans MS" pitchFamily="66" charset="0"/>
                <a:ea typeface="宋体" charset="-122"/>
              </a:rPr>
              <a:t>Control via CP-ABE</a:t>
            </a:r>
          </a:p>
        </p:txBody>
      </p:sp>
      <p:pic>
        <p:nvPicPr>
          <p:cNvPr id="92163" name="Picture 3" descr="ca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362200"/>
            <a:ext cx="11684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92164" name="Picture 4" descr="sara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819650"/>
            <a:ext cx="1244600" cy="1244600"/>
          </a:xfrm>
          <a:prstGeom prst="rect">
            <a:avLst/>
          </a:prstGeom>
          <a:noFill/>
          <a:extLst>
            <a:ext uri="{909E8E84-426E-40DD-AFC4-6F175D3DCCD1}">
              <a14:hiddenFill xmlns:a14="http://schemas.microsoft.com/office/drawing/2010/main">
                <a:solidFill>
                  <a:srgbClr val="FFFFFF"/>
                </a:solidFill>
              </a14:hiddenFill>
            </a:ext>
          </a:extLst>
        </p:spPr>
      </p:pic>
      <p:pic>
        <p:nvPicPr>
          <p:cNvPr id="92165" name="Picture 5" descr="kev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2800" y="4749800"/>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92166" name="Text Box 6"/>
          <p:cNvSpPr txBox="1">
            <a:spLocks noChangeArrowheads="1"/>
          </p:cNvSpPr>
          <p:nvPr/>
        </p:nvSpPr>
        <p:spPr bwMode="auto">
          <a:xfrm>
            <a:off x="6858000" y="2286000"/>
            <a:ext cx="5918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Comic Sans MS" pitchFamily="66" charset="0"/>
                <a:ea typeface="宋体" charset="-122"/>
              </a:rPr>
              <a:t>PK</a:t>
            </a:r>
          </a:p>
        </p:txBody>
      </p:sp>
      <p:sp>
        <p:nvSpPr>
          <p:cNvPr id="92167" name="Text Box 7"/>
          <p:cNvSpPr txBox="1">
            <a:spLocks noChangeArrowheads="1"/>
          </p:cNvSpPr>
          <p:nvPr/>
        </p:nvSpPr>
        <p:spPr bwMode="auto">
          <a:xfrm>
            <a:off x="6858000" y="1752600"/>
            <a:ext cx="973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latin typeface="Comic Sans MS" pitchFamily="66" charset="0"/>
                <a:ea typeface="宋体" charset="-122"/>
              </a:rPr>
              <a:t>MSK</a:t>
            </a:r>
          </a:p>
        </p:txBody>
      </p:sp>
      <p:sp>
        <p:nvSpPr>
          <p:cNvPr id="92168" name="Text Box 8"/>
          <p:cNvSpPr txBox="1">
            <a:spLocks noChangeArrowheads="1"/>
          </p:cNvSpPr>
          <p:nvPr/>
        </p:nvSpPr>
        <p:spPr bwMode="auto">
          <a:xfrm>
            <a:off x="381000" y="4876800"/>
            <a:ext cx="190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err="1" smtClean="0">
                <a:latin typeface="Comic Sans MS" pitchFamily="66" charset="0"/>
                <a:ea typeface="宋体" charset="-122"/>
              </a:rPr>
              <a:t>SK</a:t>
            </a:r>
            <a:r>
              <a:rPr lang="en-US" altLang="zh-CN" sz="2400" baseline="-25000" dirty="0" err="1" smtClean="0">
                <a:latin typeface="Comic Sans MS" pitchFamily="66" charset="0"/>
                <a:ea typeface="宋体" charset="-122"/>
              </a:rPr>
              <a:t>Bob</a:t>
            </a:r>
            <a:r>
              <a:rPr lang="en-US" altLang="zh-CN" sz="2400" dirty="0" smtClean="0">
                <a:latin typeface="Comic Sans MS" pitchFamily="66" charset="0"/>
                <a:ea typeface="宋体" charset="-122"/>
              </a:rPr>
              <a:t>:</a:t>
            </a:r>
            <a:endParaRPr lang="en-US" altLang="zh-CN" sz="2400" dirty="0">
              <a:latin typeface="Comic Sans MS" pitchFamily="66" charset="0"/>
              <a:ea typeface="宋体" charset="-122"/>
            </a:endParaRPr>
          </a:p>
          <a:p>
            <a:r>
              <a:rPr lang="en-US" altLang="zh-CN" dirty="0">
                <a:latin typeface="Comic Sans MS" pitchFamily="66" charset="0"/>
                <a:ea typeface="宋体" charset="-122"/>
              </a:rPr>
              <a:t>“CS Dept</a:t>
            </a:r>
            <a:r>
              <a:rPr lang="en-US" altLang="zh-CN" dirty="0" smtClean="0">
                <a:latin typeface="Comic Sans MS" pitchFamily="66" charset="0"/>
                <a:ea typeface="宋体" charset="-122"/>
              </a:rPr>
              <a:t>.”</a:t>
            </a:r>
            <a:endParaRPr lang="en-US" altLang="zh-CN" sz="2400" dirty="0" smtClean="0">
              <a:latin typeface="Comic Sans MS" pitchFamily="66" charset="0"/>
              <a:ea typeface="宋体" charset="-122"/>
            </a:endParaRPr>
          </a:p>
          <a:p>
            <a:pPr algn="l"/>
            <a:r>
              <a:rPr lang="en-US" altLang="zh-CN" sz="2400" dirty="0" smtClean="0">
                <a:latin typeface="Comic Sans MS" pitchFamily="66" charset="0"/>
                <a:ea typeface="宋体" charset="-122"/>
              </a:rPr>
              <a:t>“Professor”</a:t>
            </a:r>
            <a:endParaRPr lang="en-US" altLang="zh-CN" sz="2400" dirty="0">
              <a:latin typeface="Comic Sans MS" pitchFamily="66" charset="0"/>
              <a:ea typeface="宋体" charset="-122"/>
            </a:endParaRPr>
          </a:p>
        </p:txBody>
      </p:sp>
      <p:sp>
        <p:nvSpPr>
          <p:cNvPr id="92169" name="Text Box 9"/>
          <p:cNvSpPr txBox="1">
            <a:spLocks noChangeArrowheads="1"/>
          </p:cNvSpPr>
          <p:nvPr/>
        </p:nvSpPr>
        <p:spPr bwMode="auto">
          <a:xfrm>
            <a:off x="4191000" y="4908550"/>
            <a:ext cx="1828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err="1">
                <a:latin typeface="Comic Sans MS" pitchFamily="66" charset="0"/>
                <a:ea typeface="宋体" charset="-122"/>
              </a:rPr>
              <a:t>SK</a:t>
            </a:r>
            <a:r>
              <a:rPr lang="en-US" altLang="zh-CN" sz="2400" baseline="-25000" dirty="0" err="1">
                <a:latin typeface="Comic Sans MS" pitchFamily="66" charset="0"/>
                <a:ea typeface="宋体" charset="-122"/>
              </a:rPr>
              <a:t>Kevin</a:t>
            </a:r>
            <a:r>
              <a:rPr lang="en-US" altLang="zh-CN" sz="2400" dirty="0">
                <a:latin typeface="Comic Sans MS" pitchFamily="66" charset="0"/>
                <a:ea typeface="宋体" charset="-122"/>
              </a:rPr>
              <a:t>:</a:t>
            </a:r>
          </a:p>
          <a:p>
            <a:pPr algn="l"/>
            <a:r>
              <a:rPr lang="en-US" altLang="zh-CN" sz="2400" dirty="0" smtClean="0">
                <a:latin typeface="Comic Sans MS" pitchFamily="66" charset="0"/>
                <a:ea typeface="宋体" charset="-122"/>
              </a:rPr>
              <a:t>“CS Dept.”</a:t>
            </a:r>
            <a:endParaRPr lang="en-US" altLang="zh-CN" sz="2400" dirty="0">
              <a:latin typeface="Comic Sans MS" pitchFamily="66" charset="0"/>
              <a:ea typeface="宋体" charset="-122"/>
            </a:endParaRPr>
          </a:p>
          <a:p>
            <a:pPr algn="l"/>
            <a:r>
              <a:rPr lang="en-US" altLang="zh-CN" sz="2400" dirty="0" smtClean="0">
                <a:latin typeface="Comic Sans MS" pitchFamily="66" charset="0"/>
                <a:ea typeface="宋体" charset="-122"/>
              </a:rPr>
              <a:t>“</a:t>
            </a:r>
            <a:r>
              <a:rPr lang="en-US" altLang="zh-CN" dirty="0" smtClean="0">
                <a:latin typeface="Comic Sans MS" pitchFamily="66" charset="0"/>
                <a:ea typeface="宋体" charset="-122"/>
              </a:rPr>
              <a:t>Master</a:t>
            </a:r>
            <a:r>
              <a:rPr lang="en-US" altLang="zh-CN" sz="2400" dirty="0" smtClean="0">
                <a:latin typeface="Comic Sans MS" pitchFamily="66" charset="0"/>
                <a:ea typeface="宋体" charset="-122"/>
              </a:rPr>
              <a:t>”</a:t>
            </a:r>
            <a:endParaRPr lang="en-US" altLang="zh-CN" sz="2400" dirty="0">
              <a:latin typeface="Comic Sans MS" pitchFamily="66" charset="0"/>
              <a:ea typeface="宋体" charset="-122"/>
            </a:endParaRPr>
          </a:p>
        </p:txBody>
      </p:sp>
      <p:sp>
        <p:nvSpPr>
          <p:cNvPr id="92170" name="Line 10"/>
          <p:cNvSpPr>
            <a:spLocks noChangeShapeType="1"/>
          </p:cNvSpPr>
          <p:nvPr/>
        </p:nvSpPr>
        <p:spPr bwMode="auto">
          <a:xfrm flipH="1">
            <a:off x="1752600" y="2286000"/>
            <a:ext cx="5638800" cy="26670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71" name="Line 11"/>
          <p:cNvSpPr>
            <a:spLocks noChangeShapeType="1"/>
          </p:cNvSpPr>
          <p:nvPr/>
        </p:nvSpPr>
        <p:spPr bwMode="auto">
          <a:xfrm flipH="1">
            <a:off x="5410200" y="2286000"/>
            <a:ext cx="1981200" cy="26670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grpSp>
        <p:nvGrpSpPr>
          <p:cNvPr id="92173" name="Group 13"/>
          <p:cNvGrpSpPr>
            <a:grpSpLocks/>
          </p:cNvGrpSpPr>
          <p:nvPr/>
        </p:nvGrpSpPr>
        <p:grpSpPr bwMode="auto">
          <a:xfrm>
            <a:off x="687388" y="1889125"/>
            <a:ext cx="2989264" cy="2228850"/>
            <a:chOff x="1392" y="1286"/>
            <a:chExt cx="1883" cy="1404"/>
          </a:xfrm>
        </p:grpSpPr>
        <p:sp>
          <p:nvSpPr>
            <p:cNvPr id="92174" name="Oval 14"/>
            <p:cNvSpPr>
              <a:spLocks noChangeArrowheads="1"/>
            </p:cNvSpPr>
            <p:nvPr/>
          </p:nvSpPr>
          <p:spPr bwMode="auto">
            <a:xfrm>
              <a:off x="1968" y="1286"/>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Comic Sans MS" pitchFamily="66" charset="0"/>
                  <a:ea typeface="宋体" charset="-122"/>
                </a:rPr>
                <a:t>OR</a:t>
              </a:r>
            </a:p>
          </p:txBody>
        </p:sp>
        <p:sp>
          <p:nvSpPr>
            <p:cNvPr id="92175" name="Text Box 15"/>
            <p:cNvSpPr txBox="1">
              <a:spLocks noChangeArrowheads="1"/>
            </p:cNvSpPr>
            <p:nvPr/>
          </p:nvSpPr>
          <p:spPr bwMode="auto">
            <a:xfrm>
              <a:off x="1392" y="191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smtClean="0">
                  <a:latin typeface="Comic Sans MS" pitchFamily="66" charset="0"/>
                  <a:ea typeface="宋体" charset="-122"/>
                </a:rPr>
                <a:t>Professor</a:t>
              </a:r>
              <a:endParaRPr lang="en-US" altLang="zh-CN" sz="2000" dirty="0">
                <a:latin typeface="Comic Sans MS" pitchFamily="66" charset="0"/>
                <a:ea typeface="宋体" charset="-122"/>
              </a:endParaRPr>
            </a:p>
          </p:txBody>
        </p:sp>
        <p:sp>
          <p:nvSpPr>
            <p:cNvPr id="92176" name="Oval 16"/>
            <p:cNvSpPr>
              <a:spLocks noChangeArrowheads="1"/>
            </p:cNvSpPr>
            <p:nvPr/>
          </p:nvSpPr>
          <p:spPr bwMode="auto">
            <a:xfrm>
              <a:off x="2447" y="1814"/>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latin typeface="Comic Sans MS" pitchFamily="66" charset="0"/>
                  <a:ea typeface="宋体" charset="-122"/>
                </a:rPr>
                <a:t>AND</a:t>
              </a:r>
            </a:p>
          </p:txBody>
        </p:sp>
        <p:sp>
          <p:nvSpPr>
            <p:cNvPr id="92177" name="Text Box 17"/>
            <p:cNvSpPr txBox="1">
              <a:spLocks noChangeArrowheads="1"/>
            </p:cNvSpPr>
            <p:nvPr/>
          </p:nvSpPr>
          <p:spPr bwMode="auto">
            <a:xfrm>
              <a:off x="1930" y="2438"/>
              <a:ext cx="7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smtClean="0">
                  <a:latin typeface="Comic Sans MS" pitchFamily="66" charset="0"/>
                  <a:ea typeface="宋体" charset="-122"/>
                </a:rPr>
                <a:t>CS Dept.</a:t>
              </a:r>
              <a:endParaRPr lang="en-US" altLang="zh-CN" sz="2000" dirty="0">
                <a:latin typeface="Comic Sans MS" pitchFamily="66" charset="0"/>
                <a:ea typeface="宋体" charset="-122"/>
              </a:endParaRPr>
            </a:p>
          </p:txBody>
        </p:sp>
        <p:sp>
          <p:nvSpPr>
            <p:cNvPr id="92178" name="Text Box 18"/>
            <p:cNvSpPr txBox="1">
              <a:spLocks noChangeArrowheads="1"/>
            </p:cNvSpPr>
            <p:nvPr/>
          </p:nvSpPr>
          <p:spPr bwMode="auto">
            <a:xfrm>
              <a:off x="2866" y="2438"/>
              <a:ext cx="4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smtClean="0">
                  <a:latin typeface="Comic Sans MS" pitchFamily="66" charset="0"/>
                  <a:ea typeface="宋体" charset="-122"/>
                </a:rPr>
                <a:t>PhD</a:t>
              </a:r>
              <a:endParaRPr lang="en-US" altLang="zh-CN" sz="2000" dirty="0">
                <a:latin typeface="Comic Sans MS" pitchFamily="66" charset="0"/>
                <a:ea typeface="宋体" charset="-122"/>
              </a:endParaRPr>
            </a:p>
          </p:txBody>
        </p:sp>
        <p:sp>
          <p:nvSpPr>
            <p:cNvPr id="92179" name="Line 19"/>
            <p:cNvSpPr>
              <a:spLocks noChangeShapeType="1"/>
            </p:cNvSpPr>
            <p:nvPr/>
          </p:nvSpPr>
          <p:spPr bwMode="auto">
            <a:xfrm flipH="1" flipV="1">
              <a:off x="2400" y="167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80" name="Line 20"/>
            <p:cNvSpPr>
              <a:spLocks noChangeShapeType="1"/>
            </p:cNvSpPr>
            <p:nvPr/>
          </p:nvSpPr>
          <p:spPr bwMode="auto">
            <a:xfrm flipV="1">
              <a:off x="1872" y="167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81" name="Line 21"/>
            <p:cNvSpPr>
              <a:spLocks noChangeShapeType="1"/>
            </p:cNvSpPr>
            <p:nvPr/>
          </p:nvSpPr>
          <p:spPr bwMode="auto">
            <a:xfrm flipV="1">
              <a:off x="2352"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82" name="Line 22"/>
            <p:cNvSpPr>
              <a:spLocks noChangeShapeType="1"/>
            </p:cNvSpPr>
            <p:nvPr/>
          </p:nvSpPr>
          <p:spPr bwMode="auto">
            <a:xfrm flipH="1" flipV="1">
              <a:off x="2880"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grpSp>
      <p:pic>
        <p:nvPicPr>
          <p:cNvPr id="92183" name="Picture 23"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30480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92184" name="Picture 24" descr="lo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312420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92185" name="Line 25"/>
          <p:cNvSpPr>
            <a:spLocks noChangeShapeType="1"/>
          </p:cNvSpPr>
          <p:nvPr/>
        </p:nvSpPr>
        <p:spPr bwMode="auto">
          <a:xfrm>
            <a:off x="3886200" y="2971800"/>
            <a:ext cx="2895600" cy="5334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86" name="Line 26"/>
          <p:cNvSpPr>
            <a:spLocks noChangeShapeType="1"/>
          </p:cNvSpPr>
          <p:nvPr/>
        </p:nvSpPr>
        <p:spPr bwMode="auto">
          <a:xfrm>
            <a:off x="5334000" y="2286000"/>
            <a:ext cx="1524000" cy="9906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87" name="Text Box 27"/>
          <p:cNvSpPr txBox="1">
            <a:spLocks noChangeArrowheads="1"/>
          </p:cNvSpPr>
          <p:nvPr/>
        </p:nvSpPr>
        <p:spPr bwMode="auto">
          <a:xfrm>
            <a:off x="711201" y="2627313"/>
            <a:ext cx="7889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dirty="0">
                <a:solidFill>
                  <a:srgbClr val="00CC00"/>
                </a:solidFill>
                <a:latin typeface="Comic Sans MS" pitchFamily="66" charset="0"/>
                <a:ea typeface="宋体" charset="-122"/>
                <a:sym typeface="Wingdings" pitchFamily="2" charset="2"/>
              </a:rPr>
              <a:t></a:t>
            </a:r>
          </a:p>
        </p:txBody>
      </p:sp>
      <p:sp>
        <p:nvSpPr>
          <p:cNvPr id="92188" name="Line 28"/>
          <p:cNvSpPr>
            <a:spLocks noChangeShapeType="1"/>
          </p:cNvSpPr>
          <p:nvPr/>
        </p:nvSpPr>
        <p:spPr bwMode="auto">
          <a:xfrm flipV="1">
            <a:off x="1752600" y="3733800"/>
            <a:ext cx="2667000" cy="12192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89" name="Text Box 29"/>
          <p:cNvSpPr txBox="1">
            <a:spLocks noChangeArrowheads="1"/>
          </p:cNvSpPr>
          <p:nvPr/>
        </p:nvSpPr>
        <p:spPr bwMode="auto">
          <a:xfrm>
            <a:off x="3003550" y="3632537"/>
            <a:ext cx="9588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000" dirty="0">
                <a:solidFill>
                  <a:srgbClr val="FF0000"/>
                </a:solidFill>
                <a:latin typeface="Comic Sans MS" pitchFamily="66" charset="0"/>
                <a:ea typeface="宋体" charset="-122"/>
                <a:sym typeface="Wingdings" pitchFamily="2" charset="2"/>
              </a:rPr>
              <a:t></a:t>
            </a:r>
          </a:p>
        </p:txBody>
      </p:sp>
      <p:sp>
        <p:nvSpPr>
          <p:cNvPr id="92190" name="Text Box 30"/>
          <p:cNvSpPr txBox="1">
            <a:spLocks noChangeArrowheads="1"/>
          </p:cNvSpPr>
          <p:nvPr/>
        </p:nvSpPr>
        <p:spPr bwMode="auto">
          <a:xfrm>
            <a:off x="2120900" y="2641937"/>
            <a:ext cx="9588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000" dirty="0">
                <a:solidFill>
                  <a:srgbClr val="FF0000"/>
                </a:solidFill>
                <a:latin typeface="Comic Sans MS" pitchFamily="66" charset="0"/>
                <a:ea typeface="宋体" charset="-122"/>
                <a:sym typeface="Wingdings" pitchFamily="2" charset="2"/>
              </a:rPr>
              <a:t></a:t>
            </a:r>
          </a:p>
        </p:txBody>
      </p:sp>
      <p:sp>
        <p:nvSpPr>
          <p:cNvPr id="92191" name="Text Box 31"/>
          <p:cNvSpPr txBox="1">
            <a:spLocks noChangeArrowheads="1"/>
          </p:cNvSpPr>
          <p:nvPr/>
        </p:nvSpPr>
        <p:spPr bwMode="auto">
          <a:xfrm>
            <a:off x="1220788" y="3581400"/>
            <a:ext cx="7889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dirty="0">
                <a:solidFill>
                  <a:srgbClr val="00CC00"/>
                </a:solidFill>
                <a:latin typeface="Comic Sans MS" pitchFamily="66" charset="0"/>
                <a:ea typeface="宋体" charset="-122"/>
                <a:sym typeface="Wingdings" pitchFamily="2" charset="2"/>
              </a:rPr>
              <a:t></a:t>
            </a:r>
          </a:p>
        </p:txBody>
      </p:sp>
      <p:sp>
        <p:nvSpPr>
          <p:cNvPr id="92192" name="Text Box 32"/>
          <p:cNvSpPr txBox="1">
            <a:spLocks noChangeArrowheads="1"/>
          </p:cNvSpPr>
          <p:nvPr/>
        </p:nvSpPr>
        <p:spPr bwMode="auto">
          <a:xfrm>
            <a:off x="1449388" y="1797050"/>
            <a:ext cx="7889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dirty="0">
                <a:solidFill>
                  <a:srgbClr val="00CC00"/>
                </a:solidFill>
                <a:latin typeface="Comic Sans MS" pitchFamily="66" charset="0"/>
                <a:ea typeface="宋体" charset="-122"/>
                <a:sym typeface="Wingdings" pitchFamily="2" charset="2"/>
              </a:rPr>
              <a:t></a:t>
            </a:r>
          </a:p>
        </p:txBody>
      </p:sp>
      <p:sp>
        <p:nvSpPr>
          <p:cNvPr id="92193" name="Line 33"/>
          <p:cNvSpPr>
            <a:spLocks noChangeShapeType="1"/>
          </p:cNvSpPr>
          <p:nvPr/>
        </p:nvSpPr>
        <p:spPr bwMode="auto">
          <a:xfrm flipH="1" flipV="1">
            <a:off x="4876800" y="4038600"/>
            <a:ext cx="152400" cy="99060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92194" name="Text Box 34"/>
          <p:cNvSpPr txBox="1">
            <a:spLocks noChangeArrowheads="1"/>
          </p:cNvSpPr>
          <p:nvPr/>
        </p:nvSpPr>
        <p:spPr bwMode="auto">
          <a:xfrm>
            <a:off x="490538" y="2632749"/>
            <a:ext cx="9588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000" dirty="0">
                <a:solidFill>
                  <a:srgbClr val="FF0000"/>
                </a:solidFill>
                <a:latin typeface="Comic Sans MS" pitchFamily="66" charset="0"/>
                <a:ea typeface="宋体" charset="-122"/>
                <a:sym typeface="Wingdings" pitchFamily="2" charset="2"/>
              </a:rPr>
              <a:t></a:t>
            </a:r>
          </a:p>
        </p:txBody>
      </p:sp>
      <p:sp>
        <p:nvSpPr>
          <p:cNvPr id="92195" name="Text Box 35"/>
          <p:cNvSpPr txBox="1">
            <a:spLocks noChangeArrowheads="1"/>
          </p:cNvSpPr>
          <p:nvPr/>
        </p:nvSpPr>
        <p:spPr bwMode="auto">
          <a:xfrm>
            <a:off x="1279537" y="1822450"/>
            <a:ext cx="9588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6000" dirty="0">
                <a:solidFill>
                  <a:srgbClr val="FF0000"/>
                </a:solidFill>
                <a:latin typeface="Comic Sans MS" pitchFamily="66" charset="0"/>
                <a:ea typeface="宋体" charset="-122"/>
                <a:sym typeface="Wingdings" pitchFamily="2" charset="2"/>
              </a:rPr>
              <a:t></a:t>
            </a:r>
          </a:p>
        </p:txBody>
      </p:sp>
      <p:pic>
        <p:nvPicPr>
          <p:cNvPr id="37" name="Picture 12" descr="pmore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0" y="2355606"/>
            <a:ext cx="1168400" cy="116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016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path" presetSubtype="0" accel="50000" decel="50000" fill="hold" grpId="1" nodeType="clickEffect">
                                  <p:stCondLst>
                                    <p:cond delay="0"/>
                                  </p:stCondLst>
                                  <p:childTnLst>
                                    <p:animMotion origin="layout" path="M -3.05556E-6 -1.61812E-7 L -0.22691 -0.08206 " pathEditMode="relative" rAng="0" ptsTypes="AA">
                                      <p:cBhvr>
                                        <p:cTn id="12" dur="500" fill="hold"/>
                                        <p:tgtEl>
                                          <p:spTgt spid="92166"/>
                                        </p:tgtEl>
                                        <p:attrNameLst>
                                          <p:attrName>ppt_x</p:attrName>
                                          <p:attrName>ppt_y</p:attrName>
                                        </p:attrNameLst>
                                      </p:cBhvr>
                                      <p:rCtr x="-11354" y="-4115"/>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70"/>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92168"/>
                                        </p:tgtEl>
                                        <p:attrNameLst>
                                          <p:attrName>style.visibility</p:attrName>
                                        </p:attrNameLst>
                                      </p:cBhvr>
                                      <p:to>
                                        <p:strVal val="visible"/>
                                      </p:to>
                                    </p:set>
                                    <p:animEffect transition="in" filter="fade">
                                      <p:cBhvr>
                                        <p:cTn id="19" dur="1000"/>
                                        <p:tgtEl>
                                          <p:spTgt spid="92168"/>
                                        </p:tgtEl>
                                      </p:cBhvr>
                                    </p:animEffect>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9217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71"/>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92169"/>
                                        </p:tgtEl>
                                        <p:attrNameLst>
                                          <p:attrName>style.visibility</p:attrName>
                                        </p:attrNameLst>
                                      </p:cBhvr>
                                      <p:to>
                                        <p:strVal val="visible"/>
                                      </p:to>
                                    </p:set>
                                    <p:animEffect transition="in" filter="fade">
                                      <p:cBhvr>
                                        <p:cTn id="29" dur="500"/>
                                        <p:tgtEl>
                                          <p:spTgt spid="92169"/>
                                        </p:tgtEl>
                                      </p:cBhvr>
                                    </p:animEffect>
                                  </p:childTnLst>
                                </p:cTn>
                              </p:par>
                            </p:childTnLst>
                          </p:cTn>
                        </p:par>
                        <p:par>
                          <p:cTn id="30" fill="hold" nodeType="afterGroup">
                            <p:stCondLst>
                              <p:cond delay="500"/>
                            </p:stCondLst>
                            <p:childTnLst>
                              <p:par>
                                <p:cTn id="31" presetID="1" presetClass="exit" presetSubtype="0" fill="hold" grpId="1" nodeType="afterEffect">
                                  <p:stCondLst>
                                    <p:cond delay="0"/>
                                  </p:stCondLst>
                                  <p:childTnLst>
                                    <p:set>
                                      <p:cBhvr>
                                        <p:cTn id="32" dur="1" fill="hold">
                                          <p:stCondLst>
                                            <p:cond delay="0"/>
                                          </p:stCondLst>
                                        </p:cTn>
                                        <p:tgtEl>
                                          <p:spTgt spid="921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2" fill="hold" nodeType="clickEffect">
                                  <p:stCondLst>
                                    <p:cond delay="0"/>
                                  </p:stCondLst>
                                  <p:childTnLst>
                                    <p:anim calcmode="lin" valueType="num">
                                      <p:cBhvr additive="base">
                                        <p:cTn id="36" dur="500"/>
                                        <p:tgtEl>
                                          <p:spTgt spid="37"/>
                                        </p:tgtEl>
                                        <p:attrNameLst>
                                          <p:attrName>ppt_x</p:attrName>
                                        </p:attrNameLst>
                                      </p:cBhvr>
                                      <p:tavLst>
                                        <p:tav tm="0">
                                          <p:val>
                                            <p:strVal val="ppt_x"/>
                                          </p:val>
                                        </p:tav>
                                        <p:tav tm="100000">
                                          <p:val>
                                            <p:strVal val="1+ppt_w/2"/>
                                          </p:val>
                                        </p:tav>
                                      </p:tavLst>
                                    </p:anim>
                                    <p:anim calcmode="lin" valueType="num">
                                      <p:cBhvr additive="base">
                                        <p:cTn id="37" dur="500"/>
                                        <p:tgtEl>
                                          <p:spTgt spid="37"/>
                                        </p:tgtEl>
                                        <p:attrNameLst>
                                          <p:attrName>ppt_y</p:attrName>
                                        </p:attrNameLst>
                                      </p:cBhvr>
                                      <p:tavLst>
                                        <p:tav tm="0">
                                          <p:val>
                                            <p:strVal val="ppt_y"/>
                                          </p:val>
                                        </p:tav>
                                        <p:tav tm="100000">
                                          <p:val>
                                            <p:strVal val="ppt_y"/>
                                          </p:val>
                                        </p:tav>
                                      </p:tavLst>
                                    </p:anim>
                                    <p:set>
                                      <p:cBhvr>
                                        <p:cTn id="38" dur="1" fill="hold">
                                          <p:stCondLst>
                                            <p:cond delay="499"/>
                                          </p:stCondLst>
                                        </p:cTn>
                                        <p:tgtEl>
                                          <p:spTgt spid="37"/>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92167"/>
                                        </p:tgtEl>
                                        <p:attrNameLst>
                                          <p:attrName>ppt_x</p:attrName>
                                        </p:attrNameLst>
                                      </p:cBhvr>
                                      <p:tavLst>
                                        <p:tav tm="0">
                                          <p:val>
                                            <p:strVal val="ppt_x"/>
                                          </p:val>
                                        </p:tav>
                                        <p:tav tm="100000">
                                          <p:val>
                                            <p:strVal val="1+ppt_w/2"/>
                                          </p:val>
                                        </p:tav>
                                      </p:tavLst>
                                    </p:anim>
                                    <p:anim calcmode="lin" valueType="num">
                                      <p:cBhvr additive="base">
                                        <p:cTn id="41" dur="500"/>
                                        <p:tgtEl>
                                          <p:spTgt spid="92167"/>
                                        </p:tgtEl>
                                        <p:attrNameLst>
                                          <p:attrName>ppt_y</p:attrName>
                                        </p:attrNameLst>
                                      </p:cBhvr>
                                      <p:tavLst>
                                        <p:tav tm="0">
                                          <p:val>
                                            <p:strVal val="ppt_y"/>
                                          </p:val>
                                        </p:tav>
                                        <p:tav tm="100000">
                                          <p:val>
                                            <p:strVal val="ppt_y"/>
                                          </p:val>
                                        </p:tav>
                                      </p:tavLst>
                                    </p:anim>
                                    <p:set>
                                      <p:cBhvr>
                                        <p:cTn id="42" dur="1" fill="hold">
                                          <p:stCondLst>
                                            <p:cond delay="499"/>
                                          </p:stCondLst>
                                        </p:cTn>
                                        <p:tgtEl>
                                          <p:spTgt spid="9216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92163"/>
                                        </p:tgtEl>
                                        <p:attrNameLst>
                                          <p:attrName>style.visibility</p:attrName>
                                        </p:attrNameLst>
                                      </p:cBhvr>
                                      <p:to>
                                        <p:strVal val="visible"/>
                                      </p:to>
                                    </p:set>
                                    <p:anim calcmode="lin" valueType="num">
                                      <p:cBhvr additive="base">
                                        <p:cTn id="47" dur="500" fill="hold"/>
                                        <p:tgtEl>
                                          <p:spTgt spid="92163"/>
                                        </p:tgtEl>
                                        <p:attrNameLst>
                                          <p:attrName>ppt_x</p:attrName>
                                        </p:attrNameLst>
                                      </p:cBhvr>
                                      <p:tavLst>
                                        <p:tav tm="0">
                                          <p:val>
                                            <p:strVal val="1+#ppt_w/2"/>
                                          </p:val>
                                        </p:tav>
                                        <p:tav tm="100000">
                                          <p:val>
                                            <p:strVal val="#ppt_x"/>
                                          </p:val>
                                        </p:tav>
                                      </p:tavLst>
                                    </p:anim>
                                    <p:anim calcmode="lin" valueType="num">
                                      <p:cBhvr additive="base">
                                        <p:cTn id="48" dur="500" fill="hold"/>
                                        <p:tgtEl>
                                          <p:spTgt spid="92163"/>
                                        </p:tgtEl>
                                        <p:attrNameLst>
                                          <p:attrName>ppt_y</p:attrName>
                                        </p:attrNameLst>
                                      </p:cBhvr>
                                      <p:tavLst>
                                        <p:tav tm="0">
                                          <p:val>
                                            <p:strVal val="#ppt_y"/>
                                          </p:val>
                                        </p:tav>
                                        <p:tav tm="100000">
                                          <p:val>
                                            <p:strVal val="#ppt_y"/>
                                          </p:val>
                                        </p:tav>
                                      </p:tavLst>
                                    </p:anim>
                                  </p:childTnLst>
                                </p:cTn>
                              </p:par>
                              <p:par>
                                <p:cTn id="49" presetID="7" presetClass="entr" presetSubtype="2" fill="hold" nodeType="withEffect">
                                  <p:stCondLst>
                                    <p:cond delay="0"/>
                                  </p:stCondLst>
                                  <p:childTnLst>
                                    <p:set>
                                      <p:cBhvr>
                                        <p:cTn id="50" dur="1" fill="hold">
                                          <p:stCondLst>
                                            <p:cond delay="0"/>
                                          </p:stCondLst>
                                        </p:cTn>
                                        <p:tgtEl>
                                          <p:spTgt spid="92183"/>
                                        </p:tgtEl>
                                        <p:attrNameLst>
                                          <p:attrName>style.visibility</p:attrName>
                                        </p:attrNameLst>
                                      </p:cBhvr>
                                      <p:to>
                                        <p:strVal val="visible"/>
                                      </p:to>
                                    </p:set>
                                    <p:anim calcmode="lin" valueType="num">
                                      <p:cBhvr additive="base">
                                        <p:cTn id="51" dur="500" fill="hold"/>
                                        <p:tgtEl>
                                          <p:spTgt spid="92183"/>
                                        </p:tgtEl>
                                        <p:attrNameLst>
                                          <p:attrName>ppt_x</p:attrName>
                                        </p:attrNameLst>
                                      </p:cBhvr>
                                      <p:tavLst>
                                        <p:tav tm="0">
                                          <p:val>
                                            <p:strVal val="1+#ppt_w/2"/>
                                          </p:val>
                                        </p:tav>
                                        <p:tav tm="100000">
                                          <p:val>
                                            <p:strVal val="#ppt_x"/>
                                          </p:val>
                                        </p:tav>
                                      </p:tavLst>
                                    </p:anim>
                                    <p:anim calcmode="lin" valueType="num">
                                      <p:cBhvr additive="base">
                                        <p:cTn id="52" dur="500" fill="hold"/>
                                        <p:tgtEl>
                                          <p:spTgt spid="92183"/>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9217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18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2186"/>
                                        </p:tgtEl>
                                        <p:attrNameLst>
                                          <p:attrName>style.visibility</p:attrName>
                                        </p:attrNameLst>
                                      </p:cBhvr>
                                      <p:to>
                                        <p:strVal val="visible"/>
                                      </p:to>
                                    </p:set>
                                  </p:childTnLst>
                                </p:cTn>
                              </p:par>
                              <p:par>
                                <p:cTn id="63" presetID="10" presetClass="entr" presetSubtype="0" fill="hold" nodeType="withEffect">
                                  <p:stCondLst>
                                    <p:cond delay="0"/>
                                  </p:stCondLst>
                                  <p:childTnLst>
                                    <p:set>
                                      <p:cBhvr>
                                        <p:cTn id="64" dur="1" fill="hold">
                                          <p:stCondLst>
                                            <p:cond delay="0"/>
                                          </p:stCondLst>
                                        </p:cTn>
                                        <p:tgtEl>
                                          <p:spTgt spid="92184"/>
                                        </p:tgtEl>
                                        <p:attrNameLst>
                                          <p:attrName>style.visibility</p:attrName>
                                        </p:attrNameLst>
                                      </p:cBhvr>
                                      <p:to>
                                        <p:strVal val="visible"/>
                                      </p:to>
                                    </p:set>
                                    <p:animEffect transition="in" filter="fade">
                                      <p:cBhvr>
                                        <p:cTn id="65" dur="1000"/>
                                        <p:tgtEl>
                                          <p:spTgt spid="92184"/>
                                        </p:tgtEl>
                                      </p:cBhvr>
                                    </p:animEffect>
                                  </p:childTnLst>
                                </p:cTn>
                              </p:par>
                            </p:childTnLst>
                          </p:cTn>
                        </p:par>
                        <p:par>
                          <p:cTn id="66" fill="hold" nodeType="afterGroup">
                            <p:stCondLst>
                              <p:cond delay="1000"/>
                            </p:stCondLst>
                            <p:childTnLst>
                              <p:par>
                                <p:cTn id="67" presetID="1" presetClass="exit" presetSubtype="0" fill="hold" grpId="1" nodeType="afterEffect">
                                  <p:stCondLst>
                                    <p:cond delay="0"/>
                                  </p:stCondLst>
                                  <p:childTnLst>
                                    <p:set>
                                      <p:cBhvr>
                                        <p:cTn id="68" dur="1" fill="hold">
                                          <p:stCondLst>
                                            <p:cond delay="0"/>
                                          </p:stCondLst>
                                        </p:cTn>
                                        <p:tgtEl>
                                          <p:spTgt spid="9218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92185"/>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35" presetClass="path" presetSubtype="0" accel="50000" decel="50000" fill="hold" nodeType="clickEffect">
                                  <p:stCondLst>
                                    <p:cond delay="0"/>
                                  </p:stCondLst>
                                  <p:childTnLst>
                                    <p:animMotion origin="layout" path="M 0 0  L -0.25 0  E" pathEditMode="relative" ptsTypes="">
                                      <p:cBhvr>
                                        <p:cTn id="74" dur="1000" fill="hold"/>
                                        <p:tgtEl>
                                          <p:spTgt spid="92183"/>
                                        </p:tgtEl>
                                        <p:attrNameLst>
                                          <p:attrName>ppt_x</p:attrName>
                                          <p:attrName>ppt_y</p:attrName>
                                        </p:attrNameLst>
                                      </p:cBhvr>
                                    </p:animMotion>
                                  </p:childTnLst>
                                </p:cTn>
                              </p:par>
                              <p:par>
                                <p:cTn id="75" presetID="35" presetClass="path" presetSubtype="0" accel="50000" decel="50000" fill="hold" nodeType="withEffect">
                                  <p:stCondLst>
                                    <p:cond delay="0"/>
                                  </p:stCondLst>
                                  <p:childTnLst>
                                    <p:animMotion origin="layout" path="M 0 0  L -0.25 0  E" pathEditMode="relative" ptsTypes="">
                                      <p:cBhvr>
                                        <p:cTn id="76" dur="1000" fill="hold"/>
                                        <p:tgtEl>
                                          <p:spTgt spid="92184"/>
                                        </p:tgtEl>
                                        <p:attrNameLst>
                                          <p:attrName>ppt_x</p:attrName>
                                          <p:attrName>ppt_y</p:attrName>
                                        </p:attrNameLst>
                                      </p:cBhvr>
                                    </p:animMotion>
                                  </p:childTnLst>
                                </p:cTn>
                              </p:par>
                              <p:par>
                                <p:cTn id="77" presetID="2" presetClass="exit" presetSubtype="2" fill="hold" nodeType="withEffect">
                                  <p:stCondLst>
                                    <p:cond delay="0"/>
                                  </p:stCondLst>
                                  <p:childTnLst>
                                    <p:anim calcmode="lin" valueType="num">
                                      <p:cBhvr additive="base">
                                        <p:cTn id="78" dur="500"/>
                                        <p:tgtEl>
                                          <p:spTgt spid="92163"/>
                                        </p:tgtEl>
                                        <p:attrNameLst>
                                          <p:attrName>ppt_x</p:attrName>
                                        </p:attrNameLst>
                                      </p:cBhvr>
                                      <p:tavLst>
                                        <p:tav tm="0">
                                          <p:val>
                                            <p:strVal val="ppt_x"/>
                                          </p:val>
                                        </p:tav>
                                        <p:tav tm="100000">
                                          <p:val>
                                            <p:strVal val="1+ppt_w/2"/>
                                          </p:val>
                                        </p:tav>
                                      </p:tavLst>
                                    </p:anim>
                                    <p:anim calcmode="lin" valueType="num">
                                      <p:cBhvr additive="base">
                                        <p:cTn id="79" dur="500"/>
                                        <p:tgtEl>
                                          <p:spTgt spid="92163"/>
                                        </p:tgtEl>
                                        <p:attrNameLst>
                                          <p:attrName>ppt_y</p:attrName>
                                        </p:attrNameLst>
                                      </p:cBhvr>
                                      <p:tavLst>
                                        <p:tav tm="0">
                                          <p:val>
                                            <p:strVal val="ppt_y"/>
                                          </p:val>
                                        </p:tav>
                                        <p:tav tm="100000">
                                          <p:val>
                                            <p:strVal val="ppt_y"/>
                                          </p:val>
                                        </p:tav>
                                      </p:tavLst>
                                    </p:anim>
                                    <p:set>
                                      <p:cBhvr>
                                        <p:cTn id="80" dur="1" fill="hold">
                                          <p:stCondLst>
                                            <p:cond delay="499"/>
                                          </p:stCondLst>
                                        </p:cTn>
                                        <p:tgtEl>
                                          <p:spTgt spid="92163"/>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218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218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19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19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218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2191"/>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92188"/>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xit" presetSubtype="0" fill="hold" nodeType="clickEffect">
                                  <p:stCondLst>
                                    <p:cond delay="0"/>
                                  </p:stCondLst>
                                  <p:childTnLst>
                                    <p:animEffect transition="out" filter="fade">
                                      <p:cBhvr>
                                        <p:cTn id="102" dur="500"/>
                                        <p:tgtEl>
                                          <p:spTgt spid="92184"/>
                                        </p:tgtEl>
                                      </p:cBhvr>
                                    </p:animEffect>
                                    <p:set>
                                      <p:cBhvr>
                                        <p:cTn id="103" dur="1" fill="hold">
                                          <p:stCondLst>
                                            <p:cond delay="499"/>
                                          </p:stCondLst>
                                        </p:cTn>
                                        <p:tgtEl>
                                          <p:spTgt spid="92184"/>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nodeType="clickEffect">
                                  <p:stCondLst>
                                    <p:cond delay="0"/>
                                  </p:stCondLst>
                                  <p:childTnLst>
                                    <p:set>
                                      <p:cBhvr>
                                        <p:cTn id="107" dur="1" fill="hold">
                                          <p:stCondLst>
                                            <p:cond delay="0"/>
                                          </p:stCondLst>
                                        </p:cTn>
                                        <p:tgtEl>
                                          <p:spTgt spid="92184"/>
                                        </p:tgtEl>
                                        <p:attrNameLst>
                                          <p:attrName>style.visibility</p:attrName>
                                        </p:attrNameLst>
                                      </p:cBhvr>
                                      <p:to>
                                        <p:strVal val="visible"/>
                                      </p:to>
                                    </p:set>
                                  </p:childTnLst>
                                </p:cTn>
                              </p:par>
                              <p:par>
                                <p:cTn id="108" presetID="1" presetClass="exit" presetSubtype="0" fill="hold" grpId="1" nodeType="withEffect">
                                  <p:stCondLst>
                                    <p:cond delay="0"/>
                                  </p:stCondLst>
                                  <p:childTnLst>
                                    <p:set>
                                      <p:cBhvr>
                                        <p:cTn id="109" dur="1" fill="hold">
                                          <p:stCondLst>
                                            <p:cond delay="0"/>
                                          </p:stCondLst>
                                        </p:cTn>
                                        <p:tgtEl>
                                          <p:spTgt spid="92189"/>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92191"/>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92192"/>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92190"/>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92187"/>
                                        </p:tgtEl>
                                        <p:attrNameLst>
                                          <p:attrName>style.visibility</p:attrName>
                                        </p:attrNameLst>
                                      </p:cBhvr>
                                      <p:to>
                                        <p:strVal val="hidden"/>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92193"/>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2" nodeType="clickEffect">
                                  <p:stCondLst>
                                    <p:cond delay="0"/>
                                  </p:stCondLst>
                                  <p:childTnLst>
                                    <p:set>
                                      <p:cBhvr>
                                        <p:cTn id="125" dur="1" fill="hold">
                                          <p:stCondLst>
                                            <p:cond delay="0"/>
                                          </p:stCondLst>
                                        </p:cTn>
                                        <p:tgtEl>
                                          <p:spTgt spid="92190"/>
                                        </p:tgtEl>
                                        <p:attrNameLst>
                                          <p:attrName>style.visibility</p:attrName>
                                        </p:attrNameLst>
                                      </p:cBhvr>
                                      <p:to>
                                        <p:strVal val="visible"/>
                                      </p:to>
                                    </p:set>
                                  </p:childTnLst>
                                </p:cTn>
                              </p:par>
                              <p:par>
                                <p:cTn id="126" presetID="1" presetClass="entr" presetSubtype="0" fill="hold" grpId="2" nodeType="withEffect">
                                  <p:stCondLst>
                                    <p:cond delay="0"/>
                                  </p:stCondLst>
                                  <p:childTnLst>
                                    <p:set>
                                      <p:cBhvr>
                                        <p:cTn id="127" dur="1" fill="hold">
                                          <p:stCondLst>
                                            <p:cond delay="0"/>
                                          </p:stCondLst>
                                        </p:cTn>
                                        <p:tgtEl>
                                          <p:spTgt spid="92189"/>
                                        </p:tgtEl>
                                        <p:attrNameLst>
                                          <p:attrName>style.visibility</p:attrName>
                                        </p:attrNameLst>
                                      </p:cBhvr>
                                      <p:to>
                                        <p:strVal val="visible"/>
                                      </p:to>
                                    </p:set>
                                  </p:childTnLst>
                                </p:cTn>
                              </p:par>
                              <p:par>
                                <p:cTn id="128" presetID="1" presetClass="entr" presetSubtype="0" fill="hold" grpId="2" nodeType="withEffect">
                                  <p:stCondLst>
                                    <p:cond delay="0"/>
                                  </p:stCondLst>
                                  <p:childTnLst>
                                    <p:set>
                                      <p:cBhvr>
                                        <p:cTn id="129" dur="1" fill="hold">
                                          <p:stCondLst>
                                            <p:cond delay="0"/>
                                          </p:stCondLst>
                                        </p:cTn>
                                        <p:tgtEl>
                                          <p:spTgt spid="92191"/>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92194"/>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92195"/>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921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p:bldP spid="92166" grpId="1"/>
      <p:bldP spid="92167" grpId="0"/>
      <p:bldP spid="92167" grpId="1"/>
      <p:bldP spid="92168" grpId="0"/>
      <p:bldP spid="92169" grpId="0"/>
      <p:bldP spid="92170" grpId="0" animBg="1"/>
      <p:bldP spid="92170" grpId="1" animBg="1"/>
      <p:bldP spid="92171" grpId="0" animBg="1"/>
      <p:bldP spid="92171" grpId="1" animBg="1"/>
      <p:bldP spid="92185" grpId="0" animBg="1"/>
      <p:bldP spid="92185" grpId="1" animBg="1"/>
      <p:bldP spid="92186" grpId="0" animBg="1"/>
      <p:bldP spid="92186" grpId="1" animBg="1"/>
      <p:bldP spid="92187" grpId="0"/>
      <p:bldP spid="92187" grpId="1"/>
      <p:bldP spid="92188" grpId="0" animBg="1"/>
      <p:bldP spid="92188" grpId="1" animBg="1"/>
      <p:bldP spid="92189" grpId="0"/>
      <p:bldP spid="92189" grpId="1"/>
      <p:bldP spid="92189" grpId="2"/>
      <p:bldP spid="92190" grpId="0"/>
      <p:bldP spid="92190" grpId="1"/>
      <p:bldP spid="92190" grpId="2"/>
      <p:bldP spid="92191" grpId="0"/>
      <p:bldP spid="92191" grpId="1"/>
      <p:bldP spid="92191" grpId="2"/>
      <p:bldP spid="92192" grpId="0"/>
      <p:bldP spid="92192" grpId="1"/>
      <p:bldP spid="92193" grpId="0" animBg="1"/>
      <p:bldP spid="92193" grpId="1" animBg="1"/>
      <p:bldP spid="92194" grpId="0"/>
      <p:bldP spid="9219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153400" cy="1143000"/>
          </a:xfrm>
        </p:spPr>
        <p:txBody>
          <a:bodyPr/>
          <a:lstStyle/>
          <a:p>
            <a:r>
              <a:rPr lang="en-US" altLang="zh-CN" dirty="0" smtClean="0">
                <a:latin typeface="Comic Sans MS" pitchFamily="66" charset="0"/>
              </a:rPr>
              <a:t>Advantages of Attribute-Based Access Control</a:t>
            </a:r>
            <a:endParaRPr lang="zh-CN" altLang="en-US" dirty="0">
              <a:latin typeface="Comic Sans MS" pitchFamily="66" charset="0"/>
            </a:endParaRPr>
          </a:p>
        </p:txBody>
      </p:sp>
      <p:sp>
        <p:nvSpPr>
          <p:cNvPr id="3" name="Content Placeholder 2"/>
          <p:cNvSpPr>
            <a:spLocks noGrp="1"/>
          </p:cNvSpPr>
          <p:nvPr>
            <p:ph idx="1"/>
          </p:nvPr>
        </p:nvSpPr>
        <p:spPr>
          <a:xfrm>
            <a:off x="685800" y="2057400"/>
            <a:ext cx="8077200" cy="3352800"/>
          </a:xfrm>
        </p:spPr>
        <p:txBody>
          <a:bodyPr/>
          <a:lstStyle/>
          <a:p>
            <a:pPr marL="0" indent="0">
              <a:lnSpc>
                <a:spcPct val="90000"/>
              </a:lnSpc>
              <a:buClrTx/>
            </a:pPr>
            <a:r>
              <a:rPr lang="en-US" altLang="zh-CN" sz="2800" dirty="0" smtClean="0">
                <a:latin typeface="Comic Sans MS" pitchFamily="66" charset="0"/>
                <a:ea typeface="宋体" charset="-122"/>
              </a:rPr>
              <a:t>Access </a:t>
            </a:r>
            <a:r>
              <a:rPr lang="en-US" altLang="zh-CN" sz="2800" dirty="0">
                <a:latin typeface="Comic Sans MS" pitchFamily="66" charset="0"/>
                <a:ea typeface="宋体" charset="-122"/>
              </a:rPr>
              <a:t>policy </a:t>
            </a:r>
            <a:r>
              <a:rPr lang="en-US" altLang="zh-CN" sz="2800" dirty="0" smtClean="0">
                <a:latin typeface="Comic Sans MS" pitchFamily="66" charset="0"/>
                <a:ea typeface="宋体" charset="-122"/>
              </a:rPr>
              <a:t>is defined </a:t>
            </a:r>
            <a:r>
              <a:rPr lang="en-US" altLang="zh-CN" sz="2800" dirty="0">
                <a:latin typeface="Comic Sans MS" pitchFamily="66" charset="0"/>
                <a:ea typeface="宋体" charset="-122"/>
              </a:rPr>
              <a:t>by owners </a:t>
            </a:r>
            <a:endParaRPr lang="en-US" altLang="zh-CN" sz="2800" dirty="0" smtClean="0">
              <a:latin typeface="Comic Sans MS" pitchFamily="66" charset="0"/>
              <a:ea typeface="宋体" charset="-122"/>
            </a:endParaRPr>
          </a:p>
          <a:p>
            <a:pPr>
              <a:lnSpc>
                <a:spcPct val="90000"/>
              </a:lnSpc>
              <a:buClrTx/>
              <a:buFont typeface="Arial" pitchFamily="34" charset="0"/>
              <a:buChar char="•"/>
            </a:pPr>
            <a:endParaRPr lang="en-US" altLang="zh-CN" sz="2800" dirty="0">
              <a:latin typeface="Comic Sans MS" pitchFamily="66" charset="0"/>
              <a:ea typeface="宋体" charset="-122"/>
            </a:endParaRPr>
          </a:p>
          <a:p>
            <a:pPr marL="0" indent="0">
              <a:lnSpc>
                <a:spcPct val="90000"/>
              </a:lnSpc>
              <a:buClrTx/>
            </a:pPr>
            <a:r>
              <a:rPr lang="en-US" altLang="zh-CN" sz="2800" dirty="0" smtClean="0">
                <a:latin typeface="Comic Sans MS" pitchFamily="66" charset="0"/>
                <a:ea typeface="宋体" charset="-122"/>
              </a:rPr>
              <a:t>Access policy is </a:t>
            </a:r>
            <a:r>
              <a:rPr lang="en-US" altLang="zh-CN" sz="2800" dirty="0">
                <a:latin typeface="Comic Sans MS" pitchFamily="66" charset="0"/>
                <a:ea typeface="宋体" charset="-122"/>
              </a:rPr>
              <a:t>enforced </a:t>
            </a:r>
            <a:r>
              <a:rPr lang="en-US" altLang="zh-CN" sz="2800" dirty="0" smtClean="0">
                <a:latin typeface="Comic Sans MS" pitchFamily="66" charset="0"/>
                <a:ea typeface="宋体" charset="-122"/>
              </a:rPr>
              <a:t>by </a:t>
            </a:r>
            <a:r>
              <a:rPr lang="en-US" altLang="zh-CN" sz="2800" dirty="0">
                <a:latin typeface="Comic Sans MS" pitchFamily="66" charset="0"/>
                <a:ea typeface="宋体" charset="-122"/>
              </a:rPr>
              <a:t>the </a:t>
            </a:r>
            <a:r>
              <a:rPr lang="en-US" altLang="zh-CN" sz="2800" dirty="0" smtClean="0">
                <a:latin typeface="Comic Sans MS" pitchFamily="66" charset="0"/>
                <a:ea typeface="宋体" charset="-122"/>
              </a:rPr>
              <a:t>cryptography</a:t>
            </a:r>
          </a:p>
          <a:p>
            <a:pPr marL="517525" lvl="1">
              <a:lnSpc>
                <a:spcPct val="90000"/>
              </a:lnSpc>
              <a:buFont typeface="Arial" pitchFamily="34" charset="0"/>
              <a:buChar char="•"/>
            </a:pPr>
            <a:r>
              <a:rPr lang="en-US" altLang="zh-CN" dirty="0" smtClean="0"/>
              <a:t>nobody </a:t>
            </a:r>
            <a:r>
              <a:rPr lang="en-US" altLang="zh-CN" dirty="0"/>
              <a:t>explicitly evaluates the policies and makes an access </a:t>
            </a:r>
            <a:r>
              <a:rPr lang="en-US" altLang="zh-CN" dirty="0" smtClean="0"/>
              <a:t>decision</a:t>
            </a:r>
            <a:endParaRPr lang="en-US" altLang="zh-CN" dirty="0" smtClean="0">
              <a:latin typeface="Comic Sans MS" pitchFamily="66" charset="0"/>
              <a:ea typeface="宋体" charset="-122"/>
            </a:endParaRPr>
          </a:p>
          <a:p>
            <a:pPr marL="0" indent="0">
              <a:lnSpc>
                <a:spcPct val="90000"/>
              </a:lnSpc>
              <a:buClrTx/>
            </a:pPr>
            <a:endParaRPr lang="en-US" altLang="zh-CN" dirty="0">
              <a:latin typeface="Comic Sans MS" pitchFamily="66" charset="0"/>
              <a:ea typeface="宋体" charset="-122"/>
            </a:endParaRPr>
          </a:p>
          <a:p>
            <a:pPr marL="0" indent="0">
              <a:lnSpc>
                <a:spcPct val="90000"/>
              </a:lnSpc>
              <a:buClrTx/>
            </a:pPr>
            <a:r>
              <a:rPr lang="en-US" altLang="zh-CN" sz="2800" dirty="0" smtClean="0">
                <a:latin typeface="Comic Sans MS" pitchFamily="66" charset="0"/>
                <a:ea typeface="宋体" charset="-122"/>
              </a:rPr>
              <a:t>Only one </a:t>
            </a:r>
            <a:r>
              <a:rPr lang="en-US" altLang="zh-CN" sz="2800" dirty="0">
                <a:latin typeface="Comic Sans MS" pitchFamily="66" charset="0"/>
                <a:ea typeface="宋体" charset="-122"/>
              </a:rPr>
              <a:t>copy of </a:t>
            </a:r>
            <a:r>
              <a:rPr lang="en-US" altLang="zh-CN" sz="2800" dirty="0" err="1" smtClean="0">
                <a:latin typeface="Comic Sans MS" pitchFamily="66" charset="0"/>
                <a:ea typeface="宋体" charset="-122"/>
              </a:rPr>
              <a:t>ciphertext</a:t>
            </a:r>
            <a:r>
              <a:rPr lang="en-US" altLang="zh-CN" sz="2800" dirty="0" smtClean="0">
                <a:latin typeface="Comic Sans MS" pitchFamily="66" charset="0"/>
                <a:ea typeface="宋体" charset="-122"/>
              </a:rPr>
              <a:t> is generated </a:t>
            </a:r>
            <a:r>
              <a:rPr lang="en-US" altLang="zh-CN" sz="2800" dirty="0">
                <a:latin typeface="Comic Sans MS" pitchFamily="66" charset="0"/>
                <a:ea typeface="宋体" charset="-122"/>
              </a:rPr>
              <a:t>for each file</a:t>
            </a:r>
            <a:endParaRPr lang="en-US" altLang="zh-CN" sz="2800" dirty="0">
              <a:latin typeface="Comic Sans MS" pitchFamily="66" charset="0"/>
            </a:endParaRPr>
          </a:p>
          <a:p>
            <a:endParaRPr lang="en-US" altLang="zh-CN" dirty="0" smtClean="0">
              <a:latin typeface="Comic Sans MS" pitchFamily="66" charset="0"/>
            </a:endParaRPr>
          </a:p>
          <a:p>
            <a:endParaRPr lang="zh-CN" altLang="en-US" dirty="0">
              <a:latin typeface="Comic Sans MS" pitchFamily="66" charset="0"/>
            </a:endParaRPr>
          </a:p>
        </p:txBody>
      </p:sp>
    </p:spTree>
    <p:extLst>
      <p:ext uri="{BB962C8B-B14F-4D97-AF65-F5344CB8AC3E}">
        <p14:creationId xmlns:p14="http://schemas.microsoft.com/office/powerpoint/2010/main" val="8518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153400" cy="1143000"/>
          </a:xfrm>
        </p:spPr>
        <p:txBody>
          <a:bodyPr/>
          <a:lstStyle/>
          <a:p>
            <a:r>
              <a:rPr lang="en-US" altLang="zh-CN" dirty="0" smtClean="0">
                <a:latin typeface="Comic Sans MS" pitchFamily="66" charset="0"/>
              </a:rPr>
              <a:t>Access Control in Cloud Storage Systems</a:t>
            </a:r>
            <a:endParaRPr lang="zh-CN" altLang="en-US" dirty="0">
              <a:latin typeface="Comic Sans MS" pitchFamily="66" charset="0"/>
            </a:endParaRPr>
          </a:p>
        </p:txBody>
      </p:sp>
      <p:sp>
        <p:nvSpPr>
          <p:cNvPr id="3" name="Content Placeholder 2"/>
          <p:cNvSpPr>
            <a:spLocks noGrp="1"/>
          </p:cNvSpPr>
          <p:nvPr>
            <p:ph idx="1"/>
          </p:nvPr>
        </p:nvSpPr>
        <p:spPr>
          <a:xfrm>
            <a:off x="609600" y="1600200"/>
            <a:ext cx="8077200" cy="4800600"/>
          </a:xfrm>
        </p:spPr>
        <p:txBody>
          <a:bodyPr/>
          <a:lstStyle/>
          <a:p>
            <a:pPr marL="0" indent="0">
              <a:lnSpc>
                <a:spcPct val="90000"/>
              </a:lnSpc>
              <a:buClrTx/>
            </a:pPr>
            <a:endParaRPr lang="en-US" altLang="zh-CN" sz="2800" dirty="0" smtClean="0">
              <a:latin typeface="Comic Sans MS" pitchFamily="66" charset="0"/>
              <a:ea typeface="宋体" charset="-122"/>
            </a:endParaRPr>
          </a:p>
          <a:p>
            <a:pPr marL="0" indent="0">
              <a:lnSpc>
                <a:spcPct val="90000"/>
              </a:lnSpc>
              <a:buClrTx/>
            </a:pPr>
            <a:r>
              <a:rPr lang="en-US" altLang="zh-CN" sz="3200" dirty="0" smtClean="0">
                <a:solidFill>
                  <a:srgbClr val="C00000"/>
                </a:solidFill>
                <a:latin typeface="Comic Sans MS" pitchFamily="66" charset="0"/>
                <a:ea typeface="宋体" charset="-122"/>
              </a:rPr>
              <a:t>CP-ABE</a:t>
            </a:r>
            <a:r>
              <a:rPr lang="en-US" altLang="zh-CN" sz="3200" dirty="0" smtClean="0">
                <a:latin typeface="Comic Sans MS" pitchFamily="66" charset="0"/>
                <a:ea typeface="宋体" charset="-122"/>
              </a:rPr>
              <a:t> is more </a:t>
            </a:r>
            <a:r>
              <a:rPr lang="en-US" altLang="zh-CN" sz="3200" dirty="0" smtClean="0">
                <a:solidFill>
                  <a:srgbClr val="C00000"/>
                </a:solidFill>
                <a:latin typeface="Comic Sans MS" pitchFamily="66" charset="0"/>
                <a:ea typeface="宋体" charset="-122"/>
              </a:rPr>
              <a:t>suitable</a:t>
            </a:r>
            <a:r>
              <a:rPr lang="en-US" altLang="zh-CN" sz="3200" dirty="0" smtClean="0">
                <a:latin typeface="Comic Sans MS" pitchFamily="66" charset="0"/>
                <a:ea typeface="宋体" charset="-122"/>
              </a:rPr>
              <a:t> than KP-ABE for access control in cloud storage systems.</a:t>
            </a:r>
          </a:p>
          <a:p>
            <a:pPr marL="0" indent="0">
              <a:lnSpc>
                <a:spcPct val="90000"/>
              </a:lnSpc>
              <a:buClrTx/>
            </a:pPr>
            <a:r>
              <a:rPr lang="en-US" altLang="zh-CN" sz="3200" dirty="0">
                <a:latin typeface="Comic Sans MS" pitchFamily="66" charset="0"/>
                <a:ea typeface="宋体" charset="-122"/>
              </a:rPr>
              <a:t>B</a:t>
            </a:r>
            <a:r>
              <a:rPr lang="en-US" altLang="zh-CN" sz="3200" dirty="0" smtClean="0">
                <a:latin typeface="Comic Sans MS" pitchFamily="66" charset="0"/>
                <a:ea typeface="宋体" charset="-122"/>
              </a:rPr>
              <a:t>ecause: </a:t>
            </a:r>
            <a:endParaRPr lang="en-US" altLang="zh-CN" sz="2800" dirty="0">
              <a:latin typeface="Comic Sans MS" pitchFamily="66" charset="0"/>
              <a:ea typeface="宋体" charset="-122"/>
            </a:endParaRPr>
          </a:p>
          <a:p>
            <a:pPr marL="457200" indent="-231775">
              <a:lnSpc>
                <a:spcPct val="90000"/>
              </a:lnSpc>
              <a:buClrTx/>
              <a:buFont typeface="Arial" pitchFamily="34" charset="0"/>
              <a:buChar char="•"/>
            </a:pPr>
            <a:r>
              <a:rPr lang="en-US" altLang="zh-CN" dirty="0" smtClean="0">
                <a:latin typeface="Comic Sans MS" pitchFamily="66" charset="0"/>
                <a:ea typeface="宋体" charset="-122"/>
              </a:rPr>
              <a:t>Owners can define access policy for each file based on user’s attributes</a:t>
            </a:r>
          </a:p>
          <a:p>
            <a:pPr marL="457200" indent="-231775">
              <a:lnSpc>
                <a:spcPct val="90000"/>
              </a:lnSpc>
              <a:buClrTx/>
              <a:buFont typeface="Arial" pitchFamily="34" charset="0"/>
              <a:buChar char="•"/>
            </a:pPr>
            <a:endParaRPr lang="en-US" altLang="zh-CN" dirty="0" smtClean="0">
              <a:latin typeface="Comic Sans MS" pitchFamily="66" charset="0"/>
              <a:ea typeface="宋体" charset="-122"/>
            </a:endParaRPr>
          </a:p>
          <a:p>
            <a:pPr marL="457200" indent="-231775">
              <a:lnSpc>
                <a:spcPct val="90000"/>
              </a:lnSpc>
              <a:buClrTx/>
              <a:buFont typeface="Arial" pitchFamily="34" charset="0"/>
              <a:buChar char="•"/>
            </a:pPr>
            <a:r>
              <a:rPr lang="en-US" altLang="zh-CN" dirty="0" smtClean="0">
                <a:latin typeface="Comic Sans MS" pitchFamily="66" charset="0"/>
                <a:ea typeface="宋体" charset="-122"/>
              </a:rPr>
              <a:t>Users only hold one secret key</a:t>
            </a:r>
          </a:p>
          <a:p>
            <a:pPr marL="457200" indent="-231775">
              <a:lnSpc>
                <a:spcPct val="90000"/>
              </a:lnSpc>
              <a:buClrTx/>
              <a:buFont typeface="Arial" pitchFamily="34" charset="0"/>
              <a:buChar char="•"/>
            </a:pPr>
            <a:endParaRPr lang="en-US" altLang="zh-CN" dirty="0">
              <a:latin typeface="Comic Sans MS" pitchFamily="66" charset="0"/>
              <a:ea typeface="宋体" charset="-122"/>
            </a:endParaRPr>
          </a:p>
          <a:p>
            <a:pPr marL="457200" indent="-231775">
              <a:lnSpc>
                <a:spcPct val="90000"/>
              </a:lnSpc>
              <a:buClrTx/>
              <a:buFont typeface="Arial" pitchFamily="34" charset="0"/>
              <a:buChar char="•"/>
            </a:pPr>
            <a:r>
              <a:rPr lang="en-US" altLang="zh-CN" dirty="0" smtClean="0">
                <a:latin typeface="Comic Sans MS" pitchFamily="66" charset="0"/>
                <a:ea typeface="宋体" charset="-122"/>
              </a:rPr>
              <a:t>Owners can change the access policies without changing public keys and secret keys</a:t>
            </a:r>
            <a:endParaRPr lang="en-US" altLang="zh-CN" sz="2000" dirty="0" smtClean="0">
              <a:latin typeface="Comic Sans MS" pitchFamily="66" charset="0"/>
              <a:ea typeface="宋体" charset="-122"/>
            </a:endParaRPr>
          </a:p>
          <a:p>
            <a:pPr marL="0" indent="0">
              <a:lnSpc>
                <a:spcPct val="90000"/>
              </a:lnSpc>
              <a:buClrTx/>
            </a:pPr>
            <a:endParaRPr lang="en-US" altLang="zh-CN" sz="2800" dirty="0" smtClean="0">
              <a:latin typeface="Comic Sans MS" pitchFamily="66" charset="0"/>
            </a:endParaRPr>
          </a:p>
          <a:p>
            <a:endParaRPr lang="en-US" altLang="zh-CN" dirty="0" smtClean="0">
              <a:latin typeface="Comic Sans MS" pitchFamily="66" charset="0"/>
            </a:endParaRPr>
          </a:p>
          <a:p>
            <a:endParaRPr lang="zh-CN" altLang="en-US" dirty="0">
              <a:latin typeface="Comic Sans MS" pitchFamily="66" charset="0"/>
            </a:endParaRPr>
          </a:p>
        </p:txBody>
      </p:sp>
    </p:spTree>
    <p:extLst>
      <p:ext uri="{BB962C8B-B14F-4D97-AF65-F5344CB8AC3E}">
        <p14:creationId xmlns:p14="http://schemas.microsoft.com/office/powerpoint/2010/main" val="41829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1828800" y="3124200"/>
            <a:ext cx="5334000" cy="708025"/>
          </a:xfrm>
        </p:spPr>
        <p:txBody>
          <a:bodyPr/>
          <a:lstStyle/>
          <a:p>
            <a:pPr eaLnBrk="1" hangingPunct="1"/>
            <a:r>
              <a:rPr lang="en-US" altLang="zh-CN" sz="4000" dirty="0" smtClean="0">
                <a:latin typeface="Comic Sans MS" pitchFamily="66" charset="0"/>
                <a:ea typeface="宋体" charset="-122"/>
              </a:rPr>
              <a:t>Basic </a:t>
            </a:r>
            <a:r>
              <a:rPr lang="en-US" altLang="zh-CN" sz="4000" dirty="0">
                <a:latin typeface="Comic Sans MS" pitchFamily="66" charset="0"/>
                <a:ea typeface="宋体" charset="-122"/>
              </a:rPr>
              <a:t>Construction</a:t>
            </a:r>
            <a:r>
              <a:rPr lang="en-US" altLang="zh-CN" dirty="0">
                <a:solidFill>
                  <a:srgbClr val="0A2196"/>
                </a:solidFill>
                <a:latin typeface="Comic Sans MS" pitchFamily="66" charset="0"/>
                <a:ea typeface="宋体" charset="-122"/>
              </a:rPr>
              <a:t/>
            </a:r>
            <a:br>
              <a:rPr lang="en-US" altLang="zh-CN" dirty="0">
                <a:solidFill>
                  <a:srgbClr val="0A2196"/>
                </a:solidFill>
                <a:latin typeface="Comic Sans MS" pitchFamily="66" charset="0"/>
                <a:ea typeface="宋体" charset="-122"/>
              </a:rPr>
            </a:br>
            <a:endParaRPr lang="en-US" altLang="zh-CN" dirty="0" smtClean="0">
              <a:latin typeface="Comic Sans MS" pitchFamily="66" charset="0"/>
              <a:ea typeface="宋体" charset="-122"/>
            </a:endParaRPr>
          </a:p>
        </p:txBody>
      </p:sp>
    </p:spTree>
    <p:extLst>
      <p:ext uri="{BB962C8B-B14F-4D97-AF65-F5344CB8AC3E}">
        <p14:creationId xmlns:p14="http://schemas.microsoft.com/office/powerpoint/2010/main" val="3428017341"/>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685800" y="609600"/>
            <a:ext cx="7772400" cy="1143000"/>
          </a:xfrm>
        </p:spPr>
        <p:txBody>
          <a:bodyPr/>
          <a:lstStyle/>
          <a:p>
            <a:r>
              <a:rPr lang="en-US" altLang="zh-CN" dirty="0">
                <a:latin typeface="Comic Sans MS" pitchFamily="66" charset="0"/>
                <a:ea typeface="宋体" charset="-122"/>
              </a:rPr>
              <a:t>Elliptic Curve Techniques</a:t>
            </a:r>
          </a:p>
        </p:txBody>
      </p:sp>
      <p:sp>
        <p:nvSpPr>
          <p:cNvPr id="274435" name="Rectangle 3"/>
          <p:cNvSpPr>
            <a:spLocks noChangeArrowheads="1"/>
          </p:cNvSpPr>
          <p:nvPr/>
        </p:nvSpPr>
        <p:spPr bwMode="auto">
          <a:xfrm>
            <a:off x="304800" y="1371600"/>
            <a:ext cx="84582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Font typeface="Arial" pitchFamily="34" charset="0"/>
              <a:buChar char="•"/>
              <a:tabLst>
                <a:tab pos="1366838" algn="l"/>
                <a:tab pos="1600200" algn="l"/>
              </a:tabLst>
            </a:pPr>
            <a:r>
              <a:rPr lang="en-US" altLang="zh-CN" dirty="0">
                <a:latin typeface="Comic Sans MS" pitchFamily="66" charset="0"/>
                <a:ea typeface="宋体" charset="-122"/>
              </a:rPr>
              <a:t>G </a:t>
            </a:r>
            <a:r>
              <a:rPr lang="en-US" altLang="zh-CN" baseline="-25000" dirty="0">
                <a:solidFill>
                  <a:schemeClr val="bg2"/>
                </a:solidFill>
                <a:latin typeface="Comic Sans MS" pitchFamily="66" charset="0"/>
                <a:ea typeface="宋体" charset="-122"/>
              </a:rPr>
              <a:t> </a:t>
            </a:r>
            <a:r>
              <a:rPr lang="en-US" altLang="zh-CN" dirty="0">
                <a:latin typeface="Comic Sans MS" pitchFamily="66" charset="0"/>
                <a:ea typeface="宋体" charset="-122"/>
              </a:rPr>
              <a:t>:  multiplicative of prime order p.  (Analogy: </a:t>
            </a:r>
            <a:r>
              <a:rPr lang="en-US" altLang="zh-CN" dirty="0" err="1">
                <a:latin typeface="Comic Sans MS" pitchFamily="66" charset="0"/>
                <a:ea typeface="宋体" charset="-122"/>
              </a:rPr>
              <a:t>Z</a:t>
            </a:r>
            <a:r>
              <a:rPr lang="en-US" altLang="zh-CN" baseline="-25000" dirty="0" err="1">
                <a:latin typeface="Comic Sans MS" pitchFamily="66" charset="0"/>
                <a:ea typeface="宋体" charset="-122"/>
              </a:rPr>
              <a:t>q</a:t>
            </a:r>
            <a:r>
              <a:rPr lang="en-US" altLang="zh-CN" baseline="15000" dirty="0">
                <a:latin typeface="Comic Sans MS" pitchFamily="66" charset="0"/>
                <a:ea typeface="宋体" charset="-122"/>
              </a:rPr>
              <a:t>*</a:t>
            </a:r>
            <a:r>
              <a:rPr lang="en-US" altLang="zh-CN" dirty="0">
                <a:latin typeface="Comic Sans MS" pitchFamily="66" charset="0"/>
                <a:ea typeface="宋体" charset="-122"/>
              </a:rPr>
              <a:t>)</a:t>
            </a:r>
          </a:p>
        </p:txBody>
      </p:sp>
      <p:sp>
        <p:nvSpPr>
          <p:cNvPr id="274437" name="Text Box 5"/>
          <p:cNvSpPr txBox="1">
            <a:spLocks noChangeArrowheads="1"/>
          </p:cNvSpPr>
          <p:nvPr/>
        </p:nvSpPr>
        <p:spPr bwMode="auto">
          <a:xfrm>
            <a:off x="304800" y="35052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itchFamily="34" charset="0"/>
              <a:buChar char="•"/>
            </a:pPr>
            <a:r>
              <a:rPr lang="en-US" altLang="zh-CN" dirty="0">
                <a:latin typeface="Comic Sans MS" pitchFamily="66" charset="0"/>
                <a:ea typeface="宋体" charset="-122"/>
              </a:rPr>
              <a:t>Bilinear map</a:t>
            </a:r>
            <a:r>
              <a:rPr lang="en-US" altLang="zh-CN" dirty="0">
                <a:solidFill>
                  <a:schemeClr val="accent2"/>
                </a:solidFill>
                <a:latin typeface="Comic Sans MS" pitchFamily="66" charset="0"/>
                <a:ea typeface="宋体" charset="-122"/>
              </a:rPr>
              <a:t>    </a:t>
            </a:r>
            <a:r>
              <a:rPr lang="en-US" altLang="zh-CN" dirty="0">
                <a:latin typeface="Comic Sans MS" pitchFamily="66" charset="0"/>
                <a:ea typeface="宋体" charset="-122"/>
              </a:rPr>
              <a:t>e: G</a:t>
            </a:r>
            <a:r>
              <a:rPr lang="en-US" altLang="zh-CN" dirty="0">
                <a:latin typeface="Comic Sans MS" pitchFamily="66" charset="0"/>
                <a:ea typeface="宋体" charset="-122"/>
                <a:sym typeface="Symbol" pitchFamily="18" charset="2"/>
              </a:rPr>
              <a:t>G</a:t>
            </a:r>
            <a:r>
              <a:rPr lang="en-US" altLang="zh-CN" dirty="0">
                <a:latin typeface="Comic Sans MS" pitchFamily="66" charset="0"/>
                <a:ea typeface="宋体" charset="-122"/>
              </a:rPr>
              <a:t> </a:t>
            </a:r>
            <a:r>
              <a:rPr lang="en-US" altLang="zh-CN" dirty="0">
                <a:latin typeface="Comic Sans MS" pitchFamily="66" charset="0"/>
                <a:ea typeface="宋体" charset="-122"/>
                <a:sym typeface="Symbol" pitchFamily="18" charset="2"/>
              </a:rPr>
              <a:t> G</a:t>
            </a:r>
            <a:r>
              <a:rPr lang="en-US" altLang="zh-CN" baseline="-25000" dirty="0">
                <a:latin typeface="Comic Sans MS" pitchFamily="66" charset="0"/>
                <a:ea typeface="宋体" charset="-122"/>
                <a:sym typeface="Symbol" pitchFamily="18" charset="2"/>
              </a:rPr>
              <a:t>T</a:t>
            </a:r>
            <a:r>
              <a:rPr lang="en-US" altLang="zh-CN" sz="2800" dirty="0">
                <a:solidFill>
                  <a:schemeClr val="accent2"/>
                </a:solidFill>
                <a:latin typeface="Comic Sans MS" pitchFamily="66" charset="0"/>
                <a:ea typeface="宋体" charset="-122"/>
                <a:sym typeface="Symbol" pitchFamily="18" charset="2"/>
              </a:rPr>
              <a:t>  </a:t>
            </a:r>
            <a:endParaRPr lang="en-US" altLang="zh-CN" sz="2800" dirty="0">
              <a:latin typeface="Comic Sans MS" pitchFamily="66" charset="0"/>
              <a:ea typeface="宋体" charset="-122"/>
            </a:endParaRPr>
          </a:p>
        </p:txBody>
      </p:sp>
      <p:sp>
        <p:nvSpPr>
          <p:cNvPr id="274439" name="Text Box 7"/>
          <p:cNvSpPr txBox="1">
            <a:spLocks noChangeArrowheads="1"/>
          </p:cNvSpPr>
          <p:nvPr/>
        </p:nvSpPr>
        <p:spPr bwMode="auto">
          <a:xfrm>
            <a:off x="304800" y="4114800"/>
            <a:ext cx="8077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10000"/>
              </a:spcBef>
              <a:tabLst>
                <a:tab pos="1366838" algn="l"/>
                <a:tab pos="1600200" algn="l"/>
              </a:tabLst>
            </a:pPr>
            <a:r>
              <a:rPr lang="en-US" altLang="zh-CN" sz="2000" dirty="0">
                <a:solidFill>
                  <a:srgbClr val="606060"/>
                </a:solidFill>
                <a:latin typeface="Comic Sans MS" pitchFamily="66" charset="0"/>
                <a:ea typeface="ＭＳ Ｐゴシック" pitchFamily="122" charset="-128"/>
                <a:cs typeface="Trebuchet MS"/>
              </a:rPr>
              <a:t> </a:t>
            </a:r>
            <a:r>
              <a:rPr lang="en-US" altLang="zh-CN" sz="2000" dirty="0" smtClean="0">
                <a:solidFill>
                  <a:srgbClr val="606060"/>
                </a:solidFill>
                <a:latin typeface="Comic Sans MS" pitchFamily="66" charset="0"/>
                <a:ea typeface="ＭＳ Ｐゴシック" pitchFamily="122" charset="-128"/>
                <a:cs typeface="Trebuchet MS"/>
              </a:rPr>
              <a:t>  </a:t>
            </a:r>
            <a:r>
              <a:rPr lang="en-US" altLang="zh-CN" sz="2000" dirty="0" err="1">
                <a:solidFill>
                  <a:schemeClr val="tx2">
                    <a:lumMod val="65000"/>
                    <a:lumOff val="35000"/>
                  </a:schemeClr>
                </a:solidFill>
                <a:latin typeface="Comic Sans MS" pitchFamily="66" charset="0"/>
                <a:ea typeface="宋体" charset="-122"/>
              </a:rPr>
              <a:t>Def</a:t>
            </a:r>
            <a:r>
              <a:rPr lang="en-US" altLang="zh-CN" sz="2000" dirty="0">
                <a:solidFill>
                  <a:schemeClr val="tx2">
                    <a:lumMod val="65000"/>
                    <a:lumOff val="35000"/>
                  </a:schemeClr>
                </a:solidFill>
                <a:latin typeface="Comic Sans MS" pitchFamily="66" charset="0"/>
                <a:ea typeface="宋体" charset="-122"/>
              </a:rPr>
              <a:t>:  An admissible bilinear map    e: G</a:t>
            </a:r>
            <a:r>
              <a:rPr lang="en-US" altLang="zh-CN" sz="2000" dirty="0">
                <a:solidFill>
                  <a:schemeClr val="tx2">
                    <a:lumMod val="65000"/>
                    <a:lumOff val="35000"/>
                  </a:schemeClr>
                </a:solidFill>
                <a:latin typeface="Comic Sans MS" pitchFamily="66" charset="0"/>
                <a:ea typeface="宋体" charset="-122"/>
                <a:sym typeface="Symbol" pitchFamily="18" charset="2"/>
              </a:rPr>
              <a:t>G</a:t>
            </a:r>
            <a:r>
              <a:rPr lang="en-US" altLang="zh-CN" sz="2000" dirty="0">
                <a:solidFill>
                  <a:schemeClr val="tx2">
                    <a:lumMod val="65000"/>
                    <a:lumOff val="35000"/>
                  </a:schemeClr>
                </a:solidFill>
                <a:latin typeface="Comic Sans MS" pitchFamily="66" charset="0"/>
                <a:ea typeface="宋体" charset="-122"/>
              </a:rPr>
              <a:t> </a:t>
            </a:r>
            <a:r>
              <a:rPr lang="en-US" altLang="zh-CN" sz="2000" dirty="0">
                <a:solidFill>
                  <a:schemeClr val="tx2">
                    <a:lumMod val="65000"/>
                    <a:lumOff val="35000"/>
                  </a:schemeClr>
                </a:solidFill>
                <a:latin typeface="Comic Sans MS" pitchFamily="66" charset="0"/>
                <a:ea typeface="宋体" charset="-122"/>
                <a:sym typeface="Symbol" pitchFamily="18" charset="2"/>
              </a:rPr>
              <a:t> G</a:t>
            </a:r>
            <a:r>
              <a:rPr lang="en-US" altLang="zh-CN" sz="2000" baseline="-25000" dirty="0">
                <a:solidFill>
                  <a:schemeClr val="tx2">
                    <a:lumMod val="65000"/>
                    <a:lumOff val="35000"/>
                  </a:schemeClr>
                </a:solidFill>
                <a:latin typeface="Comic Sans MS" pitchFamily="66" charset="0"/>
                <a:ea typeface="宋体" charset="-122"/>
                <a:sym typeface="Symbol" pitchFamily="18" charset="2"/>
              </a:rPr>
              <a:t>T</a:t>
            </a:r>
            <a:r>
              <a:rPr lang="en-US" altLang="zh-CN" sz="2000" dirty="0">
                <a:solidFill>
                  <a:schemeClr val="tx2">
                    <a:lumMod val="65000"/>
                    <a:lumOff val="35000"/>
                  </a:schemeClr>
                </a:solidFill>
                <a:latin typeface="Comic Sans MS" pitchFamily="66" charset="0"/>
                <a:ea typeface="宋体" charset="-122"/>
                <a:sym typeface="Symbol" pitchFamily="18" charset="2"/>
              </a:rPr>
              <a:t>     is:</a:t>
            </a:r>
            <a:endParaRPr lang="en-US" altLang="zh-CN" sz="2000" dirty="0">
              <a:solidFill>
                <a:schemeClr val="tx2">
                  <a:lumMod val="65000"/>
                  <a:lumOff val="35000"/>
                </a:schemeClr>
              </a:solidFill>
              <a:latin typeface="Comic Sans MS" pitchFamily="66" charset="0"/>
              <a:ea typeface="宋体" charset="-122"/>
            </a:endParaRPr>
          </a:p>
          <a:p>
            <a:pPr marL="742950" lvl="1" indent="-223838" eaLnBrk="1" hangingPunct="1">
              <a:spcBef>
                <a:spcPct val="60000"/>
              </a:spcBef>
              <a:buFontTx/>
              <a:buChar char="–"/>
              <a:tabLst>
                <a:tab pos="1366838" algn="l"/>
                <a:tab pos="1600200" algn="l"/>
              </a:tabLst>
            </a:pPr>
            <a:r>
              <a:rPr lang="en-US" altLang="zh-CN" sz="2000" dirty="0">
                <a:solidFill>
                  <a:schemeClr val="tx2">
                    <a:lumMod val="65000"/>
                    <a:lumOff val="35000"/>
                  </a:schemeClr>
                </a:solidFill>
                <a:latin typeface="Comic Sans MS" pitchFamily="66" charset="0"/>
                <a:ea typeface="宋体" charset="-122"/>
                <a:sym typeface="Symbol" pitchFamily="18" charset="2"/>
              </a:rPr>
              <a:t>Non-degenerate:</a:t>
            </a:r>
            <a:br>
              <a:rPr lang="en-US" altLang="zh-CN" sz="2000" dirty="0">
                <a:solidFill>
                  <a:schemeClr val="tx2">
                    <a:lumMod val="65000"/>
                    <a:lumOff val="35000"/>
                  </a:schemeClr>
                </a:solidFill>
                <a:latin typeface="Comic Sans MS" pitchFamily="66" charset="0"/>
                <a:ea typeface="宋体" charset="-122"/>
                <a:sym typeface="Symbol" pitchFamily="18" charset="2"/>
              </a:rPr>
            </a:br>
            <a:r>
              <a:rPr lang="en-US" altLang="zh-CN" sz="2000" dirty="0">
                <a:solidFill>
                  <a:schemeClr val="tx2">
                    <a:lumMod val="65000"/>
                    <a:lumOff val="35000"/>
                  </a:schemeClr>
                </a:solidFill>
                <a:latin typeface="Comic Sans MS" pitchFamily="66" charset="0"/>
                <a:ea typeface="宋体" charset="-122"/>
                <a:sym typeface="Symbol" pitchFamily="18" charset="2"/>
              </a:rPr>
              <a:t>     g generates G         </a:t>
            </a:r>
            <a:r>
              <a:rPr lang="en-US" altLang="zh-CN" sz="2000" dirty="0">
                <a:solidFill>
                  <a:schemeClr val="tx2">
                    <a:lumMod val="65000"/>
                    <a:lumOff val="35000"/>
                  </a:schemeClr>
                </a:solidFill>
                <a:latin typeface="Comic Sans MS" pitchFamily="66" charset="0"/>
                <a:ea typeface="宋体" charset="-122"/>
              </a:rPr>
              <a:t>e</a:t>
            </a:r>
            <a:r>
              <a:rPr lang="en-US" altLang="zh-CN" sz="2000" dirty="0">
                <a:solidFill>
                  <a:schemeClr val="tx2">
                    <a:lumMod val="65000"/>
                    <a:lumOff val="35000"/>
                  </a:schemeClr>
                </a:solidFill>
                <a:latin typeface="Comic Sans MS" pitchFamily="66" charset="0"/>
                <a:ea typeface="宋体" charset="-122"/>
                <a:sym typeface="Symbol" pitchFamily="18" charset="2"/>
              </a:rPr>
              <a:t>(</a:t>
            </a:r>
            <a:r>
              <a:rPr lang="en-US" altLang="zh-CN" sz="2000" dirty="0" err="1">
                <a:solidFill>
                  <a:schemeClr val="tx2">
                    <a:lumMod val="65000"/>
                    <a:lumOff val="35000"/>
                  </a:schemeClr>
                </a:solidFill>
                <a:latin typeface="Comic Sans MS" pitchFamily="66" charset="0"/>
                <a:ea typeface="宋体" charset="-122"/>
                <a:sym typeface="Symbol" pitchFamily="18" charset="2"/>
              </a:rPr>
              <a:t>g,g</a:t>
            </a:r>
            <a:r>
              <a:rPr lang="en-US" altLang="zh-CN" sz="2000" dirty="0">
                <a:solidFill>
                  <a:schemeClr val="tx2">
                    <a:lumMod val="65000"/>
                    <a:lumOff val="35000"/>
                  </a:schemeClr>
                </a:solidFill>
                <a:latin typeface="Comic Sans MS" pitchFamily="66" charset="0"/>
                <a:ea typeface="宋体" charset="-122"/>
                <a:sym typeface="Symbol" pitchFamily="18" charset="2"/>
              </a:rPr>
              <a:t>)  generates G</a:t>
            </a:r>
            <a:r>
              <a:rPr lang="en-US" altLang="zh-CN" sz="2000" baseline="-25000" dirty="0">
                <a:solidFill>
                  <a:schemeClr val="tx2">
                    <a:lumMod val="65000"/>
                    <a:lumOff val="35000"/>
                  </a:schemeClr>
                </a:solidFill>
                <a:latin typeface="Comic Sans MS" pitchFamily="66" charset="0"/>
                <a:ea typeface="宋体" charset="-122"/>
                <a:sym typeface="Symbol" pitchFamily="18" charset="2"/>
              </a:rPr>
              <a:t>T</a:t>
            </a:r>
            <a:r>
              <a:rPr lang="en-US" altLang="zh-CN" sz="2000" dirty="0">
                <a:solidFill>
                  <a:schemeClr val="tx2">
                    <a:lumMod val="65000"/>
                    <a:lumOff val="35000"/>
                  </a:schemeClr>
                </a:solidFill>
                <a:latin typeface="Comic Sans MS" pitchFamily="66" charset="0"/>
                <a:ea typeface="宋体" charset="-122"/>
                <a:sym typeface="Symbol" pitchFamily="18" charset="2"/>
              </a:rPr>
              <a:t> .</a:t>
            </a:r>
            <a:endParaRPr lang="en-US" altLang="zh-CN" sz="2000" dirty="0">
              <a:solidFill>
                <a:schemeClr val="tx2">
                  <a:lumMod val="65000"/>
                  <a:lumOff val="35000"/>
                </a:schemeClr>
              </a:solidFill>
              <a:latin typeface="Comic Sans MS" pitchFamily="66" charset="0"/>
              <a:ea typeface="宋体" charset="-122"/>
            </a:endParaRPr>
          </a:p>
          <a:p>
            <a:pPr marL="742950" lvl="1" indent="-223838" eaLnBrk="1" hangingPunct="1">
              <a:spcBef>
                <a:spcPct val="80000"/>
              </a:spcBef>
              <a:buFontTx/>
              <a:buChar char="–"/>
              <a:tabLst>
                <a:tab pos="1366838" algn="l"/>
                <a:tab pos="1600200" algn="l"/>
              </a:tabLst>
            </a:pPr>
            <a:r>
              <a:rPr lang="en-US" altLang="zh-CN" sz="2000" dirty="0">
                <a:solidFill>
                  <a:schemeClr val="tx2">
                    <a:lumMod val="65000"/>
                    <a:lumOff val="35000"/>
                  </a:schemeClr>
                </a:solidFill>
                <a:latin typeface="Comic Sans MS" pitchFamily="66" charset="0"/>
                <a:ea typeface="宋体" charset="-122"/>
              </a:rPr>
              <a:t>Bilinear:    e</a:t>
            </a:r>
            <a:r>
              <a:rPr lang="en-US" altLang="zh-CN" sz="2000" dirty="0">
                <a:solidFill>
                  <a:schemeClr val="tx2">
                    <a:lumMod val="65000"/>
                    <a:lumOff val="35000"/>
                  </a:schemeClr>
                </a:solidFill>
                <a:latin typeface="Comic Sans MS" pitchFamily="66" charset="0"/>
                <a:ea typeface="宋体" charset="-122"/>
                <a:sym typeface="Symbol" pitchFamily="18" charset="2"/>
              </a:rPr>
              <a:t>(</a:t>
            </a:r>
            <a:r>
              <a:rPr lang="en-US" altLang="zh-CN" sz="2000" dirty="0" err="1">
                <a:solidFill>
                  <a:schemeClr val="tx2">
                    <a:lumMod val="65000"/>
                    <a:lumOff val="35000"/>
                  </a:schemeClr>
                </a:solidFill>
                <a:latin typeface="Comic Sans MS" pitchFamily="66" charset="0"/>
                <a:ea typeface="宋体" charset="-122"/>
                <a:sym typeface="Symbol" pitchFamily="18" charset="2"/>
              </a:rPr>
              <a:t>g</a:t>
            </a:r>
            <a:r>
              <a:rPr lang="en-US" altLang="zh-CN" sz="2000" b="1" baseline="30000" dirty="0" err="1">
                <a:solidFill>
                  <a:schemeClr val="tx2">
                    <a:lumMod val="65000"/>
                    <a:lumOff val="35000"/>
                  </a:schemeClr>
                </a:solidFill>
                <a:latin typeface="Comic Sans MS" pitchFamily="66" charset="0"/>
                <a:ea typeface="宋体" charset="-122"/>
                <a:sym typeface="Symbol" pitchFamily="18" charset="2"/>
              </a:rPr>
              <a:t>a</a:t>
            </a:r>
            <a:r>
              <a:rPr lang="en-US" altLang="zh-CN" sz="2000" dirty="0">
                <a:solidFill>
                  <a:schemeClr val="tx2">
                    <a:lumMod val="65000"/>
                    <a:lumOff val="35000"/>
                  </a:schemeClr>
                </a:solidFill>
                <a:latin typeface="Comic Sans MS" pitchFamily="66" charset="0"/>
                <a:ea typeface="宋体" charset="-122"/>
                <a:sym typeface="Symbol" pitchFamily="18" charset="2"/>
              </a:rPr>
              <a:t>, </a:t>
            </a:r>
            <a:r>
              <a:rPr lang="en-US" altLang="zh-CN" sz="2000" dirty="0" err="1">
                <a:solidFill>
                  <a:schemeClr val="tx2">
                    <a:lumMod val="65000"/>
                    <a:lumOff val="35000"/>
                  </a:schemeClr>
                </a:solidFill>
                <a:latin typeface="Comic Sans MS" pitchFamily="66" charset="0"/>
                <a:ea typeface="宋体" charset="-122"/>
                <a:sym typeface="Symbol" pitchFamily="18" charset="2"/>
              </a:rPr>
              <a:t>g</a:t>
            </a:r>
            <a:r>
              <a:rPr lang="en-US" altLang="zh-CN" sz="2000" b="1" baseline="30000" dirty="0" err="1">
                <a:solidFill>
                  <a:schemeClr val="tx2">
                    <a:lumMod val="65000"/>
                    <a:lumOff val="35000"/>
                  </a:schemeClr>
                </a:solidFill>
                <a:latin typeface="Comic Sans MS" pitchFamily="66" charset="0"/>
                <a:ea typeface="宋体" charset="-122"/>
                <a:sym typeface="Symbol" pitchFamily="18" charset="2"/>
              </a:rPr>
              <a:t>b</a:t>
            </a:r>
            <a:r>
              <a:rPr lang="en-US" altLang="zh-CN" sz="2000" dirty="0">
                <a:solidFill>
                  <a:schemeClr val="tx2">
                    <a:lumMod val="65000"/>
                    <a:lumOff val="35000"/>
                  </a:schemeClr>
                </a:solidFill>
                <a:latin typeface="Comic Sans MS" pitchFamily="66" charset="0"/>
                <a:ea typeface="宋体" charset="-122"/>
                <a:sym typeface="Symbol" pitchFamily="18" charset="2"/>
              </a:rPr>
              <a:t>) = </a:t>
            </a:r>
            <a:r>
              <a:rPr lang="en-US" altLang="zh-CN" sz="2000" dirty="0">
                <a:solidFill>
                  <a:schemeClr val="tx2">
                    <a:lumMod val="65000"/>
                    <a:lumOff val="35000"/>
                  </a:schemeClr>
                </a:solidFill>
                <a:latin typeface="Comic Sans MS" pitchFamily="66" charset="0"/>
                <a:ea typeface="宋体" charset="-122"/>
              </a:rPr>
              <a:t>e</a:t>
            </a:r>
            <a:r>
              <a:rPr lang="en-US" altLang="zh-CN" sz="2000" dirty="0">
                <a:solidFill>
                  <a:schemeClr val="tx2">
                    <a:lumMod val="65000"/>
                    <a:lumOff val="35000"/>
                  </a:schemeClr>
                </a:solidFill>
                <a:latin typeface="Comic Sans MS" pitchFamily="66" charset="0"/>
                <a:ea typeface="宋体" charset="-122"/>
                <a:sym typeface="Symbol" pitchFamily="18" charset="2"/>
              </a:rPr>
              <a:t>(</a:t>
            </a:r>
            <a:r>
              <a:rPr lang="en-US" altLang="zh-CN" sz="2000" dirty="0" err="1">
                <a:solidFill>
                  <a:schemeClr val="tx2">
                    <a:lumMod val="65000"/>
                    <a:lumOff val="35000"/>
                  </a:schemeClr>
                </a:solidFill>
                <a:latin typeface="Comic Sans MS" pitchFamily="66" charset="0"/>
                <a:ea typeface="宋体" charset="-122"/>
                <a:sym typeface="Symbol" pitchFamily="18" charset="2"/>
              </a:rPr>
              <a:t>g,g</a:t>
            </a:r>
            <a:r>
              <a:rPr lang="en-US" altLang="zh-CN" sz="2000" dirty="0">
                <a:solidFill>
                  <a:schemeClr val="tx2">
                    <a:lumMod val="65000"/>
                    <a:lumOff val="35000"/>
                  </a:schemeClr>
                </a:solidFill>
                <a:latin typeface="Comic Sans MS" pitchFamily="66" charset="0"/>
                <a:ea typeface="宋体" charset="-122"/>
                <a:sym typeface="Symbol" pitchFamily="18" charset="2"/>
              </a:rPr>
              <a:t>)</a:t>
            </a:r>
            <a:r>
              <a:rPr lang="en-US" altLang="zh-CN" sz="2000" b="1" baseline="30000" dirty="0" err="1">
                <a:solidFill>
                  <a:schemeClr val="tx2">
                    <a:lumMod val="65000"/>
                    <a:lumOff val="35000"/>
                  </a:schemeClr>
                </a:solidFill>
                <a:latin typeface="Comic Sans MS" pitchFamily="66" charset="0"/>
                <a:ea typeface="宋体" charset="-122"/>
                <a:sym typeface="Symbol" pitchFamily="18" charset="2"/>
              </a:rPr>
              <a:t>ab</a:t>
            </a:r>
            <a:r>
              <a:rPr lang="en-US" altLang="zh-CN" sz="2000" dirty="0">
                <a:solidFill>
                  <a:schemeClr val="tx2">
                    <a:lumMod val="65000"/>
                    <a:lumOff val="35000"/>
                  </a:schemeClr>
                </a:solidFill>
                <a:latin typeface="Comic Sans MS" pitchFamily="66" charset="0"/>
                <a:ea typeface="宋体" charset="-122"/>
                <a:sym typeface="Symbol" pitchFamily="18" charset="2"/>
              </a:rPr>
              <a:t>        </a:t>
            </a:r>
            <a:r>
              <a:rPr lang="en-US" altLang="zh-CN" sz="2000" dirty="0" err="1">
                <a:solidFill>
                  <a:schemeClr val="tx2">
                    <a:lumMod val="65000"/>
                    <a:lumOff val="35000"/>
                  </a:schemeClr>
                </a:solidFill>
                <a:latin typeface="Comic Sans MS" pitchFamily="66" charset="0"/>
                <a:ea typeface="宋体" charset="-122"/>
                <a:sym typeface="Symbol" pitchFamily="18" charset="2"/>
              </a:rPr>
              <a:t>a,bZ</a:t>
            </a:r>
            <a:r>
              <a:rPr lang="en-US" altLang="zh-CN" sz="2000" baseline="-25000" dirty="0" err="1">
                <a:solidFill>
                  <a:schemeClr val="tx2">
                    <a:lumMod val="65000"/>
                    <a:lumOff val="35000"/>
                  </a:schemeClr>
                </a:solidFill>
                <a:latin typeface="Comic Sans MS" pitchFamily="66" charset="0"/>
                <a:ea typeface="宋体" charset="-122"/>
                <a:sym typeface="Symbol" pitchFamily="18" charset="2"/>
              </a:rPr>
              <a:t>p</a:t>
            </a:r>
            <a:r>
              <a:rPr lang="en-US" altLang="zh-CN" sz="2000" dirty="0">
                <a:solidFill>
                  <a:schemeClr val="tx2">
                    <a:lumMod val="65000"/>
                    <a:lumOff val="35000"/>
                  </a:schemeClr>
                </a:solidFill>
                <a:latin typeface="Comic Sans MS" pitchFamily="66" charset="0"/>
                <a:ea typeface="宋体" charset="-122"/>
                <a:sym typeface="Symbol" pitchFamily="18" charset="2"/>
              </a:rPr>
              <a:t>, </a:t>
            </a:r>
            <a:r>
              <a:rPr lang="en-US" altLang="zh-CN" sz="2000" dirty="0" err="1">
                <a:solidFill>
                  <a:schemeClr val="tx2">
                    <a:lumMod val="65000"/>
                    <a:lumOff val="35000"/>
                  </a:schemeClr>
                </a:solidFill>
                <a:latin typeface="Comic Sans MS" pitchFamily="66" charset="0"/>
                <a:ea typeface="宋体" charset="-122"/>
                <a:sym typeface="Symbol" pitchFamily="18" charset="2"/>
              </a:rPr>
              <a:t>g</a:t>
            </a:r>
            <a:r>
              <a:rPr lang="en-US" altLang="zh-CN" sz="2000" dirty="0" err="1" smtClean="0">
                <a:solidFill>
                  <a:schemeClr val="tx2">
                    <a:lumMod val="65000"/>
                    <a:lumOff val="35000"/>
                  </a:schemeClr>
                </a:solidFill>
                <a:latin typeface="Comic Sans MS" pitchFamily="66" charset="0"/>
                <a:ea typeface="宋体" charset="-122"/>
                <a:sym typeface="Symbol" pitchFamily="18" charset="2"/>
              </a:rPr>
              <a:t>G</a:t>
            </a:r>
            <a:endParaRPr lang="en-US" altLang="zh-CN" sz="2000" dirty="0">
              <a:solidFill>
                <a:schemeClr val="tx2">
                  <a:lumMod val="65000"/>
                  <a:lumOff val="35000"/>
                </a:schemeClr>
              </a:solidFill>
              <a:latin typeface="Comic Sans MS" pitchFamily="66" charset="0"/>
              <a:ea typeface="ＭＳ Ｐゴシック" pitchFamily="122" charset="-128"/>
              <a:cs typeface="Trebuchet MS"/>
            </a:endParaRPr>
          </a:p>
          <a:p>
            <a:pPr marL="742950" lvl="1" indent="-223838" eaLnBrk="1" hangingPunct="1">
              <a:spcBef>
                <a:spcPct val="80000"/>
              </a:spcBef>
              <a:buFontTx/>
              <a:buChar char="–"/>
              <a:tabLst>
                <a:tab pos="1366838" algn="l"/>
                <a:tab pos="1600200" algn="l"/>
              </a:tabLst>
            </a:pPr>
            <a:r>
              <a:rPr lang="en-US" altLang="zh-CN" sz="2000" dirty="0">
                <a:solidFill>
                  <a:schemeClr val="tx2">
                    <a:lumMod val="65000"/>
                    <a:lumOff val="35000"/>
                  </a:schemeClr>
                </a:solidFill>
                <a:latin typeface="Comic Sans MS" pitchFamily="66" charset="0"/>
                <a:ea typeface="宋体" charset="-122"/>
                <a:sym typeface="Symbol" pitchFamily="18" charset="2"/>
              </a:rPr>
              <a:t>Efficiently </a:t>
            </a:r>
            <a:r>
              <a:rPr lang="en-US" altLang="zh-CN" sz="2000" dirty="0" smtClean="0">
                <a:solidFill>
                  <a:schemeClr val="tx2">
                    <a:lumMod val="65000"/>
                    <a:lumOff val="35000"/>
                  </a:schemeClr>
                </a:solidFill>
                <a:latin typeface="Comic Sans MS" pitchFamily="66" charset="0"/>
                <a:ea typeface="宋体" charset="-122"/>
                <a:sym typeface="Symbol" pitchFamily="18" charset="2"/>
              </a:rPr>
              <a:t>computable</a:t>
            </a:r>
            <a:endParaRPr lang="en-US" altLang="zh-CN" sz="2000" dirty="0">
              <a:solidFill>
                <a:schemeClr val="tx2">
                  <a:lumMod val="65000"/>
                  <a:lumOff val="35000"/>
                </a:schemeClr>
              </a:solidFill>
              <a:latin typeface="Comic Sans MS" pitchFamily="66" charset="0"/>
              <a:ea typeface="宋体" charset="-122"/>
              <a:sym typeface="Symbol" pitchFamily="18" charset="2"/>
            </a:endParaRPr>
          </a:p>
          <a:p>
            <a:pPr>
              <a:spcBef>
                <a:spcPct val="50000"/>
              </a:spcBef>
            </a:pPr>
            <a:endParaRPr lang="en-US" altLang="zh-CN" dirty="0">
              <a:latin typeface="Comic Sans MS" pitchFamily="66" charset="0"/>
              <a:ea typeface="宋体" charset="-122"/>
            </a:endParaRPr>
          </a:p>
        </p:txBody>
      </p:sp>
      <p:sp>
        <p:nvSpPr>
          <p:cNvPr id="274440" name="Text Box 8"/>
          <p:cNvSpPr txBox="1">
            <a:spLocks noChangeArrowheads="1"/>
          </p:cNvSpPr>
          <p:nvPr/>
        </p:nvSpPr>
        <p:spPr bwMode="auto">
          <a:xfrm>
            <a:off x="304800" y="2133600"/>
            <a:ext cx="7315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50000"/>
              </a:spcBef>
              <a:buFont typeface="Arial" pitchFamily="34" charset="0"/>
              <a:buChar char="•"/>
            </a:pPr>
            <a:r>
              <a:rPr lang="en-US" altLang="zh-CN" dirty="0">
                <a:latin typeface="Comic Sans MS" pitchFamily="66" charset="0"/>
                <a:ea typeface="宋体" charset="-122"/>
              </a:rPr>
              <a:t>Intuitive Hardness Discrete Log:</a:t>
            </a:r>
          </a:p>
          <a:p>
            <a:pPr>
              <a:spcBef>
                <a:spcPct val="50000"/>
              </a:spcBef>
            </a:pPr>
            <a:r>
              <a:rPr lang="en-US" altLang="zh-CN" dirty="0">
                <a:latin typeface="Comic Sans MS" pitchFamily="66" charset="0"/>
                <a:ea typeface="宋体" charset="-122"/>
              </a:rPr>
              <a:t>   </a:t>
            </a:r>
            <a:r>
              <a:rPr lang="en-US" altLang="zh-CN" dirty="0">
                <a:solidFill>
                  <a:schemeClr val="tx2">
                    <a:lumMod val="65000"/>
                    <a:lumOff val="35000"/>
                  </a:schemeClr>
                </a:solidFill>
                <a:latin typeface="Comic Sans MS" pitchFamily="66" charset="0"/>
                <a:ea typeface="宋体" charset="-122"/>
              </a:rPr>
              <a:t>Given: g, </a:t>
            </a:r>
            <a:r>
              <a:rPr lang="en-US" altLang="zh-CN" dirty="0" err="1">
                <a:solidFill>
                  <a:schemeClr val="tx2">
                    <a:lumMod val="65000"/>
                    <a:lumOff val="35000"/>
                  </a:schemeClr>
                </a:solidFill>
                <a:latin typeface="Comic Sans MS" pitchFamily="66" charset="0"/>
                <a:ea typeface="宋体" charset="-122"/>
              </a:rPr>
              <a:t>g</a:t>
            </a:r>
            <a:r>
              <a:rPr lang="en-US" altLang="zh-CN" baseline="30000" dirty="0" err="1">
                <a:solidFill>
                  <a:schemeClr val="tx2">
                    <a:lumMod val="65000"/>
                    <a:lumOff val="35000"/>
                  </a:schemeClr>
                </a:solidFill>
                <a:latin typeface="Comic Sans MS" pitchFamily="66" charset="0"/>
                <a:ea typeface="宋体" charset="-122"/>
              </a:rPr>
              <a:t>a</a:t>
            </a:r>
            <a:r>
              <a:rPr lang="en-US" altLang="zh-CN" dirty="0">
                <a:solidFill>
                  <a:schemeClr val="tx2">
                    <a:lumMod val="65000"/>
                    <a:lumOff val="35000"/>
                  </a:schemeClr>
                </a:solidFill>
                <a:latin typeface="Comic Sans MS" pitchFamily="66" charset="0"/>
                <a:ea typeface="宋体" charset="-122"/>
              </a:rPr>
              <a:t>     Hard to get:  a</a:t>
            </a:r>
          </a:p>
        </p:txBody>
      </p:sp>
    </p:spTree>
    <p:extLst>
      <p:ext uri="{BB962C8B-B14F-4D97-AF65-F5344CB8AC3E}">
        <p14:creationId xmlns:p14="http://schemas.microsoft.com/office/powerpoint/2010/main" val="3356421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4435"/>
                                        </p:tgtEl>
                                        <p:attrNameLst>
                                          <p:attrName>style.visibility</p:attrName>
                                        </p:attrNameLst>
                                      </p:cBhvr>
                                      <p:to>
                                        <p:strVal val="visible"/>
                                      </p:to>
                                    </p:set>
                                    <p:anim calcmode="lin" valueType="num">
                                      <p:cBhvr additive="base">
                                        <p:cTn id="7" dur="500" fill="hold"/>
                                        <p:tgtEl>
                                          <p:spTgt spid="274435"/>
                                        </p:tgtEl>
                                        <p:attrNameLst>
                                          <p:attrName>ppt_x</p:attrName>
                                        </p:attrNameLst>
                                      </p:cBhvr>
                                      <p:tavLst>
                                        <p:tav tm="0">
                                          <p:val>
                                            <p:strVal val="0-#ppt_w/2"/>
                                          </p:val>
                                        </p:tav>
                                        <p:tav tm="100000">
                                          <p:val>
                                            <p:strVal val="#ppt_x"/>
                                          </p:val>
                                        </p:tav>
                                      </p:tavLst>
                                    </p:anim>
                                    <p:anim calcmode="lin" valueType="num">
                                      <p:cBhvr additive="base">
                                        <p:cTn id="8" dur="500" fill="hold"/>
                                        <p:tgtEl>
                                          <p:spTgt spid="2744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4440"/>
                                        </p:tgtEl>
                                        <p:attrNameLst>
                                          <p:attrName>style.visibility</p:attrName>
                                        </p:attrNameLst>
                                      </p:cBhvr>
                                      <p:to>
                                        <p:strVal val="visible"/>
                                      </p:to>
                                    </p:set>
                                    <p:anim calcmode="lin" valueType="num">
                                      <p:cBhvr additive="base">
                                        <p:cTn id="13" dur="500" fill="hold"/>
                                        <p:tgtEl>
                                          <p:spTgt spid="274440"/>
                                        </p:tgtEl>
                                        <p:attrNameLst>
                                          <p:attrName>ppt_x</p:attrName>
                                        </p:attrNameLst>
                                      </p:cBhvr>
                                      <p:tavLst>
                                        <p:tav tm="0">
                                          <p:val>
                                            <p:strVal val="0-#ppt_w/2"/>
                                          </p:val>
                                        </p:tav>
                                        <p:tav tm="100000">
                                          <p:val>
                                            <p:strVal val="#ppt_x"/>
                                          </p:val>
                                        </p:tav>
                                      </p:tavLst>
                                    </p:anim>
                                    <p:anim calcmode="lin" valueType="num">
                                      <p:cBhvr additive="base">
                                        <p:cTn id="14" dur="500" fill="hold"/>
                                        <p:tgtEl>
                                          <p:spTgt spid="2744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4437"/>
                                        </p:tgtEl>
                                        <p:attrNameLst>
                                          <p:attrName>style.visibility</p:attrName>
                                        </p:attrNameLst>
                                      </p:cBhvr>
                                      <p:to>
                                        <p:strVal val="visible"/>
                                      </p:to>
                                    </p:set>
                                    <p:anim calcmode="lin" valueType="num">
                                      <p:cBhvr additive="base">
                                        <p:cTn id="19" dur="500" fill="hold"/>
                                        <p:tgtEl>
                                          <p:spTgt spid="274437"/>
                                        </p:tgtEl>
                                        <p:attrNameLst>
                                          <p:attrName>ppt_x</p:attrName>
                                        </p:attrNameLst>
                                      </p:cBhvr>
                                      <p:tavLst>
                                        <p:tav tm="0">
                                          <p:val>
                                            <p:strVal val="0-#ppt_w/2"/>
                                          </p:val>
                                        </p:tav>
                                        <p:tav tm="100000">
                                          <p:val>
                                            <p:strVal val="#ppt_x"/>
                                          </p:val>
                                        </p:tav>
                                      </p:tavLst>
                                    </p:anim>
                                    <p:anim calcmode="lin" valueType="num">
                                      <p:cBhvr additive="base">
                                        <p:cTn id="20" dur="500" fill="hold"/>
                                        <p:tgtEl>
                                          <p:spTgt spid="27443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4439"/>
                                        </p:tgtEl>
                                        <p:attrNameLst>
                                          <p:attrName>style.visibility</p:attrName>
                                        </p:attrNameLst>
                                      </p:cBhvr>
                                      <p:to>
                                        <p:strVal val="visible"/>
                                      </p:to>
                                    </p:set>
                                    <p:anim calcmode="lin" valueType="num">
                                      <p:cBhvr additive="base">
                                        <p:cTn id="23" dur="500" fill="hold"/>
                                        <p:tgtEl>
                                          <p:spTgt spid="274439"/>
                                        </p:tgtEl>
                                        <p:attrNameLst>
                                          <p:attrName>ppt_x</p:attrName>
                                        </p:attrNameLst>
                                      </p:cBhvr>
                                      <p:tavLst>
                                        <p:tav tm="0">
                                          <p:val>
                                            <p:strVal val="0-#ppt_w/2"/>
                                          </p:val>
                                        </p:tav>
                                        <p:tav tm="100000">
                                          <p:val>
                                            <p:strVal val="#ppt_x"/>
                                          </p:val>
                                        </p:tav>
                                      </p:tavLst>
                                    </p:anim>
                                    <p:anim calcmode="lin" valueType="num">
                                      <p:cBhvr additive="base">
                                        <p:cTn id="24" dur="500" fill="hold"/>
                                        <p:tgtEl>
                                          <p:spTgt spid="274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p:bldP spid="274437" grpId="0"/>
      <p:bldP spid="274439" grpId="0"/>
      <p:bldP spid="2744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228600" y="583467"/>
            <a:ext cx="8915400" cy="835025"/>
          </a:xfrm>
        </p:spPr>
        <p:txBody>
          <a:bodyPr/>
          <a:lstStyle/>
          <a:p>
            <a:r>
              <a:rPr lang="en-US" altLang="zh-CN" dirty="0" smtClean="0">
                <a:latin typeface="Comic Sans MS" pitchFamily="66" charset="0"/>
                <a:ea typeface="宋体" charset="-122"/>
              </a:rPr>
              <a:t>CP-ABE Algorithms</a:t>
            </a:r>
            <a:endParaRPr lang="en-US" altLang="zh-CN" dirty="0">
              <a:latin typeface="Comic Sans MS" pitchFamily="66" charset="0"/>
              <a:ea typeface="宋体" charset="-122"/>
            </a:endParaRPr>
          </a:p>
        </p:txBody>
      </p:sp>
      <p:sp>
        <p:nvSpPr>
          <p:cNvPr id="297987" name="Text Box 3"/>
          <p:cNvSpPr txBox="1">
            <a:spLocks noChangeArrowheads="1"/>
          </p:cNvSpPr>
          <p:nvPr/>
        </p:nvSpPr>
        <p:spPr bwMode="auto">
          <a:xfrm>
            <a:off x="216310" y="1600200"/>
            <a:ext cx="38222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smtClean="0">
                <a:solidFill>
                  <a:srgbClr val="606060"/>
                </a:solidFill>
                <a:latin typeface="Comic Sans MS" pitchFamily="66" charset="0"/>
                <a:ea typeface="ＭＳ Ｐゴシック" pitchFamily="122" charset="-128"/>
                <a:cs typeface="Trebuchet MS"/>
              </a:rPr>
              <a:t>Setup(</a:t>
            </a:r>
            <a:r>
              <a:rPr lang="el-GR" altLang="zh-CN" sz="2800" dirty="0">
                <a:solidFill>
                  <a:srgbClr val="0000FF"/>
                </a:solidFill>
                <a:latin typeface="Comic Sans MS" pitchFamily="66" charset="0"/>
              </a:rPr>
              <a:t>λ</a:t>
            </a:r>
            <a:r>
              <a:rPr lang="en-US" altLang="zh-CN" sz="2800" dirty="0" smtClean="0">
                <a:solidFill>
                  <a:srgbClr val="606060"/>
                </a:solidFill>
                <a:latin typeface="Comic Sans MS" pitchFamily="66" charset="0"/>
                <a:ea typeface="ＭＳ Ｐゴシック" pitchFamily="122" charset="-128"/>
                <a:cs typeface="Trebuchet MS"/>
              </a:rPr>
              <a:t>) -&gt; </a:t>
            </a:r>
            <a:r>
              <a:rPr lang="en-US" altLang="zh-CN" sz="2800" dirty="0">
                <a:solidFill>
                  <a:srgbClr val="0000CC"/>
                </a:solidFill>
                <a:latin typeface="Comic Sans MS" pitchFamily="66" charset="0"/>
                <a:ea typeface="宋体" charset="-122"/>
              </a:rPr>
              <a:t>MSK, PK </a:t>
            </a:r>
          </a:p>
        </p:txBody>
      </p:sp>
      <p:grpSp>
        <p:nvGrpSpPr>
          <p:cNvPr id="297988" name="Group 4"/>
          <p:cNvGrpSpPr>
            <a:grpSpLocks/>
          </p:cNvGrpSpPr>
          <p:nvPr/>
        </p:nvGrpSpPr>
        <p:grpSpPr bwMode="auto">
          <a:xfrm>
            <a:off x="5029200" y="1295400"/>
            <a:ext cx="2068002" cy="1034608"/>
            <a:chOff x="2256" y="864"/>
            <a:chExt cx="1824" cy="816"/>
          </a:xfrm>
        </p:grpSpPr>
        <p:sp>
          <p:nvSpPr>
            <p:cNvPr id="297989" name="Text Box 5"/>
            <p:cNvSpPr txBox="1">
              <a:spLocks noChangeArrowheads="1"/>
            </p:cNvSpPr>
            <p:nvPr/>
          </p:nvSpPr>
          <p:spPr bwMode="auto">
            <a:xfrm>
              <a:off x="3018" y="1344"/>
              <a:ext cx="41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dirty="0">
                  <a:latin typeface="Comic Sans MS" pitchFamily="66" charset="0"/>
                  <a:ea typeface="宋体" charset="-122"/>
                </a:rPr>
                <a:t>PK</a:t>
              </a:r>
            </a:p>
          </p:txBody>
        </p:sp>
        <p:sp>
          <p:nvSpPr>
            <p:cNvPr id="297990" name="Text Box 6"/>
            <p:cNvSpPr txBox="1">
              <a:spLocks noChangeArrowheads="1"/>
            </p:cNvSpPr>
            <p:nvPr/>
          </p:nvSpPr>
          <p:spPr bwMode="auto">
            <a:xfrm>
              <a:off x="3003" y="1008"/>
              <a:ext cx="65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dirty="0">
                  <a:latin typeface="Comic Sans MS" pitchFamily="66" charset="0"/>
                  <a:ea typeface="宋体" charset="-122"/>
                </a:rPr>
                <a:t>MSK</a:t>
              </a:r>
            </a:p>
          </p:txBody>
        </p:sp>
        <p:pic>
          <p:nvPicPr>
            <p:cNvPr id="297991" name="Picture 7" descr="pmo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864"/>
              <a:ext cx="816" cy="816"/>
            </a:xfrm>
            <a:prstGeom prst="rect">
              <a:avLst/>
            </a:prstGeom>
            <a:noFill/>
            <a:extLst>
              <a:ext uri="{909E8E84-426E-40DD-AFC4-6F175D3DCCD1}">
                <a14:hiddenFill xmlns:a14="http://schemas.microsoft.com/office/drawing/2010/main">
                  <a:solidFill>
                    <a:srgbClr val="FFFFFF"/>
                  </a:solidFill>
                </a14:hiddenFill>
              </a:ext>
            </a:extLst>
          </p:spPr>
        </p:pic>
        <p:grpSp>
          <p:nvGrpSpPr>
            <p:cNvPr id="297992" name="Group 8"/>
            <p:cNvGrpSpPr>
              <a:grpSpLocks/>
            </p:cNvGrpSpPr>
            <p:nvPr/>
          </p:nvGrpSpPr>
          <p:grpSpPr bwMode="auto">
            <a:xfrm rot="10800000">
              <a:off x="3408" y="1206"/>
              <a:ext cx="432" cy="364"/>
              <a:chOff x="3072" y="729"/>
              <a:chExt cx="624" cy="416"/>
            </a:xfrm>
          </p:grpSpPr>
          <p:grpSp>
            <p:nvGrpSpPr>
              <p:cNvPr id="297993" name="Group 9"/>
              <p:cNvGrpSpPr>
                <a:grpSpLocks/>
              </p:cNvGrpSpPr>
              <p:nvPr/>
            </p:nvGrpSpPr>
            <p:grpSpPr bwMode="auto">
              <a:xfrm>
                <a:off x="3072" y="768"/>
                <a:ext cx="624" cy="192"/>
                <a:chOff x="1872" y="2976"/>
                <a:chExt cx="624" cy="192"/>
              </a:xfrm>
            </p:grpSpPr>
            <p:sp>
              <p:nvSpPr>
                <p:cNvPr id="297994" name="Rectangle 10"/>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297995" name="AutoShape 11"/>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297996" name="Rectangle 12"/>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297997" name="Rectangle 13"/>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297998" name="Rectangle 14"/>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grpSp>
          <p:sp>
            <p:nvSpPr>
              <p:cNvPr id="297999" name="Text Box 15"/>
              <p:cNvSpPr txBox="1">
                <a:spLocks noChangeArrowheads="1"/>
              </p:cNvSpPr>
              <p:nvPr/>
            </p:nvSpPr>
            <p:spPr bwMode="auto">
              <a:xfrm>
                <a:off x="3182" y="729"/>
                <a:ext cx="235"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spAutoFit/>
              </a:bodyPr>
              <a:lstStyle/>
              <a:p>
                <a:endParaRPr lang="zh-CN" altLang="zh-CN">
                  <a:latin typeface="Comic Sans MS" pitchFamily="66" charset="0"/>
                  <a:ea typeface="ＭＳ Ｐゴシック" charset="-128"/>
                </a:endParaRPr>
              </a:p>
            </p:txBody>
          </p:sp>
        </p:grpSp>
        <p:pic>
          <p:nvPicPr>
            <p:cNvPr id="298000" name="Picture 16" descr="bs00740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056"/>
              <a:ext cx="384" cy="187"/>
            </a:xfrm>
            <a:prstGeom prst="rect">
              <a:avLst/>
            </a:prstGeom>
            <a:noFill/>
            <a:extLst>
              <a:ext uri="{909E8E84-426E-40DD-AFC4-6F175D3DCCD1}">
                <a14:hiddenFill xmlns:a14="http://schemas.microsoft.com/office/drawing/2010/main">
                  <a:solidFill>
                    <a:srgbClr val="FFFFFF"/>
                  </a:solidFill>
                </a14:hiddenFill>
              </a:ext>
            </a:extLst>
          </p:spPr>
        </p:pic>
      </p:grpSp>
      <p:sp>
        <p:nvSpPr>
          <p:cNvPr id="298001" name="Text Box 17"/>
          <p:cNvSpPr txBox="1">
            <a:spLocks noChangeArrowheads="1"/>
          </p:cNvSpPr>
          <p:nvPr/>
        </p:nvSpPr>
        <p:spPr bwMode="auto">
          <a:xfrm>
            <a:off x="216310" y="4038600"/>
            <a:ext cx="4419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606060"/>
                </a:solidFill>
                <a:latin typeface="Comic Sans MS" pitchFamily="66" charset="0"/>
                <a:ea typeface="ＭＳ Ｐゴシック" pitchFamily="122" charset="-128"/>
                <a:cs typeface="Trebuchet MS"/>
              </a:rPr>
              <a:t>Encrypt(</a:t>
            </a:r>
            <a:r>
              <a:rPr lang="en-US" altLang="zh-CN" sz="2800" dirty="0">
                <a:solidFill>
                  <a:srgbClr val="0000CC"/>
                </a:solidFill>
                <a:latin typeface="Comic Sans MS" pitchFamily="66" charset="0"/>
                <a:ea typeface="宋体" charset="-122"/>
              </a:rPr>
              <a:t>PK ,M, </a:t>
            </a:r>
            <a:r>
              <a:rPr lang="en-US" altLang="zh-CN" sz="2800" dirty="0">
                <a:solidFill>
                  <a:srgbClr val="0000FF"/>
                </a:solidFill>
                <a:latin typeface="Comic Sans MS" pitchFamily="66" charset="0"/>
              </a:rPr>
              <a:t>Access policy</a:t>
            </a:r>
            <a:r>
              <a:rPr lang="en-US" altLang="zh-CN" sz="2800" dirty="0" smtClean="0">
                <a:solidFill>
                  <a:srgbClr val="606060"/>
                </a:solidFill>
                <a:latin typeface="Comic Sans MS" pitchFamily="66" charset="0"/>
                <a:ea typeface="ＭＳ Ｐゴシック" pitchFamily="122" charset="-128"/>
                <a:cs typeface="Trebuchet MS"/>
              </a:rPr>
              <a:t>) </a:t>
            </a:r>
            <a:r>
              <a:rPr lang="en-US" altLang="zh-CN" sz="2800" dirty="0">
                <a:solidFill>
                  <a:srgbClr val="606060"/>
                </a:solidFill>
                <a:latin typeface="Comic Sans MS" pitchFamily="66" charset="0"/>
                <a:ea typeface="ＭＳ Ｐゴシック" pitchFamily="122" charset="-128"/>
                <a:cs typeface="Trebuchet MS"/>
              </a:rPr>
              <a:t>-&gt; </a:t>
            </a:r>
            <a:r>
              <a:rPr lang="en-US" altLang="zh-CN" sz="2800" dirty="0" smtClean="0">
                <a:solidFill>
                  <a:srgbClr val="0000CC"/>
                </a:solidFill>
                <a:latin typeface="Comic Sans MS" pitchFamily="66" charset="0"/>
                <a:ea typeface="宋体" charset="-122"/>
              </a:rPr>
              <a:t>CT</a:t>
            </a:r>
            <a:endParaRPr lang="en-US" altLang="zh-CN" sz="2800" dirty="0">
              <a:solidFill>
                <a:srgbClr val="0000CC"/>
              </a:solidFill>
              <a:latin typeface="Comic Sans MS" pitchFamily="66" charset="0"/>
              <a:ea typeface="宋体" charset="-122"/>
            </a:endParaRPr>
          </a:p>
        </p:txBody>
      </p:sp>
      <p:sp>
        <p:nvSpPr>
          <p:cNvPr id="298002" name="Text Box 18"/>
          <p:cNvSpPr txBox="1">
            <a:spLocks noChangeArrowheads="1"/>
          </p:cNvSpPr>
          <p:nvPr/>
        </p:nvSpPr>
        <p:spPr bwMode="auto">
          <a:xfrm>
            <a:off x="216310" y="2743200"/>
            <a:ext cx="47366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err="1">
                <a:solidFill>
                  <a:srgbClr val="606060"/>
                </a:solidFill>
                <a:latin typeface="Comic Sans MS" pitchFamily="66" charset="0"/>
                <a:ea typeface="ＭＳ Ｐゴシック" pitchFamily="122" charset="-128"/>
                <a:cs typeface="Trebuchet MS"/>
              </a:rPr>
              <a:t>KeyGen</a:t>
            </a:r>
            <a:r>
              <a:rPr lang="en-US" altLang="zh-CN" sz="2800" dirty="0">
                <a:solidFill>
                  <a:srgbClr val="606060"/>
                </a:solidFill>
                <a:latin typeface="Comic Sans MS" pitchFamily="66" charset="0"/>
                <a:ea typeface="ＭＳ Ｐゴシック" pitchFamily="122" charset="-128"/>
                <a:cs typeface="Trebuchet MS"/>
              </a:rPr>
              <a:t>(</a:t>
            </a:r>
            <a:r>
              <a:rPr lang="en-US" altLang="zh-CN" sz="2800" dirty="0">
                <a:solidFill>
                  <a:srgbClr val="0000CC"/>
                </a:solidFill>
                <a:latin typeface="Comic Sans MS" pitchFamily="66" charset="0"/>
                <a:ea typeface="宋体" charset="-122"/>
              </a:rPr>
              <a:t>MSK, </a:t>
            </a:r>
            <a:r>
              <a:rPr lang="en-US" altLang="zh-CN" sz="2800" dirty="0" err="1">
                <a:solidFill>
                  <a:srgbClr val="0000CC"/>
                </a:solidFill>
                <a:latin typeface="Comic Sans MS" pitchFamily="66" charset="0"/>
                <a:ea typeface="宋体" charset="-122"/>
              </a:rPr>
              <a:t>Attrs</a:t>
            </a:r>
            <a:r>
              <a:rPr lang="en-US" altLang="zh-CN" sz="2800" dirty="0" smtClean="0">
                <a:solidFill>
                  <a:srgbClr val="0000CC"/>
                </a:solidFill>
                <a:latin typeface="Comic Sans MS" pitchFamily="66" charset="0"/>
                <a:ea typeface="宋体" charset="-122"/>
              </a:rPr>
              <a:t>.</a:t>
            </a:r>
            <a:r>
              <a:rPr lang="en-US" altLang="zh-CN" sz="2800" dirty="0" smtClean="0">
                <a:solidFill>
                  <a:srgbClr val="606060"/>
                </a:solidFill>
                <a:latin typeface="Comic Sans MS" pitchFamily="66" charset="0"/>
                <a:ea typeface="ＭＳ Ｐゴシック" pitchFamily="122" charset="-128"/>
                <a:cs typeface="Trebuchet MS"/>
              </a:rPr>
              <a:t>) -&gt; </a:t>
            </a:r>
            <a:r>
              <a:rPr lang="en-US" altLang="zh-CN" sz="2800" dirty="0">
                <a:solidFill>
                  <a:srgbClr val="0000CC"/>
                </a:solidFill>
                <a:latin typeface="Comic Sans MS" pitchFamily="66" charset="0"/>
                <a:ea typeface="宋体" charset="-122"/>
              </a:rPr>
              <a:t>SK</a:t>
            </a:r>
            <a:r>
              <a:rPr lang="en-US" altLang="zh-CN" sz="2800" dirty="0" smtClean="0">
                <a:solidFill>
                  <a:srgbClr val="0000CC"/>
                </a:solidFill>
                <a:latin typeface="Comic Sans MS" pitchFamily="66" charset="0"/>
                <a:ea typeface="宋体" charset="-122"/>
              </a:rPr>
              <a:t> </a:t>
            </a:r>
            <a:endParaRPr lang="en-US" altLang="zh-CN" sz="2800" dirty="0">
              <a:solidFill>
                <a:srgbClr val="0000CC"/>
              </a:solidFill>
              <a:latin typeface="Comic Sans MS" pitchFamily="66" charset="0"/>
              <a:ea typeface="宋体" charset="-122"/>
            </a:endParaRPr>
          </a:p>
        </p:txBody>
      </p:sp>
      <p:grpSp>
        <p:nvGrpSpPr>
          <p:cNvPr id="298003" name="Group 19"/>
          <p:cNvGrpSpPr>
            <a:grpSpLocks/>
          </p:cNvGrpSpPr>
          <p:nvPr/>
        </p:nvGrpSpPr>
        <p:grpSpPr bwMode="auto">
          <a:xfrm>
            <a:off x="6019800" y="2514599"/>
            <a:ext cx="3048000" cy="1135134"/>
            <a:chOff x="3168" y="2636"/>
            <a:chExt cx="2592" cy="902"/>
          </a:xfrm>
        </p:grpSpPr>
        <p:sp>
          <p:nvSpPr>
            <p:cNvPr id="298004" name="Text Box 20"/>
            <p:cNvSpPr txBox="1">
              <a:spLocks noChangeArrowheads="1"/>
            </p:cNvSpPr>
            <p:nvPr/>
          </p:nvSpPr>
          <p:spPr bwMode="auto">
            <a:xfrm>
              <a:off x="3936" y="3024"/>
              <a:ext cx="1200"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smtClean="0">
                  <a:latin typeface="Comic Sans MS" pitchFamily="66" charset="0"/>
                  <a:ea typeface="宋体" charset="-122"/>
                </a:rPr>
                <a:t>“</a:t>
              </a:r>
              <a:r>
                <a:rPr lang="en-US" altLang="zh-CN" sz="1800" dirty="0" smtClean="0">
                  <a:solidFill>
                    <a:srgbClr val="C00000"/>
                  </a:solidFill>
                  <a:latin typeface="Comic Sans MS" pitchFamily="66" charset="0"/>
                  <a:ea typeface="宋体" charset="-122"/>
                </a:rPr>
                <a:t>CS Dept.</a:t>
              </a:r>
              <a:r>
                <a:rPr lang="en-US" altLang="zh-CN" sz="1800" dirty="0" smtClean="0">
                  <a:latin typeface="Comic Sans MS" pitchFamily="66" charset="0"/>
                  <a:ea typeface="宋体" charset="-122"/>
                </a:rPr>
                <a:t>”</a:t>
              </a:r>
              <a:endParaRPr lang="en-US" altLang="zh-CN" sz="1800" dirty="0">
                <a:latin typeface="Comic Sans MS" pitchFamily="66" charset="0"/>
                <a:ea typeface="宋体" charset="-122"/>
              </a:endParaRPr>
            </a:p>
            <a:p>
              <a:r>
                <a:rPr lang="en-US" altLang="zh-CN" sz="1800" dirty="0">
                  <a:latin typeface="Comic Sans MS" pitchFamily="66" charset="0"/>
                  <a:ea typeface="宋体" charset="-122"/>
                </a:rPr>
                <a:t>“</a:t>
              </a:r>
              <a:r>
                <a:rPr lang="en-US" altLang="zh-CN" sz="1800" dirty="0">
                  <a:solidFill>
                    <a:srgbClr val="C00000"/>
                  </a:solidFill>
                  <a:latin typeface="Comic Sans MS" pitchFamily="66" charset="0"/>
                  <a:ea typeface="宋体" charset="-122"/>
                </a:rPr>
                <a:t>PhD</a:t>
              </a:r>
              <a:r>
                <a:rPr lang="en-US" altLang="zh-CN" sz="1800" dirty="0">
                  <a:latin typeface="Comic Sans MS" pitchFamily="66" charset="0"/>
                  <a:ea typeface="宋体" charset="-122"/>
                </a:rPr>
                <a:t>”</a:t>
              </a:r>
            </a:p>
          </p:txBody>
        </p:sp>
        <p:grpSp>
          <p:nvGrpSpPr>
            <p:cNvPr id="298005" name="Group 21"/>
            <p:cNvGrpSpPr>
              <a:grpSpLocks/>
            </p:cNvGrpSpPr>
            <p:nvPr/>
          </p:nvGrpSpPr>
          <p:grpSpPr bwMode="auto">
            <a:xfrm>
              <a:off x="3168" y="2636"/>
              <a:ext cx="2592" cy="884"/>
              <a:chOff x="3168" y="2636"/>
              <a:chExt cx="2592" cy="884"/>
            </a:xfrm>
          </p:grpSpPr>
          <p:sp>
            <p:nvSpPr>
              <p:cNvPr id="298006" name="Line 22"/>
              <p:cNvSpPr>
                <a:spLocks noChangeShapeType="1"/>
              </p:cNvSpPr>
              <p:nvPr/>
            </p:nvSpPr>
            <p:spPr bwMode="auto">
              <a:xfrm>
                <a:off x="3168" y="3024"/>
                <a:ext cx="864" cy="0"/>
              </a:xfrm>
              <a:prstGeom prst="line">
                <a:avLst/>
              </a:prstGeom>
              <a:noFill/>
              <a:ln w="889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pic>
            <p:nvPicPr>
              <p:cNvPr id="298007" name="Picture 23" descr="sara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6" y="2736"/>
                <a:ext cx="784" cy="784"/>
              </a:xfrm>
              <a:prstGeom prst="rect">
                <a:avLst/>
              </a:prstGeom>
              <a:noFill/>
              <a:extLst>
                <a:ext uri="{909E8E84-426E-40DD-AFC4-6F175D3DCCD1}">
                  <a14:hiddenFill xmlns:a14="http://schemas.microsoft.com/office/drawing/2010/main">
                    <a:solidFill>
                      <a:srgbClr val="FFFFFF"/>
                    </a:solidFill>
                  </a14:hiddenFill>
                </a:ext>
              </a:extLst>
            </p:spPr>
          </p:pic>
          <p:grpSp>
            <p:nvGrpSpPr>
              <p:cNvPr id="298008" name="Group 24"/>
              <p:cNvGrpSpPr>
                <a:grpSpLocks/>
              </p:cNvGrpSpPr>
              <p:nvPr/>
            </p:nvGrpSpPr>
            <p:grpSpPr bwMode="auto">
              <a:xfrm>
                <a:off x="3839" y="2636"/>
                <a:ext cx="1043" cy="488"/>
                <a:chOff x="3776" y="1532"/>
                <a:chExt cx="1483" cy="633"/>
              </a:xfrm>
            </p:grpSpPr>
            <p:pic>
              <p:nvPicPr>
                <p:cNvPr id="298009" name="Picture 25" descr="j00853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extLst>
                  <a:ext uri="{909E8E84-426E-40DD-AFC4-6F175D3DCCD1}">
                    <a14:hiddenFill xmlns:a14="http://schemas.microsoft.com/office/drawing/2010/main">
                      <a:solidFill>
                        <a:srgbClr val="FFFFFF"/>
                      </a:solidFill>
                    </a14:hiddenFill>
                  </a:ext>
                </a:extLst>
              </p:spPr>
            </p:pic>
            <p:sp>
              <p:nvSpPr>
                <p:cNvPr id="298010" name="Text Box 26"/>
                <p:cNvSpPr txBox="1">
                  <a:spLocks noChangeArrowheads="1"/>
                </p:cNvSpPr>
                <p:nvPr/>
              </p:nvSpPr>
              <p:spPr bwMode="auto">
                <a:xfrm>
                  <a:off x="3776" y="1532"/>
                  <a:ext cx="1070"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000" dirty="0">
                      <a:latin typeface="Comic Sans MS" pitchFamily="66" charset="0"/>
                      <a:ea typeface="宋体" charset="-122"/>
                    </a:rPr>
                    <a:t>SK</a:t>
                  </a:r>
                </a:p>
              </p:txBody>
            </p:sp>
          </p:grpSp>
        </p:grpSp>
      </p:grpSp>
      <p:sp>
        <p:nvSpPr>
          <p:cNvPr id="298011" name="Text Box 27"/>
          <p:cNvSpPr txBox="1">
            <a:spLocks noChangeArrowheads="1"/>
          </p:cNvSpPr>
          <p:nvPr/>
        </p:nvSpPr>
        <p:spPr bwMode="auto">
          <a:xfrm>
            <a:off x="216310" y="55626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606060"/>
                </a:solidFill>
                <a:latin typeface="Comic Sans MS" pitchFamily="66" charset="0"/>
                <a:ea typeface="ＭＳ Ｐゴシック" pitchFamily="122" charset="-128"/>
                <a:cs typeface="Trebuchet MS"/>
              </a:rPr>
              <a:t>Decrypt(</a:t>
            </a:r>
            <a:r>
              <a:rPr lang="en-US" altLang="zh-CN" sz="2800" dirty="0">
                <a:solidFill>
                  <a:srgbClr val="0000CC"/>
                </a:solidFill>
                <a:latin typeface="Comic Sans MS" pitchFamily="66" charset="0"/>
                <a:ea typeface="宋体" charset="-122"/>
              </a:rPr>
              <a:t>SK, CT</a:t>
            </a:r>
            <a:r>
              <a:rPr lang="en-US" altLang="zh-CN" sz="2800" dirty="0" smtClean="0">
                <a:solidFill>
                  <a:srgbClr val="606060"/>
                </a:solidFill>
                <a:latin typeface="Comic Sans MS" pitchFamily="66" charset="0"/>
                <a:ea typeface="ＭＳ Ｐゴシック" pitchFamily="122" charset="-128"/>
                <a:cs typeface="Trebuchet MS"/>
              </a:rPr>
              <a:t>)</a:t>
            </a:r>
            <a:r>
              <a:rPr lang="en-US" altLang="zh-CN" sz="2800" dirty="0">
                <a:solidFill>
                  <a:srgbClr val="0000CC"/>
                </a:solidFill>
                <a:latin typeface="Comic Sans MS" pitchFamily="66" charset="0"/>
                <a:ea typeface="宋体" charset="-122"/>
              </a:rPr>
              <a:t> </a:t>
            </a:r>
            <a:r>
              <a:rPr lang="en-US" altLang="zh-CN" sz="2800" dirty="0">
                <a:solidFill>
                  <a:srgbClr val="606060"/>
                </a:solidFill>
                <a:latin typeface="Comic Sans MS" pitchFamily="66" charset="0"/>
                <a:ea typeface="ＭＳ Ｐゴシック" pitchFamily="122" charset="-128"/>
                <a:cs typeface="Trebuchet MS"/>
              </a:rPr>
              <a:t>-&gt;</a:t>
            </a:r>
            <a:r>
              <a:rPr lang="en-US" altLang="zh-CN" sz="2800" dirty="0" smtClean="0">
                <a:solidFill>
                  <a:srgbClr val="0000CC"/>
                </a:solidFill>
                <a:latin typeface="Comic Sans MS" pitchFamily="66" charset="0"/>
                <a:ea typeface="宋体" charset="-122"/>
              </a:rPr>
              <a:t> M</a:t>
            </a:r>
            <a:endParaRPr lang="en-US" altLang="zh-CN" sz="2800" dirty="0">
              <a:solidFill>
                <a:srgbClr val="0000CC"/>
              </a:solidFill>
              <a:latin typeface="Comic Sans MS" pitchFamily="66" charset="0"/>
              <a:ea typeface="宋体" charset="-122"/>
            </a:endParaRPr>
          </a:p>
        </p:txBody>
      </p:sp>
      <p:grpSp>
        <p:nvGrpSpPr>
          <p:cNvPr id="298078" name="Group 94"/>
          <p:cNvGrpSpPr>
            <a:grpSpLocks/>
          </p:cNvGrpSpPr>
          <p:nvPr/>
        </p:nvGrpSpPr>
        <p:grpSpPr bwMode="auto">
          <a:xfrm>
            <a:off x="5005909" y="5410201"/>
            <a:ext cx="2184242" cy="1295943"/>
            <a:chOff x="2112" y="3418"/>
            <a:chExt cx="1565" cy="940"/>
          </a:xfrm>
        </p:grpSpPr>
        <p:pic>
          <p:nvPicPr>
            <p:cNvPr id="298014" name="Picture 30" descr="sara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3" y="3514"/>
              <a:ext cx="784" cy="784"/>
            </a:xfrm>
            <a:prstGeom prst="rect">
              <a:avLst/>
            </a:prstGeom>
            <a:noFill/>
            <a:extLst>
              <a:ext uri="{909E8E84-426E-40DD-AFC4-6F175D3DCCD1}">
                <a14:hiddenFill xmlns:a14="http://schemas.microsoft.com/office/drawing/2010/main">
                  <a:solidFill>
                    <a:srgbClr val="FFFFFF"/>
                  </a:solidFill>
                </a14:hiddenFill>
              </a:ext>
            </a:extLst>
          </p:spPr>
        </p:pic>
        <p:sp>
          <p:nvSpPr>
            <p:cNvPr id="298015" name="Text Box 31"/>
            <p:cNvSpPr txBox="1">
              <a:spLocks noChangeArrowheads="1"/>
            </p:cNvSpPr>
            <p:nvPr/>
          </p:nvSpPr>
          <p:spPr bwMode="auto">
            <a:xfrm>
              <a:off x="2134" y="3889"/>
              <a:ext cx="998" cy="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a:latin typeface="Comic Sans MS" pitchFamily="66" charset="0"/>
                  <a:ea typeface="宋体" charset="-122"/>
                </a:rPr>
                <a:t>“</a:t>
              </a:r>
              <a:r>
                <a:rPr lang="en-US" altLang="zh-CN" sz="1800" dirty="0" smtClean="0">
                  <a:solidFill>
                    <a:srgbClr val="C00000"/>
                  </a:solidFill>
                  <a:latin typeface="Comic Sans MS" pitchFamily="66" charset="0"/>
                  <a:ea typeface="宋体" charset="-122"/>
                </a:rPr>
                <a:t>CS Dept.</a:t>
              </a:r>
              <a:r>
                <a:rPr lang="en-US" altLang="zh-CN" sz="1800" dirty="0" smtClean="0">
                  <a:latin typeface="Comic Sans MS" pitchFamily="66" charset="0"/>
                  <a:ea typeface="宋体" charset="-122"/>
                </a:rPr>
                <a:t>”</a:t>
              </a:r>
              <a:endParaRPr lang="en-US" altLang="zh-CN" sz="1800" dirty="0">
                <a:latin typeface="Comic Sans MS" pitchFamily="66" charset="0"/>
                <a:ea typeface="宋体" charset="-122"/>
              </a:endParaRPr>
            </a:p>
            <a:p>
              <a:r>
                <a:rPr lang="en-US" altLang="zh-CN" sz="1800" dirty="0">
                  <a:latin typeface="Comic Sans MS" pitchFamily="66" charset="0"/>
                  <a:ea typeface="宋体" charset="-122"/>
                </a:rPr>
                <a:t>“</a:t>
              </a:r>
              <a:r>
                <a:rPr lang="en-US" altLang="zh-CN" sz="1800" dirty="0">
                  <a:solidFill>
                    <a:srgbClr val="C00000"/>
                  </a:solidFill>
                  <a:latin typeface="Comic Sans MS" pitchFamily="66" charset="0"/>
                  <a:ea typeface="宋体" charset="-122"/>
                </a:rPr>
                <a:t>PhD</a:t>
              </a:r>
              <a:r>
                <a:rPr lang="en-US" altLang="zh-CN" sz="1800" dirty="0">
                  <a:latin typeface="Comic Sans MS" pitchFamily="66" charset="0"/>
                  <a:ea typeface="宋体" charset="-122"/>
                </a:rPr>
                <a:t>”</a:t>
              </a:r>
            </a:p>
          </p:txBody>
        </p:sp>
        <p:grpSp>
          <p:nvGrpSpPr>
            <p:cNvPr id="298016" name="Group 32"/>
            <p:cNvGrpSpPr>
              <a:grpSpLocks/>
            </p:cNvGrpSpPr>
            <p:nvPr/>
          </p:nvGrpSpPr>
          <p:grpSpPr bwMode="auto">
            <a:xfrm>
              <a:off x="2112" y="3418"/>
              <a:ext cx="864" cy="481"/>
              <a:chOff x="4030" y="1540"/>
              <a:chExt cx="1229" cy="625"/>
            </a:xfrm>
          </p:grpSpPr>
          <p:pic>
            <p:nvPicPr>
              <p:cNvPr id="298017" name="Picture 33" descr="j00853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extLst>
                <a:ext uri="{909E8E84-426E-40DD-AFC4-6F175D3DCCD1}">
                  <a14:hiddenFill xmlns:a14="http://schemas.microsoft.com/office/drawing/2010/main">
                    <a:solidFill>
                      <a:srgbClr val="FFFFFF"/>
                    </a:solidFill>
                  </a14:hiddenFill>
                </a:ext>
              </a:extLst>
            </p:spPr>
          </p:pic>
          <p:sp>
            <p:nvSpPr>
              <p:cNvPr id="298018" name="Text Box 34"/>
              <p:cNvSpPr txBox="1">
                <a:spLocks noChangeArrowheads="1"/>
              </p:cNvSpPr>
              <p:nvPr/>
            </p:nvSpPr>
            <p:spPr bwMode="auto">
              <a:xfrm>
                <a:off x="4030" y="1540"/>
                <a:ext cx="816"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dirty="0">
                    <a:latin typeface="Comic Sans MS" pitchFamily="66" charset="0"/>
                    <a:ea typeface="宋体" charset="-122"/>
                  </a:rPr>
                  <a:t>SK</a:t>
                </a:r>
              </a:p>
            </p:txBody>
          </p:sp>
        </p:grpSp>
      </p:grpSp>
      <p:pic>
        <p:nvPicPr>
          <p:cNvPr id="298032" name="Picture 48" descr="ca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822" y="3919145"/>
            <a:ext cx="1040778" cy="1040778"/>
          </a:xfrm>
          <a:prstGeom prst="rect">
            <a:avLst/>
          </a:prstGeom>
          <a:noFill/>
          <a:extLst>
            <a:ext uri="{909E8E84-426E-40DD-AFC4-6F175D3DCCD1}">
              <a14:hiddenFill xmlns:a14="http://schemas.microsoft.com/office/drawing/2010/main">
                <a:solidFill>
                  <a:srgbClr val="FFFFFF"/>
                </a:solidFill>
              </a14:hiddenFill>
            </a:ext>
          </a:extLst>
        </p:spPr>
      </p:pic>
      <p:pic>
        <p:nvPicPr>
          <p:cNvPr id="298033" name="Picture 49" descr="f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962400"/>
            <a:ext cx="19812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298046" name="Group 62"/>
          <p:cNvGrpSpPr>
            <a:grpSpLocks/>
          </p:cNvGrpSpPr>
          <p:nvPr/>
        </p:nvGrpSpPr>
        <p:grpSpPr bwMode="auto">
          <a:xfrm>
            <a:off x="4953000" y="2574776"/>
            <a:ext cx="1298222" cy="1026906"/>
            <a:chOff x="2496" y="2640"/>
            <a:chExt cx="1104" cy="816"/>
          </a:xfrm>
        </p:grpSpPr>
        <p:pic>
          <p:nvPicPr>
            <p:cNvPr id="298047" name="Picture 63" descr="pmo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 y="2640"/>
              <a:ext cx="816" cy="816"/>
            </a:xfrm>
            <a:prstGeom prst="rect">
              <a:avLst/>
            </a:prstGeom>
            <a:noFill/>
            <a:extLst>
              <a:ext uri="{909E8E84-426E-40DD-AFC4-6F175D3DCCD1}">
                <a14:hiddenFill xmlns:a14="http://schemas.microsoft.com/office/drawing/2010/main">
                  <a:solidFill>
                    <a:srgbClr val="FFFFFF"/>
                  </a:solidFill>
                </a14:hiddenFill>
              </a:ext>
            </a:extLst>
          </p:spPr>
        </p:pic>
        <p:pic>
          <p:nvPicPr>
            <p:cNvPr id="298048" name="Picture 64" descr="bs00740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736"/>
              <a:ext cx="384" cy="1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8049" name="Group 65"/>
          <p:cNvGrpSpPr>
            <a:grpSpLocks/>
          </p:cNvGrpSpPr>
          <p:nvPr/>
        </p:nvGrpSpPr>
        <p:grpSpPr bwMode="auto">
          <a:xfrm>
            <a:off x="6205538" y="4114800"/>
            <a:ext cx="1364113" cy="758069"/>
            <a:chOff x="1238" y="1286"/>
            <a:chExt cx="2255" cy="1824"/>
          </a:xfrm>
        </p:grpSpPr>
        <p:sp>
          <p:nvSpPr>
            <p:cNvPr id="298050" name="Oval 66"/>
            <p:cNvSpPr>
              <a:spLocks noChangeArrowheads="1"/>
            </p:cNvSpPr>
            <p:nvPr/>
          </p:nvSpPr>
          <p:spPr bwMode="auto">
            <a:xfrm>
              <a:off x="1968" y="1286"/>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a:latin typeface="Comic Sans MS" pitchFamily="66" charset="0"/>
                  <a:ea typeface="宋体" charset="-122"/>
                </a:rPr>
                <a:t>OR</a:t>
              </a:r>
            </a:p>
          </p:txBody>
        </p:sp>
        <p:sp>
          <p:nvSpPr>
            <p:cNvPr id="298051" name="Text Box 67"/>
            <p:cNvSpPr txBox="1">
              <a:spLocks noChangeArrowheads="1"/>
            </p:cNvSpPr>
            <p:nvPr/>
          </p:nvSpPr>
          <p:spPr bwMode="auto">
            <a:xfrm>
              <a:off x="1238" y="2065"/>
              <a:ext cx="108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800">
                  <a:latin typeface="Comic Sans MS" pitchFamily="66" charset="0"/>
                  <a:ea typeface="宋体" charset="-122"/>
                </a:rPr>
                <a:t>Professor</a:t>
              </a:r>
            </a:p>
          </p:txBody>
        </p:sp>
        <p:sp>
          <p:nvSpPr>
            <p:cNvPr id="298052" name="Oval 68"/>
            <p:cNvSpPr>
              <a:spLocks noChangeArrowheads="1"/>
            </p:cNvSpPr>
            <p:nvPr/>
          </p:nvSpPr>
          <p:spPr bwMode="auto">
            <a:xfrm>
              <a:off x="2448" y="1814"/>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dirty="0">
                  <a:latin typeface="Comic Sans MS" pitchFamily="66" charset="0"/>
                  <a:ea typeface="宋体" charset="-122"/>
                </a:rPr>
                <a:t>AND</a:t>
              </a:r>
            </a:p>
          </p:txBody>
        </p:sp>
        <p:sp>
          <p:nvSpPr>
            <p:cNvPr id="298053" name="Text Box 69"/>
            <p:cNvSpPr txBox="1">
              <a:spLocks noChangeArrowheads="1"/>
            </p:cNvSpPr>
            <p:nvPr/>
          </p:nvSpPr>
          <p:spPr bwMode="auto">
            <a:xfrm>
              <a:off x="1645" y="2589"/>
              <a:ext cx="100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800" dirty="0" smtClean="0">
                  <a:latin typeface="Comic Sans MS" pitchFamily="66" charset="0"/>
                  <a:ea typeface="宋体" charset="-122"/>
                </a:rPr>
                <a:t>CS Dept.</a:t>
              </a:r>
              <a:endParaRPr lang="en-US" altLang="zh-CN" sz="800" dirty="0">
                <a:latin typeface="Comic Sans MS" pitchFamily="66" charset="0"/>
                <a:ea typeface="宋体" charset="-122"/>
              </a:endParaRPr>
            </a:p>
          </p:txBody>
        </p:sp>
        <p:sp>
          <p:nvSpPr>
            <p:cNvPr id="298054" name="Text Box 70"/>
            <p:cNvSpPr txBox="1">
              <a:spLocks noChangeArrowheads="1"/>
            </p:cNvSpPr>
            <p:nvPr/>
          </p:nvSpPr>
          <p:spPr bwMode="auto">
            <a:xfrm>
              <a:off x="2880" y="2592"/>
              <a:ext cx="6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800">
                  <a:latin typeface="Comic Sans MS" pitchFamily="66" charset="0"/>
                  <a:ea typeface="宋体" charset="-122"/>
                </a:rPr>
                <a:t>PhD</a:t>
              </a:r>
            </a:p>
          </p:txBody>
        </p:sp>
        <p:sp>
          <p:nvSpPr>
            <p:cNvPr id="298055" name="Line 71"/>
            <p:cNvSpPr>
              <a:spLocks noChangeShapeType="1"/>
            </p:cNvSpPr>
            <p:nvPr/>
          </p:nvSpPr>
          <p:spPr bwMode="auto">
            <a:xfrm flipH="1" flipV="1">
              <a:off x="2400" y="167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298056" name="Line 72"/>
            <p:cNvSpPr>
              <a:spLocks noChangeShapeType="1"/>
            </p:cNvSpPr>
            <p:nvPr/>
          </p:nvSpPr>
          <p:spPr bwMode="auto">
            <a:xfrm flipV="1">
              <a:off x="1872" y="167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298057" name="Line 73"/>
            <p:cNvSpPr>
              <a:spLocks noChangeShapeType="1"/>
            </p:cNvSpPr>
            <p:nvPr/>
          </p:nvSpPr>
          <p:spPr bwMode="auto">
            <a:xfrm flipV="1">
              <a:off x="2352"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298058" name="Line 74"/>
            <p:cNvSpPr>
              <a:spLocks noChangeShapeType="1"/>
            </p:cNvSpPr>
            <p:nvPr/>
          </p:nvSpPr>
          <p:spPr bwMode="auto">
            <a:xfrm flipH="1" flipV="1">
              <a:off x="2880"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grpSp>
      <p:pic>
        <p:nvPicPr>
          <p:cNvPr id="298074" name="Picture 90" descr="l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40386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49" descr="f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5486400"/>
            <a:ext cx="19812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65"/>
          <p:cNvGrpSpPr>
            <a:grpSpLocks/>
          </p:cNvGrpSpPr>
          <p:nvPr/>
        </p:nvGrpSpPr>
        <p:grpSpPr bwMode="auto">
          <a:xfrm>
            <a:off x="7119938" y="5638800"/>
            <a:ext cx="1364113" cy="758069"/>
            <a:chOff x="1238" y="1286"/>
            <a:chExt cx="2255" cy="1824"/>
          </a:xfrm>
        </p:grpSpPr>
        <p:sp>
          <p:nvSpPr>
            <p:cNvPr id="98" name="Oval 66"/>
            <p:cNvSpPr>
              <a:spLocks noChangeArrowheads="1"/>
            </p:cNvSpPr>
            <p:nvPr/>
          </p:nvSpPr>
          <p:spPr bwMode="auto">
            <a:xfrm>
              <a:off x="1968" y="1286"/>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a:latin typeface="Comic Sans MS" pitchFamily="66" charset="0"/>
                  <a:ea typeface="宋体" charset="-122"/>
                </a:rPr>
                <a:t>OR</a:t>
              </a:r>
            </a:p>
          </p:txBody>
        </p:sp>
        <p:sp>
          <p:nvSpPr>
            <p:cNvPr id="99" name="Text Box 67"/>
            <p:cNvSpPr txBox="1">
              <a:spLocks noChangeArrowheads="1"/>
            </p:cNvSpPr>
            <p:nvPr/>
          </p:nvSpPr>
          <p:spPr bwMode="auto">
            <a:xfrm>
              <a:off x="1238" y="2065"/>
              <a:ext cx="108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800">
                  <a:latin typeface="Comic Sans MS" pitchFamily="66" charset="0"/>
                  <a:ea typeface="宋体" charset="-122"/>
                </a:rPr>
                <a:t>Professor</a:t>
              </a:r>
            </a:p>
          </p:txBody>
        </p:sp>
        <p:sp>
          <p:nvSpPr>
            <p:cNvPr id="100" name="Oval 68"/>
            <p:cNvSpPr>
              <a:spLocks noChangeArrowheads="1"/>
            </p:cNvSpPr>
            <p:nvPr/>
          </p:nvSpPr>
          <p:spPr bwMode="auto">
            <a:xfrm>
              <a:off x="2448" y="1814"/>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dirty="0">
                  <a:latin typeface="Comic Sans MS" pitchFamily="66" charset="0"/>
                  <a:ea typeface="宋体" charset="-122"/>
                </a:rPr>
                <a:t>AND</a:t>
              </a:r>
            </a:p>
          </p:txBody>
        </p:sp>
        <p:sp>
          <p:nvSpPr>
            <p:cNvPr id="101" name="Text Box 69"/>
            <p:cNvSpPr txBox="1">
              <a:spLocks noChangeArrowheads="1"/>
            </p:cNvSpPr>
            <p:nvPr/>
          </p:nvSpPr>
          <p:spPr bwMode="auto">
            <a:xfrm>
              <a:off x="1645" y="2589"/>
              <a:ext cx="100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800" dirty="0" smtClean="0">
                  <a:latin typeface="Comic Sans MS" pitchFamily="66" charset="0"/>
                  <a:ea typeface="宋体" charset="-122"/>
                </a:rPr>
                <a:t>CS Dept.</a:t>
              </a:r>
              <a:endParaRPr lang="en-US" altLang="zh-CN" sz="800" dirty="0">
                <a:latin typeface="Comic Sans MS" pitchFamily="66" charset="0"/>
                <a:ea typeface="宋体" charset="-122"/>
              </a:endParaRPr>
            </a:p>
          </p:txBody>
        </p:sp>
        <p:sp>
          <p:nvSpPr>
            <p:cNvPr id="102" name="Text Box 70"/>
            <p:cNvSpPr txBox="1">
              <a:spLocks noChangeArrowheads="1"/>
            </p:cNvSpPr>
            <p:nvPr/>
          </p:nvSpPr>
          <p:spPr bwMode="auto">
            <a:xfrm>
              <a:off x="2880" y="2592"/>
              <a:ext cx="6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800">
                  <a:latin typeface="Comic Sans MS" pitchFamily="66" charset="0"/>
                  <a:ea typeface="宋体" charset="-122"/>
                </a:rPr>
                <a:t>PhD</a:t>
              </a:r>
            </a:p>
          </p:txBody>
        </p:sp>
        <p:sp>
          <p:nvSpPr>
            <p:cNvPr id="103" name="Line 71"/>
            <p:cNvSpPr>
              <a:spLocks noChangeShapeType="1"/>
            </p:cNvSpPr>
            <p:nvPr/>
          </p:nvSpPr>
          <p:spPr bwMode="auto">
            <a:xfrm flipH="1" flipV="1">
              <a:off x="2400" y="167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104" name="Line 72"/>
            <p:cNvSpPr>
              <a:spLocks noChangeShapeType="1"/>
            </p:cNvSpPr>
            <p:nvPr/>
          </p:nvSpPr>
          <p:spPr bwMode="auto">
            <a:xfrm flipV="1">
              <a:off x="1872" y="167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105" name="Line 73"/>
            <p:cNvSpPr>
              <a:spLocks noChangeShapeType="1"/>
            </p:cNvSpPr>
            <p:nvPr/>
          </p:nvSpPr>
          <p:spPr bwMode="auto">
            <a:xfrm flipV="1">
              <a:off x="2352"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106" name="Line 74"/>
            <p:cNvSpPr>
              <a:spLocks noChangeShapeType="1"/>
            </p:cNvSpPr>
            <p:nvPr/>
          </p:nvSpPr>
          <p:spPr bwMode="auto">
            <a:xfrm flipH="1" flipV="1">
              <a:off x="2880"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grpSp>
      <p:pic>
        <p:nvPicPr>
          <p:cNvPr id="107" name="Picture 90" descr="l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55626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0370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987"/>
                                        </p:tgtEl>
                                        <p:attrNameLst>
                                          <p:attrName>style.visibility</p:attrName>
                                        </p:attrNameLst>
                                      </p:cBhvr>
                                      <p:to>
                                        <p:strVal val="visible"/>
                                      </p:to>
                                    </p:set>
                                    <p:anim calcmode="lin" valueType="num">
                                      <p:cBhvr additive="base">
                                        <p:cTn id="7" dur="500" fill="hold"/>
                                        <p:tgtEl>
                                          <p:spTgt spid="297987"/>
                                        </p:tgtEl>
                                        <p:attrNameLst>
                                          <p:attrName>ppt_x</p:attrName>
                                        </p:attrNameLst>
                                      </p:cBhvr>
                                      <p:tavLst>
                                        <p:tav tm="0">
                                          <p:val>
                                            <p:strVal val="0-#ppt_w/2"/>
                                          </p:val>
                                        </p:tav>
                                        <p:tav tm="100000">
                                          <p:val>
                                            <p:strVal val="#ppt_x"/>
                                          </p:val>
                                        </p:tav>
                                      </p:tavLst>
                                    </p:anim>
                                    <p:anim calcmode="lin" valueType="num">
                                      <p:cBhvr additive="base">
                                        <p:cTn id="8" dur="500" fill="hold"/>
                                        <p:tgtEl>
                                          <p:spTgt spid="297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988"/>
                                        </p:tgtEl>
                                        <p:attrNameLst>
                                          <p:attrName>style.visibility</p:attrName>
                                        </p:attrNameLst>
                                      </p:cBhvr>
                                      <p:to>
                                        <p:strVal val="visible"/>
                                      </p:to>
                                    </p:set>
                                    <p:anim calcmode="lin" valueType="num">
                                      <p:cBhvr additive="base">
                                        <p:cTn id="13" dur="500" fill="hold"/>
                                        <p:tgtEl>
                                          <p:spTgt spid="297988"/>
                                        </p:tgtEl>
                                        <p:attrNameLst>
                                          <p:attrName>ppt_x</p:attrName>
                                        </p:attrNameLst>
                                      </p:cBhvr>
                                      <p:tavLst>
                                        <p:tav tm="0">
                                          <p:val>
                                            <p:strVal val="0-#ppt_w/2"/>
                                          </p:val>
                                        </p:tav>
                                        <p:tav tm="100000">
                                          <p:val>
                                            <p:strVal val="#ppt_x"/>
                                          </p:val>
                                        </p:tav>
                                      </p:tavLst>
                                    </p:anim>
                                    <p:anim calcmode="lin" valueType="num">
                                      <p:cBhvr additive="base">
                                        <p:cTn id="14" dur="500" fill="hold"/>
                                        <p:tgtEl>
                                          <p:spTgt spid="2979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8002"/>
                                        </p:tgtEl>
                                        <p:attrNameLst>
                                          <p:attrName>style.visibility</p:attrName>
                                        </p:attrNameLst>
                                      </p:cBhvr>
                                      <p:to>
                                        <p:strVal val="visible"/>
                                      </p:to>
                                    </p:set>
                                    <p:anim calcmode="lin" valueType="num">
                                      <p:cBhvr additive="base">
                                        <p:cTn id="19" dur="500" fill="hold"/>
                                        <p:tgtEl>
                                          <p:spTgt spid="298002"/>
                                        </p:tgtEl>
                                        <p:attrNameLst>
                                          <p:attrName>ppt_x</p:attrName>
                                        </p:attrNameLst>
                                      </p:cBhvr>
                                      <p:tavLst>
                                        <p:tav tm="0">
                                          <p:val>
                                            <p:strVal val="0-#ppt_w/2"/>
                                          </p:val>
                                        </p:tav>
                                        <p:tav tm="100000">
                                          <p:val>
                                            <p:strVal val="#ppt_x"/>
                                          </p:val>
                                        </p:tav>
                                      </p:tavLst>
                                    </p:anim>
                                    <p:anim calcmode="lin" valueType="num">
                                      <p:cBhvr additive="base">
                                        <p:cTn id="20" dur="500" fill="hold"/>
                                        <p:tgtEl>
                                          <p:spTgt spid="2980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98046"/>
                                        </p:tgtEl>
                                        <p:attrNameLst>
                                          <p:attrName>style.visibility</p:attrName>
                                        </p:attrNameLst>
                                      </p:cBhvr>
                                      <p:to>
                                        <p:strVal val="visible"/>
                                      </p:to>
                                    </p:set>
                                    <p:anim calcmode="lin" valueType="num">
                                      <p:cBhvr additive="base">
                                        <p:cTn id="25" dur="500" fill="hold"/>
                                        <p:tgtEl>
                                          <p:spTgt spid="298046"/>
                                        </p:tgtEl>
                                        <p:attrNameLst>
                                          <p:attrName>ppt_x</p:attrName>
                                        </p:attrNameLst>
                                      </p:cBhvr>
                                      <p:tavLst>
                                        <p:tav tm="0">
                                          <p:val>
                                            <p:strVal val="0-#ppt_w/2"/>
                                          </p:val>
                                        </p:tav>
                                        <p:tav tm="100000">
                                          <p:val>
                                            <p:strVal val="#ppt_x"/>
                                          </p:val>
                                        </p:tav>
                                      </p:tavLst>
                                    </p:anim>
                                    <p:anim calcmode="lin" valueType="num">
                                      <p:cBhvr additive="base">
                                        <p:cTn id="26" dur="500" fill="hold"/>
                                        <p:tgtEl>
                                          <p:spTgt spid="29804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98003"/>
                                        </p:tgtEl>
                                        <p:attrNameLst>
                                          <p:attrName>style.visibility</p:attrName>
                                        </p:attrNameLst>
                                      </p:cBhvr>
                                      <p:to>
                                        <p:strVal val="visible"/>
                                      </p:to>
                                    </p:set>
                                    <p:animEffect transition="in" filter="dissolve">
                                      <p:cBhvr>
                                        <p:cTn id="31" dur="500"/>
                                        <p:tgtEl>
                                          <p:spTgt spid="2980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98001"/>
                                        </p:tgtEl>
                                        <p:attrNameLst>
                                          <p:attrName>style.visibility</p:attrName>
                                        </p:attrNameLst>
                                      </p:cBhvr>
                                      <p:to>
                                        <p:strVal val="visible"/>
                                      </p:to>
                                    </p:set>
                                    <p:anim calcmode="lin" valueType="num">
                                      <p:cBhvr additive="base">
                                        <p:cTn id="36" dur="500" fill="hold"/>
                                        <p:tgtEl>
                                          <p:spTgt spid="298001"/>
                                        </p:tgtEl>
                                        <p:attrNameLst>
                                          <p:attrName>ppt_x</p:attrName>
                                        </p:attrNameLst>
                                      </p:cBhvr>
                                      <p:tavLst>
                                        <p:tav tm="0">
                                          <p:val>
                                            <p:strVal val="0-#ppt_w/2"/>
                                          </p:val>
                                        </p:tav>
                                        <p:tav tm="100000">
                                          <p:val>
                                            <p:strVal val="#ppt_x"/>
                                          </p:val>
                                        </p:tav>
                                      </p:tavLst>
                                    </p:anim>
                                    <p:anim calcmode="lin" valueType="num">
                                      <p:cBhvr additive="base">
                                        <p:cTn id="37" dur="500" fill="hold"/>
                                        <p:tgtEl>
                                          <p:spTgt spid="298001"/>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298032"/>
                                        </p:tgtEl>
                                        <p:attrNameLst>
                                          <p:attrName>style.visibility</p:attrName>
                                        </p:attrNameLst>
                                      </p:cBhvr>
                                      <p:to>
                                        <p:strVal val="visible"/>
                                      </p:to>
                                    </p:set>
                                    <p:anim calcmode="lin" valueType="num">
                                      <p:cBhvr additive="base">
                                        <p:cTn id="42" dur="500" fill="hold"/>
                                        <p:tgtEl>
                                          <p:spTgt spid="298032"/>
                                        </p:tgtEl>
                                        <p:attrNameLst>
                                          <p:attrName>ppt_x</p:attrName>
                                        </p:attrNameLst>
                                      </p:cBhvr>
                                      <p:tavLst>
                                        <p:tav tm="0">
                                          <p:val>
                                            <p:strVal val="0-#ppt_w/2"/>
                                          </p:val>
                                        </p:tav>
                                        <p:tav tm="100000">
                                          <p:val>
                                            <p:strVal val="#ppt_x"/>
                                          </p:val>
                                        </p:tav>
                                      </p:tavLst>
                                    </p:anim>
                                    <p:anim calcmode="lin" valueType="num">
                                      <p:cBhvr additive="base">
                                        <p:cTn id="43" dur="500" fill="hold"/>
                                        <p:tgtEl>
                                          <p:spTgt spid="298032"/>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298033"/>
                                        </p:tgtEl>
                                        <p:attrNameLst>
                                          <p:attrName>style.visibility</p:attrName>
                                        </p:attrNameLst>
                                      </p:cBhvr>
                                      <p:to>
                                        <p:strVal val="visible"/>
                                      </p:to>
                                    </p:set>
                                    <p:anim calcmode="lin" valueType="num">
                                      <p:cBhvr additive="base">
                                        <p:cTn id="46" dur="500" fill="hold"/>
                                        <p:tgtEl>
                                          <p:spTgt spid="298033"/>
                                        </p:tgtEl>
                                        <p:attrNameLst>
                                          <p:attrName>ppt_x</p:attrName>
                                        </p:attrNameLst>
                                      </p:cBhvr>
                                      <p:tavLst>
                                        <p:tav tm="0">
                                          <p:val>
                                            <p:strVal val="0-#ppt_w/2"/>
                                          </p:val>
                                        </p:tav>
                                        <p:tav tm="100000">
                                          <p:val>
                                            <p:strVal val="#ppt_x"/>
                                          </p:val>
                                        </p:tav>
                                      </p:tavLst>
                                    </p:anim>
                                    <p:anim calcmode="lin" valueType="num">
                                      <p:cBhvr additive="base">
                                        <p:cTn id="47" dur="500" fill="hold"/>
                                        <p:tgtEl>
                                          <p:spTgt spid="298033"/>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298074"/>
                                        </p:tgtEl>
                                        <p:attrNameLst>
                                          <p:attrName>style.visibility</p:attrName>
                                        </p:attrNameLst>
                                      </p:cBhvr>
                                      <p:to>
                                        <p:strVal val="visible"/>
                                      </p:to>
                                    </p:set>
                                    <p:anim calcmode="lin" valueType="num">
                                      <p:cBhvr additive="base">
                                        <p:cTn id="50" dur="500" fill="hold"/>
                                        <p:tgtEl>
                                          <p:spTgt spid="298074"/>
                                        </p:tgtEl>
                                        <p:attrNameLst>
                                          <p:attrName>ppt_x</p:attrName>
                                        </p:attrNameLst>
                                      </p:cBhvr>
                                      <p:tavLst>
                                        <p:tav tm="0">
                                          <p:val>
                                            <p:strVal val="0-#ppt_w/2"/>
                                          </p:val>
                                        </p:tav>
                                        <p:tav tm="100000">
                                          <p:val>
                                            <p:strVal val="#ppt_x"/>
                                          </p:val>
                                        </p:tav>
                                      </p:tavLst>
                                    </p:anim>
                                    <p:anim calcmode="lin" valueType="num">
                                      <p:cBhvr additive="base">
                                        <p:cTn id="51" dur="500" fill="hold"/>
                                        <p:tgtEl>
                                          <p:spTgt spid="298074"/>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298049"/>
                                        </p:tgtEl>
                                        <p:attrNameLst>
                                          <p:attrName>style.visibility</p:attrName>
                                        </p:attrNameLst>
                                      </p:cBhvr>
                                      <p:to>
                                        <p:strVal val="visible"/>
                                      </p:to>
                                    </p:set>
                                    <p:anim calcmode="lin" valueType="num">
                                      <p:cBhvr additive="base">
                                        <p:cTn id="54" dur="500" fill="hold"/>
                                        <p:tgtEl>
                                          <p:spTgt spid="298049"/>
                                        </p:tgtEl>
                                        <p:attrNameLst>
                                          <p:attrName>ppt_x</p:attrName>
                                        </p:attrNameLst>
                                      </p:cBhvr>
                                      <p:tavLst>
                                        <p:tav tm="0">
                                          <p:val>
                                            <p:strVal val="0-#ppt_w/2"/>
                                          </p:val>
                                        </p:tav>
                                        <p:tav tm="100000">
                                          <p:val>
                                            <p:strVal val="#ppt_x"/>
                                          </p:val>
                                        </p:tav>
                                      </p:tavLst>
                                    </p:anim>
                                    <p:anim calcmode="lin" valueType="num">
                                      <p:cBhvr additive="base">
                                        <p:cTn id="55" dur="500" fill="hold"/>
                                        <p:tgtEl>
                                          <p:spTgt spid="29804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298011"/>
                                        </p:tgtEl>
                                        <p:attrNameLst>
                                          <p:attrName>style.visibility</p:attrName>
                                        </p:attrNameLst>
                                      </p:cBhvr>
                                      <p:to>
                                        <p:strVal val="visible"/>
                                      </p:to>
                                    </p:set>
                                    <p:anim calcmode="lin" valueType="num">
                                      <p:cBhvr additive="base">
                                        <p:cTn id="60" dur="500" fill="hold"/>
                                        <p:tgtEl>
                                          <p:spTgt spid="298011"/>
                                        </p:tgtEl>
                                        <p:attrNameLst>
                                          <p:attrName>ppt_x</p:attrName>
                                        </p:attrNameLst>
                                      </p:cBhvr>
                                      <p:tavLst>
                                        <p:tav tm="0">
                                          <p:val>
                                            <p:strVal val="0-#ppt_w/2"/>
                                          </p:val>
                                        </p:tav>
                                        <p:tav tm="100000">
                                          <p:val>
                                            <p:strVal val="#ppt_x"/>
                                          </p:val>
                                        </p:tav>
                                      </p:tavLst>
                                    </p:anim>
                                    <p:anim calcmode="lin" valueType="num">
                                      <p:cBhvr additive="base">
                                        <p:cTn id="61" dur="500" fill="hold"/>
                                        <p:tgtEl>
                                          <p:spTgt spid="298011"/>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298078"/>
                                        </p:tgtEl>
                                        <p:attrNameLst>
                                          <p:attrName>style.visibility</p:attrName>
                                        </p:attrNameLst>
                                      </p:cBhvr>
                                      <p:to>
                                        <p:strVal val="visible"/>
                                      </p:to>
                                    </p:set>
                                    <p:anim calcmode="lin" valueType="num">
                                      <p:cBhvr additive="base">
                                        <p:cTn id="66" dur="500" fill="hold"/>
                                        <p:tgtEl>
                                          <p:spTgt spid="298078"/>
                                        </p:tgtEl>
                                        <p:attrNameLst>
                                          <p:attrName>ppt_x</p:attrName>
                                        </p:attrNameLst>
                                      </p:cBhvr>
                                      <p:tavLst>
                                        <p:tav tm="0">
                                          <p:val>
                                            <p:strVal val="0-#ppt_w/2"/>
                                          </p:val>
                                        </p:tav>
                                        <p:tav tm="100000">
                                          <p:val>
                                            <p:strVal val="#ppt_x"/>
                                          </p:val>
                                        </p:tav>
                                      </p:tavLst>
                                    </p:anim>
                                    <p:anim calcmode="lin" valueType="num">
                                      <p:cBhvr additive="base">
                                        <p:cTn id="67" dur="500" fill="hold"/>
                                        <p:tgtEl>
                                          <p:spTgt spid="298078"/>
                                        </p:tgtEl>
                                        <p:attrNameLst>
                                          <p:attrName>ppt_y</p:attrName>
                                        </p:attrNameLst>
                                      </p:cBhvr>
                                      <p:tavLst>
                                        <p:tav tm="0">
                                          <p:val>
                                            <p:strVal val="#ppt_y"/>
                                          </p:val>
                                        </p:tav>
                                        <p:tav tm="100000">
                                          <p:val>
                                            <p:strVal val="#ppt_y"/>
                                          </p:val>
                                        </p:tav>
                                      </p:tavLst>
                                    </p:anim>
                                  </p:childTnLst>
                                </p:cTn>
                              </p:par>
                              <p:par>
                                <p:cTn id="68" presetID="2" presetClass="entr" presetSubtype="8"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 calcmode="lin" valueType="num">
                                      <p:cBhvr additive="base">
                                        <p:cTn id="70" dur="500" fill="hold"/>
                                        <p:tgtEl>
                                          <p:spTgt spid="96"/>
                                        </p:tgtEl>
                                        <p:attrNameLst>
                                          <p:attrName>ppt_x</p:attrName>
                                        </p:attrNameLst>
                                      </p:cBhvr>
                                      <p:tavLst>
                                        <p:tav tm="0">
                                          <p:val>
                                            <p:strVal val="0-#ppt_w/2"/>
                                          </p:val>
                                        </p:tav>
                                        <p:tav tm="100000">
                                          <p:val>
                                            <p:strVal val="#ppt_x"/>
                                          </p:val>
                                        </p:tav>
                                      </p:tavLst>
                                    </p:anim>
                                    <p:anim calcmode="lin" valueType="num">
                                      <p:cBhvr additive="base">
                                        <p:cTn id="71" dur="500" fill="hold"/>
                                        <p:tgtEl>
                                          <p:spTgt spid="96"/>
                                        </p:tgtEl>
                                        <p:attrNameLst>
                                          <p:attrName>ppt_y</p:attrName>
                                        </p:attrNameLst>
                                      </p:cBhvr>
                                      <p:tavLst>
                                        <p:tav tm="0">
                                          <p:val>
                                            <p:strVal val="#ppt_y"/>
                                          </p:val>
                                        </p:tav>
                                        <p:tav tm="100000">
                                          <p:val>
                                            <p:strVal val="#ppt_y"/>
                                          </p:val>
                                        </p:tav>
                                      </p:tavLst>
                                    </p:anim>
                                  </p:childTnLst>
                                </p:cTn>
                              </p:par>
                              <p:par>
                                <p:cTn id="72" presetID="2" presetClass="entr" presetSubtype="8" fill="hold" nodeType="withEffect">
                                  <p:stCondLst>
                                    <p:cond delay="0"/>
                                  </p:stCondLst>
                                  <p:childTnLst>
                                    <p:set>
                                      <p:cBhvr>
                                        <p:cTn id="73" dur="1" fill="hold">
                                          <p:stCondLst>
                                            <p:cond delay="0"/>
                                          </p:stCondLst>
                                        </p:cTn>
                                        <p:tgtEl>
                                          <p:spTgt spid="107"/>
                                        </p:tgtEl>
                                        <p:attrNameLst>
                                          <p:attrName>style.visibility</p:attrName>
                                        </p:attrNameLst>
                                      </p:cBhvr>
                                      <p:to>
                                        <p:strVal val="visible"/>
                                      </p:to>
                                    </p:set>
                                    <p:anim calcmode="lin" valueType="num">
                                      <p:cBhvr additive="base">
                                        <p:cTn id="74" dur="500" fill="hold"/>
                                        <p:tgtEl>
                                          <p:spTgt spid="107"/>
                                        </p:tgtEl>
                                        <p:attrNameLst>
                                          <p:attrName>ppt_x</p:attrName>
                                        </p:attrNameLst>
                                      </p:cBhvr>
                                      <p:tavLst>
                                        <p:tav tm="0">
                                          <p:val>
                                            <p:strVal val="0-#ppt_w/2"/>
                                          </p:val>
                                        </p:tav>
                                        <p:tav tm="100000">
                                          <p:val>
                                            <p:strVal val="#ppt_x"/>
                                          </p:val>
                                        </p:tav>
                                      </p:tavLst>
                                    </p:anim>
                                    <p:anim calcmode="lin" valueType="num">
                                      <p:cBhvr additive="base">
                                        <p:cTn id="75" dur="500" fill="hold"/>
                                        <p:tgtEl>
                                          <p:spTgt spid="107"/>
                                        </p:tgtEl>
                                        <p:attrNameLst>
                                          <p:attrName>ppt_y</p:attrName>
                                        </p:attrNameLst>
                                      </p:cBhvr>
                                      <p:tavLst>
                                        <p:tav tm="0">
                                          <p:val>
                                            <p:strVal val="#ppt_y"/>
                                          </p:val>
                                        </p:tav>
                                        <p:tav tm="100000">
                                          <p:val>
                                            <p:strVal val="#ppt_y"/>
                                          </p:val>
                                        </p:tav>
                                      </p:tavLst>
                                    </p:anim>
                                  </p:childTnLst>
                                </p:cTn>
                              </p:par>
                              <p:par>
                                <p:cTn id="76" presetID="2" presetClass="entr" presetSubtype="8" fill="hold" nodeType="withEffect">
                                  <p:stCondLst>
                                    <p:cond delay="0"/>
                                  </p:stCondLst>
                                  <p:childTnLst>
                                    <p:set>
                                      <p:cBhvr>
                                        <p:cTn id="77" dur="1" fill="hold">
                                          <p:stCondLst>
                                            <p:cond delay="0"/>
                                          </p:stCondLst>
                                        </p:cTn>
                                        <p:tgtEl>
                                          <p:spTgt spid="97"/>
                                        </p:tgtEl>
                                        <p:attrNameLst>
                                          <p:attrName>style.visibility</p:attrName>
                                        </p:attrNameLst>
                                      </p:cBhvr>
                                      <p:to>
                                        <p:strVal val="visible"/>
                                      </p:to>
                                    </p:set>
                                    <p:anim calcmode="lin" valueType="num">
                                      <p:cBhvr additive="base">
                                        <p:cTn id="78" dur="500" fill="hold"/>
                                        <p:tgtEl>
                                          <p:spTgt spid="97"/>
                                        </p:tgtEl>
                                        <p:attrNameLst>
                                          <p:attrName>ppt_x</p:attrName>
                                        </p:attrNameLst>
                                      </p:cBhvr>
                                      <p:tavLst>
                                        <p:tav tm="0">
                                          <p:val>
                                            <p:strVal val="0-#ppt_w/2"/>
                                          </p:val>
                                        </p:tav>
                                        <p:tav tm="100000">
                                          <p:val>
                                            <p:strVal val="#ppt_x"/>
                                          </p:val>
                                        </p:tav>
                                      </p:tavLst>
                                    </p:anim>
                                    <p:anim calcmode="lin" valueType="num">
                                      <p:cBhvr additive="base">
                                        <p:cTn id="79" dur="50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p:bldP spid="298001" grpId="0"/>
      <p:bldP spid="298002" grpId="0"/>
      <p:bldP spid="29801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xfrm>
            <a:off x="685800" y="606425"/>
            <a:ext cx="7772400" cy="1143000"/>
          </a:xfrm>
          <a:noFill/>
        </p:spPr>
        <p:txBody>
          <a:bodyPr/>
          <a:lstStyle/>
          <a:p>
            <a:pPr eaLnBrk="1" hangingPunct="1">
              <a:defRPr/>
            </a:pPr>
            <a:r>
              <a:rPr lang="en-US" dirty="0" smtClean="0">
                <a:latin typeface="Comic Sans MS" pitchFamily="66" charset="0"/>
              </a:rPr>
              <a:t> System Setup </a:t>
            </a:r>
            <a:r>
              <a:rPr lang="en-US" altLang="zh-CN" sz="1800" dirty="0">
                <a:latin typeface="Comic Sans MS" pitchFamily="66" charset="0"/>
                <a:ea typeface="宋体" pitchFamily="2" charset="-122"/>
              </a:rPr>
              <a:t>[</a:t>
            </a:r>
            <a:r>
              <a:rPr lang="en-US" altLang="zh-CN" sz="1800" dirty="0" err="1">
                <a:latin typeface="Comic Sans MS" pitchFamily="66" charset="0"/>
                <a:ea typeface="宋体" pitchFamily="2" charset="-122"/>
              </a:rPr>
              <a:t>Bethencourt</a:t>
            </a:r>
            <a:r>
              <a:rPr lang="en-US" altLang="zh-CN" sz="1800" dirty="0">
                <a:latin typeface="Comic Sans MS" pitchFamily="66" charset="0"/>
                <a:ea typeface="宋体" pitchFamily="2" charset="-122"/>
              </a:rPr>
              <a:t>, </a:t>
            </a:r>
            <a:r>
              <a:rPr lang="en-US" altLang="zh-CN" sz="1800" dirty="0" err="1">
                <a:latin typeface="Comic Sans MS" pitchFamily="66" charset="0"/>
                <a:ea typeface="宋体" pitchFamily="2" charset="-122"/>
              </a:rPr>
              <a:t>Sahai</a:t>
            </a:r>
            <a:r>
              <a:rPr lang="en-US" altLang="zh-CN" sz="1800" dirty="0">
                <a:latin typeface="Comic Sans MS" pitchFamily="66" charset="0"/>
                <a:ea typeface="宋体" pitchFamily="2" charset="-122"/>
              </a:rPr>
              <a:t>, Waters S&amp;P’07]</a:t>
            </a:r>
            <a:endParaRPr lang="en-US" sz="2400" dirty="0" smtClean="0">
              <a:latin typeface="Comic Sans MS" pitchFamily="66" charset="0"/>
            </a:endParaRPr>
          </a:p>
        </p:txBody>
      </p:sp>
      <p:sp>
        <p:nvSpPr>
          <p:cNvPr id="26628" name="Text Box 4"/>
          <p:cNvSpPr txBox="1">
            <a:spLocks noChangeArrowheads="1"/>
          </p:cNvSpPr>
          <p:nvPr/>
        </p:nvSpPr>
        <p:spPr bwMode="auto">
          <a:xfrm>
            <a:off x="2743794" y="5105400"/>
            <a:ext cx="632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dirty="0" smtClean="0">
                <a:latin typeface="Comic Sans MS" pitchFamily="66" charset="0"/>
                <a:ea typeface="宋体" charset="-122"/>
              </a:rPr>
              <a:t>PK = ( g</a:t>
            </a:r>
            <a:r>
              <a:rPr lang="en-US" altLang="zh-CN" sz="2800" dirty="0">
                <a:latin typeface="Comic Sans MS" pitchFamily="66" charset="0"/>
                <a:ea typeface="宋体" charset="-122"/>
              </a:rPr>
              <a:t>,  </a:t>
            </a:r>
            <a:r>
              <a:rPr lang="en-US" altLang="zh-CN" sz="2800" dirty="0" err="1">
                <a:latin typeface="Comic Sans MS" pitchFamily="66" charset="0"/>
                <a:ea typeface="宋体" charset="-122"/>
              </a:rPr>
              <a:t>g</a:t>
            </a:r>
            <a:r>
              <a:rPr lang="en-US" altLang="zh-CN" sz="2800" baseline="30000" dirty="0" err="1">
                <a:latin typeface="Comic Sans MS" pitchFamily="66" charset="0"/>
                <a:ea typeface="宋体" charset="-122"/>
              </a:rPr>
              <a:t>b</a:t>
            </a:r>
            <a:r>
              <a:rPr lang="en-US" altLang="zh-CN" sz="2800" dirty="0">
                <a:latin typeface="Comic Sans MS" pitchFamily="66" charset="0"/>
                <a:ea typeface="宋体" charset="-122"/>
              </a:rPr>
              <a:t>,  e(g, </a:t>
            </a:r>
            <a:r>
              <a:rPr lang="en-US" altLang="zh-CN" sz="2800" dirty="0" smtClean="0">
                <a:latin typeface="Comic Sans MS" pitchFamily="66" charset="0"/>
                <a:ea typeface="宋体" charset="-122"/>
              </a:rPr>
              <a:t>g)</a:t>
            </a:r>
            <a:r>
              <a:rPr lang="en-US" altLang="zh-CN" sz="2800" baseline="30000" dirty="0" smtClean="0">
                <a:latin typeface="Comic Sans MS" pitchFamily="66" charset="0"/>
                <a:ea typeface="宋体" charset="-122"/>
              </a:rPr>
              <a:t>a </a:t>
            </a:r>
            <a:r>
              <a:rPr lang="en-US" altLang="zh-CN" sz="2800" dirty="0" smtClean="0">
                <a:latin typeface="Comic Sans MS" pitchFamily="66" charset="0"/>
                <a:ea typeface="宋体" charset="-122"/>
              </a:rPr>
              <a:t>, H</a:t>
            </a:r>
            <a:r>
              <a:rPr lang="en-US" altLang="zh-CN" sz="2800" dirty="0">
                <a:latin typeface="Comic Sans MS" pitchFamily="66" charset="0"/>
                <a:ea typeface="宋体" charset="-122"/>
              </a:rPr>
              <a:t>: {0,1}</a:t>
            </a:r>
            <a:r>
              <a:rPr lang="en-US" altLang="zh-CN" sz="2800" baseline="30000" dirty="0">
                <a:latin typeface="Comic Sans MS" pitchFamily="66" charset="0"/>
                <a:ea typeface="宋体" charset="-122"/>
              </a:rPr>
              <a:t>*</a:t>
            </a:r>
            <a:r>
              <a:rPr lang="en-US" altLang="zh-CN" sz="2800" dirty="0">
                <a:latin typeface="Comic Sans MS" pitchFamily="66" charset="0"/>
                <a:ea typeface="宋体" charset="-122"/>
                <a:sym typeface="Symbol" pitchFamily="18" charset="2"/>
              </a:rPr>
              <a:t>  </a:t>
            </a:r>
            <a:r>
              <a:rPr lang="en-US" altLang="zh-CN" sz="2800" dirty="0" smtClean="0">
                <a:latin typeface="Comic Sans MS" pitchFamily="66" charset="0"/>
                <a:ea typeface="宋体" charset="-122"/>
              </a:rPr>
              <a:t>G ) </a:t>
            </a:r>
            <a:endParaRPr lang="en-US" altLang="zh-CN" sz="2800" dirty="0">
              <a:latin typeface="Comic Sans MS" pitchFamily="66" charset="0"/>
              <a:ea typeface="宋体" charset="-122"/>
            </a:endParaRPr>
          </a:p>
        </p:txBody>
      </p:sp>
      <p:sp>
        <p:nvSpPr>
          <p:cNvPr id="26629" name="Text Box 4"/>
          <p:cNvSpPr txBox="1">
            <a:spLocks noChangeArrowheads="1"/>
          </p:cNvSpPr>
          <p:nvPr/>
        </p:nvSpPr>
        <p:spPr bwMode="auto">
          <a:xfrm>
            <a:off x="2743200" y="3733800"/>
            <a:ext cx="175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dirty="0" smtClean="0">
                <a:latin typeface="Comic Sans MS" pitchFamily="66" charset="0"/>
                <a:ea typeface="宋体" charset="-122"/>
              </a:rPr>
              <a:t>MSK = a</a:t>
            </a:r>
            <a:endParaRPr lang="en-US" altLang="zh-CN" sz="2800" dirty="0">
              <a:latin typeface="Comic Sans MS" pitchFamily="66" charset="0"/>
              <a:ea typeface="宋体" charset="-122"/>
            </a:endParaRPr>
          </a:p>
        </p:txBody>
      </p:sp>
      <p:grpSp>
        <p:nvGrpSpPr>
          <p:cNvPr id="26630" name="Group 20"/>
          <p:cNvGrpSpPr>
            <a:grpSpLocks/>
          </p:cNvGrpSpPr>
          <p:nvPr/>
        </p:nvGrpSpPr>
        <p:grpSpPr bwMode="auto">
          <a:xfrm>
            <a:off x="626837" y="3581400"/>
            <a:ext cx="1358900" cy="714375"/>
            <a:chOff x="4272" y="1008"/>
            <a:chExt cx="528" cy="450"/>
          </a:xfrm>
        </p:grpSpPr>
        <p:pic>
          <p:nvPicPr>
            <p:cNvPr id="26645" name="Picture 45" descr="bs0074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368" y="1248"/>
              <a:ext cx="43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6" name="Text Box 22"/>
            <p:cNvSpPr txBox="1">
              <a:spLocks noChangeArrowheads="1"/>
            </p:cNvSpPr>
            <p:nvPr/>
          </p:nvSpPr>
          <p:spPr bwMode="auto">
            <a:xfrm>
              <a:off x="4272" y="1008"/>
              <a:ext cx="480" cy="291"/>
            </a:xfrm>
            <a:prstGeom prst="rect">
              <a:avLst/>
            </a:prstGeom>
            <a:noFill/>
            <a:ln w="9525" algn="ctr">
              <a:noFill/>
              <a:miter lim="800000"/>
              <a:headEnd/>
              <a:tailEnd/>
            </a:ln>
          </p:spPr>
          <p:txBody>
            <a:bodyPr>
              <a:spAutoFit/>
            </a:bodyPr>
            <a:lstStyle/>
            <a:p>
              <a:pPr>
                <a:spcBef>
                  <a:spcPct val="50000"/>
                </a:spcBef>
                <a:defRPr/>
              </a:pPr>
              <a:r>
                <a:rPr lang="en-US" altLang="zh-CN" sz="2400" b="1" dirty="0">
                  <a:solidFill>
                    <a:srgbClr val="0000FF"/>
                  </a:solidFill>
                  <a:latin typeface="Comic Sans MS" pitchFamily="66" charset="0"/>
                </a:rPr>
                <a:t>MSK</a:t>
              </a:r>
            </a:p>
          </p:txBody>
        </p:sp>
      </p:grpSp>
      <p:grpSp>
        <p:nvGrpSpPr>
          <p:cNvPr id="26631" name="Group 7"/>
          <p:cNvGrpSpPr>
            <a:grpSpLocks/>
          </p:cNvGrpSpPr>
          <p:nvPr/>
        </p:nvGrpSpPr>
        <p:grpSpPr bwMode="auto">
          <a:xfrm>
            <a:off x="608857" y="4938711"/>
            <a:ext cx="1753644" cy="755650"/>
            <a:chOff x="327" y="1207"/>
            <a:chExt cx="1091" cy="476"/>
          </a:xfrm>
        </p:grpSpPr>
        <p:grpSp>
          <p:nvGrpSpPr>
            <p:cNvPr id="26636" name="Group 28"/>
            <p:cNvGrpSpPr>
              <a:grpSpLocks/>
            </p:cNvGrpSpPr>
            <p:nvPr/>
          </p:nvGrpSpPr>
          <p:grpSpPr bwMode="auto">
            <a:xfrm rot="10800000">
              <a:off x="432" y="1344"/>
              <a:ext cx="720" cy="339"/>
              <a:chOff x="3072" y="768"/>
              <a:chExt cx="624" cy="330"/>
            </a:xfrm>
          </p:grpSpPr>
          <p:grpSp>
            <p:nvGrpSpPr>
              <p:cNvPr id="26638" name="Group 29"/>
              <p:cNvGrpSpPr>
                <a:grpSpLocks/>
              </p:cNvGrpSpPr>
              <p:nvPr/>
            </p:nvGrpSpPr>
            <p:grpSpPr bwMode="auto">
              <a:xfrm>
                <a:off x="3072" y="768"/>
                <a:ext cx="624" cy="192"/>
                <a:chOff x="1872" y="2976"/>
                <a:chExt cx="624" cy="192"/>
              </a:xfrm>
            </p:grpSpPr>
            <p:sp>
              <p:nvSpPr>
                <p:cNvPr id="26640" name="Rectangle 30"/>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p:spPr>
              <p:txBody>
                <a:bodyPr rot="10800000" wrap="none" anchor="ctr"/>
                <a:lstStyle/>
                <a:p>
                  <a:endParaRPr lang="zh-CN" altLang="zh-CN">
                    <a:latin typeface="Comic Sans MS" pitchFamily="66" charset="0"/>
                    <a:ea typeface="宋体" charset="-122"/>
                  </a:endParaRPr>
                </a:p>
              </p:txBody>
            </p:sp>
            <p:sp>
              <p:nvSpPr>
                <p:cNvPr id="36881" name="AutoShape 31"/>
                <p:cNvSpPr>
                  <a:spLocks noChangeArrowheads="1"/>
                </p:cNvSpPr>
                <p:nvPr/>
              </p:nvSpPr>
              <p:spPr bwMode="auto">
                <a:xfrm>
                  <a:off x="1872" y="297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p:spPr>
              <p:txBody>
                <a:bodyPr rot="10800000" wrap="none" anchor="ctr"/>
                <a:lstStyle/>
                <a:p>
                  <a:pPr>
                    <a:defRPr/>
                  </a:pPr>
                  <a:endParaRPr lang="en-US">
                    <a:latin typeface="Comic Sans MS" pitchFamily="66" charset="0"/>
                  </a:endParaRPr>
                </a:p>
              </p:txBody>
            </p:sp>
            <p:sp>
              <p:nvSpPr>
                <p:cNvPr id="26642" name="Rectangle 32"/>
                <p:cNvSpPr>
                  <a:spLocks noChangeArrowheads="1"/>
                </p:cNvSpPr>
                <p:nvPr/>
              </p:nvSpPr>
              <p:spPr bwMode="auto">
                <a:xfrm>
                  <a:off x="2353" y="3023"/>
                  <a:ext cx="48" cy="49"/>
                </a:xfrm>
                <a:prstGeom prst="rect">
                  <a:avLst/>
                </a:prstGeom>
                <a:solidFill>
                  <a:srgbClr val="FFFF00"/>
                </a:solidFill>
                <a:ln w="12700" cap="sq">
                  <a:solidFill>
                    <a:schemeClr val="tx1"/>
                  </a:solidFill>
                  <a:miter lim="800000"/>
                  <a:headEnd type="none" w="sm" len="sm"/>
                  <a:tailEnd type="none" w="sm" len="sm"/>
                </a:ln>
              </p:spPr>
              <p:txBody>
                <a:bodyPr rot="10800000" wrap="none" anchor="ctr"/>
                <a:lstStyle/>
                <a:p>
                  <a:endParaRPr lang="zh-CN" altLang="zh-CN">
                    <a:latin typeface="Comic Sans MS" pitchFamily="66" charset="0"/>
                    <a:ea typeface="宋体" charset="-122"/>
                  </a:endParaRPr>
                </a:p>
              </p:txBody>
            </p:sp>
            <p:sp>
              <p:nvSpPr>
                <p:cNvPr id="26643" name="Rectangle 33"/>
                <p:cNvSpPr>
                  <a:spLocks noChangeArrowheads="1"/>
                </p:cNvSpPr>
                <p:nvPr/>
              </p:nvSpPr>
              <p:spPr bwMode="auto">
                <a:xfrm>
                  <a:off x="2449" y="2976"/>
                  <a:ext cx="48" cy="96"/>
                </a:xfrm>
                <a:prstGeom prst="rect">
                  <a:avLst/>
                </a:prstGeom>
                <a:solidFill>
                  <a:srgbClr val="FFFF00"/>
                </a:solidFill>
                <a:ln w="12700" cap="sq">
                  <a:solidFill>
                    <a:schemeClr val="tx1"/>
                  </a:solidFill>
                  <a:miter lim="800000"/>
                  <a:headEnd type="none" w="sm" len="sm"/>
                  <a:tailEnd type="none" w="sm" len="sm"/>
                </a:ln>
              </p:spPr>
              <p:txBody>
                <a:bodyPr rot="10800000" wrap="none" anchor="ctr"/>
                <a:lstStyle/>
                <a:p>
                  <a:endParaRPr lang="zh-CN" altLang="zh-CN">
                    <a:latin typeface="Comic Sans MS" pitchFamily="66" charset="0"/>
                    <a:ea typeface="宋体" charset="-122"/>
                  </a:endParaRPr>
                </a:p>
              </p:txBody>
            </p:sp>
            <p:sp>
              <p:nvSpPr>
                <p:cNvPr id="26644" name="Rectangle 34"/>
                <p:cNvSpPr>
                  <a:spLocks noChangeArrowheads="1"/>
                </p:cNvSpPr>
                <p:nvPr/>
              </p:nvSpPr>
              <p:spPr bwMode="auto">
                <a:xfrm>
                  <a:off x="2257" y="2976"/>
                  <a:ext cx="48" cy="96"/>
                </a:xfrm>
                <a:prstGeom prst="rect">
                  <a:avLst/>
                </a:prstGeom>
                <a:solidFill>
                  <a:srgbClr val="FFFF00"/>
                </a:solidFill>
                <a:ln w="12700" cap="sq">
                  <a:solidFill>
                    <a:schemeClr val="tx1"/>
                  </a:solidFill>
                  <a:miter lim="800000"/>
                  <a:headEnd type="none" w="sm" len="sm"/>
                  <a:tailEnd type="none" w="sm" len="sm"/>
                </a:ln>
              </p:spPr>
              <p:txBody>
                <a:bodyPr rot="10800000" wrap="none" anchor="ctr"/>
                <a:lstStyle/>
                <a:p>
                  <a:endParaRPr lang="zh-CN" altLang="zh-CN">
                    <a:latin typeface="Comic Sans MS" pitchFamily="66" charset="0"/>
                    <a:ea typeface="宋体" charset="-122"/>
                  </a:endParaRPr>
                </a:p>
              </p:txBody>
            </p:sp>
          </p:grpSp>
          <p:sp>
            <p:nvSpPr>
              <p:cNvPr id="26639" name="Text Box 35"/>
              <p:cNvSpPr txBox="1">
                <a:spLocks noChangeArrowheads="1"/>
              </p:cNvSpPr>
              <p:nvPr/>
            </p:nvSpPr>
            <p:spPr bwMode="auto">
              <a:xfrm>
                <a:off x="3256" y="815"/>
                <a:ext cx="9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rot="10800000"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zh-CN">
                  <a:latin typeface="Comic Sans MS" pitchFamily="66" charset="0"/>
                  <a:ea typeface="宋体" charset="-122"/>
                </a:endParaRPr>
              </a:p>
            </p:txBody>
          </p:sp>
        </p:grpSp>
        <p:sp>
          <p:nvSpPr>
            <p:cNvPr id="36877" name="Text Box 43"/>
            <p:cNvSpPr txBox="1">
              <a:spLocks noChangeArrowheads="1"/>
            </p:cNvSpPr>
            <p:nvPr/>
          </p:nvSpPr>
          <p:spPr bwMode="auto">
            <a:xfrm>
              <a:off x="327" y="1207"/>
              <a:ext cx="1091" cy="291"/>
            </a:xfrm>
            <a:prstGeom prst="rect">
              <a:avLst/>
            </a:prstGeom>
            <a:noFill/>
            <a:ln w="9525">
              <a:noFill/>
              <a:miter lim="800000"/>
              <a:headEnd/>
              <a:tailEnd/>
            </a:ln>
          </p:spPr>
          <p:txBody>
            <a:bodyPr wrap="square">
              <a:spAutoFit/>
            </a:bodyPr>
            <a:lstStyle/>
            <a:p>
              <a:pPr>
                <a:spcBef>
                  <a:spcPct val="50000"/>
                </a:spcBef>
                <a:defRPr/>
              </a:pPr>
              <a:r>
                <a:rPr lang="en-US" altLang="zh-CN" sz="2400" b="1" dirty="0">
                  <a:solidFill>
                    <a:srgbClr val="0000FF"/>
                  </a:solidFill>
                  <a:latin typeface="Comic Sans MS" pitchFamily="66" charset="0"/>
                </a:rPr>
                <a:t>Public </a:t>
              </a:r>
              <a:r>
                <a:rPr lang="en-US" altLang="zh-CN" sz="2400" b="1" dirty="0" smtClean="0">
                  <a:solidFill>
                    <a:srgbClr val="0000FF"/>
                  </a:solidFill>
                  <a:latin typeface="Comic Sans MS" pitchFamily="66" charset="0"/>
                </a:rPr>
                <a:t>Key</a:t>
              </a:r>
              <a:endParaRPr lang="en-US" altLang="zh-CN" sz="2400" b="1" dirty="0">
                <a:solidFill>
                  <a:srgbClr val="0000FF"/>
                </a:solidFill>
                <a:latin typeface="Comic Sans MS" pitchFamily="66" charset="0"/>
              </a:endParaRPr>
            </a:p>
          </p:txBody>
        </p:sp>
      </p:grpSp>
      <p:sp>
        <p:nvSpPr>
          <p:cNvPr id="36875" name="Text Box 15"/>
          <p:cNvSpPr txBox="1">
            <a:spLocks noChangeArrowheads="1"/>
          </p:cNvSpPr>
          <p:nvPr/>
        </p:nvSpPr>
        <p:spPr bwMode="auto">
          <a:xfrm>
            <a:off x="381000" y="1445602"/>
            <a:ext cx="1981200" cy="523875"/>
          </a:xfrm>
          <a:prstGeom prst="rect">
            <a:avLst/>
          </a:prstGeom>
          <a:noFill/>
          <a:ln w="38100">
            <a:noFill/>
            <a:miter lim="800000"/>
            <a:headEnd/>
            <a:tailEnd/>
          </a:ln>
        </p:spPr>
        <p:txBody>
          <a:bodyPr>
            <a:spAutoFit/>
          </a:bodyPr>
          <a:lstStyle/>
          <a:p>
            <a:pPr>
              <a:defRPr/>
            </a:pPr>
            <a:r>
              <a:rPr lang="en-US" altLang="zh-CN" sz="2800" b="1" dirty="0">
                <a:latin typeface="Comic Sans MS" pitchFamily="66" charset="0"/>
              </a:rPr>
              <a:t>Authority</a:t>
            </a:r>
          </a:p>
        </p:txBody>
      </p:sp>
      <p:sp>
        <p:nvSpPr>
          <p:cNvPr id="26633" name="TextBox 42"/>
          <p:cNvSpPr txBox="1">
            <a:spLocks noChangeArrowheads="1"/>
          </p:cNvSpPr>
          <p:nvPr/>
        </p:nvSpPr>
        <p:spPr bwMode="auto">
          <a:xfrm>
            <a:off x="2743794" y="2257425"/>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i="1" dirty="0">
                <a:solidFill>
                  <a:srgbClr val="0000FF"/>
                </a:solidFill>
                <a:latin typeface="Comic Sans MS" pitchFamily="66" charset="0"/>
                <a:ea typeface="宋体" charset="-122"/>
              </a:rPr>
              <a:t>a, b </a:t>
            </a:r>
            <a:r>
              <a:rPr lang="en-US" altLang="zh-CN" sz="2800" i="1" dirty="0">
                <a:solidFill>
                  <a:srgbClr val="0000FF"/>
                </a:solidFill>
                <a:latin typeface="Comic Sans MS" pitchFamily="66" charset="0"/>
                <a:ea typeface="宋体" charset="-122"/>
                <a:sym typeface="Symbol" pitchFamily="18" charset="2"/>
              </a:rPr>
              <a:t></a:t>
            </a:r>
            <a:r>
              <a:rPr lang="en-US" altLang="zh-CN" sz="2800" i="1" baseline="-25000" dirty="0">
                <a:solidFill>
                  <a:srgbClr val="0000FF"/>
                </a:solidFill>
                <a:latin typeface="Comic Sans MS" pitchFamily="66" charset="0"/>
                <a:ea typeface="宋体" charset="-122"/>
                <a:sym typeface="Symbol" pitchFamily="18" charset="2"/>
              </a:rPr>
              <a:t>R</a:t>
            </a:r>
            <a:r>
              <a:rPr lang="en-US" altLang="zh-CN" sz="2800" dirty="0">
                <a:latin typeface="Comic Sans MS" pitchFamily="66" charset="0"/>
                <a:ea typeface="宋体" charset="-122"/>
              </a:rPr>
              <a:t> </a:t>
            </a:r>
            <a:r>
              <a:rPr lang="en-US" altLang="zh-CN" sz="2800" dirty="0">
                <a:solidFill>
                  <a:srgbClr val="0000FF"/>
                </a:solidFill>
                <a:latin typeface="Comic Sans MS" pitchFamily="66" charset="0"/>
                <a:ea typeface="宋体" charset="-122"/>
                <a:sym typeface="Symbol" pitchFamily="18" charset="2"/>
              </a:rPr>
              <a:t>Z</a:t>
            </a:r>
            <a:r>
              <a:rPr lang="en-US" altLang="zh-CN" sz="2800" baseline="-25000" dirty="0">
                <a:solidFill>
                  <a:srgbClr val="0000FF"/>
                </a:solidFill>
                <a:latin typeface="Comic Sans MS" pitchFamily="66" charset="0"/>
                <a:ea typeface="宋体" charset="-122"/>
                <a:sym typeface="Symbol" pitchFamily="18" charset="2"/>
              </a:rPr>
              <a:t>P</a:t>
            </a:r>
            <a:endParaRPr lang="en-US" altLang="zh-CN" sz="2800" dirty="0">
              <a:solidFill>
                <a:srgbClr val="0000FF"/>
              </a:solidFill>
              <a:latin typeface="Comic Sans MS" pitchFamily="66" charset="0"/>
              <a:ea typeface="宋体" charset="-122"/>
            </a:endParaRPr>
          </a:p>
        </p:txBody>
      </p:sp>
      <p:pic>
        <p:nvPicPr>
          <p:cNvPr id="22" name="Picture 9" descr="pmor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12" y="1961417"/>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31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685800" y="609600"/>
            <a:ext cx="7772400" cy="1143000"/>
          </a:xfrm>
        </p:spPr>
        <p:txBody>
          <a:bodyPr/>
          <a:lstStyle/>
          <a:p>
            <a:r>
              <a:rPr lang="en-US" altLang="zh-CN" dirty="0">
                <a:latin typeface="Comic Sans MS" pitchFamily="66" charset="0"/>
                <a:ea typeface="宋体" charset="-122"/>
              </a:rPr>
              <a:t>Key </a:t>
            </a:r>
            <a:r>
              <a:rPr lang="en-US" altLang="zh-CN" dirty="0" smtClean="0">
                <a:latin typeface="Comic Sans MS" pitchFamily="66" charset="0"/>
                <a:ea typeface="宋体" charset="-122"/>
              </a:rPr>
              <a:t>Generation</a:t>
            </a:r>
            <a:r>
              <a:rPr lang="en-US" altLang="zh-CN" dirty="0">
                <a:latin typeface="Comic Sans MS" pitchFamily="66" charset="0"/>
                <a:ea typeface="宋体" pitchFamily="2" charset="-122"/>
              </a:rPr>
              <a:t> </a:t>
            </a:r>
            <a:r>
              <a:rPr lang="en-US" altLang="zh-CN" sz="1600" dirty="0">
                <a:latin typeface="Comic Sans MS" pitchFamily="66" charset="0"/>
                <a:ea typeface="宋体" pitchFamily="2" charset="-122"/>
              </a:rPr>
              <a:t>[</a:t>
            </a:r>
            <a:r>
              <a:rPr lang="en-US" altLang="zh-CN" sz="1600" dirty="0" err="1">
                <a:latin typeface="Comic Sans MS" pitchFamily="66" charset="0"/>
                <a:ea typeface="宋体" pitchFamily="2" charset="-122"/>
              </a:rPr>
              <a:t>Bethencourt</a:t>
            </a:r>
            <a:r>
              <a:rPr lang="en-US" altLang="zh-CN" sz="1600" dirty="0">
                <a:latin typeface="Comic Sans MS" pitchFamily="66" charset="0"/>
                <a:ea typeface="宋体" pitchFamily="2" charset="-122"/>
              </a:rPr>
              <a:t>, </a:t>
            </a:r>
            <a:r>
              <a:rPr lang="en-US" altLang="zh-CN" sz="1600" dirty="0" err="1">
                <a:latin typeface="Comic Sans MS" pitchFamily="66" charset="0"/>
                <a:ea typeface="宋体" pitchFamily="2" charset="-122"/>
              </a:rPr>
              <a:t>Sahai</a:t>
            </a:r>
            <a:r>
              <a:rPr lang="en-US" altLang="zh-CN" sz="1600" dirty="0">
                <a:latin typeface="Comic Sans MS" pitchFamily="66" charset="0"/>
                <a:ea typeface="宋体" pitchFamily="2" charset="-122"/>
              </a:rPr>
              <a:t>, Waters S&amp;P’07]</a:t>
            </a:r>
            <a:endParaRPr lang="en-US" altLang="zh-CN" sz="1600" dirty="0">
              <a:latin typeface="Comic Sans MS" pitchFamily="66" charset="0"/>
              <a:ea typeface="宋体" charset="-122"/>
            </a:endParaRPr>
          </a:p>
        </p:txBody>
      </p:sp>
      <p:sp>
        <p:nvSpPr>
          <p:cNvPr id="20" name="Text Box 15"/>
          <p:cNvSpPr txBox="1">
            <a:spLocks noChangeArrowheads="1"/>
          </p:cNvSpPr>
          <p:nvPr/>
        </p:nvSpPr>
        <p:spPr bwMode="auto">
          <a:xfrm>
            <a:off x="381000" y="1445602"/>
            <a:ext cx="1981200" cy="523875"/>
          </a:xfrm>
          <a:prstGeom prst="rect">
            <a:avLst/>
          </a:prstGeom>
          <a:noFill/>
          <a:ln w="38100">
            <a:noFill/>
            <a:miter lim="800000"/>
            <a:headEnd/>
            <a:tailEnd/>
          </a:ln>
        </p:spPr>
        <p:txBody>
          <a:bodyPr>
            <a:spAutoFit/>
          </a:bodyPr>
          <a:lstStyle/>
          <a:p>
            <a:pPr>
              <a:defRPr/>
            </a:pPr>
            <a:r>
              <a:rPr lang="en-US" altLang="zh-CN" sz="2800" b="1" dirty="0">
                <a:latin typeface="Comic Sans MS" pitchFamily="66" charset="0"/>
              </a:rPr>
              <a:t>Authority</a:t>
            </a:r>
          </a:p>
        </p:txBody>
      </p:sp>
      <p:pic>
        <p:nvPicPr>
          <p:cNvPr id="21" name="Picture 9" descr="pmo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961417"/>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
          <p:cNvSpPr txBox="1">
            <a:spLocks noChangeArrowheads="1"/>
          </p:cNvSpPr>
          <p:nvPr/>
        </p:nvSpPr>
        <p:spPr bwMode="auto">
          <a:xfrm>
            <a:off x="2590800" y="2132073"/>
            <a:ext cx="603068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dirty="0">
                <a:latin typeface="Comic Sans MS" pitchFamily="66" charset="0"/>
                <a:ea typeface="宋体" charset="-122"/>
              </a:rPr>
              <a:t>Authority </a:t>
            </a:r>
            <a:r>
              <a:rPr lang="en-US" altLang="zh-CN" sz="2800" dirty="0" smtClean="0">
                <a:latin typeface="Comic Sans MS" pitchFamily="66" charset="0"/>
                <a:ea typeface="宋体" charset="-122"/>
              </a:rPr>
              <a:t>issues </a:t>
            </a:r>
            <a:r>
              <a:rPr lang="en-US" altLang="zh-CN" sz="2800" dirty="0">
                <a:latin typeface="Comic Sans MS" pitchFamily="66" charset="0"/>
                <a:ea typeface="宋体" charset="-122"/>
              </a:rPr>
              <a:t>secret </a:t>
            </a:r>
            <a:r>
              <a:rPr lang="en-US" altLang="zh-CN" sz="2800" dirty="0" smtClean="0">
                <a:latin typeface="Comic Sans MS" pitchFamily="66" charset="0"/>
                <a:ea typeface="宋体" charset="-122"/>
              </a:rPr>
              <a:t>keys </a:t>
            </a:r>
            <a:r>
              <a:rPr lang="en-US" altLang="zh-CN" sz="2800" dirty="0">
                <a:latin typeface="Comic Sans MS" pitchFamily="66" charset="0"/>
                <a:ea typeface="宋体" charset="-122"/>
              </a:rPr>
              <a:t>for </a:t>
            </a:r>
            <a:r>
              <a:rPr lang="en-US" altLang="zh-CN" sz="2800" dirty="0" smtClean="0">
                <a:latin typeface="Comic Sans MS" pitchFamily="66" charset="0"/>
                <a:ea typeface="宋体" charset="-122"/>
              </a:rPr>
              <a:t>users who have </a:t>
            </a:r>
            <a:r>
              <a:rPr lang="en-US" altLang="zh-CN" sz="2800" dirty="0">
                <a:latin typeface="Comic Sans MS" pitchFamily="66" charset="0"/>
                <a:ea typeface="宋体" charset="-122"/>
              </a:rPr>
              <a:t>attributes</a:t>
            </a:r>
          </a:p>
        </p:txBody>
      </p:sp>
      <p:sp>
        <p:nvSpPr>
          <p:cNvPr id="25" name="TextBox 22"/>
          <p:cNvSpPr txBox="1">
            <a:spLocks noChangeArrowheads="1"/>
          </p:cNvSpPr>
          <p:nvPr/>
        </p:nvSpPr>
        <p:spPr bwMode="auto">
          <a:xfrm>
            <a:off x="3796378" y="3886200"/>
            <a:ext cx="10679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sz="2800" b="1" dirty="0" smtClean="0">
                <a:solidFill>
                  <a:schemeClr val="tx2">
                    <a:lumMod val="65000"/>
                    <a:lumOff val="35000"/>
                  </a:schemeClr>
                </a:solidFill>
                <a:latin typeface="Comic Sans MS" pitchFamily="66" charset="0"/>
                <a:ea typeface="宋体" charset="-122"/>
              </a:rPr>
              <a:t>Kevin</a:t>
            </a:r>
            <a:endParaRPr lang="en-US" altLang="zh-CN" sz="2800" b="1" dirty="0">
              <a:solidFill>
                <a:schemeClr val="tx2">
                  <a:lumMod val="65000"/>
                  <a:lumOff val="35000"/>
                </a:schemeClr>
              </a:solidFill>
              <a:latin typeface="Comic Sans MS" pitchFamily="66" charset="0"/>
              <a:ea typeface="宋体" charset="-122"/>
            </a:endParaRPr>
          </a:p>
        </p:txBody>
      </p:sp>
      <p:grpSp>
        <p:nvGrpSpPr>
          <p:cNvPr id="26" name="Group 25"/>
          <p:cNvGrpSpPr>
            <a:grpSpLocks/>
          </p:cNvGrpSpPr>
          <p:nvPr/>
        </p:nvGrpSpPr>
        <p:grpSpPr bwMode="auto">
          <a:xfrm>
            <a:off x="895553" y="4464688"/>
            <a:ext cx="964979" cy="859132"/>
            <a:chOff x="3379" y="3313"/>
            <a:chExt cx="826" cy="624"/>
          </a:xfrm>
        </p:grpSpPr>
        <p:pic>
          <p:nvPicPr>
            <p:cNvPr id="27" name="Picture 26" descr="j00853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3313"/>
              <a:ext cx="82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sara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35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TextBox 22"/>
          <p:cNvSpPr txBox="1">
            <a:spLocks noChangeArrowheads="1"/>
          </p:cNvSpPr>
          <p:nvPr/>
        </p:nvSpPr>
        <p:spPr bwMode="auto">
          <a:xfrm>
            <a:off x="1297598" y="3886200"/>
            <a:ext cx="8130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sz="2800" b="1" dirty="0" smtClean="0">
                <a:solidFill>
                  <a:schemeClr val="tx2">
                    <a:lumMod val="65000"/>
                    <a:lumOff val="35000"/>
                  </a:schemeClr>
                </a:solidFill>
                <a:latin typeface="Comic Sans MS" pitchFamily="66" charset="0"/>
                <a:ea typeface="宋体" charset="-122"/>
              </a:rPr>
              <a:t>Bob</a:t>
            </a:r>
            <a:endParaRPr lang="en-US" altLang="zh-CN" sz="2800" b="1" dirty="0">
              <a:solidFill>
                <a:schemeClr val="tx2">
                  <a:lumMod val="65000"/>
                  <a:lumOff val="35000"/>
                </a:schemeClr>
              </a:solidFill>
              <a:latin typeface="Comic Sans MS" pitchFamily="66" charset="0"/>
              <a:ea typeface="宋体" charset="-122"/>
            </a:endParaRPr>
          </a:p>
        </p:txBody>
      </p:sp>
      <p:sp>
        <p:nvSpPr>
          <p:cNvPr id="33" name="TextBox 22"/>
          <p:cNvSpPr txBox="1">
            <a:spLocks noChangeArrowheads="1"/>
          </p:cNvSpPr>
          <p:nvPr/>
        </p:nvSpPr>
        <p:spPr bwMode="auto">
          <a:xfrm>
            <a:off x="6477000" y="3887656"/>
            <a:ext cx="1305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sz="2800" b="1" dirty="0" smtClean="0">
                <a:solidFill>
                  <a:schemeClr val="tx2">
                    <a:lumMod val="65000"/>
                    <a:lumOff val="35000"/>
                  </a:schemeClr>
                </a:solidFill>
                <a:latin typeface="Comic Sans MS" pitchFamily="66" charset="0"/>
                <a:ea typeface="宋体" charset="-122"/>
              </a:rPr>
              <a:t>James</a:t>
            </a:r>
            <a:endParaRPr lang="en-US" altLang="zh-CN" sz="2800" b="1" dirty="0">
              <a:solidFill>
                <a:schemeClr val="tx2">
                  <a:lumMod val="65000"/>
                  <a:lumOff val="35000"/>
                </a:schemeClr>
              </a:solidFill>
              <a:latin typeface="Comic Sans MS" pitchFamily="66" charset="0"/>
              <a:ea typeface="宋体" charset="-122"/>
            </a:endParaRPr>
          </a:p>
        </p:txBody>
      </p:sp>
      <p:pic>
        <p:nvPicPr>
          <p:cNvPr id="35" name="Picture 21" descr="pmore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028" y="4349355"/>
            <a:ext cx="1168400" cy="11684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986569" y="4476354"/>
            <a:ext cx="1074737" cy="914400"/>
            <a:chOff x="6224155" y="5230804"/>
            <a:chExt cx="1074737" cy="914400"/>
          </a:xfrm>
        </p:grpSpPr>
        <p:pic>
          <p:nvPicPr>
            <p:cNvPr id="34" name="Picture 39" descr="j00853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4155" y="5230804"/>
              <a:ext cx="10747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1" descr="pmore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4660" y="5477506"/>
              <a:ext cx="409213" cy="409213"/>
            </a:xfrm>
            <a:prstGeom prst="rect">
              <a:avLst/>
            </a:prstGeom>
            <a:noFill/>
            <a:extLst>
              <a:ext uri="{909E8E84-426E-40DD-AFC4-6F175D3DCCD1}">
                <a14:hiddenFill xmlns:a14="http://schemas.microsoft.com/office/drawing/2010/main">
                  <a:solidFill>
                    <a:srgbClr val="FFFFFF"/>
                  </a:solidFill>
                </a14:hiddenFill>
              </a:ext>
            </a:extLst>
          </p:spPr>
        </p:pic>
      </p:grpSp>
      <p:pic>
        <p:nvPicPr>
          <p:cNvPr id="38" name="Picture 18" descr="kevi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3178" y="4282420"/>
            <a:ext cx="1270000" cy="1270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253148" y="4463934"/>
            <a:ext cx="1074737" cy="914400"/>
            <a:chOff x="3614009" y="5106741"/>
            <a:chExt cx="1074737" cy="914400"/>
          </a:xfrm>
        </p:grpSpPr>
        <p:pic>
          <p:nvPicPr>
            <p:cNvPr id="24" name="Picture 39" descr="j00853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009" y="5106741"/>
              <a:ext cx="10747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8" descr="kevi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9372" y="5387935"/>
              <a:ext cx="418567" cy="418567"/>
            </a:xfrm>
            <a:prstGeom prst="rect">
              <a:avLst/>
            </a:prstGeom>
            <a:noFill/>
            <a:extLst>
              <a:ext uri="{909E8E84-426E-40DD-AFC4-6F175D3DCCD1}">
                <a14:hiddenFill xmlns:a14="http://schemas.microsoft.com/office/drawing/2010/main">
                  <a:solidFill>
                    <a:srgbClr val="FFFFFF"/>
                  </a:solidFill>
                </a14:hiddenFill>
              </a:ext>
            </a:extLst>
          </p:spPr>
        </p:pic>
      </p:grpSp>
      <p:pic>
        <p:nvPicPr>
          <p:cNvPr id="41" name="Picture 5" descr="sara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715" y="4330144"/>
            <a:ext cx="11906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94233" y="5517755"/>
            <a:ext cx="1827178" cy="830997"/>
          </a:xfrm>
          <a:prstGeom prst="rect">
            <a:avLst/>
          </a:prstGeom>
        </p:spPr>
        <p:txBody>
          <a:bodyPr wrap="square">
            <a:spAutoFit/>
          </a:bodyPr>
          <a:lstStyle/>
          <a:p>
            <a:r>
              <a:rPr lang="en-US" altLang="zh-CN" dirty="0">
                <a:solidFill>
                  <a:schemeClr val="tx2">
                    <a:lumMod val="65000"/>
                    <a:lumOff val="35000"/>
                  </a:schemeClr>
                </a:solidFill>
                <a:latin typeface="Comic Sans MS" pitchFamily="66" charset="0"/>
                <a:ea typeface="宋体" charset="-122"/>
              </a:rPr>
              <a:t>“CS Dept.”</a:t>
            </a:r>
          </a:p>
          <a:p>
            <a:r>
              <a:rPr lang="en-US" altLang="zh-CN" dirty="0">
                <a:solidFill>
                  <a:schemeClr val="tx2">
                    <a:lumMod val="65000"/>
                    <a:lumOff val="35000"/>
                  </a:schemeClr>
                </a:solidFill>
                <a:latin typeface="Comic Sans MS" pitchFamily="66" charset="0"/>
                <a:ea typeface="宋体" charset="-122"/>
              </a:rPr>
              <a:t>“Professor”</a:t>
            </a:r>
          </a:p>
        </p:txBody>
      </p:sp>
      <p:sp>
        <p:nvSpPr>
          <p:cNvPr id="44" name="Rectangle 43"/>
          <p:cNvSpPr/>
          <p:nvPr/>
        </p:nvSpPr>
        <p:spPr>
          <a:xfrm>
            <a:off x="3416749" y="5500372"/>
            <a:ext cx="1827178" cy="830997"/>
          </a:xfrm>
          <a:prstGeom prst="rect">
            <a:avLst/>
          </a:prstGeom>
        </p:spPr>
        <p:txBody>
          <a:bodyPr wrap="square">
            <a:spAutoFit/>
          </a:bodyPr>
          <a:lstStyle/>
          <a:p>
            <a:r>
              <a:rPr lang="en-US" altLang="zh-CN" dirty="0">
                <a:solidFill>
                  <a:schemeClr val="tx2">
                    <a:lumMod val="65000"/>
                    <a:lumOff val="35000"/>
                  </a:schemeClr>
                </a:solidFill>
                <a:latin typeface="Comic Sans MS" pitchFamily="66" charset="0"/>
                <a:ea typeface="宋体" charset="-122"/>
              </a:rPr>
              <a:t>“CS Dept.”</a:t>
            </a:r>
          </a:p>
          <a:p>
            <a:r>
              <a:rPr lang="en-US" altLang="zh-CN" dirty="0" smtClean="0">
                <a:solidFill>
                  <a:schemeClr val="tx2">
                    <a:lumMod val="65000"/>
                    <a:lumOff val="35000"/>
                  </a:schemeClr>
                </a:solidFill>
                <a:latin typeface="Comic Sans MS" pitchFamily="66" charset="0"/>
                <a:ea typeface="宋体" charset="-122"/>
              </a:rPr>
              <a:t>“Master”</a:t>
            </a:r>
            <a:endParaRPr lang="en-US" altLang="zh-CN" dirty="0">
              <a:solidFill>
                <a:schemeClr val="tx2">
                  <a:lumMod val="65000"/>
                  <a:lumOff val="35000"/>
                </a:schemeClr>
              </a:solidFill>
              <a:latin typeface="Comic Sans MS" pitchFamily="66" charset="0"/>
              <a:ea typeface="宋体" charset="-122"/>
            </a:endParaRPr>
          </a:p>
        </p:txBody>
      </p:sp>
      <p:sp>
        <p:nvSpPr>
          <p:cNvPr id="45" name="Rectangle 44"/>
          <p:cNvSpPr/>
          <p:nvPr/>
        </p:nvSpPr>
        <p:spPr>
          <a:xfrm>
            <a:off x="6215993" y="5548101"/>
            <a:ext cx="1827178" cy="830997"/>
          </a:xfrm>
          <a:prstGeom prst="rect">
            <a:avLst/>
          </a:prstGeom>
        </p:spPr>
        <p:txBody>
          <a:bodyPr wrap="square">
            <a:spAutoFit/>
          </a:bodyPr>
          <a:lstStyle/>
          <a:p>
            <a:r>
              <a:rPr lang="en-US" altLang="zh-CN" dirty="0" smtClean="0">
                <a:solidFill>
                  <a:schemeClr val="tx2">
                    <a:lumMod val="65000"/>
                    <a:lumOff val="35000"/>
                  </a:schemeClr>
                </a:solidFill>
                <a:latin typeface="Comic Sans MS" pitchFamily="66" charset="0"/>
                <a:ea typeface="宋体" charset="-122"/>
              </a:rPr>
              <a:t>“EE </a:t>
            </a:r>
            <a:r>
              <a:rPr lang="en-US" altLang="zh-CN" dirty="0">
                <a:solidFill>
                  <a:schemeClr val="tx2">
                    <a:lumMod val="65000"/>
                    <a:lumOff val="35000"/>
                  </a:schemeClr>
                </a:solidFill>
                <a:latin typeface="Comic Sans MS" pitchFamily="66" charset="0"/>
                <a:ea typeface="宋体" charset="-122"/>
              </a:rPr>
              <a:t>Dept.”</a:t>
            </a:r>
          </a:p>
          <a:p>
            <a:r>
              <a:rPr lang="en-US" altLang="zh-CN" dirty="0" smtClean="0">
                <a:solidFill>
                  <a:schemeClr val="tx2">
                    <a:lumMod val="65000"/>
                    <a:lumOff val="35000"/>
                  </a:schemeClr>
                </a:solidFill>
                <a:latin typeface="Comic Sans MS" pitchFamily="66" charset="0"/>
                <a:ea typeface="宋体" charset="-122"/>
              </a:rPr>
              <a:t>“PhD”</a:t>
            </a:r>
            <a:endParaRPr lang="en-US" altLang="zh-CN" dirty="0">
              <a:solidFill>
                <a:schemeClr val="tx2">
                  <a:lumMod val="65000"/>
                  <a:lumOff val="35000"/>
                </a:schemeClr>
              </a:solidFill>
              <a:latin typeface="Comic Sans MS" pitchFamily="66" charset="0"/>
              <a:ea typeface="宋体" charset="-122"/>
            </a:endParaRPr>
          </a:p>
        </p:txBody>
      </p:sp>
    </p:spTree>
    <p:extLst>
      <p:ext uri="{BB962C8B-B14F-4D97-AF65-F5344CB8AC3E}">
        <p14:creationId xmlns:p14="http://schemas.microsoft.com/office/powerpoint/2010/main" val="409291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3" grpId="0"/>
      <p:bldP spid="6" grpId="0"/>
      <p:bldP spid="44"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19100" y="609600"/>
            <a:ext cx="8724900" cy="1200150"/>
          </a:xfrm>
        </p:spPr>
        <p:txBody>
          <a:bodyPr/>
          <a:lstStyle/>
          <a:p>
            <a:pPr eaLnBrk="1" hangingPunct="1"/>
            <a:r>
              <a:rPr lang="en-US" altLang="zh-CN" dirty="0" smtClean="0">
                <a:latin typeface="Comic Sans MS" pitchFamily="66" charset="0"/>
                <a:ea typeface="宋体" charset="-122"/>
              </a:rPr>
              <a:t>Central Issue: Prevent User Collusions</a:t>
            </a:r>
          </a:p>
        </p:txBody>
      </p:sp>
      <p:sp>
        <p:nvSpPr>
          <p:cNvPr id="21507" name="Content Placeholder 2"/>
          <p:cNvSpPr>
            <a:spLocks noGrp="1"/>
          </p:cNvSpPr>
          <p:nvPr>
            <p:ph idx="1"/>
          </p:nvPr>
        </p:nvSpPr>
        <p:spPr>
          <a:xfrm>
            <a:off x="457200" y="1295400"/>
            <a:ext cx="8229600" cy="1077913"/>
          </a:xfrm>
        </p:spPr>
        <p:txBody>
          <a:bodyPr/>
          <a:lstStyle/>
          <a:p>
            <a:pPr eaLnBrk="1" hangingPunct="1"/>
            <a:r>
              <a:rPr lang="en-US" altLang="zh-CN" dirty="0" smtClean="0">
                <a:latin typeface="Comic Sans MS" pitchFamily="66" charset="0"/>
                <a:ea typeface="宋体" charset="-122"/>
              </a:rPr>
              <a:t>Users must not be able to collude by combining their attributes</a:t>
            </a:r>
          </a:p>
        </p:txBody>
      </p:sp>
      <p:sp>
        <p:nvSpPr>
          <p:cNvPr id="21509" name="Text Box 4"/>
          <p:cNvSpPr txBox="1">
            <a:spLocks noChangeArrowheads="1"/>
          </p:cNvSpPr>
          <p:nvPr/>
        </p:nvSpPr>
        <p:spPr bwMode="auto">
          <a:xfrm>
            <a:off x="482600" y="20574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zh-CN">
              <a:latin typeface="Comic Sans MS" pitchFamily="66" charset="0"/>
              <a:ea typeface="宋体" charset="-122"/>
            </a:endParaRPr>
          </a:p>
        </p:txBody>
      </p:sp>
      <p:grpSp>
        <p:nvGrpSpPr>
          <p:cNvPr id="10" name="Group 9"/>
          <p:cNvGrpSpPr/>
          <p:nvPr/>
        </p:nvGrpSpPr>
        <p:grpSpPr>
          <a:xfrm>
            <a:off x="4950373" y="4242736"/>
            <a:ext cx="2032859" cy="2492968"/>
            <a:chOff x="4950373" y="4242736"/>
            <a:chExt cx="2032859" cy="2492968"/>
          </a:xfrm>
        </p:grpSpPr>
        <p:sp>
          <p:nvSpPr>
            <p:cNvPr id="38" name="Rectangle 37"/>
            <p:cNvSpPr/>
            <p:nvPr/>
          </p:nvSpPr>
          <p:spPr>
            <a:xfrm>
              <a:off x="5077432" y="5904707"/>
              <a:ext cx="1827178" cy="830997"/>
            </a:xfrm>
            <a:prstGeom prst="rect">
              <a:avLst/>
            </a:prstGeom>
          </p:spPr>
          <p:txBody>
            <a:bodyPr wrap="square">
              <a:spAutoFit/>
            </a:bodyPr>
            <a:lstStyle/>
            <a:p>
              <a:r>
                <a:rPr lang="en-US" altLang="zh-CN" dirty="0" smtClean="0">
                  <a:solidFill>
                    <a:schemeClr val="tx2">
                      <a:lumMod val="65000"/>
                      <a:lumOff val="35000"/>
                    </a:schemeClr>
                  </a:solidFill>
                  <a:latin typeface="Comic Sans MS" pitchFamily="66" charset="0"/>
                  <a:ea typeface="宋体" charset="-122"/>
                </a:rPr>
                <a:t>“EE </a:t>
              </a:r>
              <a:r>
                <a:rPr lang="en-US" altLang="zh-CN" dirty="0">
                  <a:solidFill>
                    <a:schemeClr val="tx2">
                      <a:lumMod val="65000"/>
                      <a:lumOff val="35000"/>
                    </a:schemeClr>
                  </a:solidFill>
                  <a:latin typeface="Comic Sans MS" pitchFamily="66" charset="0"/>
                  <a:ea typeface="宋体" charset="-122"/>
                </a:rPr>
                <a:t>Dept.”</a:t>
              </a:r>
            </a:p>
            <a:p>
              <a:r>
                <a:rPr lang="en-US" altLang="zh-CN" dirty="0" smtClean="0">
                  <a:solidFill>
                    <a:schemeClr val="tx2">
                      <a:lumMod val="65000"/>
                      <a:lumOff val="35000"/>
                    </a:schemeClr>
                  </a:solidFill>
                  <a:latin typeface="Comic Sans MS" pitchFamily="66" charset="0"/>
                  <a:ea typeface="宋体" charset="-122"/>
                </a:rPr>
                <a:t>“</a:t>
              </a:r>
              <a:r>
                <a:rPr lang="en-US" altLang="zh-CN" dirty="0" smtClean="0">
                  <a:solidFill>
                    <a:srgbClr val="C00000"/>
                  </a:solidFill>
                  <a:latin typeface="Comic Sans MS" pitchFamily="66" charset="0"/>
                  <a:ea typeface="宋体" charset="-122"/>
                </a:rPr>
                <a:t>PhD</a:t>
              </a:r>
              <a:r>
                <a:rPr lang="en-US" altLang="zh-CN" dirty="0" smtClean="0">
                  <a:solidFill>
                    <a:schemeClr val="tx2">
                      <a:lumMod val="65000"/>
                      <a:lumOff val="35000"/>
                    </a:schemeClr>
                  </a:solidFill>
                  <a:latin typeface="Comic Sans MS" pitchFamily="66" charset="0"/>
                  <a:ea typeface="宋体" charset="-122"/>
                </a:rPr>
                <a:t>”</a:t>
              </a:r>
              <a:endParaRPr lang="en-US" altLang="zh-CN" dirty="0">
                <a:solidFill>
                  <a:schemeClr val="tx2">
                    <a:lumMod val="65000"/>
                    <a:lumOff val="35000"/>
                  </a:schemeClr>
                </a:solidFill>
                <a:latin typeface="Comic Sans MS" pitchFamily="66" charset="0"/>
                <a:ea typeface="宋体" charset="-122"/>
              </a:endParaRPr>
            </a:p>
          </p:txBody>
        </p:sp>
        <p:sp>
          <p:nvSpPr>
            <p:cNvPr id="28" name="TextBox 22"/>
            <p:cNvSpPr txBox="1">
              <a:spLocks noChangeArrowheads="1"/>
            </p:cNvSpPr>
            <p:nvPr/>
          </p:nvSpPr>
          <p:spPr bwMode="auto">
            <a:xfrm>
              <a:off x="5440804" y="4242736"/>
              <a:ext cx="1305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sz="2800" b="1" dirty="0" smtClean="0">
                  <a:solidFill>
                    <a:schemeClr val="tx2">
                      <a:lumMod val="65000"/>
                      <a:lumOff val="35000"/>
                    </a:schemeClr>
                  </a:solidFill>
                  <a:latin typeface="Comic Sans MS" pitchFamily="66" charset="0"/>
                  <a:ea typeface="宋体" charset="-122"/>
                </a:rPr>
                <a:t>James</a:t>
              </a:r>
              <a:endParaRPr lang="en-US" altLang="zh-CN" sz="2800" b="1" dirty="0">
                <a:solidFill>
                  <a:schemeClr val="tx2">
                    <a:lumMod val="65000"/>
                    <a:lumOff val="35000"/>
                  </a:schemeClr>
                </a:solidFill>
                <a:latin typeface="Comic Sans MS" pitchFamily="66" charset="0"/>
                <a:ea typeface="宋体" charset="-122"/>
              </a:endParaRPr>
            </a:p>
          </p:txBody>
        </p:sp>
        <p:pic>
          <p:nvPicPr>
            <p:cNvPr id="30" name="Picture 21" descr="pmor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832" y="4704435"/>
              <a:ext cx="1168400" cy="116840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p:cNvGrpSpPr/>
            <p:nvPr/>
          </p:nvGrpSpPr>
          <p:grpSpPr>
            <a:xfrm>
              <a:off x="4950373" y="4831434"/>
              <a:ext cx="1074737" cy="914400"/>
              <a:chOff x="6224155" y="5230804"/>
              <a:chExt cx="1074737" cy="914400"/>
            </a:xfrm>
          </p:grpSpPr>
          <p:pic>
            <p:nvPicPr>
              <p:cNvPr id="32" name="Picture 39" descr="j0085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155" y="5230804"/>
                <a:ext cx="10747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1" descr="pmore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660" y="5477506"/>
                <a:ext cx="409213" cy="40921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9" name="Group 8"/>
          <p:cNvGrpSpPr/>
          <p:nvPr/>
        </p:nvGrpSpPr>
        <p:grpSpPr>
          <a:xfrm>
            <a:off x="1570258" y="4267200"/>
            <a:ext cx="2130030" cy="2431197"/>
            <a:chOff x="1570258" y="4267200"/>
            <a:chExt cx="2130030" cy="2431197"/>
          </a:xfrm>
        </p:grpSpPr>
        <p:sp>
          <p:nvSpPr>
            <p:cNvPr id="27" name="TextBox 22"/>
            <p:cNvSpPr txBox="1">
              <a:spLocks noChangeArrowheads="1"/>
            </p:cNvSpPr>
            <p:nvPr/>
          </p:nvSpPr>
          <p:spPr bwMode="auto">
            <a:xfrm>
              <a:off x="2113488" y="4267200"/>
              <a:ext cx="10679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zh-CN" sz="2800" b="1" dirty="0" smtClean="0">
                  <a:solidFill>
                    <a:schemeClr val="tx2">
                      <a:lumMod val="65000"/>
                      <a:lumOff val="35000"/>
                    </a:schemeClr>
                  </a:solidFill>
                  <a:latin typeface="Comic Sans MS" pitchFamily="66" charset="0"/>
                  <a:ea typeface="宋体" charset="-122"/>
                </a:rPr>
                <a:t>Kevin</a:t>
              </a:r>
              <a:endParaRPr lang="en-US" altLang="zh-CN" sz="2800" b="1" dirty="0">
                <a:solidFill>
                  <a:schemeClr val="tx2">
                    <a:lumMod val="65000"/>
                    <a:lumOff val="35000"/>
                  </a:schemeClr>
                </a:solidFill>
                <a:latin typeface="Comic Sans MS" pitchFamily="66" charset="0"/>
                <a:ea typeface="宋体" charset="-122"/>
              </a:endParaRPr>
            </a:p>
          </p:txBody>
        </p:sp>
        <p:pic>
          <p:nvPicPr>
            <p:cNvPr id="34" name="Picture 18" descr="kev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288" y="4663420"/>
              <a:ext cx="1270000" cy="1270000"/>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1570258" y="4844934"/>
              <a:ext cx="1074737" cy="914400"/>
              <a:chOff x="3614009" y="5106741"/>
              <a:chExt cx="1074737" cy="914400"/>
            </a:xfrm>
          </p:grpSpPr>
          <p:pic>
            <p:nvPicPr>
              <p:cNvPr id="36" name="Picture 39" descr="j0085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009" y="5106741"/>
                <a:ext cx="10747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8" descr="kev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9372" y="5387935"/>
                <a:ext cx="418567" cy="418567"/>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ectangle 38"/>
            <p:cNvSpPr/>
            <p:nvPr/>
          </p:nvSpPr>
          <p:spPr>
            <a:xfrm>
              <a:off x="1754222" y="5867400"/>
              <a:ext cx="1827178" cy="830997"/>
            </a:xfrm>
            <a:prstGeom prst="rect">
              <a:avLst/>
            </a:prstGeom>
          </p:spPr>
          <p:txBody>
            <a:bodyPr wrap="square">
              <a:spAutoFit/>
            </a:bodyPr>
            <a:lstStyle/>
            <a:p>
              <a:r>
                <a:rPr lang="en-US" altLang="zh-CN" dirty="0">
                  <a:solidFill>
                    <a:schemeClr val="tx2">
                      <a:lumMod val="65000"/>
                      <a:lumOff val="35000"/>
                    </a:schemeClr>
                  </a:solidFill>
                  <a:latin typeface="Comic Sans MS" pitchFamily="66" charset="0"/>
                  <a:ea typeface="宋体" charset="-122"/>
                </a:rPr>
                <a:t>“</a:t>
              </a:r>
              <a:r>
                <a:rPr lang="en-US" altLang="zh-CN" dirty="0">
                  <a:solidFill>
                    <a:srgbClr val="C00000"/>
                  </a:solidFill>
                  <a:latin typeface="Comic Sans MS" pitchFamily="66" charset="0"/>
                  <a:ea typeface="宋体" charset="-122"/>
                </a:rPr>
                <a:t>CS Dept</a:t>
              </a:r>
              <a:r>
                <a:rPr lang="en-US" altLang="zh-CN" dirty="0">
                  <a:solidFill>
                    <a:schemeClr val="tx2">
                      <a:lumMod val="65000"/>
                      <a:lumOff val="35000"/>
                    </a:schemeClr>
                  </a:solidFill>
                  <a:latin typeface="Comic Sans MS" pitchFamily="66" charset="0"/>
                  <a:ea typeface="宋体" charset="-122"/>
                </a:rPr>
                <a:t>.”</a:t>
              </a:r>
            </a:p>
            <a:p>
              <a:r>
                <a:rPr lang="en-US" altLang="zh-CN" dirty="0" smtClean="0">
                  <a:solidFill>
                    <a:schemeClr val="tx2">
                      <a:lumMod val="65000"/>
                      <a:lumOff val="35000"/>
                    </a:schemeClr>
                  </a:solidFill>
                  <a:latin typeface="Comic Sans MS" pitchFamily="66" charset="0"/>
                  <a:ea typeface="宋体" charset="-122"/>
                </a:rPr>
                <a:t>“Master”</a:t>
              </a:r>
              <a:endParaRPr lang="en-US" altLang="zh-CN" dirty="0">
                <a:solidFill>
                  <a:schemeClr val="tx2">
                    <a:lumMod val="65000"/>
                    <a:lumOff val="35000"/>
                  </a:schemeClr>
                </a:solidFill>
                <a:latin typeface="Comic Sans MS" pitchFamily="66" charset="0"/>
                <a:ea typeface="宋体" charset="-122"/>
              </a:endParaRPr>
            </a:p>
          </p:txBody>
        </p:sp>
      </p:grpSp>
      <p:grpSp>
        <p:nvGrpSpPr>
          <p:cNvPr id="44" name="Group 50"/>
          <p:cNvGrpSpPr>
            <a:grpSpLocks/>
          </p:cNvGrpSpPr>
          <p:nvPr/>
        </p:nvGrpSpPr>
        <p:grpSpPr bwMode="auto">
          <a:xfrm>
            <a:off x="3039336" y="1984181"/>
            <a:ext cx="2981027" cy="2164028"/>
            <a:chOff x="2944" y="2420"/>
            <a:chExt cx="2493" cy="1718"/>
          </a:xfrm>
        </p:grpSpPr>
        <p:sp>
          <p:nvSpPr>
            <p:cNvPr id="45" name="Oval 33"/>
            <p:cNvSpPr>
              <a:spLocks noChangeArrowheads="1"/>
            </p:cNvSpPr>
            <p:nvPr/>
          </p:nvSpPr>
          <p:spPr bwMode="auto">
            <a:xfrm>
              <a:off x="4128" y="2420"/>
              <a:ext cx="768"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46" name="Text Box 34"/>
            <p:cNvSpPr txBox="1">
              <a:spLocks noChangeArrowheads="1"/>
            </p:cNvSpPr>
            <p:nvPr/>
          </p:nvSpPr>
          <p:spPr bwMode="auto">
            <a:xfrm>
              <a:off x="4310" y="2532"/>
              <a:ext cx="57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omic Sans MS" pitchFamily="66" charset="0"/>
                  <a:ea typeface="宋体" charset="-122"/>
                </a:rPr>
                <a:t>OR</a:t>
              </a:r>
            </a:p>
          </p:txBody>
        </p:sp>
        <p:sp>
          <p:nvSpPr>
            <p:cNvPr id="47" name="Oval 35"/>
            <p:cNvSpPr>
              <a:spLocks noChangeArrowheads="1"/>
            </p:cNvSpPr>
            <p:nvPr/>
          </p:nvSpPr>
          <p:spPr bwMode="auto">
            <a:xfrm>
              <a:off x="3504" y="3080"/>
              <a:ext cx="721"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48" name="Text Box 36"/>
            <p:cNvSpPr txBox="1">
              <a:spLocks noChangeArrowheads="1"/>
            </p:cNvSpPr>
            <p:nvPr/>
          </p:nvSpPr>
          <p:spPr bwMode="auto">
            <a:xfrm>
              <a:off x="3566" y="3214"/>
              <a:ext cx="66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a:latin typeface="Comic Sans MS" pitchFamily="66" charset="0"/>
                  <a:ea typeface="宋体" charset="-122"/>
                </a:rPr>
                <a:t>AND</a:t>
              </a:r>
            </a:p>
          </p:txBody>
        </p:sp>
        <p:sp>
          <p:nvSpPr>
            <p:cNvPr id="49" name="Text Box 38"/>
            <p:cNvSpPr txBox="1">
              <a:spLocks noChangeArrowheads="1"/>
            </p:cNvSpPr>
            <p:nvPr/>
          </p:nvSpPr>
          <p:spPr bwMode="auto">
            <a:xfrm>
              <a:off x="2944" y="3836"/>
              <a:ext cx="1091"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CN" sz="1800" dirty="0" smtClean="0">
                  <a:solidFill>
                    <a:srgbClr val="C00000"/>
                  </a:solidFill>
                  <a:latin typeface="Comic Sans MS" pitchFamily="66" charset="0"/>
                  <a:ea typeface="宋体" charset="-122"/>
                </a:rPr>
                <a:t>CS Dept.</a:t>
              </a:r>
              <a:endParaRPr lang="en-US" altLang="zh-CN" sz="1800" dirty="0">
                <a:solidFill>
                  <a:srgbClr val="C00000"/>
                </a:solidFill>
                <a:latin typeface="Comic Sans MS" pitchFamily="66" charset="0"/>
                <a:ea typeface="宋体" charset="-122"/>
              </a:endParaRPr>
            </a:p>
          </p:txBody>
        </p:sp>
        <p:sp>
          <p:nvSpPr>
            <p:cNvPr id="50" name="Text Box 40"/>
            <p:cNvSpPr txBox="1">
              <a:spLocks noChangeArrowheads="1"/>
            </p:cNvSpPr>
            <p:nvPr/>
          </p:nvSpPr>
          <p:spPr bwMode="auto">
            <a:xfrm>
              <a:off x="4187" y="3869"/>
              <a:ext cx="52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smtClean="0">
                  <a:solidFill>
                    <a:srgbClr val="C00000"/>
                  </a:solidFill>
                  <a:latin typeface="Comic Sans MS" pitchFamily="66" charset="0"/>
                  <a:ea typeface="宋体" charset="-122"/>
                </a:rPr>
                <a:t>PhD</a:t>
              </a:r>
              <a:endParaRPr lang="en-US" altLang="zh-CN" sz="1600" dirty="0">
                <a:solidFill>
                  <a:srgbClr val="C00000"/>
                </a:solidFill>
                <a:latin typeface="Comic Sans MS" pitchFamily="66" charset="0"/>
                <a:ea typeface="宋体" charset="-122"/>
              </a:endParaRPr>
            </a:p>
          </p:txBody>
        </p:sp>
        <p:sp>
          <p:nvSpPr>
            <p:cNvPr id="51" name="Line 41"/>
            <p:cNvSpPr>
              <a:spLocks noChangeShapeType="1"/>
            </p:cNvSpPr>
            <p:nvPr/>
          </p:nvSpPr>
          <p:spPr bwMode="auto">
            <a:xfrm flipH="1">
              <a:off x="4104" y="2864"/>
              <a:ext cx="168" cy="25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52" name="Line 42"/>
            <p:cNvSpPr>
              <a:spLocks noChangeShapeType="1"/>
            </p:cNvSpPr>
            <p:nvPr/>
          </p:nvSpPr>
          <p:spPr bwMode="auto">
            <a:xfrm flipH="1">
              <a:off x="3456" y="3540"/>
              <a:ext cx="192" cy="284"/>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54" name="Text Box 44"/>
            <p:cNvSpPr txBox="1">
              <a:spLocks noChangeArrowheads="1"/>
            </p:cNvSpPr>
            <p:nvPr/>
          </p:nvSpPr>
          <p:spPr bwMode="auto">
            <a:xfrm>
              <a:off x="4717" y="3144"/>
              <a:ext cx="72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smtClean="0">
                  <a:solidFill>
                    <a:srgbClr val="C00000"/>
                  </a:solidFill>
                  <a:latin typeface="Comic Sans MS" pitchFamily="66" charset="0"/>
                  <a:ea typeface="宋体" charset="-122"/>
                </a:rPr>
                <a:t>Prof</a:t>
              </a:r>
              <a:endParaRPr lang="en-US" altLang="zh-CN" sz="1800" dirty="0">
                <a:solidFill>
                  <a:srgbClr val="C00000"/>
                </a:solidFill>
                <a:latin typeface="Comic Sans MS" pitchFamily="66" charset="0"/>
                <a:ea typeface="宋体" charset="-122"/>
              </a:endParaRPr>
            </a:p>
          </p:txBody>
        </p:sp>
        <p:sp>
          <p:nvSpPr>
            <p:cNvPr id="55" name="Line 45"/>
            <p:cNvSpPr>
              <a:spLocks noChangeShapeType="1"/>
            </p:cNvSpPr>
            <p:nvPr/>
          </p:nvSpPr>
          <p:spPr bwMode="auto">
            <a:xfrm>
              <a:off x="4117" y="3536"/>
              <a:ext cx="216" cy="28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56" name="Line 46"/>
            <p:cNvSpPr>
              <a:spLocks noChangeShapeType="1"/>
            </p:cNvSpPr>
            <p:nvPr/>
          </p:nvSpPr>
          <p:spPr bwMode="auto">
            <a:xfrm>
              <a:off x="4800" y="2866"/>
              <a:ext cx="192" cy="256"/>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Comic Sans MS" pitchFamily="66" charset="0"/>
              </a:endParaRPr>
            </a:p>
          </p:txBody>
        </p:sp>
      </p:grpSp>
      <p:grpSp>
        <p:nvGrpSpPr>
          <p:cNvPr id="8" name="Group 7"/>
          <p:cNvGrpSpPr/>
          <p:nvPr/>
        </p:nvGrpSpPr>
        <p:grpSpPr>
          <a:xfrm>
            <a:off x="2318845" y="2135789"/>
            <a:ext cx="1143000" cy="1143000"/>
            <a:chOff x="2318845" y="2135789"/>
            <a:chExt cx="1143000" cy="1143000"/>
          </a:xfrm>
        </p:grpSpPr>
        <p:pic>
          <p:nvPicPr>
            <p:cNvPr id="21530" name="Picture 5"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8845" y="2135789"/>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9" descr="lo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5226" y="2300788"/>
              <a:ext cx="6302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 name="Picture 155" descr="SY00169_"/>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4598" y="2543452"/>
            <a:ext cx="3886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01167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381000" y="609600"/>
            <a:ext cx="8305800" cy="708025"/>
          </a:xfrm>
        </p:spPr>
        <p:txBody>
          <a:bodyPr/>
          <a:lstStyle/>
          <a:p>
            <a:pPr eaLnBrk="1" hangingPunct="1"/>
            <a:r>
              <a:rPr lang="en-US" altLang="zh-CN" sz="4000" dirty="0" smtClean="0">
                <a:latin typeface="Comic Sans MS" pitchFamily="66" charset="0"/>
                <a:ea typeface="宋体" charset="-122"/>
              </a:rPr>
              <a:t>Outline</a:t>
            </a:r>
            <a:endParaRPr lang="en-US" altLang="zh-CN" dirty="0" smtClean="0">
              <a:latin typeface="Comic Sans MS" pitchFamily="66" charset="0"/>
              <a:ea typeface="宋体" charset="-122"/>
            </a:endParaRPr>
          </a:p>
        </p:txBody>
      </p:sp>
      <p:sp>
        <p:nvSpPr>
          <p:cNvPr id="9219" name="Content Placeholder 4"/>
          <p:cNvSpPr>
            <a:spLocks noGrp="1"/>
          </p:cNvSpPr>
          <p:nvPr>
            <p:ph idx="1"/>
          </p:nvPr>
        </p:nvSpPr>
        <p:spPr>
          <a:xfrm>
            <a:off x="457200" y="1541462"/>
            <a:ext cx="8229600" cy="4478338"/>
          </a:xfrm>
        </p:spPr>
        <p:txBody>
          <a:bodyPr/>
          <a:lstStyle/>
          <a:p>
            <a:pPr eaLnBrk="1" hangingPunct="1">
              <a:spcAft>
                <a:spcPts val="1200"/>
              </a:spcAft>
              <a:buClrTx/>
              <a:buFont typeface="Arial" pitchFamily="34" charset="0"/>
              <a:buChar char="•"/>
            </a:pPr>
            <a:r>
              <a:rPr lang="en-US" altLang="zh-CN" dirty="0" smtClean="0">
                <a:latin typeface="Comic Sans MS" pitchFamily="66" charset="0"/>
                <a:ea typeface="宋体" charset="-122"/>
              </a:rPr>
              <a:t>Access Control in Cloud Storage Systems</a:t>
            </a:r>
          </a:p>
          <a:p>
            <a:pPr eaLnBrk="1" hangingPunct="1">
              <a:spcAft>
                <a:spcPts val="1200"/>
              </a:spcAft>
              <a:buClrTx/>
              <a:buFont typeface="Arial" pitchFamily="34" charset="0"/>
              <a:buChar char="•"/>
            </a:pPr>
            <a:r>
              <a:rPr lang="en-US" altLang="zh-CN" dirty="0" smtClean="0">
                <a:latin typeface="Comic Sans MS" pitchFamily="66" charset="0"/>
                <a:ea typeface="宋体" charset="-122"/>
              </a:rPr>
              <a:t>Attribute-based Access Control</a:t>
            </a:r>
          </a:p>
          <a:p>
            <a:pPr eaLnBrk="1" hangingPunct="1">
              <a:spcAft>
                <a:spcPts val="1200"/>
              </a:spcAft>
              <a:buClrTx/>
              <a:buFont typeface="Arial" pitchFamily="34" charset="0"/>
              <a:buChar char="•"/>
            </a:pPr>
            <a:r>
              <a:rPr lang="en-US" altLang="zh-CN" dirty="0" smtClean="0">
                <a:latin typeface="Comic Sans MS" pitchFamily="66" charset="0"/>
                <a:ea typeface="宋体" charset="-122"/>
              </a:rPr>
              <a:t>Basic Construction</a:t>
            </a:r>
          </a:p>
          <a:p>
            <a:pPr eaLnBrk="1" hangingPunct="1">
              <a:spcAft>
                <a:spcPts val="1200"/>
              </a:spcAft>
              <a:buClrTx/>
              <a:buFont typeface="Arial" pitchFamily="34" charset="0"/>
              <a:buChar char="•"/>
            </a:pPr>
            <a:r>
              <a:rPr lang="en-US" altLang="zh-CN" dirty="0" smtClean="0">
                <a:latin typeface="Comic Sans MS" pitchFamily="66" charset="0"/>
                <a:ea typeface="宋体" charset="-122"/>
              </a:rPr>
              <a:t>Improving Granularity – Attribute Revocation</a:t>
            </a:r>
          </a:p>
          <a:p>
            <a:pPr eaLnBrk="1" hangingPunct="1">
              <a:spcAft>
                <a:spcPts val="1200"/>
              </a:spcAft>
              <a:buClrTx/>
              <a:buFont typeface="Arial" pitchFamily="34" charset="0"/>
              <a:buChar char="•"/>
            </a:pPr>
            <a:r>
              <a:rPr lang="en-US" altLang="zh-CN" dirty="0" smtClean="0">
                <a:latin typeface="Comic Sans MS" pitchFamily="66" charset="0"/>
                <a:ea typeface="宋体" charset="-122"/>
              </a:rPr>
              <a:t>Improving Efficiency – Decryption Outsource</a:t>
            </a:r>
          </a:p>
          <a:p>
            <a:pPr eaLnBrk="1" hangingPunct="1">
              <a:spcAft>
                <a:spcPts val="1200"/>
              </a:spcAft>
              <a:buClrTx/>
              <a:buFont typeface="Arial" pitchFamily="34" charset="0"/>
              <a:buChar char="•"/>
            </a:pPr>
            <a:r>
              <a:rPr lang="en-US" altLang="zh-CN" dirty="0" smtClean="0">
                <a:latin typeface="Comic Sans MS" pitchFamily="66" charset="0"/>
                <a:ea typeface="宋体" charset="-122"/>
              </a:rPr>
              <a:t>Improving Privacy – Policy Hidden</a:t>
            </a:r>
          </a:p>
          <a:p>
            <a:pPr eaLnBrk="1" hangingPunct="1">
              <a:spcAft>
                <a:spcPts val="1200"/>
              </a:spcAft>
              <a:buClrTx/>
              <a:buFont typeface="Arial" pitchFamily="34" charset="0"/>
              <a:buChar char="•"/>
            </a:pPr>
            <a:r>
              <a:rPr lang="en-GB" altLang="zh-CN" dirty="0" smtClean="0">
                <a:latin typeface="Comic Sans MS" pitchFamily="66" charset="0"/>
                <a:ea typeface="宋体" charset="-122"/>
              </a:rPr>
              <a:t>Summary</a:t>
            </a:r>
            <a:endParaRPr lang="en-US" altLang="zh-CN" dirty="0" smtClean="0">
              <a:latin typeface="Comic Sans MS" pitchFamily="66" charset="0"/>
              <a:ea typeface="宋体" charset="-122"/>
            </a:endParaRPr>
          </a:p>
        </p:txBody>
      </p:sp>
    </p:spTree>
    <p:extLst>
      <p:ext uri="{BB962C8B-B14F-4D97-AF65-F5344CB8AC3E}">
        <p14:creationId xmlns:p14="http://schemas.microsoft.com/office/powerpoint/2010/main" val="3611249443"/>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4"/>
          <p:cNvSpPr txBox="1">
            <a:spLocks noChangeArrowheads="1"/>
          </p:cNvSpPr>
          <p:nvPr/>
        </p:nvSpPr>
        <p:spPr bwMode="auto">
          <a:xfrm>
            <a:off x="1552575" y="3593878"/>
            <a:ext cx="72104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dirty="0" smtClean="0">
                <a:latin typeface="Comic Sans MS" pitchFamily="66" charset="0"/>
                <a:ea typeface="宋体" charset="-122"/>
              </a:rPr>
              <a:t>SK = ( </a:t>
            </a:r>
            <a:r>
              <a:rPr lang="en-US" altLang="zh-CN" sz="2800" dirty="0" err="1" smtClean="0">
                <a:latin typeface="Comic Sans MS" pitchFamily="66" charset="0"/>
                <a:ea typeface="宋体" charset="-122"/>
              </a:rPr>
              <a:t>g</a:t>
            </a:r>
            <a:r>
              <a:rPr lang="en-US" altLang="zh-CN" sz="3200" baseline="30000" dirty="0" err="1" smtClean="0">
                <a:latin typeface="Comic Sans MS" pitchFamily="66" charset="0"/>
                <a:ea typeface="宋体" charset="-122"/>
              </a:rPr>
              <a:t>a+b</a:t>
            </a:r>
            <a:r>
              <a:rPr lang="en-US" altLang="zh-CN" sz="3200" baseline="30000" dirty="0" err="1" smtClean="0">
                <a:solidFill>
                  <a:srgbClr val="0000FF"/>
                </a:solidFill>
                <a:latin typeface="Comic Sans MS" pitchFamily="66" charset="0"/>
                <a:ea typeface="宋体" charset="-122"/>
              </a:rPr>
              <a:t>t</a:t>
            </a:r>
            <a:r>
              <a:rPr lang="en-US" altLang="zh-CN" sz="2800" dirty="0">
                <a:latin typeface="Comic Sans MS" pitchFamily="66" charset="0"/>
                <a:ea typeface="宋体" charset="-122"/>
              </a:rPr>
              <a:t>, </a:t>
            </a:r>
            <a:r>
              <a:rPr lang="en-US" altLang="zh-CN" sz="2800" dirty="0" err="1">
                <a:latin typeface="Comic Sans MS" pitchFamily="66" charset="0"/>
                <a:ea typeface="宋体" charset="-122"/>
              </a:rPr>
              <a:t>g</a:t>
            </a:r>
            <a:r>
              <a:rPr lang="en-US" altLang="zh-CN" sz="2800" baseline="30000" dirty="0" err="1">
                <a:solidFill>
                  <a:srgbClr val="0000FF"/>
                </a:solidFill>
                <a:latin typeface="Comic Sans MS" pitchFamily="66" charset="0"/>
                <a:ea typeface="宋体" charset="-122"/>
              </a:rPr>
              <a:t>t</a:t>
            </a:r>
            <a:r>
              <a:rPr lang="en-US" altLang="zh-CN" sz="2800" dirty="0">
                <a:latin typeface="Comic Sans MS" pitchFamily="66" charset="0"/>
                <a:ea typeface="宋体" charset="-122"/>
              </a:rPr>
              <a:t>, </a:t>
            </a:r>
            <a:endParaRPr lang="en-US" altLang="zh-CN" sz="2800" dirty="0" smtClean="0">
              <a:latin typeface="Comic Sans MS" pitchFamily="66" charset="0"/>
              <a:ea typeface="宋体" charset="-122"/>
            </a:endParaRPr>
          </a:p>
          <a:p>
            <a:pPr eaLnBrk="1" hangingPunct="1"/>
            <a:r>
              <a:rPr lang="en-US" altLang="zh-CN" sz="2800" dirty="0" smtClean="0">
                <a:latin typeface="Comic Sans MS" pitchFamily="66" charset="0"/>
                <a:ea typeface="宋体" charset="-122"/>
              </a:rPr>
              <a:t>          H(“</a:t>
            </a:r>
            <a:r>
              <a:rPr lang="en-US" altLang="zh-CN" sz="2800" dirty="0" smtClean="0">
                <a:solidFill>
                  <a:srgbClr val="006600"/>
                </a:solidFill>
                <a:latin typeface="Comic Sans MS" pitchFamily="66" charset="0"/>
                <a:ea typeface="宋体" charset="-122"/>
              </a:rPr>
              <a:t>PhD</a:t>
            </a:r>
            <a:r>
              <a:rPr lang="en-US" altLang="zh-CN" sz="2800" dirty="0" smtClean="0">
                <a:latin typeface="Comic Sans MS" pitchFamily="66" charset="0"/>
                <a:ea typeface="宋体" charset="-122"/>
              </a:rPr>
              <a:t>”)</a:t>
            </a:r>
            <a:r>
              <a:rPr lang="en-US" altLang="zh-CN" sz="2800" baseline="30000" dirty="0" smtClean="0">
                <a:solidFill>
                  <a:srgbClr val="0000FF"/>
                </a:solidFill>
                <a:latin typeface="Comic Sans MS" pitchFamily="66" charset="0"/>
                <a:ea typeface="宋体" charset="-122"/>
              </a:rPr>
              <a:t>t</a:t>
            </a:r>
            <a:r>
              <a:rPr lang="en-US" altLang="zh-CN" sz="2800" dirty="0" smtClean="0">
                <a:latin typeface="Comic Sans MS" pitchFamily="66" charset="0"/>
                <a:ea typeface="宋体" charset="-122"/>
              </a:rPr>
              <a:t>, H(“</a:t>
            </a:r>
            <a:r>
              <a:rPr lang="en-US" altLang="zh-CN" sz="2800" dirty="0" smtClean="0">
                <a:solidFill>
                  <a:srgbClr val="006600"/>
                </a:solidFill>
                <a:latin typeface="Comic Sans MS" pitchFamily="66" charset="0"/>
                <a:ea typeface="宋体" charset="-122"/>
              </a:rPr>
              <a:t>CS Dept.</a:t>
            </a:r>
            <a:r>
              <a:rPr lang="en-US" altLang="zh-CN" sz="2800" dirty="0" smtClean="0">
                <a:latin typeface="Comic Sans MS" pitchFamily="66" charset="0"/>
                <a:ea typeface="宋体" charset="-122"/>
              </a:rPr>
              <a:t>”)</a:t>
            </a:r>
            <a:r>
              <a:rPr lang="en-US" altLang="zh-CN" sz="2800" baseline="30000" dirty="0" smtClean="0">
                <a:solidFill>
                  <a:srgbClr val="0000FF"/>
                </a:solidFill>
                <a:latin typeface="Comic Sans MS" pitchFamily="66" charset="0"/>
                <a:ea typeface="宋体" charset="-122"/>
              </a:rPr>
              <a:t>t</a:t>
            </a:r>
            <a:r>
              <a:rPr lang="en-US" altLang="zh-CN" sz="2800" dirty="0" smtClean="0">
                <a:latin typeface="Comic Sans MS" pitchFamily="66" charset="0"/>
                <a:ea typeface="宋体" charset="-122"/>
              </a:rPr>
              <a:t>,</a:t>
            </a:r>
            <a:r>
              <a:rPr lang="en-US" altLang="zh-CN" sz="2800" baseline="30000" dirty="0">
                <a:latin typeface="Comic Sans MS" pitchFamily="66" charset="0"/>
                <a:ea typeface="宋体" charset="-122"/>
              </a:rPr>
              <a:t> </a:t>
            </a:r>
            <a:r>
              <a:rPr lang="en-US" altLang="zh-CN" sz="2800" dirty="0" smtClean="0">
                <a:latin typeface="Comic Sans MS" pitchFamily="66" charset="0"/>
                <a:ea typeface="宋体" charset="-122"/>
              </a:rPr>
              <a:t>H(“</a:t>
            </a:r>
            <a:r>
              <a:rPr lang="en-US" altLang="zh-CN" sz="2800" dirty="0" smtClean="0">
                <a:solidFill>
                  <a:srgbClr val="006600"/>
                </a:solidFill>
                <a:latin typeface="Comic Sans MS" pitchFamily="66" charset="0"/>
                <a:ea typeface="宋体" charset="-122"/>
              </a:rPr>
              <a:t>TA</a:t>
            </a:r>
            <a:r>
              <a:rPr lang="en-US" altLang="zh-CN" sz="2800" dirty="0" smtClean="0">
                <a:latin typeface="Comic Sans MS" pitchFamily="66" charset="0"/>
                <a:ea typeface="宋体" charset="-122"/>
              </a:rPr>
              <a:t>”)</a:t>
            </a:r>
            <a:r>
              <a:rPr lang="en-US" altLang="zh-CN" sz="2800" baseline="30000" dirty="0" smtClean="0">
                <a:solidFill>
                  <a:srgbClr val="0000FF"/>
                </a:solidFill>
                <a:latin typeface="Comic Sans MS" pitchFamily="66" charset="0"/>
                <a:ea typeface="宋体" charset="-122"/>
              </a:rPr>
              <a:t>t</a:t>
            </a:r>
            <a:r>
              <a:rPr lang="en-US" altLang="zh-CN" sz="2800" dirty="0">
                <a:solidFill>
                  <a:srgbClr val="0000FF"/>
                </a:solidFill>
                <a:latin typeface="Comic Sans MS" pitchFamily="66" charset="0"/>
                <a:ea typeface="宋体" charset="-122"/>
              </a:rPr>
              <a:t> </a:t>
            </a:r>
            <a:r>
              <a:rPr lang="en-US" altLang="zh-CN" sz="3200" dirty="0" smtClean="0">
                <a:latin typeface="Comic Sans MS" pitchFamily="66" charset="0"/>
                <a:ea typeface="宋体" charset="-122"/>
              </a:rPr>
              <a:t>)</a:t>
            </a:r>
            <a:endParaRPr lang="en-US" altLang="zh-CN" sz="3200" dirty="0">
              <a:latin typeface="Comic Sans MS" pitchFamily="66" charset="0"/>
              <a:ea typeface="宋体" charset="-122"/>
            </a:endParaRPr>
          </a:p>
        </p:txBody>
      </p:sp>
      <p:sp>
        <p:nvSpPr>
          <p:cNvPr id="189442" name="Rectangle 2"/>
          <p:cNvSpPr>
            <a:spLocks noGrp="1" noChangeArrowheads="1"/>
          </p:cNvSpPr>
          <p:nvPr>
            <p:ph type="title"/>
          </p:nvPr>
        </p:nvSpPr>
        <p:spPr>
          <a:xfrm>
            <a:off x="685800" y="609600"/>
            <a:ext cx="7772400" cy="1143000"/>
          </a:xfrm>
        </p:spPr>
        <p:txBody>
          <a:bodyPr/>
          <a:lstStyle/>
          <a:p>
            <a:r>
              <a:rPr lang="en-US" altLang="zh-CN" dirty="0">
                <a:latin typeface="Comic Sans MS" pitchFamily="66" charset="0"/>
                <a:ea typeface="宋体" charset="-122"/>
              </a:rPr>
              <a:t>Key </a:t>
            </a:r>
            <a:r>
              <a:rPr lang="en-US" altLang="zh-CN" dirty="0" smtClean="0">
                <a:latin typeface="Comic Sans MS" pitchFamily="66" charset="0"/>
                <a:ea typeface="宋体" charset="-122"/>
              </a:rPr>
              <a:t>Generation</a:t>
            </a:r>
            <a:r>
              <a:rPr lang="en-US" altLang="zh-CN" sz="2400" dirty="0">
                <a:latin typeface="Comic Sans MS" pitchFamily="66" charset="0"/>
              </a:rPr>
              <a:t> </a:t>
            </a:r>
            <a:r>
              <a:rPr lang="en-US" altLang="zh-CN" sz="1800" dirty="0">
                <a:latin typeface="Comic Sans MS" pitchFamily="66" charset="0"/>
              </a:rPr>
              <a:t>[</a:t>
            </a:r>
            <a:r>
              <a:rPr lang="en-US" altLang="zh-CN" sz="1800" dirty="0" err="1">
                <a:latin typeface="Comic Sans MS" pitchFamily="66" charset="0"/>
              </a:rPr>
              <a:t>Bethencourt</a:t>
            </a:r>
            <a:r>
              <a:rPr lang="en-US" altLang="zh-CN" sz="1800" dirty="0">
                <a:latin typeface="Comic Sans MS" pitchFamily="66" charset="0"/>
              </a:rPr>
              <a:t>, </a:t>
            </a:r>
            <a:r>
              <a:rPr lang="en-US" altLang="zh-CN" sz="1800" dirty="0" err="1">
                <a:latin typeface="Comic Sans MS" pitchFamily="66" charset="0"/>
              </a:rPr>
              <a:t>Sahai</a:t>
            </a:r>
            <a:r>
              <a:rPr lang="en-US" altLang="zh-CN" sz="1800" dirty="0">
                <a:latin typeface="Comic Sans MS" pitchFamily="66" charset="0"/>
              </a:rPr>
              <a:t>, Waters S&amp;P’07]</a:t>
            </a:r>
            <a:endParaRPr lang="en-US" altLang="zh-CN" sz="2800" dirty="0">
              <a:latin typeface="Comic Sans MS" pitchFamily="66" charset="0"/>
              <a:ea typeface="宋体" charset="-122"/>
            </a:endParaRPr>
          </a:p>
        </p:txBody>
      </p:sp>
      <p:pic>
        <p:nvPicPr>
          <p:cNvPr id="189457" name="Picture 17" descr="bs0074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279" y="2674937"/>
            <a:ext cx="609600" cy="296863"/>
          </a:xfrm>
          <a:prstGeom prst="rect">
            <a:avLst/>
          </a:prstGeom>
          <a:noFill/>
          <a:ln>
            <a:noFill/>
          </a:ln>
          <a:effectLst/>
          <a:extLst>
            <a:ext uri="{909E8E84-426E-40DD-AFC4-6F175D3DCCD1}">
              <a14:hiddenFill xmlns:a14="http://schemas.microsoft.com/office/drawing/2010/main">
                <a:solidFill>
                  <a:srgbClr val="A3B2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sp>
        <p:nvSpPr>
          <p:cNvPr id="189468" name="Oval 28"/>
          <p:cNvSpPr>
            <a:spLocks noChangeArrowheads="1"/>
          </p:cNvSpPr>
          <p:nvPr/>
        </p:nvSpPr>
        <p:spPr bwMode="auto">
          <a:xfrm>
            <a:off x="6705601" y="4101710"/>
            <a:ext cx="228600" cy="304800"/>
          </a:xfrm>
          <a:prstGeom prst="ellipse">
            <a:avLst/>
          </a:prstGeom>
          <a:noFill/>
          <a:ln w="44450"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189469" name="Oval 29"/>
          <p:cNvSpPr>
            <a:spLocks noChangeArrowheads="1"/>
          </p:cNvSpPr>
          <p:nvPr/>
        </p:nvSpPr>
        <p:spPr bwMode="auto">
          <a:xfrm flipH="1">
            <a:off x="3816351" y="3627097"/>
            <a:ext cx="222250" cy="304800"/>
          </a:xfrm>
          <a:prstGeom prst="ellipse">
            <a:avLst/>
          </a:prstGeom>
          <a:noFill/>
          <a:ln w="44450"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189471" name="Text Box 31"/>
          <p:cNvSpPr txBox="1">
            <a:spLocks noChangeArrowheads="1"/>
          </p:cNvSpPr>
          <p:nvPr/>
        </p:nvSpPr>
        <p:spPr bwMode="auto">
          <a:xfrm>
            <a:off x="533400" y="55626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latin typeface="Comic Sans MS" pitchFamily="66" charset="0"/>
                <a:ea typeface="宋体" charset="-122"/>
              </a:rPr>
              <a:t> ‘</a:t>
            </a:r>
            <a:r>
              <a:rPr lang="en-US" altLang="zh-CN" dirty="0">
                <a:solidFill>
                  <a:srgbClr val="0000CC"/>
                </a:solidFill>
                <a:latin typeface="Comic Sans MS" pitchFamily="66" charset="0"/>
                <a:ea typeface="宋体" charset="-122"/>
              </a:rPr>
              <a:t>t</a:t>
            </a:r>
            <a:r>
              <a:rPr lang="en-US" altLang="zh-CN" dirty="0" smtClean="0">
                <a:latin typeface="Comic Sans MS" pitchFamily="66" charset="0"/>
                <a:ea typeface="宋体" charset="-122"/>
              </a:rPr>
              <a:t>’ ties </a:t>
            </a:r>
            <a:r>
              <a:rPr lang="en-US" altLang="zh-CN" dirty="0">
                <a:latin typeface="Comic Sans MS" pitchFamily="66" charset="0"/>
                <a:ea typeface="宋体" charset="-122"/>
              </a:rPr>
              <a:t>components together</a:t>
            </a:r>
          </a:p>
        </p:txBody>
      </p:sp>
      <p:sp>
        <p:nvSpPr>
          <p:cNvPr id="189474" name="Oval 34"/>
          <p:cNvSpPr>
            <a:spLocks noChangeArrowheads="1"/>
          </p:cNvSpPr>
          <p:nvPr/>
        </p:nvSpPr>
        <p:spPr bwMode="auto">
          <a:xfrm>
            <a:off x="8305801" y="4076700"/>
            <a:ext cx="228600" cy="304800"/>
          </a:xfrm>
          <a:prstGeom prst="ellipse">
            <a:avLst/>
          </a:prstGeom>
          <a:noFill/>
          <a:ln w="44450"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189489" name="Text Box 49"/>
          <p:cNvSpPr txBox="1">
            <a:spLocks noChangeArrowheads="1"/>
          </p:cNvSpPr>
          <p:nvPr/>
        </p:nvSpPr>
        <p:spPr bwMode="auto">
          <a:xfrm>
            <a:off x="622731" y="4855795"/>
            <a:ext cx="39719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latin typeface="Comic Sans MS" pitchFamily="66" charset="0"/>
                <a:ea typeface="宋体" charset="-122"/>
              </a:rPr>
              <a:t>‘</a:t>
            </a:r>
            <a:r>
              <a:rPr lang="en-US" altLang="zh-CN" dirty="0" smtClean="0">
                <a:solidFill>
                  <a:srgbClr val="3333FF"/>
                </a:solidFill>
                <a:latin typeface="Comic Sans MS" pitchFamily="66" charset="0"/>
                <a:ea typeface="宋体" charset="-122"/>
              </a:rPr>
              <a:t>t</a:t>
            </a:r>
            <a:r>
              <a:rPr lang="en-US" altLang="zh-CN" dirty="0" smtClean="0">
                <a:latin typeface="Comic Sans MS" pitchFamily="66" charset="0"/>
                <a:ea typeface="宋体" charset="-122"/>
              </a:rPr>
              <a:t>’: random number in </a:t>
            </a:r>
            <a:r>
              <a:rPr lang="en-US" altLang="zh-CN" dirty="0" err="1" smtClean="0">
                <a:latin typeface="Comic Sans MS" pitchFamily="66" charset="0"/>
                <a:ea typeface="宋体" charset="-122"/>
              </a:rPr>
              <a:t>Z</a:t>
            </a:r>
            <a:r>
              <a:rPr lang="en-US" altLang="zh-CN" baseline="-25000" dirty="0" err="1" smtClean="0">
                <a:latin typeface="Comic Sans MS" pitchFamily="66" charset="0"/>
                <a:ea typeface="宋体" charset="-122"/>
              </a:rPr>
              <a:t>p</a:t>
            </a:r>
            <a:endParaRPr lang="en-US" altLang="zh-CN" baseline="-25000" dirty="0" smtClean="0">
              <a:latin typeface="Comic Sans MS" pitchFamily="66" charset="0"/>
              <a:ea typeface="宋体" charset="-122"/>
            </a:endParaRPr>
          </a:p>
        </p:txBody>
      </p:sp>
      <p:sp>
        <p:nvSpPr>
          <p:cNvPr id="20" name="Text Box 15"/>
          <p:cNvSpPr txBox="1">
            <a:spLocks noChangeArrowheads="1"/>
          </p:cNvSpPr>
          <p:nvPr/>
        </p:nvSpPr>
        <p:spPr bwMode="auto">
          <a:xfrm>
            <a:off x="381000" y="1445602"/>
            <a:ext cx="1981200" cy="523875"/>
          </a:xfrm>
          <a:prstGeom prst="rect">
            <a:avLst/>
          </a:prstGeom>
          <a:noFill/>
          <a:ln w="38100">
            <a:noFill/>
            <a:miter lim="800000"/>
            <a:headEnd/>
            <a:tailEnd/>
          </a:ln>
        </p:spPr>
        <p:txBody>
          <a:bodyPr>
            <a:spAutoFit/>
          </a:bodyPr>
          <a:lstStyle/>
          <a:p>
            <a:pPr>
              <a:defRPr/>
            </a:pPr>
            <a:r>
              <a:rPr lang="en-US" altLang="zh-CN" sz="2800" b="1" dirty="0">
                <a:latin typeface="Comic Sans MS" pitchFamily="66" charset="0"/>
              </a:rPr>
              <a:t>Authority</a:t>
            </a:r>
          </a:p>
        </p:txBody>
      </p:sp>
      <p:pic>
        <p:nvPicPr>
          <p:cNvPr id="21" name="Picture 9" descr="pmor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1961417"/>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52600" y="2186781"/>
            <a:ext cx="1354858" cy="461665"/>
          </a:xfrm>
          <a:prstGeom prst="rect">
            <a:avLst/>
          </a:prstGeom>
        </p:spPr>
        <p:txBody>
          <a:bodyPr wrap="none">
            <a:spAutoFit/>
          </a:bodyPr>
          <a:lstStyle/>
          <a:p>
            <a:pPr eaLnBrk="1" hangingPunct="1"/>
            <a:r>
              <a:rPr lang="en-US" altLang="zh-CN" dirty="0">
                <a:latin typeface="Comic Sans MS" pitchFamily="66" charset="0"/>
                <a:ea typeface="宋体" charset="-122"/>
              </a:rPr>
              <a:t>MSK = a</a:t>
            </a:r>
          </a:p>
        </p:txBody>
      </p:sp>
      <p:sp>
        <p:nvSpPr>
          <p:cNvPr id="23" name="Text Box 4"/>
          <p:cNvSpPr txBox="1">
            <a:spLocks noChangeArrowheads="1"/>
          </p:cNvSpPr>
          <p:nvPr/>
        </p:nvSpPr>
        <p:spPr bwMode="auto">
          <a:xfrm>
            <a:off x="3645876" y="1869769"/>
            <a:ext cx="58498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dirty="0" smtClean="0">
                <a:latin typeface="Comic Sans MS" pitchFamily="66" charset="0"/>
                <a:ea typeface="宋体" charset="-122"/>
              </a:rPr>
              <a:t>Bob has attributes:</a:t>
            </a:r>
          </a:p>
          <a:p>
            <a:pPr eaLnBrk="1" hangingPunct="1"/>
            <a:r>
              <a:rPr lang="en-US" altLang="zh-CN" sz="2800" dirty="0" smtClean="0">
                <a:latin typeface="Comic Sans MS" pitchFamily="66" charset="0"/>
                <a:ea typeface="宋体" charset="-122"/>
              </a:rPr>
              <a:t>  {“</a:t>
            </a:r>
            <a:r>
              <a:rPr lang="en-US" altLang="zh-CN" sz="2800" dirty="0">
                <a:solidFill>
                  <a:srgbClr val="006600"/>
                </a:solidFill>
                <a:latin typeface="Comic Sans MS" pitchFamily="66" charset="0"/>
                <a:ea typeface="宋体" charset="-122"/>
              </a:rPr>
              <a:t>PhD</a:t>
            </a:r>
            <a:r>
              <a:rPr lang="en-US" altLang="zh-CN" sz="2800" dirty="0" smtClean="0">
                <a:latin typeface="Comic Sans MS" pitchFamily="66" charset="0"/>
                <a:ea typeface="宋体" charset="-122"/>
              </a:rPr>
              <a:t>”, “</a:t>
            </a:r>
            <a:r>
              <a:rPr lang="en-US" altLang="zh-CN" sz="2800" dirty="0">
                <a:solidFill>
                  <a:srgbClr val="006600"/>
                </a:solidFill>
                <a:latin typeface="Comic Sans MS" pitchFamily="66" charset="0"/>
                <a:ea typeface="宋体" charset="-122"/>
              </a:rPr>
              <a:t>CS Dept</a:t>
            </a:r>
            <a:r>
              <a:rPr lang="en-US" altLang="zh-CN" sz="2800" dirty="0" smtClean="0">
                <a:latin typeface="Comic Sans MS" pitchFamily="66" charset="0"/>
                <a:ea typeface="宋体" charset="-122"/>
              </a:rPr>
              <a:t>.”, “</a:t>
            </a:r>
            <a:r>
              <a:rPr lang="en-US" altLang="zh-CN" sz="2800" dirty="0">
                <a:solidFill>
                  <a:srgbClr val="006600"/>
                </a:solidFill>
                <a:latin typeface="Comic Sans MS" pitchFamily="66" charset="0"/>
                <a:ea typeface="宋体" charset="-122"/>
              </a:rPr>
              <a:t>TA</a:t>
            </a:r>
            <a:r>
              <a:rPr lang="en-US" altLang="zh-CN" sz="2800" dirty="0" smtClean="0">
                <a:latin typeface="Comic Sans MS" pitchFamily="66" charset="0"/>
                <a:ea typeface="宋体" charset="-122"/>
              </a:rPr>
              <a:t>”}</a:t>
            </a:r>
            <a:endParaRPr lang="en-US" altLang="zh-CN" sz="2800" dirty="0">
              <a:latin typeface="Comic Sans MS" pitchFamily="66" charset="0"/>
              <a:ea typeface="宋体" charset="-122"/>
            </a:endParaRPr>
          </a:p>
        </p:txBody>
      </p:sp>
      <p:pic>
        <p:nvPicPr>
          <p:cNvPr id="22" name="Picture 5" descr="sara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3415" y="1757076"/>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533400" y="3760717"/>
            <a:ext cx="1019175" cy="796426"/>
            <a:chOff x="721702" y="3760717"/>
            <a:chExt cx="1019175" cy="796426"/>
          </a:xfrm>
        </p:grpSpPr>
        <p:pic>
          <p:nvPicPr>
            <p:cNvPr id="26" name="Picture 5" descr="j00853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702" y="3760717"/>
              <a:ext cx="1019175" cy="79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5" descr="sara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513" y="3975687"/>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Oval 28"/>
          <p:cNvSpPr>
            <a:spLocks noChangeArrowheads="1"/>
          </p:cNvSpPr>
          <p:nvPr/>
        </p:nvSpPr>
        <p:spPr bwMode="auto">
          <a:xfrm>
            <a:off x="4114801" y="4076700"/>
            <a:ext cx="228600" cy="304800"/>
          </a:xfrm>
          <a:prstGeom prst="ellipse">
            <a:avLst/>
          </a:prstGeom>
          <a:noFill/>
          <a:ln w="44450"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30" name="Oval 29"/>
          <p:cNvSpPr>
            <a:spLocks noChangeArrowheads="1"/>
          </p:cNvSpPr>
          <p:nvPr/>
        </p:nvSpPr>
        <p:spPr bwMode="auto">
          <a:xfrm flipH="1">
            <a:off x="3300046" y="3608317"/>
            <a:ext cx="222250" cy="304800"/>
          </a:xfrm>
          <a:prstGeom prst="ellipse">
            <a:avLst/>
          </a:prstGeom>
          <a:noFill/>
          <a:ln w="44450"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32" name="Line 48"/>
          <p:cNvSpPr>
            <a:spLocks noChangeShapeType="1"/>
          </p:cNvSpPr>
          <p:nvPr/>
        </p:nvSpPr>
        <p:spPr bwMode="auto">
          <a:xfrm flipH="1" flipV="1">
            <a:off x="4199792" y="5092089"/>
            <a:ext cx="1219200" cy="228600"/>
          </a:xfrm>
          <a:prstGeom prst="line">
            <a:avLst/>
          </a:prstGeom>
          <a:noFill/>
          <a:ln w="412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33" name="Text Box 49"/>
          <p:cNvSpPr txBox="1">
            <a:spLocks noChangeArrowheads="1"/>
          </p:cNvSpPr>
          <p:nvPr/>
        </p:nvSpPr>
        <p:spPr bwMode="auto">
          <a:xfrm>
            <a:off x="5495192" y="5092089"/>
            <a:ext cx="326780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latin typeface="Comic Sans MS" pitchFamily="66" charset="0"/>
                <a:ea typeface="宋体" charset="-122"/>
              </a:rPr>
              <a:t>Personalization</a:t>
            </a:r>
            <a:r>
              <a:rPr lang="en-US" altLang="zh-CN" dirty="0" smtClean="0">
                <a:latin typeface="Comic Sans MS" pitchFamily="66" charset="0"/>
                <a:ea typeface="宋体" charset="-122"/>
              </a:rPr>
              <a:t>!</a:t>
            </a:r>
          </a:p>
          <a:p>
            <a:pPr>
              <a:spcBef>
                <a:spcPct val="50000"/>
              </a:spcBef>
            </a:pPr>
            <a:r>
              <a:rPr lang="en-US" altLang="zh-CN" dirty="0" smtClean="0">
                <a:latin typeface="Comic Sans MS" pitchFamily="66" charset="0"/>
                <a:ea typeface="宋体" charset="-122"/>
              </a:rPr>
              <a:t>Collusion Resistance </a:t>
            </a:r>
            <a:endParaRPr lang="en-US" altLang="zh-CN" dirty="0">
              <a:latin typeface="Comic Sans MS" pitchFamily="66" charset="0"/>
              <a:ea typeface="宋体" charset="-122"/>
            </a:endParaRPr>
          </a:p>
        </p:txBody>
      </p:sp>
    </p:spTree>
    <p:extLst>
      <p:ext uri="{BB962C8B-B14F-4D97-AF65-F5344CB8AC3E}">
        <p14:creationId xmlns:p14="http://schemas.microsoft.com/office/powerpoint/2010/main" val="3713298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94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94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947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89489"/>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894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dissolve">
                                      <p:cBhvr>
                                        <p:cTn id="37" dur="500"/>
                                        <p:tgtEl>
                                          <p:spTgt spid="3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dissolve">
                                      <p:cBhvr>
                                        <p:cTn id="4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89468" grpId="0" animBg="1"/>
      <p:bldP spid="189469" grpId="0" animBg="1"/>
      <p:bldP spid="189471" grpId="0"/>
      <p:bldP spid="189474" grpId="0" animBg="1"/>
      <p:bldP spid="189489" grpId="0"/>
      <p:bldP spid="23" grpId="0"/>
      <p:bldP spid="29" grpId="0" animBg="1"/>
      <p:bldP spid="30" grpId="0" animBg="1"/>
      <p:bldP spid="32" grpId="0" animBg="1"/>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685800" y="609600"/>
            <a:ext cx="7772400" cy="1143000"/>
          </a:xfrm>
        </p:spPr>
        <p:txBody>
          <a:bodyPr/>
          <a:lstStyle/>
          <a:p>
            <a:r>
              <a:rPr lang="en-US" altLang="zh-CN" dirty="0">
                <a:latin typeface="Comic Sans MS" pitchFamily="66" charset="0"/>
                <a:ea typeface="宋体" charset="-122"/>
              </a:rPr>
              <a:t>Key Personalization (Intuition)</a:t>
            </a:r>
          </a:p>
        </p:txBody>
      </p:sp>
      <p:grpSp>
        <p:nvGrpSpPr>
          <p:cNvPr id="276484" name="Group 4"/>
          <p:cNvGrpSpPr>
            <a:grpSpLocks/>
          </p:cNvGrpSpPr>
          <p:nvPr/>
        </p:nvGrpSpPr>
        <p:grpSpPr bwMode="auto">
          <a:xfrm>
            <a:off x="152400" y="2514600"/>
            <a:ext cx="1371600" cy="763588"/>
            <a:chOff x="4030" y="1540"/>
            <a:chExt cx="1229" cy="625"/>
          </a:xfrm>
        </p:grpSpPr>
        <p:pic>
          <p:nvPicPr>
            <p:cNvPr id="276485" name="Picture 5" descr="j0085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extLst>
              <a:ext uri="{909E8E84-426E-40DD-AFC4-6F175D3DCCD1}">
                <a14:hiddenFill xmlns:a14="http://schemas.microsoft.com/office/drawing/2010/main">
                  <a:solidFill>
                    <a:srgbClr val="FFFFFF"/>
                  </a:solidFill>
                </a14:hiddenFill>
              </a:ext>
            </a:extLst>
          </p:spPr>
        </p:pic>
        <p:sp>
          <p:nvSpPr>
            <p:cNvPr id="276486" name="Text Box 6"/>
            <p:cNvSpPr txBox="1">
              <a:spLocks noChangeArrowheads="1"/>
            </p:cNvSpPr>
            <p:nvPr/>
          </p:nvSpPr>
          <p:spPr bwMode="auto">
            <a:xfrm>
              <a:off x="4030" y="1540"/>
              <a:ext cx="816"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a:latin typeface="Comic Sans MS" pitchFamily="66" charset="0"/>
                  <a:ea typeface="宋体" charset="-122"/>
                </a:rPr>
                <a:t>SK</a:t>
              </a:r>
            </a:p>
          </p:txBody>
        </p:sp>
      </p:grpSp>
      <p:grpSp>
        <p:nvGrpSpPr>
          <p:cNvPr id="276489" name="Group 9"/>
          <p:cNvGrpSpPr>
            <a:grpSpLocks/>
          </p:cNvGrpSpPr>
          <p:nvPr/>
        </p:nvGrpSpPr>
        <p:grpSpPr bwMode="auto">
          <a:xfrm>
            <a:off x="0" y="5257800"/>
            <a:ext cx="1371600" cy="763588"/>
            <a:chOff x="4030" y="1540"/>
            <a:chExt cx="1229" cy="625"/>
          </a:xfrm>
        </p:grpSpPr>
        <p:pic>
          <p:nvPicPr>
            <p:cNvPr id="276490" name="Picture 10" descr="j0085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extLst>
              <a:ext uri="{909E8E84-426E-40DD-AFC4-6F175D3DCCD1}">
                <a14:hiddenFill xmlns:a14="http://schemas.microsoft.com/office/drawing/2010/main">
                  <a:solidFill>
                    <a:srgbClr val="FFFFFF"/>
                  </a:solidFill>
                </a14:hiddenFill>
              </a:ext>
            </a:extLst>
          </p:spPr>
        </p:pic>
        <p:sp>
          <p:nvSpPr>
            <p:cNvPr id="276491" name="Text Box 11"/>
            <p:cNvSpPr txBox="1">
              <a:spLocks noChangeArrowheads="1"/>
            </p:cNvSpPr>
            <p:nvPr/>
          </p:nvSpPr>
          <p:spPr bwMode="auto">
            <a:xfrm>
              <a:off x="4030" y="1540"/>
              <a:ext cx="816"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a:latin typeface="Comic Sans MS" pitchFamily="66" charset="0"/>
                  <a:ea typeface="宋体" charset="-122"/>
                </a:rPr>
                <a:t>SK</a:t>
              </a:r>
            </a:p>
          </p:txBody>
        </p:sp>
      </p:grpSp>
      <p:pic>
        <p:nvPicPr>
          <p:cNvPr id="276498" name="Picture 18" descr="kev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95400"/>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276499" name="Text Box 19"/>
          <p:cNvSpPr txBox="1">
            <a:spLocks noChangeArrowheads="1"/>
          </p:cNvSpPr>
          <p:nvPr/>
        </p:nvSpPr>
        <p:spPr bwMode="auto">
          <a:xfrm>
            <a:off x="1219200" y="1371600"/>
            <a:ext cx="22860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Comic Sans MS" pitchFamily="66" charset="0"/>
                <a:ea typeface="宋体" charset="-122"/>
              </a:rPr>
              <a:t>Kevin:</a:t>
            </a:r>
          </a:p>
          <a:p>
            <a:r>
              <a:rPr lang="en-US" altLang="zh-CN" sz="2000" dirty="0">
                <a:latin typeface="Comic Sans MS" pitchFamily="66" charset="0"/>
                <a:ea typeface="宋体" charset="-122"/>
              </a:rPr>
              <a:t>“</a:t>
            </a:r>
            <a:r>
              <a:rPr lang="en-US" altLang="zh-CN" sz="2000" dirty="0" smtClean="0">
                <a:latin typeface="Comic Sans MS" pitchFamily="66" charset="0"/>
                <a:ea typeface="宋体" charset="-122"/>
              </a:rPr>
              <a:t>CS Dept.”</a:t>
            </a:r>
            <a:endParaRPr lang="en-US" altLang="zh-CN" sz="2000" dirty="0">
              <a:latin typeface="Comic Sans MS" pitchFamily="66" charset="0"/>
              <a:ea typeface="宋体" charset="-122"/>
            </a:endParaRPr>
          </a:p>
          <a:p>
            <a:r>
              <a:rPr lang="en-US" altLang="zh-CN" dirty="0">
                <a:latin typeface="Comic Sans MS" pitchFamily="66" charset="0"/>
                <a:ea typeface="宋体" charset="-122"/>
              </a:rPr>
              <a:t>…</a:t>
            </a:r>
          </a:p>
        </p:txBody>
      </p:sp>
      <p:sp>
        <p:nvSpPr>
          <p:cNvPr id="276500" name="Text Box 20"/>
          <p:cNvSpPr txBox="1">
            <a:spLocks noChangeArrowheads="1"/>
          </p:cNvSpPr>
          <p:nvPr/>
        </p:nvSpPr>
        <p:spPr bwMode="auto">
          <a:xfrm>
            <a:off x="1066800" y="4267200"/>
            <a:ext cx="21336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Comic Sans MS" pitchFamily="66" charset="0"/>
                <a:ea typeface="宋体" charset="-122"/>
              </a:rPr>
              <a:t>James:</a:t>
            </a:r>
          </a:p>
          <a:p>
            <a:r>
              <a:rPr lang="en-US" altLang="zh-CN" sz="2000">
                <a:latin typeface="Comic Sans MS" pitchFamily="66" charset="0"/>
                <a:ea typeface="宋体" charset="-122"/>
              </a:rPr>
              <a:t>“PhD”</a:t>
            </a:r>
          </a:p>
          <a:p>
            <a:r>
              <a:rPr lang="en-US" altLang="zh-CN" sz="2100">
                <a:latin typeface="Comic Sans MS" pitchFamily="66" charset="0"/>
                <a:ea typeface="宋体" charset="-122"/>
              </a:rPr>
              <a:t>…</a:t>
            </a:r>
          </a:p>
        </p:txBody>
      </p:sp>
      <p:pic>
        <p:nvPicPr>
          <p:cNvPr id="276501" name="Picture 21" descr="pmore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14800"/>
            <a:ext cx="1168400" cy="1168400"/>
          </a:xfrm>
          <a:prstGeom prst="rect">
            <a:avLst/>
          </a:prstGeom>
          <a:noFill/>
          <a:extLst>
            <a:ext uri="{909E8E84-426E-40DD-AFC4-6F175D3DCCD1}">
              <a14:hiddenFill xmlns:a14="http://schemas.microsoft.com/office/drawing/2010/main">
                <a:solidFill>
                  <a:srgbClr val="FFFFFF"/>
                </a:solidFill>
              </a14:hiddenFill>
            </a:ext>
          </a:extLst>
        </p:spPr>
      </p:pic>
      <p:sp>
        <p:nvSpPr>
          <p:cNvPr id="276511" name="Text Box 31"/>
          <p:cNvSpPr txBox="1">
            <a:spLocks noChangeArrowheads="1"/>
          </p:cNvSpPr>
          <p:nvPr/>
        </p:nvSpPr>
        <p:spPr bwMode="auto">
          <a:xfrm>
            <a:off x="-228600" y="312420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Comic Sans MS" pitchFamily="66" charset="0"/>
                <a:ea typeface="宋体" charset="-122"/>
              </a:rPr>
              <a:t>Random </a:t>
            </a:r>
            <a:r>
              <a:rPr lang="en-US" altLang="zh-CN" sz="2800">
                <a:solidFill>
                  <a:srgbClr val="0000CC"/>
                </a:solidFill>
                <a:latin typeface="Comic Sans MS" pitchFamily="66" charset="0"/>
                <a:ea typeface="宋体" charset="-122"/>
              </a:rPr>
              <a:t>t</a:t>
            </a:r>
          </a:p>
        </p:txBody>
      </p:sp>
      <p:sp>
        <p:nvSpPr>
          <p:cNvPr id="276512" name="Text Box 32"/>
          <p:cNvSpPr txBox="1">
            <a:spLocks noChangeArrowheads="1"/>
          </p:cNvSpPr>
          <p:nvPr/>
        </p:nvSpPr>
        <p:spPr bwMode="auto">
          <a:xfrm>
            <a:off x="0" y="586740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a:latin typeface="Comic Sans MS" pitchFamily="66" charset="0"/>
                <a:ea typeface="宋体" charset="-122"/>
              </a:rPr>
              <a:t>Random </a:t>
            </a:r>
            <a:r>
              <a:rPr lang="en-US" altLang="zh-CN" sz="2800">
                <a:solidFill>
                  <a:srgbClr val="0000CC"/>
                </a:solidFill>
                <a:latin typeface="Comic Sans MS" pitchFamily="66" charset="0"/>
                <a:ea typeface="宋体" charset="-122"/>
              </a:rPr>
              <a:t>t’</a:t>
            </a:r>
          </a:p>
        </p:txBody>
      </p:sp>
      <p:sp>
        <p:nvSpPr>
          <p:cNvPr id="276514" name="Oval 34"/>
          <p:cNvSpPr>
            <a:spLocks noChangeArrowheads="1"/>
          </p:cNvSpPr>
          <p:nvPr/>
        </p:nvSpPr>
        <p:spPr bwMode="auto">
          <a:xfrm>
            <a:off x="7010400" y="2895600"/>
            <a:ext cx="228600" cy="304800"/>
          </a:xfrm>
          <a:prstGeom prst="ellipse">
            <a:avLst/>
          </a:prstGeom>
          <a:noFill/>
          <a:ln w="44450"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276515" name="Oval 35"/>
          <p:cNvSpPr>
            <a:spLocks noChangeArrowheads="1"/>
          </p:cNvSpPr>
          <p:nvPr/>
        </p:nvSpPr>
        <p:spPr bwMode="auto">
          <a:xfrm>
            <a:off x="8739554" y="2895600"/>
            <a:ext cx="304800" cy="304800"/>
          </a:xfrm>
          <a:prstGeom prst="ellipse">
            <a:avLst/>
          </a:prstGeom>
          <a:noFill/>
          <a:ln w="44450"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276516" name="Text Box 36"/>
          <p:cNvSpPr txBox="1">
            <a:spLocks noChangeArrowheads="1"/>
          </p:cNvSpPr>
          <p:nvPr/>
        </p:nvSpPr>
        <p:spPr bwMode="auto">
          <a:xfrm>
            <a:off x="2895600" y="5334000"/>
            <a:ext cx="5791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Comic Sans MS" pitchFamily="66" charset="0"/>
                <a:ea typeface="宋体" charset="-122"/>
              </a:rPr>
              <a:t>Components are incompatible</a:t>
            </a:r>
          </a:p>
          <a:p>
            <a:pPr>
              <a:spcBef>
                <a:spcPct val="50000"/>
              </a:spcBef>
            </a:pPr>
            <a:r>
              <a:rPr lang="en-US" altLang="zh-CN">
                <a:latin typeface="Comic Sans MS" pitchFamily="66" charset="0"/>
                <a:ea typeface="宋体" charset="-122"/>
              </a:rPr>
              <a:t>(Formal security proofs in papers) </a:t>
            </a:r>
          </a:p>
        </p:txBody>
      </p:sp>
      <p:sp>
        <p:nvSpPr>
          <p:cNvPr id="23" name="Text Box 4"/>
          <p:cNvSpPr txBox="1">
            <a:spLocks noChangeArrowheads="1"/>
          </p:cNvSpPr>
          <p:nvPr/>
        </p:nvSpPr>
        <p:spPr bwMode="auto">
          <a:xfrm>
            <a:off x="1524000" y="2870537"/>
            <a:ext cx="6019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dirty="0" smtClean="0">
                <a:latin typeface="Comic Sans MS" pitchFamily="66" charset="0"/>
                <a:ea typeface="宋体" charset="-122"/>
              </a:rPr>
              <a:t>	        </a:t>
            </a:r>
            <a:r>
              <a:rPr lang="en-US" altLang="zh-CN" sz="2800" dirty="0" err="1" smtClean="0">
                <a:latin typeface="Comic Sans MS" pitchFamily="66" charset="0"/>
                <a:ea typeface="宋体" charset="-122"/>
              </a:rPr>
              <a:t>g</a:t>
            </a:r>
            <a:r>
              <a:rPr lang="en-US" altLang="zh-CN" sz="3200" baseline="30000" dirty="0" err="1" smtClean="0">
                <a:latin typeface="Comic Sans MS" pitchFamily="66" charset="0"/>
                <a:ea typeface="宋体" charset="-122"/>
              </a:rPr>
              <a:t>a+b</a:t>
            </a:r>
            <a:r>
              <a:rPr lang="en-US" altLang="zh-CN" sz="3200" baseline="30000" dirty="0" err="1" smtClean="0">
                <a:solidFill>
                  <a:srgbClr val="0000FF"/>
                </a:solidFill>
                <a:latin typeface="Comic Sans MS" pitchFamily="66" charset="0"/>
                <a:ea typeface="宋体" charset="-122"/>
              </a:rPr>
              <a:t>t</a:t>
            </a:r>
            <a:r>
              <a:rPr lang="en-US" altLang="zh-CN" sz="2800" dirty="0">
                <a:latin typeface="Comic Sans MS" pitchFamily="66" charset="0"/>
                <a:ea typeface="宋体" charset="-122"/>
              </a:rPr>
              <a:t>, </a:t>
            </a:r>
            <a:r>
              <a:rPr lang="en-US" altLang="zh-CN" sz="2800" dirty="0" err="1" smtClean="0">
                <a:latin typeface="Comic Sans MS" pitchFamily="66" charset="0"/>
                <a:ea typeface="宋体" charset="-122"/>
              </a:rPr>
              <a:t>g</a:t>
            </a:r>
            <a:r>
              <a:rPr lang="en-US" altLang="zh-CN" sz="2800" baseline="30000" dirty="0" err="1" smtClean="0">
                <a:solidFill>
                  <a:srgbClr val="0000FF"/>
                </a:solidFill>
                <a:latin typeface="Comic Sans MS" pitchFamily="66" charset="0"/>
                <a:ea typeface="宋体" charset="-122"/>
              </a:rPr>
              <a:t>t</a:t>
            </a:r>
            <a:r>
              <a:rPr lang="en-US" altLang="zh-CN" sz="2800" dirty="0" smtClean="0">
                <a:latin typeface="Comic Sans MS" pitchFamily="66" charset="0"/>
                <a:ea typeface="宋体" charset="-122"/>
              </a:rPr>
              <a:t>, H(“</a:t>
            </a:r>
            <a:r>
              <a:rPr lang="en-US" altLang="zh-CN" sz="2800" dirty="0" smtClean="0">
                <a:solidFill>
                  <a:srgbClr val="006600"/>
                </a:solidFill>
                <a:latin typeface="Comic Sans MS" pitchFamily="66" charset="0"/>
                <a:ea typeface="宋体" charset="-122"/>
              </a:rPr>
              <a:t>CS Dept.</a:t>
            </a:r>
            <a:r>
              <a:rPr lang="en-US" altLang="zh-CN" sz="2800" dirty="0" smtClean="0">
                <a:latin typeface="Comic Sans MS" pitchFamily="66" charset="0"/>
                <a:ea typeface="宋体" charset="-122"/>
              </a:rPr>
              <a:t>”)</a:t>
            </a:r>
            <a:r>
              <a:rPr lang="en-US" altLang="zh-CN" sz="2800" baseline="30000" dirty="0" smtClean="0">
                <a:solidFill>
                  <a:srgbClr val="0000FF"/>
                </a:solidFill>
                <a:latin typeface="Comic Sans MS" pitchFamily="66" charset="0"/>
                <a:ea typeface="宋体" charset="-122"/>
              </a:rPr>
              <a:t>t</a:t>
            </a:r>
            <a:r>
              <a:rPr lang="en-US" altLang="zh-CN" sz="2800" dirty="0" smtClean="0">
                <a:latin typeface="Comic Sans MS" pitchFamily="66" charset="0"/>
                <a:ea typeface="宋体" charset="-122"/>
              </a:rPr>
              <a:t>,</a:t>
            </a:r>
            <a:r>
              <a:rPr lang="en-US" altLang="zh-CN" sz="2800" baseline="30000" dirty="0">
                <a:latin typeface="Comic Sans MS" pitchFamily="66" charset="0"/>
                <a:ea typeface="宋体" charset="-122"/>
              </a:rPr>
              <a:t> </a:t>
            </a:r>
            <a:endParaRPr lang="en-US" altLang="zh-CN" sz="3200" dirty="0">
              <a:latin typeface="Comic Sans MS" pitchFamily="66" charset="0"/>
              <a:ea typeface="宋体" charset="-122"/>
            </a:endParaRPr>
          </a:p>
        </p:txBody>
      </p:sp>
      <p:sp>
        <p:nvSpPr>
          <p:cNvPr id="2" name="Rectangle 1"/>
          <p:cNvSpPr/>
          <p:nvPr/>
        </p:nvSpPr>
        <p:spPr>
          <a:xfrm>
            <a:off x="3352800" y="4346872"/>
            <a:ext cx="4572000" cy="523220"/>
          </a:xfrm>
          <a:prstGeom prst="rect">
            <a:avLst/>
          </a:prstGeom>
        </p:spPr>
        <p:txBody>
          <a:bodyPr>
            <a:spAutoFit/>
          </a:bodyPr>
          <a:lstStyle/>
          <a:p>
            <a:r>
              <a:rPr lang="en-US" altLang="zh-CN" sz="2800" dirty="0" err="1" smtClean="0">
                <a:latin typeface="Comic Sans MS" pitchFamily="66" charset="0"/>
                <a:ea typeface="宋体" charset="-122"/>
              </a:rPr>
              <a:t>g</a:t>
            </a:r>
            <a:r>
              <a:rPr lang="en-US" altLang="zh-CN" sz="2800" baseline="30000" dirty="0" err="1" smtClean="0">
                <a:latin typeface="Comic Sans MS" pitchFamily="66" charset="0"/>
                <a:ea typeface="宋体" charset="-122"/>
              </a:rPr>
              <a:t>a+b</a:t>
            </a:r>
            <a:r>
              <a:rPr lang="en-US" altLang="zh-CN" sz="2800" baseline="30000" dirty="0" err="1" smtClean="0">
                <a:solidFill>
                  <a:srgbClr val="0000FF"/>
                </a:solidFill>
                <a:latin typeface="Comic Sans MS" pitchFamily="66" charset="0"/>
                <a:ea typeface="宋体" charset="-122"/>
              </a:rPr>
              <a:t>t</a:t>
            </a:r>
            <a:r>
              <a:rPr lang="en-US" altLang="zh-CN" sz="2800" baseline="30000" dirty="0" smtClean="0">
                <a:solidFill>
                  <a:srgbClr val="0000FF"/>
                </a:solidFill>
                <a:latin typeface="Comic Sans MS" pitchFamily="66" charset="0"/>
                <a:ea typeface="宋体" charset="-122"/>
              </a:rPr>
              <a:t>’</a:t>
            </a:r>
            <a:r>
              <a:rPr lang="en-US" altLang="zh-CN" sz="2800" dirty="0" smtClean="0">
                <a:latin typeface="Comic Sans MS" pitchFamily="66" charset="0"/>
                <a:ea typeface="宋体" charset="-122"/>
              </a:rPr>
              <a:t>, </a:t>
            </a:r>
            <a:r>
              <a:rPr lang="en-US" altLang="zh-CN" sz="2800" dirty="0" err="1" smtClean="0">
                <a:latin typeface="Comic Sans MS" pitchFamily="66" charset="0"/>
                <a:ea typeface="宋体" charset="-122"/>
              </a:rPr>
              <a:t>g</a:t>
            </a:r>
            <a:r>
              <a:rPr lang="en-US" altLang="zh-CN" sz="2800" baseline="30000" dirty="0" err="1" smtClean="0">
                <a:solidFill>
                  <a:srgbClr val="0000FF"/>
                </a:solidFill>
                <a:latin typeface="Comic Sans MS" pitchFamily="66" charset="0"/>
                <a:ea typeface="宋体" charset="-122"/>
              </a:rPr>
              <a:t>t</a:t>
            </a:r>
            <a:r>
              <a:rPr lang="en-US" altLang="zh-CN" sz="2800" baseline="30000" dirty="0" smtClean="0">
                <a:solidFill>
                  <a:srgbClr val="0000FF"/>
                </a:solidFill>
                <a:latin typeface="Comic Sans MS" pitchFamily="66" charset="0"/>
                <a:ea typeface="宋体" charset="-122"/>
              </a:rPr>
              <a:t>’</a:t>
            </a:r>
            <a:r>
              <a:rPr lang="en-US" altLang="zh-CN" sz="2800" dirty="0" smtClean="0">
                <a:latin typeface="Comic Sans MS" pitchFamily="66" charset="0"/>
                <a:ea typeface="宋体" charset="-122"/>
              </a:rPr>
              <a:t>, </a:t>
            </a:r>
            <a:endParaRPr lang="zh-CN" altLang="en-US" sz="2800" dirty="0"/>
          </a:p>
        </p:txBody>
      </p:sp>
      <p:sp>
        <p:nvSpPr>
          <p:cNvPr id="3" name="Rectangle 2"/>
          <p:cNvSpPr/>
          <p:nvPr/>
        </p:nvSpPr>
        <p:spPr>
          <a:xfrm>
            <a:off x="4876800" y="4437390"/>
            <a:ext cx="1814920" cy="523220"/>
          </a:xfrm>
          <a:prstGeom prst="rect">
            <a:avLst/>
          </a:prstGeom>
        </p:spPr>
        <p:txBody>
          <a:bodyPr wrap="none">
            <a:spAutoFit/>
          </a:bodyPr>
          <a:lstStyle/>
          <a:p>
            <a:r>
              <a:rPr lang="en-US" altLang="zh-CN" sz="2800" dirty="0">
                <a:latin typeface="Comic Sans MS" pitchFamily="66" charset="0"/>
                <a:ea typeface="宋体" charset="-122"/>
              </a:rPr>
              <a:t>H</a:t>
            </a:r>
            <a:r>
              <a:rPr lang="en-US" altLang="zh-CN" sz="2800" dirty="0" smtClean="0">
                <a:latin typeface="Comic Sans MS" pitchFamily="66" charset="0"/>
                <a:ea typeface="宋体" charset="-122"/>
              </a:rPr>
              <a:t>(“</a:t>
            </a:r>
            <a:r>
              <a:rPr lang="en-US" altLang="zh-CN" sz="2800" dirty="0" smtClean="0">
                <a:solidFill>
                  <a:srgbClr val="006600"/>
                </a:solidFill>
                <a:latin typeface="Comic Sans MS" pitchFamily="66" charset="0"/>
                <a:ea typeface="宋体" charset="-122"/>
              </a:rPr>
              <a:t>PhD</a:t>
            </a:r>
            <a:r>
              <a:rPr lang="en-US" altLang="zh-CN" sz="2800" dirty="0" smtClean="0">
                <a:latin typeface="Comic Sans MS" pitchFamily="66" charset="0"/>
                <a:ea typeface="宋体" charset="-122"/>
              </a:rPr>
              <a:t>”)</a:t>
            </a:r>
            <a:r>
              <a:rPr lang="en-US" altLang="zh-CN" sz="2800" baseline="30000" dirty="0">
                <a:solidFill>
                  <a:srgbClr val="0000FF"/>
                </a:solidFill>
                <a:latin typeface="Comic Sans MS" pitchFamily="66" charset="0"/>
                <a:ea typeface="宋体" charset="-122"/>
              </a:rPr>
              <a:t>t’</a:t>
            </a:r>
            <a:endParaRPr lang="zh-CN" altLang="en-US" sz="2800" dirty="0"/>
          </a:p>
        </p:txBody>
      </p:sp>
    </p:spTree>
    <p:extLst>
      <p:ext uri="{BB962C8B-B14F-4D97-AF65-F5344CB8AC3E}">
        <p14:creationId xmlns:p14="http://schemas.microsoft.com/office/powerpoint/2010/main" val="362722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1"/>
                                        </p:tgtEl>
                                        <p:attrNameLst>
                                          <p:attrName>style.visibility</p:attrName>
                                        </p:attrNameLst>
                                      </p:cBhvr>
                                      <p:to>
                                        <p:strVal val="visible"/>
                                      </p:to>
                                    </p:set>
                                    <p:anim calcmode="lin" valueType="num">
                                      <p:cBhvr additive="base">
                                        <p:cTn id="7" dur="500" fill="hold"/>
                                        <p:tgtEl>
                                          <p:spTgt spid="276511"/>
                                        </p:tgtEl>
                                        <p:attrNameLst>
                                          <p:attrName>ppt_x</p:attrName>
                                        </p:attrNameLst>
                                      </p:cBhvr>
                                      <p:tavLst>
                                        <p:tav tm="0">
                                          <p:val>
                                            <p:strVal val="0-#ppt_w/2"/>
                                          </p:val>
                                        </p:tav>
                                        <p:tav tm="100000">
                                          <p:val>
                                            <p:strVal val="#ppt_x"/>
                                          </p:val>
                                        </p:tav>
                                      </p:tavLst>
                                    </p:anim>
                                    <p:anim calcmode="lin" valueType="num">
                                      <p:cBhvr additive="base">
                                        <p:cTn id="8" dur="500" fill="hold"/>
                                        <p:tgtEl>
                                          <p:spTgt spid="2765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6484"/>
                                        </p:tgtEl>
                                        <p:attrNameLst>
                                          <p:attrName>style.visibility</p:attrName>
                                        </p:attrNameLst>
                                      </p:cBhvr>
                                      <p:to>
                                        <p:strVal val="visible"/>
                                      </p:to>
                                    </p:set>
                                    <p:anim calcmode="lin" valueType="num">
                                      <p:cBhvr additive="base">
                                        <p:cTn id="11" dur="500" fill="hold"/>
                                        <p:tgtEl>
                                          <p:spTgt spid="276484"/>
                                        </p:tgtEl>
                                        <p:attrNameLst>
                                          <p:attrName>ppt_x</p:attrName>
                                        </p:attrNameLst>
                                      </p:cBhvr>
                                      <p:tavLst>
                                        <p:tav tm="0">
                                          <p:val>
                                            <p:strVal val="0-#ppt_w/2"/>
                                          </p:val>
                                        </p:tav>
                                        <p:tav tm="100000">
                                          <p:val>
                                            <p:strVal val="#ppt_x"/>
                                          </p:val>
                                        </p:tav>
                                      </p:tavLst>
                                    </p:anim>
                                    <p:anim calcmode="lin" valueType="num">
                                      <p:cBhvr additive="base">
                                        <p:cTn id="12" dur="500" fill="hold"/>
                                        <p:tgtEl>
                                          <p:spTgt spid="276484"/>
                                        </p:tgtEl>
                                        <p:attrNameLst>
                                          <p:attrName>ppt_y</p:attrName>
                                        </p:attrNameLst>
                                      </p:cBhvr>
                                      <p:tavLst>
                                        <p:tav tm="0">
                                          <p:val>
                                            <p:strVal val="#ppt_y"/>
                                          </p:val>
                                        </p:tav>
                                        <p:tav tm="100000">
                                          <p:val>
                                            <p:strVal val="#ppt_y"/>
                                          </p:val>
                                        </p:tav>
                                      </p:tavLst>
                                    </p:anim>
                                  </p:childTnLst>
                                </p:cTn>
                              </p:par>
                            </p:childTnLst>
                          </p:cTn>
                        </p:par>
                        <p:par>
                          <p:cTn id="13" fill="hold" nodeType="with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76512"/>
                                        </p:tgtEl>
                                        <p:attrNameLst>
                                          <p:attrName>style.visibility</p:attrName>
                                        </p:attrNameLst>
                                      </p:cBhvr>
                                      <p:to>
                                        <p:strVal val="visible"/>
                                      </p:to>
                                    </p:set>
                                    <p:anim calcmode="lin" valueType="num">
                                      <p:cBhvr additive="base">
                                        <p:cTn id="21" dur="500" fill="hold"/>
                                        <p:tgtEl>
                                          <p:spTgt spid="276512"/>
                                        </p:tgtEl>
                                        <p:attrNameLst>
                                          <p:attrName>ppt_x</p:attrName>
                                        </p:attrNameLst>
                                      </p:cBhvr>
                                      <p:tavLst>
                                        <p:tav tm="0">
                                          <p:val>
                                            <p:strVal val="0-#ppt_w/2"/>
                                          </p:val>
                                        </p:tav>
                                        <p:tav tm="100000">
                                          <p:val>
                                            <p:strVal val="#ppt_x"/>
                                          </p:val>
                                        </p:tav>
                                      </p:tavLst>
                                    </p:anim>
                                    <p:anim calcmode="lin" valueType="num">
                                      <p:cBhvr additive="base">
                                        <p:cTn id="22" dur="500" fill="hold"/>
                                        <p:tgtEl>
                                          <p:spTgt spid="276512"/>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76489"/>
                                        </p:tgtEl>
                                        <p:attrNameLst>
                                          <p:attrName>style.visibility</p:attrName>
                                        </p:attrNameLst>
                                      </p:cBhvr>
                                      <p:to>
                                        <p:strVal val="visible"/>
                                      </p:to>
                                    </p:set>
                                    <p:anim calcmode="lin" valueType="num">
                                      <p:cBhvr additive="base">
                                        <p:cTn id="25" dur="500" fill="hold"/>
                                        <p:tgtEl>
                                          <p:spTgt spid="276489"/>
                                        </p:tgtEl>
                                        <p:attrNameLst>
                                          <p:attrName>ppt_x</p:attrName>
                                        </p:attrNameLst>
                                      </p:cBhvr>
                                      <p:tavLst>
                                        <p:tav tm="0">
                                          <p:val>
                                            <p:strVal val="0-#ppt_w/2"/>
                                          </p:val>
                                        </p:tav>
                                        <p:tav tm="100000">
                                          <p:val>
                                            <p:strVal val="#ppt_x"/>
                                          </p:val>
                                        </p:tav>
                                      </p:tavLst>
                                    </p:anim>
                                    <p:anim calcmode="lin" valueType="num">
                                      <p:cBhvr additive="base">
                                        <p:cTn id="26" dur="500" fill="hold"/>
                                        <p:tgtEl>
                                          <p:spTgt spid="276489"/>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par>
                                <p:cTn id="31" presetID="22" presetClass="entr" presetSubtype="8" fill="hold" grpId="1"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4.81481E-6 L 0.2592 -0.22963 " pathEditMode="relative" rAng="0" ptsTypes="AA">
                                      <p:cBhvr>
                                        <p:cTn id="37" dur="2000" fill="hold"/>
                                        <p:tgtEl>
                                          <p:spTgt spid="3"/>
                                        </p:tgtEl>
                                        <p:attrNameLst>
                                          <p:attrName>ppt_x</p:attrName>
                                          <p:attrName>ppt_y</p:attrName>
                                        </p:attrNameLst>
                                      </p:cBhvr>
                                      <p:rCtr x="12951" y="-11481"/>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7651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7651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6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1" grpId="0"/>
      <p:bldP spid="276512" grpId="0"/>
      <p:bldP spid="276514" grpId="0" animBg="1"/>
      <p:bldP spid="276515" grpId="0" animBg="1"/>
      <p:bldP spid="276516" grpId="0"/>
      <p:bldP spid="23" grpId="0"/>
      <p:bldP spid="2" grpId="0"/>
      <p:bldP spid="3" grpId="0"/>
      <p:bldP spid="3" grpId="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7" name="Picture 3" descr="ca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56" y="2303024"/>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8" name="Group 4"/>
          <p:cNvGrpSpPr>
            <a:grpSpLocks/>
          </p:cNvGrpSpPr>
          <p:nvPr/>
        </p:nvGrpSpPr>
        <p:grpSpPr bwMode="auto">
          <a:xfrm>
            <a:off x="2209800" y="4442486"/>
            <a:ext cx="1143000" cy="1143000"/>
            <a:chOff x="3456" y="2976"/>
            <a:chExt cx="720" cy="720"/>
          </a:xfrm>
        </p:grpSpPr>
        <p:pic>
          <p:nvPicPr>
            <p:cNvPr id="28680" name="Picture 5" descr="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2976"/>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Text Box 6"/>
            <p:cNvSpPr txBox="1">
              <a:spLocks noChangeArrowheads="1"/>
            </p:cNvSpPr>
            <p:nvPr/>
          </p:nvSpPr>
          <p:spPr bwMode="auto">
            <a:xfrm>
              <a:off x="3648" y="312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2800" dirty="0">
                  <a:solidFill>
                    <a:srgbClr val="0000CC"/>
                  </a:solidFill>
                  <a:latin typeface="Comic Sans MS" pitchFamily="66" charset="0"/>
                  <a:ea typeface="宋体" charset="-122"/>
                </a:rPr>
                <a:t>M</a:t>
              </a:r>
            </a:p>
          </p:txBody>
        </p:sp>
      </p:grpSp>
      <p:sp>
        <p:nvSpPr>
          <p:cNvPr id="28679" name="Text Box 34"/>
          <p:cNvSpPr txBox="1">
            <a:spLocks noChangeArrowheads="1"/>
          </p:cNvSpPr>
          <p:nvPr/>
        </p:nvSpPr>
        <p:spPr bwMode="auto">
          <a:xfrm>
            <a:off x="1618239" y="2743200"/>
            <a:ext cx="731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dirty="0">
                <a:latin typeface="Comic Sans MS" pitchFamily="66" charset="0"/>
                <a:ea typeface="宋体" charset="-122"/>
              </a:rPr>
              <a:t>Given a </a:t>
            </a:r>
            <a:r>
              <a:rPr lang="en-US" altLang="zh-CN" sz="2400" dirty="0" smtClean="0">
                <a:latin typeface="Comic Sans MS" pitchFamily="66" charset="0"/>
                <a:ea typeface="宋体" charset="-122"/>
              </a:rPr>
              <a:t>file </a:t>
            </a:r>
            <a:r>
              <a:rPr lang="en-US" altLang="zh-CN" sz="2400" dirty="0">
                <a:solidFill>
                  <a:srgbClr val="0000FF"/>
                </a:solidFill>
                <a:latin typeface="Comic Sans MS" pitchFamily="66" charset="0"/>
                <a:ea typeface="宋体" charset="-122"/>
              </a:rPr>
              <a:t>M</a:t>
            </a:r>
            <a:r>
              <a:rPr lang="en-US" altLang="zh-CN" sz="2400" dirty="0">
                <a:latin typeface="Comic Sans MS" pitchFamily="66" charset="0"/>
                <a:ea typeface="宋体" charset="-122"/>
              </a:rPr>
              <a:t> and an access policy, data owner </a:t>
            </a:r>
            <a:r>
              <a:rPr lang="en-US" altLang="zh-CN" sz="2400" dirty="0" smtClean="0">
                <a:latin typeface="Comic Sans MS" pitchFamily="66" charset="0"/>
                <a:ea typeface="宋体" charset="-122"/>
              </a:rPr>
              <a:t>will </a:t>
            </a:r>
            <a:r>
              <a:rPr lang="en-US" altLang="zh-CN" sz="2400" dirty="0">
                <a:latin typeface="Comic Sans MS" pitchFamily="66" charset="0"/>
                <a:ea typeface="宋体" charset="-122"/>
              </a:rPr>
              <a:t>perform the following</a:t>
            </a:r>
          </a:p>
        </p:txBody>
      </p:sp>
      <p:grpSp>
        <p:nvGrpSpPr>
          <p:cNvPr id="20" name="Group 50"/>
          <p:cNvGrpSpPr>
            <a:grpSpLocks/>
          </p:cNvGrpSpPr>
          <p:nvPr/>
        </p:nvGrpSpPr>
        <p:grpSpPr bwMode="auto">
          <a:xfrm>
            <a:off x="3789511" y="3931972"/>
            <a:ext cx="2981027" cy="2164028"/>
            <a:chOff x="2944" y="2420"/>
            <a:chExt cx="2493" cy="1718"/>
          </a:xfrm>
        </p:grpSpPr>
        <p:sp>
          <p:nvSpPr>
            <p:cNvPr id="21" name="Oval 33"/>
            <p:cNvSpPr>
              <a:spLocks noChangeArrowheads="1"/>
            </p:cNvSpPr>
            <p:nvPr/>
          </p:nvSpPr>
          <p:spPr bwMode="auto">
            <a:xfrm>
              <a:off x="4128" y="2420"/>
              <a:ext cx="768"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22" name="Text Box 34"/>
            <p:cNvSpPr txBox="1">
              <a:spLocks noChangeArrowheads="1"/>
            </p:cNvSpPr>
            <p:nvPr/>
          </p:nvSpPr>
          <p:spPr bwMode="auto">
            <a:xfrm>
              <a:off x="4310" y="2532"/>
              <a:ext cx="57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omic Sans MS" pitchFamily="66" charset="0"/>
                  <a:ea typeface="宋体" charset="-122"/>
                </a:rPr>
                <a:t>OR</a:t>
              </a:r>
            </a:p>
          </p:txBody>
        </p:sp>
        <p:sp>
          <p:nvSpPr>
            <p:cNvPr id="23" name="Oval 35"/>
            <p:cNvSpPr>
              <a:spLocks noChangeArrowheads="1"/>
            </p:cNvSpPr>
            <p:nvPr/>
          </p:nvSpPr>
          <p:spPr bwMode="auto">
            <a:xfrm>
              <a:off x="3504" y="3080"/>
              <a:ext cx="721"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24" name="Text Box 36"/>
            <p:cNvSpPr txBox="1">
              <a:spLocks noChangeArrowheads="1"/>
            </p:cNvSpPr>
            <p:nvPr/>
          </p:nvSpPr>
          <p:spPr bwMode="auto">
            <a:xfrm>
              <a:off x="3566" y="3214"/>
              <a:ext cx="66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a:latin typeface="Comic Sans MS" pitchFamily="66" charset="0"/>
                  <a:ea typeface="宋体" charset="-122"/>
                </a:rPr>
                <a:t>AND</a:t>
              </a:r>
            </a:p>
          </p:txBody>
        </p:sp>
        <p:sp>
          <p:nvSpPr>
            <p:cNvPr id="25" name="Text Box 38"/>
            <p:cNvSpPr txBox="1">
              <a:spLocks noChangeArrowheads="1"/>
            </p:cNvSpPr>
            <p:nvPr/>
          </p:nvSpPr>
          <p:spPr bwMode="auto">
            <a:xfrm>
              <a:off x="2944" y="3836"/>
              <a:ext cx="1091"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CN" sz="1800" dirty="0" smtClean="0">
                  <a:solidFill>
                    <a:srgbClr val="006600"/>
                  </a:solidFill>
                  <a:latin typeface="Comic Sans MS" pitchFamily="66" charset="0"/>
                  <a:ea typeface="宋体" charset="-122"/>
                </a:rPr>
                <a:t>CS Dept.</a:t>
              </a:r>
              <a:endParaRPr lang="en-US" altLang="zh-CN" sz="1800" dirty="0">
                <a:solidFill>
                  <a:srgbClr val="006600"/>
                </a:solidFill>
                <a:latin typeface="Comic Sans MS" pitchFamily="66" charset="0"/>
                <a:ea typeface="宋体" charset="-122"/>
              </a:endParaRPr>
            </a:p>
          </p:txBody>
        </p:sp>
        <p:sp>
          <p:nvSpPr>
            <p:cNvPr id="26" name="Text Box 40"/>
            <p:cNvSpPr txBox="1">
              <a:spLocks noChangeArrowheads="1"/>
            </p:cNvSpPr>
            <p:nvPr/>
          </p:nvSpPr>
          <p:spPr bwMode="auto">
            <a:xfrm>
              <a:off x="4187" y="3869"/>
              <a:ext cx="52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smtClean="0">
                  <a:solidFill>
                    <a:srgbClr val="006600"/>
                  </a:solidFill>
                  <a:latin typeface="Comic Sans MS" pitchFamily="66" charset="0"/>
                  <a:ea typeface="宋体" charset="-122"/>
                </a:rPr>
                <a:t>PhD</a:t>
              </a:r>
              <a:endParaRPr lang="en-US" altLang="zh-CN" sz="1600" dirty="0">
                <a:solidFill>
                  <a:srgbClr val="006600"/>
                </a:solidFill>
                <a:latin typeface="Comic Sans MS" pitchFamily="66" charset="0"/>
                <a:ea typeface="宋体" charset="-122"/>
              </a:endParaRPr>
            </a:p>
          </p:txBody>
        </p:sp>
        <p:sp>
          <p:nvSpPr>
            <p:cNvPr id="27" name="Line 41"/>
            <p:cNvSpPr>
              <a:spLocks noChangeShapeType="1"/>
            </p:cNvSpPr>
            <p:nvPr/>
          </p:nvSpPr>
          <p:spPr bwMode="auto">
            <a:xfrm flipH="1">
              <a:off x="4104" y="2864"/>
              <a:ext cx="168" cy="25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28" name="Line 42"/>
            <p:cNvSpPr>
              <a:spLocks noChangeShapeType="1"/>
            </p:cNvSpPr>
            <p:nvPr/>
          </p:nvSpPr>
          <p:spPr bwMode="auto">
            <a:xfrm flipH="1">
              <a:off x="3456" y="3540"/>
              <a:ext cx="192" cy="284"/>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29" name="Text Box 44"/>
            <p:cNvSpPr txBox="1">
              <a:spLocks noChangeArrowheads="1"/>
            </p:cNvSpPr>
            <p:nvPr/>
          </p:nvSpPr>
          <p:spPr bwMode="auto">
            <a:xfrm>
              <a:off x="4717" y="3144"/>
              <a:ext cx="72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smtClean="0">
                  <a:solidFill>
                    <a:srgbClr val="006600"/>
                  </a:solidFill>
                  <a:latin typeface="Comic Sans MS" pitchFamily="66" charset="0"/>
                  <a:ea typeface="宋体" charset="-122"/>
                </a:rPr>
                <a:t>Prof</a:t>
              </a:r>
              <a:endParaRPr lang="en-US" altLang="zh-CN" sz="1800" dirty="0">
                <a:solidFill>
                  <a:srgbClr val="006600"/>
                </a:solidFill>
                <a:latin typeface="Comic Sans MS" pitchFamily="66" charset="0"/>
                <a:ea typeface="宋体" charset="-122"/>
              </a:endParaRPr>
            </a:p>
          </p:txBody>
        </p:sp>
        <p:sp>
          <p:nvSpPr>
            <p:cNvPr id="30" name="Line 45"/>
            <p:cNvSpPr>
              <a:spLocks noChangeShapeType="1"/>
            </p:cNvSpPr>
            <p:nvPr/>
          </p:nvSpPr>
          <p:spPr bwMode="auto">
            <a:xfrm>
              <a:off x="4117" y="3536"/>
              <a:ext cx="216" cy="28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31" name="Line 46"/>
            <p:cNvSpPr>
              <a:spLocks noChangeShapeType="1"/>
            </p:cNvSpPr>
            <p:nvPr/>
          </p:nvSpPr>
          <p:spPr bwMode="auto">
            <a:xfrm>
              <a:off x="4800" y="2866"/>
              <a:ext cx="192" cy="256"/>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Comic Sans MS" pitchFamily="66" charset="0"/>
              </a:endParaRPr>
            </a:p>
          </p:txBody>
        </p:sp>
      </p:grpSp>
      <p:sp>
        <p:nvSpPr>
          <p:cNvPr id="32" name="Text Box 15"/>
          <p:cNvSpPr txBox="1">
            <a:spLocks noChangeArrowheads="1"/>
          </p:cNvSpPr>
          <p:nvPr/>
        </p:nvSpPr>
        <p:spPr bwMode="auto">
          <a:xfrm>
            <a:off x="381000" y="1445602"/>
            <a:ext cx="1981200" cy="954107"/>
          </a:xfrm>
          <a:prstGeom prst="rect">
            <a:avLst/>
          </a:prstGeom>
          <a:noFill/>
          <a:ln w="38100">
            <a:noFill/>
            <a:miter lim="800000"/>
            <a:headEnd/>
            <a:tailEnd/>
          </a:ln>
        </p:spPr>
        <p:txBody>
          <a:bodyPr>
            <a:spAutoFit/>
          </a:bodyPr>
          <a:lstStyle/>
          <a:p>
            <a:pPr>
              <a:defRPr/>
            </a:pPr>
            <a:r>
              <a:rPr lang="en-US" altLang="zh-CN" sz="2800" b="1" dirty="0" smtClean="0">
                <a:latin typeface="Comic Sans MS" pitchFamily="66" charset="0"/>
              </a:rPr>
              <a:t>Data Owner</a:t>
            </a:r>
            <a:endParaRPr lang="en-US" altLang="zh-CN" sz="2800" b="1" dirty="0">
              <a:latin typeface="Comic Sans MS" pitchFamily="66" charset="0"/>
            </a:endParaRPr>
          </a:p>
        </p:txBody>
      </p:sp>
      <p:sp>
        <p:nvSpPr>
          <p:cNvPr id="34" name="Rectangle 2"/>
          <p:cNvSpPr txBox="1">
            <a:spLocks noChangeArrowheads="1"/>
          </p:cNvSpPr>
          <p:nvPr/>
        </p:nvSpPr>
        <p:spPr>
          <a:xfrm>
            <a:off x="457200" y="620697"/>
            <a:ext cx="7772400" cy="1143000"/>
          </a:xfrm>
          <a:prstGeom prst="rect">
            <a:avLst/>
          </a:prstGeom>
          <a:noFill/>
        </p:spPr>
        <p:txBody>
          <a:bodyPr/>
          <a:lstStyle>
            <a:lvl1pPr algn="l" rtl="0" eaLnBrk="0" fontAlgn="base" hangingPunct="0">
              <a:spcBef>
                <a:spcPct val="0"/>
              </a:spcBef>
              <a:spcAft>
                <a:spcPct val="0"/>
              </a:spcAft>
              <a:defRPr sz="3600" b="0" i="0">
                <a:solidFill>
                  <a:srgbClr val="606060"/>
                </a:solidFill>
                <a:latin typeface="Georgia"/>
                <a:ea typeface="ＭＳ Ｐゴシック" pitchFamily="122" charset="-128"/>
                <a:cs typeface="Georgia"/>
              </a:defRPr>
            </a:lvl1pPr>
            <a:lvl2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2pPr>
            <a:lvl3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3pPr>
            <a:lvl4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4pPr>
            <a:lvl5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5pPr>
            <a:lvl6pPr marL="457200" algn="l" rtl="0" fontAlgn="base">
              <a:spcBef>
                <a:spcPct val="0"/>
              </a:spcBef>
              <a:spcAft>
                <a:spcPct val="0"/>
              </a:spcAft>
              <a:defRPr sz="3600">
                <a:solidFill>
                  <a:schemeClr val="bg1"/>
                </a:solidFill>
                <a:latin typeface="Times" pitchFamily="122" charset="0"/>
              </a:defRPr>
            </a:lvl6pPr>
            <a:lvl7pPr marL="914400" algn="l" rtl="0" fontAlgn="base">
              <a:spcBef>
                <a:spcPct val="0"/>
              </a:spcBef>
              <a:spcAft>
                <a:spcPct val="0"/>
              </a:spcAft>
              <a:defRPr sz="3600">
                <a:solidFill>
                  <a:schemeClr val="bg1"/>
                </a:solidFill>
                <a:latin typeface="Times" pitchFamily="122" charset="0"/>
              </a:defRPr>
            </a:lvl7pPr>
            <a:lvl8pPr marL="1371600" algn="l" rtl="0" fontAlgn="base">
              <a:spcBef>
                <a:spcPct val="0"/>
              </a:spcBef>
              <a:spcAft>
                <a:spcPct val="0"/>
              </a:spcAft>
              <a:defRPr sz="3600">
                <a:solidFill>
                  <a:schemeClr val="bg1"/>
                </a:solidFill>
                <a:latin typeface="Times" pitchFamily="122" charset="0"/>
              </a:defRPr>
            </a:lvl8pPr>
            <a:lvl9pPr marL="1828800" algn="l" rtl="0" fontAlgn="base">
              <a:spcBef>
                <a:spcPct val="0"/>
              </a:spcBef>
              <a:spcAft>
                <a:spcPct val="0"/>
              </a:spcAft>
              <a:defRPr sz="3600">
                <a:solidFill>
                  <a:schemeClr val="bg1"/>
                </a:solidFill>
                <a:latin typeface="Times" pitchFamily="122" charset="0"/>
              </a:defRPr>
            </a:lvl9pPr>
          </a:lstStyle>
          <a:p>
            <a:pPr eaLnBrk="1" hangingPunct="1">
              <a:defRPr/>
            </a:pPr>
            <a:r>
              <a:rPr lang="en-US" kern="0" dirty="0" smtClean="0">
                <a:latin typeface="Comic Sans MS" pitchFamily="66" charset="0"/>
              </a:rPr>
              <a:t> Encryption </a:t>
            </a:r>
            <a:r>
              <a:rPr lang="en-US" altLang="zh-CN" sz="1800" dirty="0">
                <a:latin typeface="Comic Sans MS" pitchFamily="66" charset="0"/>
                <a:ea typeface="宋体" pitchFamily="2" charset="-122"/>
              </a:rPr>
              <a:t>[</a:t>
            </a:r>
            <a:r>
              <a:rPr lang="en-US" altLang="zh-CN" sz="1800" dirty="0" err="1">
                <a:latin typeface="Comic Sans MS" pitchFamily="66" charset="0"/>
                <a:ea typeface="宋体" pitchFamily="2" charset="-122"/>
              </a:rPr>
              <a:t>Bethencourt</a:t>
            </a:r>
            <a:r>
              <a:rPr lang="en-US" altLang="zh-CN" sz="1800" dirty="0">
                <a:latin typeface="Comic Sans MS" pitchFamily="66" charset="0"/>
                <a:ea typeface="宋体" pitchFamily="2" charset="-122"/>
              </a:rPr>
              <a:t>, </a:t>
            </a:r>
            <a:r>
              <a:rPr lang="en-US" altLang="zh-CN" sz="1800" dirty="0" err="1">
                <a:latin typeface="Comic Sans MS" pitchFamily="66" charset="0"/>
                <a:ea typeface="宋体" pitchFamily="2" charset="-122"/>
              </a:rPr>
              <a:t>Sahai</a:t>
            </a:r>
            <a:r>
              <a:rPr lang="en-US" altLang="zh-CN" sz="1800" dirty="0">
                <a:latin typeface="Comic Sans MS" pitchFamily="66" charset="0"/>
                <a:ea typeface="宋体" pitchFamily="2" charset="-122"/>
              </a:rPr>
              <a:t>, Waters S&amp;P’07]</a:t>
            </a:r>
            <a:endParaRPr lang="en-US" sz="1800" kern="0" dirty="0" smtClean="0">
              <a:latin typeface="Comic Sans MS" pitchFamily="66" charset="0"/>
            </a:endParaRPr>
          </a:p>
        </p:txBody>
      </p:sp>
      <p:grpSp>
        <p:nvGrpSpPr>
          <p:cNvPr id="35" name="Group 8"/>
          <p:cNvGrpSpPr>
            <a:grpSpLocks/>
          </p:cNvGrpSpPr>
          <p:nvPr/>
        </p:nvGrpSpPr>
        <p:grpSpPr bwMode="auto">
          <a:xfrm rot="10800000">
            <a:off x="1854961" y="1676400"/>
            <a:ext cx="685800" cy="463550"/>
            <a:chOff x="3072" y="768"/>
            <a:chExt cx="624" cy="334"/>
          </a:xfrm>
        </p:grpSpPr>
        <p:grpSp>
          <p:nvGrpSpPr>
            <p:cNvPr id="36" name="Group 9"/>
            <p:cNvGrpSpPr>
              <a:grpSpLocks/>
            </p:cNvGrpSpPr>
            <p:nvPr/>
          </p:nvGrpSpPr>
          <p:grpSpPr bwMode="auto">
            <a:xfrm>
              <a:off x="3072" y="768"/>
              <a:ext cx="624" cy="192"/>
              <a:chOff x="1872" y="2976"/>
              <a:chExt cx="624" cy="192"/>
            </a:xfrm>
          </p:grpSpPr>
          <p:sp>
            <p:nvSpPr>
              <p:cNvPr id="38" name="Rectangle 10"/>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11"/>
              <p:cNvSpPr>
                <a:spLocks noChangeArrowheads="1"/>
              </p:cNvSpPr>
              <p:nvPr/>
            </p:nvSpPr>
            <p:spPr bwMode="auto">
              <a:xfrm>
                <a:off x="1872" y="2976"/>
                <a:ext cx="192" cy="19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12"/>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3"/>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4"/>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Text Box 15"/>
            <p:cNvSpPr txBox="1">
              <a:spLocks noChangeArrowheads="1"/>
            </p:cNvSpPr>
            <p:nvPr/>
          </p:nvSpPr>
          <p:spPr bwMode="auto">
            <a:xfrm>
              <a:off x="3216" y="773"/>
              <a:ext cx="16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spAutoFit/>
            </a:bodyPr>
            <a:lstStyle/>
            <a:p>
              <a:endParaRPr lang="zh-CN" altLang="zh-CN">
                <a:latin typeface="Arial" charset="0"/>
                <a:ea typeface="ＭＳ Ｐゴシック" charset="-128"/>
              </a:endParaRPr>
            </a:p>
          </p:txBody>
        </p:sp>
      </p:grpSp>
      <p:sp>
        <p:nvSpPr>
          <p:cNvPr id="43" name="Text Box 4"/>
          <p:cNvSpPr txBox="1">
            <a:spLocks noChangeArrowheads="1"/>
          </p:cNvSpPr>
          <p:nvPr/>
        </p:nvSpPr>
        <p:spPr bwMode="auto">
          <a:xfrm>
            <a:off x="2743200" y="1725597"/>
            <a:ext cx="632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dirty="0" smtClean="0">
                <a:latin typeface="Comic Sans MS" pitchFamily="66" charset="0"/>
                <a:ea typeface="宋体" charset="-122"/>
              </a:rPr>
              <a:t>PK = ( g</a:t>
            </a:r>
            <a:r>
              <a:rPr lang="en-US" altLang="zh-CN" sz="2800" dirty="0">
                <a:latin typeface="Comic Sans MS" pitchFamily="66" charset="0"/>
                <a:ea typeface="宋体" charset="-122"/>
              </a:rPr>
              <a:t>,  </a:t>
            </a:r>
            <a:r>
              <a:rPr lang="en-US" altLang="zh-CN" sz="2800" dirty="0" err="1">
                <a:latin typeface="Comic Sans MS" pitchFamily="66" charset="0"/>
                <a:ea typeface="宋体" charset="-122"/>
              </a:rPr>
              <a:t>g</a:t>
            </a:r>
            <a:r>
              <a:rPr lang="en-US" altLang="zh-CN" sz="2800" baseline="30000" dirty="0" err="1">
                <a:latin typeface="Comic Sans MS" pitchFamily="66" charset="0"/>
                <a:ea typeface="宋体" charset="-122"/>
              </a:rPr>
              <a:t>b</a:t>
            </a:r>
            <a:r>
              <a:rPr lang="en-US" altLang="zh-CN" sz="2800" dirty="0">
                <a:latin typeface="Comic Sans MS" pitchFamily="66" charset="0"/>
                <a:ea typeface="宋体" charset="-122"/>
              </a:rPr>
              <a:t>,  e(g, </a:t>
            </a:r>
            <a:r>
              <a:rPr lang="en-US" altLang="zh-CN" sz="2800" dirty="0" smtClean="0">
                <a:latin typeface="Comic Sans MS" pitchFamily="66" charset="0"/>
                <a:ea typeface="宋体" charset="-122"/>
              </a:rPr>
              <a:t>g)</a:t>
            </a:r>
            <a:r>
              <a:rPr lang="en-US" altLang="zh-CN" sz="2800" baseline="30000" dirty="0" smtClean="0">
                <a:latin typeface="Comic Sans MS" pitchFamily="66" charset="0"/>
                <a:ea typeface="宋体" charset="-122"/>
              </a:rPr>
              <a:t>a </a:t>
            </a:r>
            <a:r>
              <a:rPr lang="en-US" altLang="zh-CN" sz="2800" dirty="0" smtClean="0">
                <a:latin typeface="Comic Sans MS" pitchFamily="66" charset="0"/>
                <a:ea typeface="宋体" charset="-122"/>
              </a:rPr>
              <a:t>, H</a:t>
            </a:r>
            <a:r>
              <a:rPr lang="en-US" altLang="zh-CN" sz="2800" dirty="0">
                <a:latin typeface="Comic Sans MS" pitchFamily="66" charset="0"/>
                <a:ea typeface="宋体" charset="-122"/>
              </a:rPr>
              <a:t>: {0,1}</a:t>
            </a:r>
            <a:r>
              <a:rPr lang="en-US" altLang="zh-CN" sz="2800" baseline="30000" dirty="0">
                <a:latin typeface="Comic Sans MS" pitchFamily="66" charset="0"/>
                <a:ea typeface="宋体" charset="-122"/>
              </a:rPr>
              <a:t>*</a:t>
            </a:r>
            <a:r>
              <a:rPr lang="en-US" altLang="zh-CN" sz="2800" dirty="0">
                <a:latin typeface="Comic Sans MS" pitchFamily="66" charset="0"/>
                <a:ea typeface="宋体" charset="-122"/>
                <a:sym typeface="Symbol" pitchFamily="18" charset="2"/>
              </a:rPr>
              <a:t>  </a:t>
            </a:r>
            <a:r>
              <a:rPr lang="en-US" altLang="zh-CN" sz="2800" dirty="0" smtClean="0">
                <a:latin typeface="Comic Sans MS" pitchFamily="66" charset="0"/>
                <a:ea typeface="宋体" charset="-122"/>
              </a:rPr>
              <a:t>G ) </a:t>
            </a:r>
            <a:endParaRPr lang="en-US" altLang="zh-CN" sz="2800" dirty="0">
              <a:latin typeface="Comic Sans MS" pitchFamily="66" charset="0"/>
              <a:ea typeface="宋体" charset="-122"/>
            </a:endParaRPr>
          </a:p>
        </p:txBody>
      </p:sp>
    </p:spTree>
    <p:extLst>
      <p:ext uri="{BB962C8B-B14F-4D97-AF65-F5344CB8AC3E}">
        <p14:creationId xmlns:p14="http://schemas.microsoft.com/office/powerpoint/2010/main" val="177952602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xfrm>
            <a:off x="457200" y="620697"/>
            <a:ext cx="7772400" cy="1143000"/>
          </a:xfrm>
          <a:noFill/>
        </p:spPr>
        <p:txBody>
          <a:bodyPr/>
          <a:lstStyle/>
          <a:p>
            <a:pPr eaLnBrk="1" hangingPunct="1">
              <a:defRPr/>
            </a:pPr>
            <a:r>
              <a:rPr lang="en-US" dirty="0" smtClean="0">
                <a:latin typeface="Comic Sans MS" pitchFamily="66" charset="0"/>
              </a:rPr>
              <a:t> Encryption </a:t>
            </a:r>
            <a:r>
              <a:rPr lang="en-US" altLang="zh-CN" sz="1800" dirty="0">
                <a:latin typeface="Comic Sans MS" pitchFamily="66" charset="0"/>
                <a:ea typeface="宋体" pitchFamily="2" charset="-122"/>
              </a:rPr>
              <a:t>[</a:t>
            </a:r>
            <a:r>
              <a:rPr lang="en-US" altLang="zh-CN" sz="1800" dirty="0" err="1">
                <a:latin typeface="Comic Sans MS" pitchFamily="66" charset="0"/>
                <a:ea typeface="宋体" pitchFamily="2" charset="-122"/>
              </a:rPr>
              <a:t>Bethencourt</a:t>
            </a:r>
            <a:r>
              <a:rPr lang="en-US" altLang="zh-CN" sz="1800" dirty="0">
                <a:latin typeface="Comic Sans MS" pitchFamily="66" charset="0"/>
                <a:ea typeface="宋体" pitchFamily="2" charset="-122"/>
              </a:rPr>
              <a:t>, </a:t>
            </a:r>
            <a:r>
              <a:rPr lang="en-US" altLang="zh-CN" sz="1800" dirty="0" err="1">
                <a:latin typeface="Comic Sans MS" pitchFamily="66" charset="0"/>
                <a:ea typeface="宋体" pitchFamily="2" charset="-122"/>
              </a:rPr>
              <a:t>Sahai</a:t>
            </a:r>
            <a:r>
              <a:rPr lang="en-US" altLang="zh-CN" sz="1800" dirty="0">
                <a:latin typeface="Comic Sans MS" pitchFamily="66" charset="0"/>
                <a:ea typeface="宋体" pitchFamily="2" charset="-122"/>
              </a:rPr>
              <a:t>, Waters S&amp;P’07]</a:t>
            </a:r>
            <a:r>
              <a:rPr lang="en-US" altLang="zh-CN" dirty="0">
                <a:latin typeface="Comic Sans MS" pitchFamily="66" charset="0"/>
              </a:rPr>
              <a:t/>
            </a:r>
            <a:br>
              <a:rPr lang="en-US" altLang="zh-CN" dirty="0">
                <a:latin typeface="Comic Sans MS" pitchFamily="66" charset="0"/>
              </a:rPr>
            </a:br>
            <a:endParaRPr lang="en-US" dirty="0" smtClean="0">
              <a:latin typeface="Comic Sans MS" pitchFamily="66" charset="0"/>
            </a:endParaRPr>
          </a:p>
        </p:txBody>
      </p:sp>
      <p:sp>
        <p:nvSpPr>
          <p:cNvPr id="25" name="Text Box 4"/>
          <p:cNvSpPr txBox="1">
            <a:spLocks noChangeArrowheads="1"/>
          </p:cNvSpPr>
          <p:nvPr/>
        </p:nvSpPr>
        <p:spPr bwMode="auto">
          <a:xfrm>
            <a:off x="533400" y="4419600"/>
            <a:ext cx="85344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1200"/>
              </a:spcAft>
            </a:pPr>
            <a:r>
              <a:rPr lang="en-US" altLang="zh-CN" sz="2400" dirty="0" err="1" smtClean="0">
                <a:latin typeface="Comic Sans MS" pitchFamily="66" charset="0"/>
                <a:ea typeface="宋体" charset="-122"/>
              </a:rPr>
              <a:t>Ciphertext</a:t>
            </a:r>
            <a:r>
              <a:rPr lang="en-US" altLang="zh-CN" dirty="0">
                <a:latin typeface="Comic Sans MS" pitchFamily="66" charset="0"/>
                <a:ea typeface="宋体" charset="-122"/>
              </a:rPr>
              <a:t>:</a:t>
            </a:r>
            <a:endParaRPr lang="en-US" altLang="zh-CN" sz="2400" dirty="0">
              <a:latin typeface="Comic Sans MS" pitchFamily="66" charset="0"/>
              <a:ea typeface="宋体" charset="-122"/>
            </a:endParaRPr>
          </a:p>
          <a:p>
            <a:pPr eaLnBrk="1" hangingPunct="1">
              <a:spcAft>
                <a:spcPts val="1200"/>
              </a:spcAft>
            </a:pPr>
            <a:r>
              <a:rPr lang="en-US" altLang="zh-CN" sz="2400" b="1" dirty="0">
                <a:latin typeface="Comic Sans MS" pitchFamily="66" charset="0"/>
                <a:ea typeface="宋体" charset="-122"/>
              </a:rPr>
              <a:t> </a:t>
            </a:r>
            <a:r>
              <a:rPr lang="en-US" altLang="zh-CN" sz="2400" b="1" dirty="0" smtClean="0">
                <a:latin typeface="Comic Sans MS" pitchFamily="66" charset="0"/>
                <a:ea typeface="宋体" charset="-122"/>
              </a:rPr>
              <a:t>	</a:t>
            </a:r>
            <a:r>
              <a:rPr lang="en-US" altLang="zh-CN" dirty="0" smtClean="0">
                <a:latin typeface="Comic Sans MS" pitchFamily="66" charset="0"/>
                <a:ea typeface="宋体" charset="-122"/>
              </a:rPr>
              <a:t>CT </a:t>
            </a:r>
            <a:r>
              <a:rPr lang="en-US" altLang="zh-CN" dirty="0">
                <a:latin typeface="Comic Sans MS" pitchFamily="66" charset="0"/>
                <a:ea typeface="宋体" charset="-122"/>
              </a:rPr>
              <a:t>= </a:t>
            </a:r>
            <a:r>
              <a:rPr lang="en-US" altLang="zh-CN" dirty="0" smtClean="0">
                <a:latin typeface="Comic Sans MS" pitchFamily="66" charset="0"/>
                <a:ea typeface="宋体" charset="-122"/>
              </a:rPr>
              <a:t>(  </a:t>
            </a:r>
            <a:r>
              <a:rPr lang="en-US" altLang="zh-CN" sz="2400" dirty="0" err="1" smtClean="0">
                <a:latin typeface="Comic Sans MS" pitchFamily="66" charset="0"/>
                <a:ea typeface="宋体" charset="-122"/>
              </a:rPr>
              <a:t>M</a:t>
            </a:r>
            <a:r>
              <a:rPr lang="en-US" altLang="zh-CN" sz="1600" dirty="0" err="1" smtClean="0">
                <a:latin typeface="Comic Sans MS" pitchFamily="66" charset="0"/>
                <a:ea typeface="Arial Unicode MS" pitchFamily="34" charset="-128"/>
                <a:cs typeface="Arial Unicode MS" pitchFamily="34" charset="-128"/>
                <a:sym typeface="Symbol" pitchFamily="18" charset="2"/>
              </a:rPr>
              <a:t></a:t>
            </a:r>
            <a:r>
              <a:rPr lang="en-US" altLang="zh-CN" sz="2400" dirty="0" err="1" smtClean="0">
                <a:solidFill>
                  <a:srgbClr val="002060"/>
                </a:solidFill>
                <a:latin typeface="Comic Sans MS" pitchFamily="66" charset="0"/>
                <a:ea typeface="宋体" charset="-122"/>
              </a:rPr>
              <a:t>e</a:t>
            </a:r>
            <a:r>
              <a:rPr lang="en-US" altLang="zh-CN" sz="2400" dirty="0" smtClean="0">
                <a:solidFill>
                  <a:srgbClr val="002060"/>
                </a:solidFill>
                <a:latin typeface="Comic Sans MS" pitchFamily="66" charset="0"/>
                <a:ea typeface="宋体" charset="-122"/>
              </a:rPr>
              <a:t>(</a:t>
            </a:r>
            <a:r>
              <a:rPr lang="en-US" altLang="zh-CN" sz="2400" dirty="0" err="1" smtClean="0">
                <a:solidFill>
                  <a:srgbClr val="002060"/>
                </a:solidFill>
                <a:latin typeface="Comic Sans MS" pitchFamily="66" charset="0"/>
                <a:ea typeface="宋体" charset="-122"/>
              </a:rPr>
              <a:t>g,g</a:t>
            </a:r>
            <a:r>
              <a:rPr lang="en-US" altLang="zh-CN" sz="2400" dirty="0" smtClean="0">
                <a:solidFill>
                  <a:srgbClr val="002060"/>
                </a:solidFill>
                <a:latin typeface="Comic Sans MS" pitchFamily="66" charset="0"/>
                <a:ea typeface="宋体" charset="-122"/>
              </a:rPr>
              <a:t>)</a:t>
            </a:r>
            <a:r>
              <a:rPr lang="en-US" altLang="zh-CN" sz="2400" baseline="30000" dirty="0" smtClean="0">
                <a:solidFill>
                  <a:srgbClr val="002060"/>
                </a:solidFill>
                <a:latin typeface="Comic Sans MS" pitchFamily="66" charset="0"/>
                <a:ea typeface="宋体" charset="-122"/>
              </a:rPr>
              <a:t>a</a:t>
            </a:r>
            <a:r>
              <a:rPr lang="en-US" altLang="zh-CN" sz="2400" baseline="30000" dirty="0" smtClean="0">
                <a:solidFill>
                  <a:srgbClr val="FF0000"/>
                </a:solidFill>
                <a:latin typeface="Comic Sans MS" pitchFamily="66" charset="0"/>
                <a:ea typeface="宋体" charset="-122"/>
              </a:rPr>
              <a:t>s</a:t>
            </a:r>
            <a:r>
              <a:rPr lang="en-US" altLang="zh-CN" sz="2400" dirty="0">
                <a:latin typeface="Comic Sans MS" pitchFamily="66" charset="0"/>
                <a:ea typeface="宋体" charset="-122"/>
              </a:rPr>
              <a:t>, </a:t>
            </a:r>
            <a:r>
              <a:rPr lang="en-US" altLang="zh-CN" sz="2400" dirty="0" err="1" smtClean="0">
                <a:latin typeface="Comic Sans MS" pitchFamily="66" charset="0"/>
                <a:ea typeface="宋体" charset="-122"/>
              </a:rPr>
              <a:t>g</a:t>
            </a:r>
            <a:r>
              <a:rPr lang="en-US" altLang="zh-CN" sz="2400" baseline="30000" dirty="0" err="1" smtClean="0">
                <a:solidFill>
                  <a:srgbClr val="FF0000"/>
                </a:solidFill>
                <a:latin typeface="Comic Sans MS" pitchFamily="66" charset="0"/>
                <a:ea typeface="宋体" charset="-122"/>
              </a:rPr>
              <a:t>s</a:t>
            </a:r>
            <a:r>
              <a:rPr lang="en-US" altLang="zh-CN" sz="2400" dirty="0" smtClean="0">
                <a:latin typeface="Comic Sans MS" pitchFamily="66" charset="0"/>
                <a:ea typeface="宋体" charset="-122"/>
              </a:rPr>
              <a:t>, </a:t>
            </a:r>
          </a:p>
          <a:p>
            <a:pPr eaLnBrk="1" hangingPunct="1">
              <a:spcAft>
                <a:spcPts val="1200"/>
              </a:spcAft>
            </a:pPr>
            <a:r>
              <a:rPr lang="en-US" altLang="zh-CN" dirty="0">
                <a:latin typeface="Comic Sans MS" pitchFamily="66" charset="0"/>
                <a:ea typeface="宋体" charset="-122"/>
              </a:rPr>
              <a:t>	</a:t>
            </a:r>
            <a:r>
              <a:rPr lang="en-US" altLang="zh-CN" dirty="0" smtClean="0">
                <a:latin typeface="Comic Sans MS" pitchFamily="66" charset="0"/>
                <a:ea typeface="宋体" charset="-122"/>
              </a:rPr>
              <a:t>  	 </a:t>
            </a:r>
            <a:r>
              <a:rPr lang="en-US" altLang="zh-CN" sz="2400" dirty="0" smtClean="0">
                <a:latin typeface="Comic Sans MS" pitchFamily="66" charset="0"/>
                <a:ea typeface="宋体" charset="-122"/>
              </a:rPr>
              <a:t>C</a:t>
            </a:r>
            <a:r>
              <a:rPr lang="en-US" altLang="zh-CN" sz="2400" baseline="-25000" dirty="0" smtClean="0">
                <a:latin typeface="Comic Sans MS" pitchFamily="66" charset="0"/>
                <a:ea typeface="宋体" charset="-122"/>
              </a:rPr>
              <a:t>1 </a:t>
            </a:r>
            <a:r>
              <a:rPr lang="en-US" altLang="zh-CN" sz="2400" dirty="0" smtClean="0">
                <a:latin typeface="Comic Sans MS" pitchFamily="66" charset="0"/>
                <a:ea typeface="宋体" charset="-122"/>
              </a:rPr>
              <a:t>= </a:t>
            </a:r>
            <a:r>
              <a:rPr lang="en-US" altLang="zh-CN" sz="2400" dirty="0">
                <a:latin typeface="Comic Sans MS" pitchFamily="66" charset="0"/>
                <a:ea typeface="宋体" charset="-122"/>
              </a:rPr>
              <a:t>(g</a:t>
            </a:r>
            <a:r>
              <a:rPr lang="en-US" altLang="zh-CN" sz="2400" baseline="30000" dirty="0">
                <a:latin typeface="Comic Sans MS" pitchFamily="66" charset="0"/>
                <a:ea typeface="宋体" charset="-122"/>
              </a:rPr>
              <a:t>b</a:t>
            </a:r>
            <a:r>
              <a:rPr lang="en-US" altLang="zh-CN" sz="2400" baseline="30000" dirty="0">
                <a:solidFill>
                  <a:srgbClr val="FF0000"/>
                </a:solidFill>
                <a:latin typeface="Comic Sans MS" pitchFamily="66" charset="0"/>
                <a:ea typeface="宋体" charset="-122"/>
              </a:rPr>
              <a:t>s</a:t>
            </a:r>
            <a:r>
              <a:rPr lang="en-US" altLang="zh-CN" sz="2000" baseline="20000" dirty="0">
                <a:solidFill>
                  <a:srgbClr val="FF0000"/>
                </a:solidFill>
                <a:latin typeface="Comic Sans MS" pitchFamily="66" charset="0"/>
                <a:ea typeface="宋体" charset="-122"/>
              </a:rPr>
              <a:t>1</a:t>
            </a:r>
            <a:r>
              <a:rPr lang="en-US" altLang="zh-CN" sz="2400" dirty="0">
                <a:latin typeface="Comic Sans MS" pitchFamily="66" charset="0"/>
                <a:ea typeface="宋体" charset="-122"/>
              </a:rPr>
              <a:t>H</a:t>
            </a:r>
            <a:r>
              <a:rPr lang="en-US" altLang="zh-CN" sz="2400" dirty="0" smtClean="0">
                <a:latin typeface="Comic Sans MS" pitchFamily="66" charset="0"/>
                <a:ea typeface="宋体" charset="-122"/>
              </a:rPr>
              <a:t>(“</a:t>
            </a:r>
            <a:r>
              <a:rPr lang="en-US" altLang="zh-CN" dirty="0" smtClean="0">
                <a:solidFill>
                  <a:srgbClr val="006600"/>
                </a:solidFill>
                <a:latin typeface="Comic Sans MS" pitchFamily="66" charset="0"/>
                <a:ea typeface="宋体" charset="-122"/>
              </a:rPr>
              <a:t>Prof</a:t>
            </a:r>
            <a:r>
              <a:rPr lang="en-US" altLang="zh-CN" sz="2400" dirty="0" smtClean="0">
                <a:latin typeface="Comic Sans MS" pitchFamily="66" charset="0"/>
                <a:ea typeface="宋体" charset="-122"/>
              </a:rPr>
              <a:t>”)</a:t>
            </a:r>
            <a:r>
              <a:rPr lang="en-US" altLang="zh-CN" sz="2400" baseline="30000" dirty="0">
                <a:latin typeface="Comic Sans MS" pitchFamily="66" charset="0"/>
                <a:ea typeface="宋体" charset="-122"/>
              </a:rPr>
              <a:t>r</a:t>
            </a:r>
            <a:r>
              <a:rPr lang="en-US" altLang="zh-CN" sz="2400" baseline="18000" dirty="0">
                <a:latin typeface="Comic Sans MS" pitchFamily="66" charset="0"/>
                <a:ea typeface="宋体" charset="-122"/>
              </a:rPr>
              <a:t>1</a:t>
            </a:r>
            <a:r>
              <a:rPr lang="en-US" altLang="zh-CN" sz="2400" dirty="0">
                <a:latin typeface="Comic Sans MS" pitchFamily="66" charset="0"/>
                <a:ea typeface="宋体" charset="-122"/>
              </a:rPr>
              <a:t>, g</a:t>
            </a:r>
            <a:r>
              <a:rPr lang="en-US" altLang="zh-CN" sz="2400" baseline="30000" dirty="0">
                <a:latin typeface="Comic Sans MS" pitchFamily="66" charset="0"/>
                <a:ea typeface="宋体" charset="-122"/>
              </a:rPr>
              <a:t>r</a:t>
            </a:r>
            <a:r>
              <a:rPr lang="en-US" altLang="zh-CN" sz="2400" baseline="20000" dirty="0">
                <a:latin typeface="Comic Sans MS" pitchFamily="66" charset="0"/>
                <a:ea typeface="宋体" charset="-122"/>
              </a:rPr>
              <a:t>1</a:t>
            </a:r>
            <a:r>
              <a:rPr lang="en-US" altLang="zh-CN" sz="2400" dirty="0">
                <a:latin typeface="Comic Sans MS" pitchFamily="66" charset="0"/>
                <a:ea typeface="宋体" charset="-122"/>
              </a:rPr>
              <a:t>), </a:t>
            </a:r>
            <a:r>
              <a:rPr lang="en-US" altLang="zh-CN" sz="2400" dirty="0" smtClean="0">
                <a:latin typeface="Comic Sans MS" pitchFamily="66" charset="0"/>
                <a:ea typeface="宋体" charset="-122"/>
              </a:rPr>
              <a:t>C</a:t>
            </a:r>
            <a:r>
              <a:rPr lang="en-US" altLang="zh-CN" sz="2400" baseline="-25000" dirty="0" smtClean="0">
                <a:latin typeface="Comic Sans MS" pitchFamily="66" charset="0"/>
                <a:ea typeface="宋体" charset="-122"/>
              </a:rPr>
              <a:t>2</a:t>
            </a:r>
            <a:r>
              <a:rPr lang="en-US" altLang="zh-CN" sz="2400" dirty="0" smtClean="0">
                <a:latin typeface="Comic Sans MS" pitchFamily="66" charset="0"/>
                <a:ea typeface="宋体" charset="-122"/>
              </a:rPr>
              <a:t> </a:t>
            </a:r>
            <a:r>
              <a:rPr lang="en-US" altLang="zh-CN" sz="2400" dirty="0">
                <a:latin typeface="Comic Sans MS" pitchFamily="66" charset="0"/>
                <a:ea typeface="宋体" charset="-122"/>
              </a:rPr>
              <a:t>= (g</a:t>
            </a:r>
            <a:r>
              <a:rPr lang="en-US" altLang="zh-CN" sz="2400" baseline="30000" dirty="0">
                <a:latin typeface="Comic Sans MS" pitchFamily="66" charset="0"/>
                <a:ea typeface="宋体" charset="-122"/>
              </a:rPr>
              <a:t>b</a:t>
            </a:r>
            <a:r>
              <a:rPr lang="en-US" altLang="zh-CN" sz="2400" baseline="30000" dirty="0">
                <a:solidFill>
                  <a:srgbClr val="FF0000"/>
                </a:solidFill>
                <a:latin typeface="Comic Sans MS" pitchFamily="66" charset="0"/>
                <a:ea typeface="宋体" charset="-122"/>
              </a:rPr>
              <a:t>s</a:t>
            </a:r>
            <a:r>
              <a:rPr lang="en-US" altLang="zh-CN" sz="2400" baseline="20000" dirty="0">
                <a:solidFill>
                  <a:srgbClr val="FF0000"/>
                </a:solidFill>
                <a:latin typeface="Comic Sans MS" pitchFamily="66" charset="0"/>
                <a:ea typeface="宋体" charset="-122"/>
              </a:rPr>
              <a:t>2</a:t>
            </a:r>
            <a:r>
              <a:rPr lang="en-US" altLang="zh-CN" sz="2400" dirty="0">
                <a:latin typeface="Comic Sans MS" pitchFamily="66" charset="0"/>
                <a:ea typeface="宋体" charset="-122"/>
              </a:rPr>
              <a:t>H</a:t>
            </a:r>
            <a:r>
              <a:rPr lang="en-US" altLang="zh-CN" sz="2400" dirty="0" smtClean="0">
                <a:latin typeface="Comic Sans MS" pitchFamily="66" charset="0"/>
                <a:ea typeface="宋体" charset="-122"/>
              </a:rPr>
              <a:t>(“</a:t>
            </a:r>
            <a:r>
              <a:rPr lang="en-US" altLang="zh-CN" dirty="0" smtClean="0">
                <a:solidFill>
                  <a:srgbClr val="006600"/>
                </a:solidFill>
                <a:latin typeface="Comic Sans MS" pitchFamily="66" charset="0"/>
                <a:ea typeface="宋体" charset="-122"/>
              </a:rPr>
              <a:t>PhD</a:t>
            </a:r>
            <a:r>
              <a:rPr lang="en-US" altLang="zh-CN" sz="2400" dirty="0" smtClean="0">
                <a:latin typeface="Comic Sans MS" pitchFamily="66" charset="0"/>
                <a:ea typeface="宋体" charset="-122"/>
              </a:rPr>
              <a:t>”)</a:t>
            </a:r>
            <a:r>
              <a:rPr lang="en-US" altLang="zh-CN" sz="2400" baseline="30000" dirty="0">
                <a:latin typeface="Comic Sans MS" pitchFamily="66" charset="0"/>
                <a:ea typeface="宋体" charset="-122"/>
              </a:rPr>
              <a:t>r</a:t>
            </a:r>
            <a:r>
              <a:rPr lang="en-US" altLang="zh-CN" sz="2400" baseline="20000" dirty="0">
                <a:latin typeface="Comic Sans MS" pitchFamily="66" charset="0"/>
                <a:ea typeface="宋体" charset="-122"/>
              </a:rPr>
              <a:t>2</a:t>
            </a:r>
            <a:r>
              <a:rPr lang="en-US" altLang="zh-CN" sz="2400" dirty="0">
                <a:latin typeface="Comic Sans MS" pitchFamily="66" charset="0"/>
                <a:ea typeface="宋体" charset="-122"/>
              </a:rPr>
              <a:t>, </a:t>
            </a:r>
          </a:p>
          <a:p>
            <a:pPr eaLnBrk="1" hangingPunct="1">
              <a:spcAft>
                <a:spcPts val="1200"/>
              </a:spcAft>
            </a:pPr>
            <a:r>
              <a:rPr lang="en-US" altLang="zh-CN" sz="2400" dirty="0" smtClean="0">
                <a:latin typeface="Comic Sans MS" pitchFamily="66" charset="0"/>
                <a:ea typeface="宋体" charset="-122"/>
              </a:rPr>
              <a:t>		 C</a:t>
            </a:r>
            <a:r>
              <a:rPr lang="en-US" altLang="zh-CN" sz="2400" baseline="-25000" dirty="0" smtClean="0">
                <a:latin typeface="Comic Sans MS" pitchFamily="66" charset="0"/>
                <a:ea typeface="宋体" charset="-122"/>
              </a:rPr>
              <a:t>3</a:t>
            </a:r>
            <a:r>
              <a:rPr lang="en-US" altLang="zh-CN" sz="2400" dirty="0" smtClean="0">
                <a:latin typeface="Comic Sans MS" pitchFamily="66" charset="0"/>
                <a:ea typeface="宋体" charset="-122"/>
              </a:rPr>
              <a:t> </a:t>
            </a:r>
            <a:r>
              <a:rPr lang="en-US" altLang="zh-CN" sz="2400" dirty="0">
                <a:latin typeface="Comic Sans MS" pitchFamily="66" charset="0"/>
                <a:ea typeface="宋体" charset="-122"/>
              </a:rPr>
              <a:t>= (g</a:t>
            </a:r>
            <a:r>
              <a:rPr lang="en-US" altLang="zh-CN" sz="2400" baseline="30000" dirty="0">
                <a:latin typeface="Comic Sans MS" pitchFamily="66" charset="0"/>
                <a:ea typeface="宋体" charset="-122"/>
              </a:rPr>
              <a:t>b</a:t>
            </a:r>
            <a:r>
              <a:rPr lang="en-US" altLang="zh-CN" sz="2400" baseline="30000" dirty="0">
                <a:solidFill>
                  <a:srgbClr val="FF0000"/>
                </a:solidFill>
                <a:latin typeface="Comic Sans MS" pitchFamily="66" charset="0"/>
                <a:ea typeface="宋体" charset="-122"/>
              </a:rPr>
              <a:t>s</a:t>
            </a:r>
            <a:r>
              <a:rPr lang="en-US" altLang="zh-CN" sz="2400" baseline="20000" dirty="0">
                <a:solidFill>
                  <a:srgbClr val="FF0000"/>
                </a:solidFill>
                <a:latin typeface="Comic Sans MS" pitchFamily="66" charset="0"/>
                <a:ea typeface="宋体" charset="-122"/>
              </a:rPr>
              <a:t>3</a:t>
            </a:r>
            <a:r>
              <a:rPr lang="en-US" altLang="zh-CN" sz="2400" dirty="0">
                <a:latin typeface="Comic Sans MS" pitchFamily="66" charset="0"/>
                <a:ea typeface="宋体" charset="-122"/>
              </a:rPr>
              <a:t>H</a:t>
            </a:r>
            <a:r>
              <a:rPr lang="en-US" altLang="zh-CN" sz="2400" dirty="0" smtClean="0">
                <a:latin typeface="Comic Sans MS" pitchFamily="66" charset="0"/>
                <a:ea typeface="宋体" charset="-122"/>
              </a:rPr>
              <a:t>(“</a:t>
            </a:r>
            <a:r>
              <a:rPr lang="en-US" altLang="zh-CN" sz="2400" dirty="0" smtClean="0">
                <a:solidFill>
                  <a:srgbClr val="006600"/>
                </a:solidFill>
                <a:latin typeface="Comic Sans MS" pitchFamily="66" charset="0"/>
                <a:ea typeface="宋体" charset="-122"/>
              </a:rPr>
              <a:t>CS Dept.</a:t>
            </a:r>
            <a:r>
              <a:rPr lang="en-US" altLang="zh-CN" sz="2400" dirty="0" smtClean="0">
                <a:latin typeface="Comic Sans MS" pitchFamily="66" charset="0"/>
                <a:ea typeface="宋体" charset="-122"/>
              </a:rPr>
              <a:t>”)</a:t>
            </a:r>
            <a:r>
              <a:rPr lang="en-US" altLang="zh-CN" sz="2400" baseline="30000" dirty="0">
                <a:latin typeface="Comic Sans MS" pitchFamily="66" charset="0"/>
                <a:ea typeface="宋体" charset="-122"/>
              </a:rPr>
              <a:t>r</a:t>
            </a:r>
            <a:r>
              <a:rPr lang="en-US" altLang="zh-CN" sz="2400" baseline="20000" dirty="0">
                <a:latin typeface="Comic Sans MS" pitchFamily="66" charset="0"/>
                <a:ea typeface="宋体" charset="-122"/>
              </a:rPr>
              <a:t>3</a:t>
            </a:r>
            <a:r>
              <a:rPr lang="en-US" altLang="zh-CN" sz="2400" dirty="0">
                <a:latin typeface="Comic Sans MS" pitchFamily="66" charset="0"/>
                <a:ea typeface="宋体" charset="-122"/>
              </a:rPr>
              <a:t>, g</a:t>
            </a:r>
            <a:r>
              <a:rPr lang="en-US" altLang="zh-CN" sz="2400" baseline="30000" dirty="0">
                <a:latin typeface="Comic Sans MS" pitchFamily="66" charset="0"/>
                <a:ea typeface="宋体" charset="-122"/>
              </a:rPr>
              <a:t>r</a:t>
            </a:r>
            <a:r>
              <a:rPr lang="en-US" altLang="zh-CN" sz="2400" baseline="20000" dirty="0">
                <a:latin typeface="Comic Sans MS" pitchFamily="66" charset="0"/>
                <a:ea typeface="宋体" charset="-122"/>
              </a:rPr>
              <a:t>3</a:t>
            </a:r>
            <a:r>
              <a:rPr lang="en-US" altLang="zh-CN" sz="2400" dirty="0" smtClean="0">
                <a:latin typeface="Comic Sans MS" pitchFamily="66" charset="0"/>
                <a:ea typeface="宋体" charset="-122"/>
              </a:rPr>
              <a:t>) )</a:t>
            </a:r>
            <a:endParaRPr lang="en-US" altLang="zh-CN" sz="2400" dirty="0">
              <a:latin typeface="Comic Sans MS" pitchFamily="66" charset="0"/>
              <a:ea typeface="宋体" charset="-122"/>
            </a:endParaRPr>
          </a:p>
        </p:txBody>
      </p:sp>
      <p:grpSp>
        <p:nvGrpSpPr>
          <p:cNvPr id="29703" name="Group 4"/>
          <p:cNvGrpSpPr>
            <a:grpSpLocks/>
          </p:cNvGrpSpPr>
          <p:nvPr/>
        </p:nvGrpSpPr>
        <p:grpSpPr bwMode="auto">
          <a:xfrm>
            <a:off x="3124200" y="2872233"/>
            <a:ext cx="1143000" cy="1143000"/>
            <a:chOff x="3456" y="2976"/>
            <a:chExt cx="720" cy="720"/>
          </a:xfrm>
        </p:grpSpPr>
        <p:pic>
          <p:nvPicPr>
            <p:cNvPr id="29705" name="Picture 5" desc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2976"/>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6" name="Text Box 6"/>
            <p:cNvSpPr txBox="1">
              <a:spLocks noChangeArrowheads="1"/>
            </p:cNvSpPr>
            <p:nvPr/>
          </p:nvSpPr>
          <p:spPr bwMode="auto">
            <a:xfrm>
              <a:off x="3648" y="312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2800" dirty="0">
                  <a:solidFill>
                    <a:srgbClr val="0000CC"/>
                  </a:solidFill>
                  <a:latin typeface="Comic Sans MS" pitchFamily="66" charset="0"/>
                  <a:ea typeface="宋体" charset="-122"/>
                </a:rPr>
                <a:t>M</a:t>
              </a:r>
            </a:p>
          </p:txBody>
        </p:sp>
      </p:grpSp>
      <p:sp>
        <p:nvSpPr>
          <p:cNvPr id="29704" name="Text Box 34"/>
          <p:cNvSpPr txBox="1">
            <a:spLocks noChangeArrowheads="1"/>
          </p:cNvSpPr>
          <p:nvPr/>
        </p:nvSpPr>
        <p:spPr bwMode="auto">
          <a:xfrm>
            <a:off x="1622425" y="1630363"/>
            <a:ext cx="7315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latin typeface="Comic Sans MS" pitchFamily="66" charset="0"/>
                <a:ea typeface="宋体" charset="-122"/>
              </a:rPr>
              <a:t>Data Owner</a:t>
            </a:r>
            <a:r>
              <a:rPr lang="en-US" altLang="zh-CN" sz="2400" dirty="0" smtClean="0">
                <a:latin typeface="Comic Sans MS" pitchFamily="66" charset="0"/>
                <a:ea typeface="宋体" charset="-122"/>
              </a:rPr>
              <a:t> </a:t>
            </a:r>
            <a:r>
              <a:rPr lang="en-US" altLang="zh-CN" sz="2400" dirty="0">
                <a:latin typeface="Comic Sans MS" pitchFamily="66" charset="0"/>
                <a:ea typeface="宋体" charset="-122"/>
              </a:rPr>
              <a:t>generates random </a:t>
            </a:r>
            <a:r>
              <a:rPr lang="en-US" altLang="zh-CN" sz="2400" dirty="0" smtClean="0">
                <a:solidFill>
                  <a:srgbClr val="FF0000"/>
                </a:solidFill>
                <a:latin typeface="Comic Sans MS" pitchFamily="66" charset="0"/>
                <a:ea typeface="宋体" charset="-122"/>
              </a:rPr>
              <a:t>s</a:t>
            </a:r>
            <a:r>
              <a:rPr lang="en-US" altLang="zh-CN" dirty="0" smtClean="0">
                <a:latin typeface="Comic Sans MS" pitchFamily="66" charset="0"/>
                <a:ea typeface="宋体" charset="-122"/>
              </a:rPr>
              <a:t>, </a:t>
            </a:r>
            <a:r>
              <a:rPr lang="en-US" altLang="zh-CN" sz="2400" dirty="0" smtClean="0">
                <a:latin typeface="Comic Sans MS" pitchFamily="66" charset="0"/>
                <a:ea typeface="宋体" charset="-122"/>
              </a:rPr>
              <a:t>then </a:t>
            </a:r>
            <a:r>
              <a:rPr lang="en-US" altLang="zh-CN" sz="2400" dirty="0">
                <a:latin typeface="Comic Sans MS" pitchFamily="66" charset="0"/>
                <a:ea typeface="宋体" charset="-122"/>
              </a:rPr>
              <a:t>computes</a:t>
            </a:r>
          </a:p>
        </p:txBody>
      </p:sp>
      <p:grpSp>
        <p:nvGrpSpPr>
          <p:cNvPr id="3" name="Group 2"/>
          <p:cNvGrpSpPr/>
          <p:nvPr/>
        </p:nvGrpSpPr>
        <p:grpSpPr>
          <a:xfrm>
            <a:off x="4409166" y="2089193"/>
            <a:ext cx="2952329" cy="2737523"/>
            <a:chOff x="4843384" y="2089193"/>
            <a:chExt cx="2952329" cy="2737523"/>
          </a:xfrm>
        </p:grpSpPr>
        <p:grpSp>
          <p:nvGrpSpPr>
            <p:cNvPr id="26" name="Group 50"/>
            <p:cNvGrpSpPr>
              <a:grpSpLocks/>
            </p:cNvGrpSpPr>
            <p:nvPr/>
          </p:nvGrpSpPr>
          <p:grpSpPr bwMode="auto">
            <a:xfrm>
              <a:off x="4843384" y="2384312"/>
              <a:ext cx="2952329" cy="2442404"/>
              <a:chOff x="2999" y="2420"/>
              <a:chExt cx="2469" cy="1939"/>
            </a:xfrm>
          </p:grpSpPr>
          <p:sp>
            <p:nvSpPr>
              <p:cNvPr id="27" name="Oval 33"/>
              <p:cNvSpPr>
                <a:spLocks noChangeArrowheads="1"/>
              </p:cNvSpPr>
              <p:nvPr/>
            </p:nvSpPr>
            <p:spPr bwMode="auto">
              <a:xfrm>
                <a:off x="4128" y="2420"/>
                <a:ext cx="768"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28" name="Text Box 34"/>
              <p:cNvSpPr txBox="1">
                <a:spLocks noChangeArrowheads="1"/>
              </p:cNvSpPr>
              <p:nvPr/>
            </p:nvSpPr>
            <p:spPr bwMode="auto">
              <a:xfrm>
                <a:off x="4310" y="2532"/>
                <a:ext cx="57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omic Sans MS" pitchFamily="66" charset="0"/>
                    <a:ea typeface="宋体" charset="-122"/>
                  </a:rPr>
                  <a:t>OR</a:t>
                </a:r>
              </a:p>
            </p:txBody>
          </p:sp>
          <p:sp>
            <p:nvSpPr>
              <p:cNvPr id="29" name="Oval 35"/>
              <p:cNvSpPr>
                <a:spLocks noChangeArrowheads="1"/>
              </p:cNvSpPr>
              <p:nvPr/>
            </p:nvSpPr>
            <p:spPr bwMode="auto">
              <a:xfrm>
                <a:off x="3504" y="3080"/>
                <a:ext cx="721"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30" name="Text Box 36"/>
              <p:cNvSpPr txBox="1">
                <a:spLocks noChangeArrowheads="1"/>
              </p:cNvSpPr>
              <p:nvPr/>
            </p:nvSpPr>
            <p:spPr bwMode="auto">
              <a:xfrm>
                <a:off x="3566" y="3214"/>
                <a:ext cx="66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a:latin typeface="Comic Sans MS" pitchFamily="66" charset="0"/>
                    <a:ea typeface="宋体" charset="-122"/>
                  </a:rPr>
                  <a:t>AND</a:t>
                </a:r>
              </a:p>
            </p:txBody>
          </p:sp>
          <p:sp>
            <p:nvSpPr>
              <p:cNvPr id="31" name="Text Box 38"/>
              <p:cNvSpPr txBox="1">
                <a:spLocks noChangeArrowheads="1"/>
              </p:cNvSpPr>
              <p:nvPr/>
            </p:nvSpPr>
            <p:spPr bwMode="auto">
              <a:xfrm>
                <a:off x="2999" y="4062"/>
                <a:ext cx="92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CN" sz="1800" dirty="0" smtClean="0">
                    <a:solidFill>
                      <a:srgbClr val="006600"/>
                    </a:solidFill>
                    <a:latin typeface="Comic Sans MS" pitchFamily="66" charset="0"/>
                    <a:ea typeface="宋体" charset="-122"/>
                  </a:rPr>
                  <a:t>CS Dept.</a:t>
                </a:r>
                <a:endParaRPr lang="en-US" altLang="zh-CN" sz="1800" dirty="0">
                  <a:solidFill>
                    <a:srgbClr val="006600"/>
                  </a:solidFill>
                  <a:latin typeface="Comic Sans MS" pitchFamily="66" charset="0"/>
                  <a:ea typeface="宋体" charset="-122"/>
                </a:endParaRPr>
              </a:p>
            </p:txBody>
          </p:sp>
          <p:sp>
            <p:nvSpPr>
              <p:cNvPr id="32" name="Text Box 40"/>
              <p:cNvSpPr txBox="1">
                <a:spLocks noChangeArrowheads="1"/>
              </p:cNvSpPr>
              <p:nvPr/>
            </p:nvSpPr>
            <p:spPr bwMode="auto">
              <a:xfrm>
                <a:off x="4187" y="4090"/>
                <a:ext cx="52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smtClean="0">
                    <a:solidFill>
                      <a:srgbClr val="006600"/>
                    </a:solidFill>
                    <a:latin typeface="Comic Sans MS" pitchFamily="66" charset="0"/>
                    <a:ea typeface="宋体" charset="-122"/>
                  </a:rPr>
                  <a:t>PhD</a:t>
                </a:r>
                <a:endParaRPr lang="en-US" altLang="zh-CN" sz="1600" dirty="0">
                  <a:solidFill>
                    <a:srgbClr val="006600"/>
                  </a:solidFill>
                  <a:latin typeface="Comic Sans MS" pitchFamily="66" charset="0"/>
                  <a:ea typeface="宋体" charset="-122"/>
                </a:endParaRPr>
              </a:p>
            </p:txBody>
          </p:sp>
          <p:sp>
            <p:nvSpPr>
              <p:cNvPr id="33" name="Line 41"/>
              <p:cNvSpPr>
                <a:spLocks noChangeShapeType="1"/>
              </p:cNvSpPr>
              <p:nvPr/>
            </p:nvSpPr>
            <p:spPr bwMode="auto">
              <a:xfrm flipH="1">
                <a:off x="4104" y="2864"/>
                <a:ext cx="168" cy="25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34" name="Line 42"/>
              <p:cNvSpPr>
                <a:spLocks noChangeShapeType="1"/>
              </p:cNvSpPr>
              <p:nvPr/>
            </p:nvSpPr>
            <p:spPr bwMode="auto">
              <a:xfrm flipH="1">
                <a:off x="3456" y="3540"/>
                <a:ext cx="192" cy="284"/>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35" name="Text Box 44"/>
              <p:cNvSpPr txBox="1">
                <a:spLocks noChangeArrowheads="1"/>
              </p:cNvSpPr>
              <p:nvPr/>
            </p:nvSpPr>
            <p:spPr bwMode="auto">
              <a:xfrm>
                <a:off x="4748" y="3370"/>
                <a:ext cx="72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smtClean="0">
                    <a:solidFill>
                      <a:srgbClr val="006600"/>
                    </a:solidFill>
                    <a:latin typeface="Comic Sans MS" pitchFamily="66" charset="0"/>
                    <a:ea typeface="宋体" charset="-122"/>
                  </a:rPr>
                  <a:t>Prof</a:t>
                </a:r>
                <a:endParaRPr lang="en-US" altLang="zh-CN" sz="1800" dirty="0">
                  <a:solidFill>
                    <a:srgbClr val="006600"/>
                  </a:solidFill>
                  <a:latin typeface="Comic Sans MS" pitchFamily="66" charset="0"/>
                  <a:ea typeface="宋体" charset="-122"/>
                </a:endParaRPr>
              </a:p>
            </p:txBody>
          </p:sp>
          <p:sp>
            <p:nvSpPr>
              <p:cNvPr id="36" name="Line 45"/>
              <p:cNvSpPr>
                <a:spLocks noChangeShapeType="1"/>
              </p:cNvSpPr>
              <p:nvPr/>
            </p:nvSpPr>
            <p:spPr bwMode="auto">
              <a:xfrm>
                <a:off x="4117" y="3536"/>
                <a:ext cx="216" cy="28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37" name="Line 46"/>
              <p:cNvSpPr>
                <a:spLocks noChangeShapeType="1"/>
              </p:cNvSpPr>
              <p:nvPr/>
            </p:nvSpPr>
            <p:spPr bwMode="auto">
              <a:xfrm>
                <a:off x="4800" y="2866"/>
                <a:ext cx="192" cy="256"/>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Comic Sans MS" pitchFamily="66" charset="0"/>
                </a:endParaRPr>
              </a:p>
            </p:txBody>
          </p:sp>
        </p:grpSp>
        <p:sp>
          <p:nvSpPr>
            <p:cNvPr id="38" name="TextBox 45"/>
            <p:cNvSpPr txBox="1">
              <a:spLocks noChangeArrowheads="1"/>
            </p:cNvSpPr>
            <p:nvPr/>
          </p:nvSpPr>
          <p:spPr bwMode="auto">
            <a:xfrm>
              <a:off x="6903177" y="2089193"/>
              <a:ext cx="31874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dirty="0">
                  <a:solidFill>
                    <a:srgbClr val="FF0000"/>
                  </a:solidFill>
                  <a:latin typeface="Comic Sans MS" pitchFamily="66" charset="0"/>
                  <a:ea typeface="宋体" charset="-122"/>
                </a:rPr>
                <a:t>s</a:t>
              </a:r>
            </a:p>
          </p:txBody>
        </p:sp>
        <p:sp>
          <p:nvSpPr>
            <p:cNvPr id="39" name="TextBox 45"/>
            <p:cNvSpPr txBox="1">
              <a:spLocks noChangeArrowheads="1"/>
            </p:cNvSpPr>
            <p:nvPr/>
          </p:nvSpPr>
          <p:spPr bwMode="auto">
            <a:xfrm>
              <a:off x="5345269" y="2872233"/>
              <a:ext cx="31874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dirty="0">
                  <a:solidFill>
                    <a:srgbClr val="FF0000"/>
                  </a:solidFill>
                  <a:latin typeface="Comic Sans MS" pitchFamily="66" charset="0"/>
                  <a:ea typeface="宋体" charset="-122"/>
                </a:rPr>
                <a:t>s</a:t>
              </a:r>
            </a:p>
          </p:txBody>
        </p:sp>
        <p:sp>
          <p:nvSpPr>
            <p:cNvPr id="40" name="TextBox 39"/>
            <p:cNvSpPr txBox="1"/>
            <p:nvPr/>
          </p:nvSpPr>
          <p:spPr bwMode="auto">
            <a:xfrm>
              <a:off x="5008973" y="4059771"/>
              <a:ext cx="876537" cy="461963"/>
            </a:xfrm>
            <a:prstGeom prst="rect">
              <a:avLst/>
            </a:prstGeom>
            <a:noFill/>
          </p:spPr>
          <p:txBody>
            <a:bodyPr>
              <a:spAutoFit/>
            </a:bodyPr>
            <a:lstStyle/>
            <a:p>
              <a:pPr>
                <a:defRPr/>
              </a:pPr>
              <a:r>
                <a:rPr lang="en-US" sz="2400" b="1" dirty="0">
                  <a:solidFill>
                    <a:srgbClr val="FF0000"/>
                  </a:solidFill>
                  <a:latin typeface="Comic Sans MS" pitchFamily="66" charset="0"/>
                </a:rPr>
                <a:t>s</a:t>
              </a:r>
              <a:r>
                <a:rPr lang="en-US" sz="2400" b="1" baseline="-25000" dirty="0">
                  <a:solidFill>
                    <a:srgbClr val="FF0000"/>
                  </a:solidFill>
                  <a:latin typeface="Comic Sans MS" pitchFamily="66" charset="0"/>
                </a:rPr>
                <a:t>3</a:t>
              </a:r>
              <a:r>
                <a:rPr lang="en-US" sz="2400" b="1" dirty="0">
                  <a:solidFill>
                    <a:srgbClr val="FF0000"/>
                  </a:solidFill>
                  <a:latin typeface="Comic Sans MS" pitchFamily="66" charset="0"/>
                </a:rPr>
                <a:t>=r</a:t>
              </a:r>
            </a:p>
          </p:txBody>
        </p:sp>
        <p:sp>
          <p:nvSpPr>
            <p:cNvPr id="41" name="TextBox 40"/>
            <p:cNvSpPr txBox="1"/>
            <p:nvPr/>
          </p:nvSpPr>
          <p:spPr bwMode="auto">
            <a:xfrm>
              <a:off x="5885510" y="4059770"/>
              <a:ext cx="1165396" cy="461963"/>
            </a:xfrm>
            <a:prstGeom prst="rect">
              <a:avLst/>
            </a:prstGeom>
            <a:noFill/>
          </p:spPr>
          <p:txBody>
            <a:bodyPr>
              <a:spAutoFit/>
            </a:bodyPr>
            <a:lstStyle/>
            <a:p>
              <a:pPr>
                <a:defRPr/>
              </a:pPr>
              <a:r>
                <a:rPr lang="en-US" sz="2400" b="1" dirty="0">
                  <a:solidFill>
                    <a:srgbClr val="FF0000"/>
                  </a:solidFill>
                  <a:latin typeface="Comic Sans MS" pitchFamily="66" charset="0"/>
                </a:rPr>
                <a:t>s</a:t>
              </a:r>
              <a:r>
                <a:rPr lang="en-US" sz="2400" b="1" baseline="-25000" dirty="0">
                  <a:solidFill>
                    <a:srgbClr val="FF0000"/>
                  </a:solidFill>
                  <a:latin typeface="Comic Sans MS" pitchFamily="66" charset="0"/>
                </a:rPr>
                <a:t>2</a:t>
              </a:r>
              <a:r>
                <a:rPr lang="en-US" sz="2400" b="1" dirty="0">
                  <a:solidFill>
                    <a:srgbClr val="FF0000"/>
                  </a:solidFill>
                  <a:latin typeface="Comic Sans MS" pitchFamily="66" charset="0"/>
                </a:rPr>
                <a:t>=s-r</a:t>
              </a:r>
            </a:p>
          </p:txBody>
        </p:sp>
        <p:sp>
          <p:nvSpPr>
            <p:cNvPr id="2" name="Rectangle 1"/>
            <p:cNvSpPr/>
            <p:nvPr/>
          </p:nvSpPr>
          <p:spPr>
            <a:xfrm>
              <a:off x="6917564" y="3200400"/>
              <a:ext cx="795411" cy="461665"/>
            </a:xfrm>
            <a:prstGeom prst="rect">
              <a:avLst/>
            </a:prstGeom>
          </p:spPr>
          <p:txBody>
            <a:bodyPr wrap="none">
              <a:spAutoFit/>
            </a:bodyPr>
            <a:lstStyle/>
            <a:p>
              <a:pPr>
                <a:defRPr/>
              </a:pPr>
              <a:r>
                <a:rPr lang="en-US" altLang="zh-CN" b="1" dirty="0">
                  <a:solidFill>
                    <a:srgbClr val="FF0000"/>
                  </a:solidFill>
                  <a:latin typeface="Comic Sans MS" pitchFamily="66" charset="0"/>
                </a:rPr>
                <a:t>s</a:t>
              </a:r>
              <a:r>
                <a:rPr lang="en-US" altLang="zh-CN" b="1" baseline="-25000" dirty="0">
                  <a:solidFill>
                    <a:srgbClr val="FF0000"/>
                  </a:solidFill>
                  <a:latin typeface="Comic Sans MS" pitchFamily="66" charset="0"/>
                </a:rPr>
                <a:t>1</a:t>
              </a:r>
              <a:r>
                <a:rPr lang="en-US" altLang="zh-CN" b="1" dirty="0">
                  <a:solidFill>
                    <a:srgbClr val="FF0000"/>
                  </a:solidFill>
                  <a:latin typeface="Comic Sans MS" pitchFamily="66" charset="0"/>
                </a:rPr>
                <a:t>=s</a:t>
              </a:r>
            </a:p>
          </p:txBody>
        </p:sp>
      </p:grpSp>
      <p:sp>
        <p:nvSpPr>
          <p:cNvPr id="45" name="Text Box 15"/>
          <p:cNvSpPr txBox="1">
            <a:spLocks noChangeArrowheads="1"/>
          </p:cNvSpPr>
          <p:nvPr/>
        </p:nvSpPr>
        <p:spPr bwMode="auto">
          <a:xfrm>
            <a:off x="381000" y="1445602"/>
            <a:ext cx="1981200" cy="954107"/>
          </a:xfrm>
          <a:prstGeom prst="rect">
            <a:avLst/>
          </a:prstGeom>
          <a:noFill/>
          <a:ln w="38100">
            <a:noFill/>
            <a:miter lim="800000"/>
            <a:headEnd/>
            <a:tailEnd/>
          </a:ln>
        </p:spPr>
        <p:txBody>
          <a:bodyPr>
            <a:spAutoFit/>
          </a:bodyPr>
          <a:lstStyle/>
          <a:p>
            <a:pPr>
              <a:defRPr/>
            </a:pPr>
            <a:r>
              <a:rPr lang="en-US" altLang="zh-CN" sz="2800" b="1" dirty="0" smtClean="0">
                <a:latin typeface="Comic Sans MS" pitchFamily="66" charset="0"/>
              </a:rPr>
              <a:t>Data Owner</a:t>
            </a:r>
            <a:endParaRPr lang="en-US" altLang="zh-CN" sz="2800" b="1" dirty="0">
              <a:latin typeface="Comic Sans MS" pitchFamily="66" charset="0"/>
            </a:endParaRPr>
          </a:p>
        </p:txBody>
      </p:sp>
      <p:pic>
        <p:nvPicPr>
          <p:cNvPr id="48" name="Picture 3" descr="ca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56" y="2303024"/>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276421" y="5486400"/>
            <a:ext cx="1981200" cy="1143000"/>
            <a:chOff x="-46282" y="5526465"/>
            <a:chExt cx="1981200" cy="1143000"/>
          </a:xfrm>
        </p:grpSpPr>
        <p:pic>
          <p:nvPicPr>
            <p:cNvPr id="54" name="Picture 49" desc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2" y="5526465"/>
              <a:ext cx="19812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65"/>
            <p:cNvGrpSpPr>
              <a:grpSpLocks/>
            </p:cNvGrpSpPr>
            <p:nvPr/>
          </p:nvGrpSpPr>
          <p:grpSpPr bwMode="auto">
            <a:xfrm>
              <a:off x="215656" y="5678865"/>
              <a:ext cx="1364113" cy="758069"/>
              <a:chOff x="1238" y="1286"/>
              <a:chExt cx="2255" cy="1824"/>
            </a:xfrm>
          </p:grpSpPr>
          <p:sp>
            <p:nvSpPr>
              <p:cNvPr id="56" name="Oval 66"/>
              <p:cNvSpPr>
                <a:spLocks noChangeArrowheads="1"/>
              </p:cNvSpPr>
              <p:nvPr/>
            </p:nvSpPr>
            <p:spPr bwMode="auto">
              <a:xfrm>
                <a:off x="1968" y="1286"/>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a:latin typeface="Comic Sans MS" pitchFamily="66" charset="0"/>
                    <a:ea typeface="宋体" charset="-122"/>
                  </a:rPr>
                  <a:t>OR</a:t>
                </a:r>
              </a:p>
            </p:txBody>
          </p:sp>
          <p:sp>
            <p:nvSpPr>
              <p:cNvPr id="57" name="Text Box 67"/>
              <p:cNvSpPr txBox="1">
                <a:spLocks noChangeArrowheads="1"/>
              </p:cNvSpPr>
              <p:nvPr/>
            </p:nvSpPr>
            <p:spPr bwMode="auto">
              <a:xfrm>
                <a:off x="1238" y="2065"/>
                <a:ext cx="108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800">
                    <a:latin typeface="Comic Sans MS" pitchFamily="66" charset="0"/>
                    <a:ea typeface="宋体" charset="-122"/>
                  </a:rPr>
                  <a:t>Professor</a:t>
                </a:r>
              </a:p>
            </p:txBody>
          </p:sp>
          <p:sp>
            <p:nvSpPr>
              <p:cNvPr id="58" name="Oval 68"/>
              <p:cNvSpPr>
                <a:spLocks noChangeArrowheads="1"/>
              </p:cNvSpPr>
              <p:nvPr/>
            </p:nvSpPr>
            <p:spPr bwMode="auto">
              <a:xfrm>
                <a:off x="2448" y="1814"/>
                <a:ext cx="528"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800" dirty="0">
                    <a:latin typeface="Comic Sans MS" pitchFamily="66" charset="0"/>
                    <a:ea typeface="宋体" charset="-122"/>
                  </a:rPr>
                  <a:t>AND</a:t>
                </a:r>
              </a:p>
            </p:txBody>
          </p:sp>
          <p:sp>
            <p:nvSpPr>
              <p:cNvPr id="59" name="Text Box 69"/>
              <p:cNvSpPr txBox="1">
                <a:spLocks noChangeArrowheads="1"/>
              </p:cNvSpPr>
              <p:nvPr/>
            </p:nvSpPr>
            <p:spPr bwMode="auto">
              <a:xfrm>
                <a:off x="1645" y="2589"/>
                <a:ext cx="100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800" dirty="0" smtClean="0">
                    <a:latin typeface="Comic Sans MS" pitchFamily="66" charset="0"/>
                    <a:ea typeface="宋体" charset="-122"/>
                  </a:rPr>
                  <a:t>CS Dept.</a:t>
                </a:r>
                <a:endParaRPr lang="en-US" altLang="zh-CN" sz="800" dirty="0">
                  <a:latin typeface="Comic Sans MS" pitchFamily="66" charset="0"/>
                  <a:ea typeface="宋体" charset="-122"/>
                </a:endParaRPr>
              </a:p>
            </p:txBody>
          </p:sp>
          <p:sp>
            <p:nvSpPr>
              <p:cNvPr id="62" name="Text Box 70"/>
              <p:cNvSpPr txBox="1">
                <a:spLocks noChangeArrowheads="1"/>
              </p:cNvSpPr>
              <p:nvPr/>
            </p:nvSpPr>
            <p:spPr bwMode="auto">
              <a:xfrm>
                <a:off x="2880" y="2592"/>
                <a:ext cx="6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800">
                    <a:latin typeface="Comic Sans MS" pitchFamily="66" charset="0"/>
                    <a:ea typeface="宋体" charset="-122"/>
                  </a:rPr>
                  <a:t>PhD</a:t>
                </a:r>
              </a:p>
            </p:txBody>
          </p:sp>
          <p:sp>
            <p:nvSpPr>
              <p:cNvPr id="63" name="Line 71"/>
              <p:cNvSpPr>
                <a:spLocks noChangeShapeType="1"/>
              </p:cNvSpPr>
              <p:nvPr/>
            </p:nvSpPr>
            <p:spPr bwMode="auto">
              <a:xfrm flipH="1" flipV="1">
                <a:off x="2400" y="167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64" name="Line 72"/>
              <p:cNvSpPr>
                <a:spLocks noChangeShapeType="1"/>
              </p:cNvSpPr>
              <p:nvPr/>
            </p:nvSpPr>
            <p:spPr bwMode="auto">
              <a:xfrm flipV="1">
                <a:off x="1872" y="167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65" name="Line 73"/>
              <p:cNvSpPr>
                <a:spLocks noChangeShapeType="1"/>
              </p:cNvSpPr>
              <p:nvPr/>
            </p:nvSpPr>
            <p:spPr bwMode="auto">
              <a:xfrm flipV="1">
                <a:off x="2352"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66" name="Line 74"/>
              <p:cNvSpPr>
                <a:spLocks noChangeShapeType="1"/>
              </p:cNvSpPr>
              <p:nvPr/>
            </p:nvSpPr>
            <p:spPr bwMode="auto">
              <a:xfrm flipH="1" flipV="1">
                <a:off x="2880"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grpSp>
        <p:pic>
          <p:nvPicPr>
            <p:cNvPr id="67" name="Picture 90" descr="lo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518" y="5602665"/>
              <a:ext cx="457200" cy="457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466101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679450" y="609600"/>
            <a:ext cx="7772400" cy="1143000"/>
          </a:xfrm>
          <a:noFill/>
        </p:spPr>
        <p:txBody>
          <a:bodyPr/>
          <a:lstStyle/>
          <a:p>
            <a:pPr eaLnBrk="1" hangingPunct="1">
              <a:defRPr/>
            </a:pPr>
            <a:r>
              <a:rPr lang="en-US" dirty="0" smtClean="0">
                <a:latin typeface="Comic Sans MS" pitchFamily="66" charset="0"/>
              </a:rPr>
              <a:t>Decryption </a:t>
            </a:r>
            <a:r>
              <a:rPr lang="en-US" altLang="zh-CN" sz="1800" dirty="0">
                <a:latin typeface="Comic Sans MS" pitchFamily="66" charset="0"/>
                <a:ea typeface="宋体" pitchFamily="2" charset="-122"/>
              </a:rPr>
              <a:t>[</a:t>
            </a:r>
            <a:r>
              <a:rPr lang="en-US" altLang="zh-CN" sz="1800" dirty="0" err="1">
                <a:latin typeface="Comic Sans MS" pitchFamily="66" charset="0"/>
                <a:ea typeface="宋体" pitchFamily="2" charset="-122"/>
              </a:rPr>
              <a:t>Bethencourt</a:t>
            </a:r>
            <a:r>
              <a:rPr lang="en-US" altLang="zh-CN" sz="1800" dirty="0">
                <a:latin typeface="Comic Sans MS" pitchFamily="66" charset="0"/>
                <a:ea typeface="宋体" pitchFamily="2" charset="-122"/>
              </a:rPr>
              <a:t>, </a:t>
            </a:r>
            <a:r>
              <a:rPr lang="en-US" altLang="zh-CN" sz="1800" dirty="0" err="1">
                <a:latin typeface="Comic Sans MS" pitchFamily="66" charset="0"/>
                <a:ea typeface="宋体" pitchFamily="2" charset="-122"/>
              </a:rPr>
              <a:t>Sahai</a:t>
            </a:r>
            <a:r>
              <a:rPr lang="en-US" altLang="zh-CN" sz="1800" dirty="0">
                <a:latin typeface="Comic Sans MS" pitchFamily="66" charset="0"/>
                <a:ea typeface="宋体" pitchFamily="2" charset="-122"/>
              </a:rPr>
              <a:t>, Waters S&amp;P’07]</a:t>
            </a:r>
            <a:r>
              <a:rPr lang="en-US" altLang="zh-CN" dirty="0">
                <a:latin typeface="Comic Sans MS" pitchFamily="66" charset="0"/>
              </a:rPr>
              <a:t/>
            </a:r>
            <a:br>
              <a:rPr lang="en-US" altLang="zh-CN" dirty="0">
                <a:latin typeface="Comic Sans MS" pitchFamily="66" charset="0"/>
              </a:rPr>
            </a:br>
            <a:endParaRPr lang="en-US" dirty="0">
              <a:latin typeface="Comic Sans MS" pitchFamily="66" charset="0"/>
            </a:endParaRPr>
          </a:p>
        </p:txBody>
      </p:sp>
      <p:sp>
        <p:nvSpPr>
          <p:cNvPr id="30725" name="Text Box 6"/>
          <p:cNvSpPr txBox="1">
            <a:spLocks noChangeArrowheads="1"/>
          </p:cNvSpPr>
          <p:nvPr/>
        </p:nvSpPr>
        <p:spPr bwMode="auto">
          <a:xfrm>
            <a:off x="-1" y="1257220"/>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dirty="0" err="1" smtClean="0">
                <a:latin typeface="Comic Sans MS" pitchFamily="66" charset="0"/>
                <a:ea typeface="宋体" charset="-122"/>
              </a:rPr>
              <a:t>Ciphertext</a:t>
            </a:r>
            <a:r>
              <a:rPr lang="en-US" altLang="zh-CN" sz="2800" b="1" dirty="0" smtClean="0">
                <a:latin typeface="Comic Sans MS" pitchFamily="66" charset="0"/>
                <a:ea typeface="宋体" charset="-122"/>
              </a:rPr>
              <a:t> CT</a:t>
            </a:r>
            <a:endParaRPr lang="en-US" altLang="zh-CN" sz="2800" b="1" dirty="0">
              <a:latin typeface="Comic Sans MS" pitchFamily="66" charset="0"/>
              <a:ea typeface="宋体" charset="-122"/>
            </a:endParaRPr>
          </a:p>
        </p:txBody>
      </p:sp>
      <p:sp>
        <p:nvSpPr>
          <p:cNvPr id="30726" name="Text Box 8"/>
          <p:cNvSpPr txBox="1">
            <a:spLocks noChangeArrowheads="1"/>
          </p:cNvSpPr>
          <p:nvPr/>
        </p:nvSpPr>
        <p:spPr bwMode="auto">
          <a:xfrm>
            <a:off x="35522" y="2667000"/>
            <a:ext cx="2438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dirty="0" smtClean="0">
                <a:latin typeface="Comic Sans MS" pitchFamily="66" charset="0"/>
                <a:ea typeface="宋体" charset="-122"/>
              </a:rPr>
              <a:t>Secret Key SK</a:t>
            </a:r>
            <a:endParaRPr lang="en-US" altLang="zh-CN" sz="2400" b="1" dirty="0">
              <a:latin typeface="Comic Sans MS" pitchFamily="66" charset="0"/>
              <a:ea typeface="宋体" charset="-122"/>
            </a:endParaRPr>
          </a:p>
        </p:txBody>
      </p:sp>
      <p:sp>
        <p:nvSpPr>
          <p:cNvPr id="3" name="Rectangle 2"/>
          <p:cNvSpPr/>
          <p:nvPr/>
        </p:nvSpPr>
        <p:spPr>
          <a:xfrm>
            <a:off x="152400" y="1752600"/>
            <a:ext cx="8839200" cy="861774"/>
          </a:xfrm>
          <a:prstGeom prst="rect">
            <a:avLst/>
          </a:prstGeom>
        </p:spPr>
        <p:txBody>
          <a:bodyPr wrap="square">
            <a:spAutoFit/>
          </a:bodyPr>
          <a:lstStyle/>
          <a:p>
            <a:pPr eaLnBrk="1" hangingPunct="1">
              <a:spcAft>
                <a:spcPts val="1200"/>
              </a:spcAft>
            </a:pPr>
            <a:r>
              <a:rPr lang="en-US" altLang="zh-CN" sz="2000" dirty="0">
                <a:latin typeface="Comic Sans MS" pitchFamily="66" charset="0"/>
                <a:ea typeface="宋体" charset="-122"/>
              </a:rPr>
              <a:t>CT = (  </a:t>
            </a:r>
            <a:r>
              <a:rPr lang="en-US" altLang="zh-CN" sz="2000" dirty="0" err="1">
                <a:latin typeface="Comic Sans MS" pitchFamily="66" charset="0"/>
                <a:ea typeface="宋体" charset="-122"/>
              </a:rPr>
              <a:t>M</a:t>
            </a:r>
            <a:r>
              <a:rPr lang="en-US" altLang="zh-CN" sz="1400" dirty="0" err="1">
                <a:latin typeface="Comic Sans MS" pitchFamily="66" charset="0"/>
                <a:ea typeface="Arial Unicode MS" pitchFamily="34" charset="-128"/>
                <a:cs typeface="Arial Unicode MS" pitchFamily="34" charset="-128"/>
                <a:sym typeface="Symbol" pitchFamily="18" charset="2"/>
              </a:rPr>
              <a:t></a:t>
            </a:r>
            <a:r>
              <a:rPr lang="en-US" altLang="zh-CN" sz="2000" dirty="0" err="1">
                <a:solidFill>
                  <a:srgbClr val="002060"/>
                </a:solidFill>
                <a:latin typeface="Comic Sans MS" pitchFamily="66" charset="0"/>
                <a:ea typeface="宋体" charset="-122"/>
              </a:rPr>
              <a:t>e</a:t>
            </a:r>
            <a:r>
              <a:rPr lang="en-US" altLang="zh-CN" sz="2000" dirty="0">
                <a:solidFill>
                  <a:srgbClr val="002060"/>
                </a:solidFill>
                <a:latin typeface="Comic Sans MS" pitchFamily="66" charset="0"/>
                <a:ea typeface="宋体" charset="-122"/>
              </a:rPr>
              <a:t>(</a:t>
            </a:r>
            <a:r>
              <a:rPr lang="en-US" altLang="zh-CN" sz="2000" dirty="0" err="1">
                <a:solidFill>
                  <a:srgbClr val="002060"/>
                </a:solidFill>
                <a:latin typeface="Comic Sans MS" pitchFamily="66" charset="0"/>
                <a:ea typeface="宋体" charset="-122"/>
              </a:rPr>
              <a:t>g,g</a:t>
            </a:r>
            <a:r>
              <a:rPr lang="en-US" altLang="zh-CN" sz="2000" dirty="0">
                <a:solidFill>
                  <a:srgbClr val="002060"/>
                </a:solidFill>
                <a:latin typeface="Comic Sans MS" pitchFamily="66" charset="0"/>
                <a:ea typeface="宋体" charset="-122"/>
              </a:rPr>
              <a:t>)</a:t>
            </a:r>
            <a:r>
              <a:rPr lang="en-US" altLang="zh-CN" sz="2000" baseline="30000" dirty="0">
                <a:solidFill>
                  <a:srgbClr val="002060"/>
                </a:solidFill>
                <a:latin typeface="Comic Sans MS" pitchFamily="66" charset="0"/>
                <a:ea typeface="宋体" charset="-122"/>
              </a:rPr>
              <a:t>a</a:t>
            </a:r>
            <a:r>
              <a:rPr lang="en-US" altLang="zh-CN" sz="2000" baseline="30000" dirty="0">
                <a:solidFill>
                  <a:srgbClr val="FF0000"/>
                </a:solidFill>
                <a:latin typeface="Comic Sans MS" pitchFamily="66" charset="0"/>
                <a:ea typeface="宋体" charset="-122"/>
              </a:rPr>
              <a:t>s</a:t>
            </a:r>
            <a:r>
              <a:rPr lang="en-US" altLang="zh-CN" sz="2000" dirty="0">
                <a:latin typeface="Comic Sans MS" pitchFamily="66" charset="0"/>
                <a:ea typeface="宋体" charset="-122"/>
              </a:rPr>
              <a:t>, </a:t>
            </a:r>
            <a:r>
              <a:rPr lang="en-US" altLang="zh-CN" sz="2000" dirty="0" err="1" smtClean="0">
                <a:latin typeface="Comic Sans MS" pitchFamily="66" charset="0"/>
                <a:ea typeface="宋体" charset="-122"/>
              </a:rPr>
              <a:t>g</a:t>
            </a:r>
            <a:r>
              <a:rPr lang="en-US" altLang="zh-CN" sz="2000" baseline="30000" dirty="0" err="1" smtClean="0">
                <a:solidFill>
                  <a:srgbClr val="FF0000"/>
                </a:solidFill>
                <a:latin typeface="Comic Sans MS" pitchFamily="66" charset="0"/>
                <a:ea typeface="宋体" charset="-122"/>
              </a:rPr>
              <a:t>s</a:t>
            </a:r>
            <a:r>
              <a:rPr lang="en-US" altLang="zh-CN" sz="2000" dirty="0" smtClean="0">
                <a:latin typeface="Comic Sans MS" pitchFamily="66" charset="0"/>
                <a:ea typeface="宋体" charset="-122"/>
              </a:rPr>
              <a:t>, C</a:t>
            </a:r>
            <a:r>
              <a:rPr lang="en-US" altLang="zh-CN" sz="2000" baseline="-25000" dirty="0" smtClean="0">
                <a:latin typeface="Comic Sans MS" pitchFamily="66" charset="0"/>
                <a:ea typeface="宋体" charset="-122"/>
              </a:rPr>
              <a:t>1</a:t>
            </a:r>
            <a:r>
              <a:rPr lang="en-US" altLang="zh-CN" sz="2000" dirty="0">
                <a:latin typeface="Comic Sans MS" pitchFamily="66" charset="0"/>
                <a:ea typeface="宋体" charset="-122"/>
              </a:rPr>
              <a:t>= (g</a:t>
            </a:r>
            <a:r>
              <a:rPr lang="en-US" altLang="zh-CN" sz="2000" baseline="30000" dirty="0">
                <a:latin typeface="Comic Sans MS" pitchFamily="66" charset="0"/>
                <a:ea typeface="宋体" charset="-122"/>
              </a:rPr>
              <a:t>b</a:t>
            </a:r>
            <a:r>
              <a:rPr lang="en-US" altLang="zh-CN" sz="2000" baseline="30000" dirty="0">
                <a:solidFill>
                  <a:srgbClr val="FF0000"/>
                </a:solidFill>
                <a:latin typeface="Comic Sans MS" pitchFamily="66" charset="0"/>
                <a:ea typeface="宋体" charset="-122"/>
              </a:rPr>
              <a:t>s</a:t>
            </a:r>
            <a:r>
              <a:rPr lang="en-US" altLang="zh-CN" sz="1800" baseline="20000" dirty="0">
                <a:solidFill>
                  <a:srgbClr val="FF0000"/>
                </a:solidFill>
                <a:latin typeface="Comic Sans MS" pitchFamily="66" charset="0"/>
                <a:ea typeface="宋体" charset="-122"/>
              </a:rPr>
              <a:t>1</a:t>
            </a:r>
            <a:r>
              <a:rPr lang="en-US" altLang="zh-CN" sz="2000" dirty="0">
                <a:latin typeface="Comic Sans MS" pitchFamily="66" charset="0"/>
                <a:ea typeface="宋体" charset="-122"/>
              </a:rPr>
              <a:t>H</a:t>
            </a:r>
            <a:r>
              <a:rPr lang="en-US" altLang="zh-CN" sz="2000" dirty="0" smtClean="0">
                <a:latin typeface="Comic Sans MS" pitchFamily="66" charset="0"/>
                <a:ea typeface="宋体" charset="-122"/>
              </a:rPr>
              <a:t>(“</a:t>
            </a:r>
            <a:r>
              <a:rPr lang="en-US" altLang="zh-CN" sz="2000" dirty="0" smtClean="0">
                <a:solidFill>
                  <a:srgbClr val="006600"/>
                </a:solidFill>
                <a:latin typeface="Comic Sans MS" pitchFamily="66" charset="0"/>
                <a:ea typeface="宋体" charset="-122"/>
              </a:rPr>
              <a:t>Prof</a:t>
            </a:r>
            <a:r>
              <a:rPr lang="en-US" altLang="zh-CN" sz="2000" dirty="0" smtClean="0">
                <a:latin typeface="Comic Sans MS" pitchFamily="66" charset="0"/>
                <a:ea typeface="宋体" charset="-122"/>
              </a:rPr>
              <a:t>”)</a:t>
            </a:r>
            <a:r>
              <a:rPr lang="en-US" altLang="zh-CN" sz="2000" baseline="30000" dirty="0">
                <a:latin typeface="Comic Sans MS" pitchFamily="66" charset="0"/>
                <a:ea typeface="宋体" charset="-122"/>
              </a:rPr>
              <a:t>r</a:t>
            </a:r>
            <a:r>
              <a:rPr lang="en-US" altLang="zh-CN" sz="2000" baseline="18000" dirty="0">
                <a:latin typeface="Comic Sans MS" pitchFamily="66" charset="0"/>
                <a:ea typeface="宋体" charset="-122"/>
              </a:rPr>
              <a:t>1</a:t>
            </a:r>
            <a:r>
              <a:rPr lang="en-US" altLang="zh-CN" sz="2000" dirty="0">
                <a:latin typeface="Comic Sans MS" pitchFamily="66" charset="0"/>
                <a:ea typeface="宋体" charset="-122"/>
              </a:rPr>
              <a:t>, g</a:t>
            </a:r>
            <a:r>
              <a:rPr lang="en-US" altLang="zh-CN" sz="2000" baseline="30000" dirty="0">
                <a:latin typeface="Comic Sans MS" pitchFamily="66" charset="0"/>
                <a:ea typeface="宋体" charset="-122"/>
              </a:rPr>
              <a:t>r</a:t>
            </a:r>
            <a:r>
              <a:rPr lang="en-US" altLang="zh-CN" sz="2000" baseline="20000" dirty="0">
                <a:latin typeface="Comic Sans MS" pitchFamily="66" charset="0"/>
                <a:ea typeface="宋体" charset="-122"/>
              </a:rPr>
              <a:t>1</a:t>
            </a:r>
            <a:r>
              <a:rPr lang="en-US" altLang="zh-CN" sz="2000" dirty="0">
                <a:latin typeface="Comic Sans MS" pitchFamily="66" charset="0"/>
                <a:ea typeface="宋体" charset="-122"/>
              </a:rPr>
              <a:t>), </a:t>
            </a:r>
            <a:endParaRPr lang="en-US" altLang="zh-CN" sz="2000" dirty="0" smtClean="0">
              <a:latin typeface="Comic Sans MS" pitchFamily="66" charset="0"/>
              <a:ea typeface="宋体" charset="-122"/>
            </a:endParaRPr>
          </a:p>
          <a:p>
            <a:pPr eaLnBrk="1" hangingPunct="1">
              <a:spcAft>
                <a:spcPts val="1200"/>
              </a:spcAft>
            </a:pPr>
            <a:r>
              <a:rPr lang="en-US" altLang="zh-CN" sz="2000" dirty="0">
                <a:latin typeface="Comic Sans MS" pitchFamily="66" charset="0"/>
                <a:ea typeface="宋体" charset="-122"/>
              </a:rPr>
              <a:t> </a:t>
            </a:r>
            <a:r>
              <a:rPr lang="en-US" altLang="zh-CN" sz="2000" dirty="0" smtClean="0">
                <a:latin typeface="Comic Sans MS" pitchFamily="66" charset="0"/>
                <a:ea typeface="宋体" charset="-122"/>
              </a:rPr>
              <a:t>          C</a:t>
            </a:r>
            <a:r>
              <a:rPr lang="en-US" altLang="zh-CN" sz="2000" baseline="-25000" dirty="0" smtClean="0">
                <a:latin typeface="Comic Sans MS" pitchFamily="66" charset="0"/>
                <a:ea typeface="宋体" charset="-122"/>
              </a:rPr>
              <a:t>2</a:t>
            </a:r>
            <a:r>
              <a:rPr lang="en-US" altLang="zh-CN" sz="2000" dirty="0" smtClean="0">
                <a:latin typeface="Comic Sans MS" pitchFamily="66" charset="0"/>
                <a:ea typeface="宋体" charset="-122"/>
              </a:rPr>
              <a:t> </a:t>
            </a:r>
            <a:r>
              <a:rPr lang="en-US" altLang="zh-CN" sz="2000" dirty="0">
                <a:latin typeface="Comic Sans MS" pitchFamily="66" charset="0"/>
                <a:ea typeface="宋体" charset="-122"/>
              </a:rPr>
              <a:t>= (g</a:t>
            </a:r>
            <a:r>
              <a:rPr lang="en-US" altLang="zh-CN" sz="2000" baseline="30000" dirty="0">
                <a:latin typeface="Comic Sans MS" pitchFamily="66" charset="0"/>
                <a:ea typeface="宋体" charset="-122"/>
              </a:rPr>
              <a:t>b</a:t>
            </a:r>
            <a:r>
              <a:rPr lang="en-US" altLang="zh-CN" sz="2000" baseline="30000" dirty="0">
                <a:solidFill>
                  <a:srgbClr val="FF0000"/>
                </a:solidFill>
                <a:latin typeface="Comic Sans MS" pitchFamily="66" charset="0"/>
                <a:ea typeface="宋体" charset="-122"/>
              </a:rPr>
              <a:t>s</a:t>
            </a:r>
            <a:r>
              <a:rPr lang="en-US" altLang="zh-CN" sz="2000" baseline="20000" dirty="0">
                <a:solidFill>
                  <a:srgbClr val="FF0000"/>
                </a:solidFill>
                <a:latin typeface="Comic Sans MS" pitchFamily="66" charset="0"/>
                <a:ea typeface="宋体" charset="-122"/>
              </a:rPr>
              <a:t>2</a:t>
            </a:r>
            <a:r>
              <a:rPr lang="en-US" altLang="zh-CN" sz="2000" dirty="0">
                <a:latin typeface="Comic Sans MS" pitchFamily="66" charset="0"/>
                <a:ea typeface="宋体" charset="-122"/>
              </a:rPr>
              <a:t>H</a:t>
            </a:r>
            <a:r>
              <a:rPr lang="en-US" altLang="zh-CN" sz="2000" dirty="0" smtClean="0">
                <a:latin typeface="Comic Sans MS" pitchFamily="66" charset="0"/>
                <a:ea typeface="宋体" charset="-122"/>
              </a:rPr>
              <a:t>(“</a:t>
            </a:r>
            <a:r>
              <a:rPr lang="en-US" altLang="zh-CN" sz="2000" dirty="0" smtClean="0">
                <a:solidFill>
                  <a:srgbClr val="006600"/>
                </a:solidFill>
                <a:latin typeface="Comic Sans MS" pitchFamily="66" charset="0"/>
                <a:ea typeface="宋体" charset="-122"/>
              </a:rPr>
              <a:t>PhD</a:t>
            </a:r>
            <a:r>
              <a:rPr lang="en-US" altLang="zh-CN" sz="2000" dirty="0" smtClean="0">
                <a:latin typeface="Comic Sans MS" pitchFamily="66" charset="0"/>
                <a:ea typeface="宋体" charset="-122"/>
              </a:rPr>
              <a:t>”)</a:t>
            </a:r>
            <a:r>
              <a:rPr lang="en-US" altLang="zh-CN" sz="2000" baseline="30000" dirty="0">
                <a:latin typeface="Comic Sans MS" pitchFamily="66" charset="0"/>
                <a:ea typeface="宋体" charset="-122"/>
              </a:rPr>
              <a:t>r</a:t>
            </a:r>
            <a:r>
              <a:rPr lang="en-US" altLang="zh-CN" sz="2000" baseline="20000" dirty="0">
                <a:latin typeface="Comic Sans MS" pitchFamily="66" charset="0"/>
                <a:ea typeface="宋体" charset="-122"/>
              </a:rPr>
              <a:t>2</a:t>
            </a:r>
            <a:r>
              <a:rPr lang="en-US" altLang="zh-CN" sz="2000" dirty="0">
                <a:latin typeface="Comic Sans MS" pitchFamily="66" charset="0"/>
                <a:ea typeface="宋体" charset="-122"/>
              </a:rPr>
              <a:t>, g</a:t>
            </a:r>
            <a:r>
              <a:rPr lang="en-US" altLang="zh-CN" sz="2000" baseline="30000" dirty="0">
                <a:latin typeface="Comic Sans MS" pitchFamily="66" charset="0"/>
                <a:ea typeface="宋体" charset="-122"/>
              </a:rPr>
              <a:t>r</a:t>
            </a:r>
            <a:r>
              <a:rPr lang="en-US" altLang="zh-CN" sz="2000" baseline="20000" dirty="0">
                <a:latin typeface="Comic Sans MS" pitchFamily="66" charset="0"/>
                <a:ea typeface="宋体" charset="-122"/>
              </a:rPr>
              <a:t>2</a:t>
            </a:r>
            <a:r>
              <a:rPr lang="en-US" altLang="zh-CN" sz="2000" dirty="0">
                <a:latin typeface="Comic Sans MS" pitchFamily="66" charset="0"/>
                <a:ea typeface="宋体" charset="-122"/>
              </a:rPr>
              <a:t>), </a:t>
            </a:r>
            <a:r>
              <a:rPr lang="en-US" altLang="zh-CN" sz="2000" dirty="0" smtClean="0">
                <a:latin typeface="Comic Sans MS" pitchFamily="66" charset="0"/>
                <a:ea typeface="宋体" charset="-122"/>
              </a:rPr>
              <a:t>C</a:t>
            </a:r>
            <a:r>
              <a:rPr lang="en-US" altLang="zh-CN" sz="2000" baseline="-25000" dirty="0" smtClean="0">
                <a:latin typeface="Comic Sans MS" pitchFamily="66" charset="0"/>
                <a:ea typeface="宋体" charset="-122"/>
              </a:rPr>
              <a:t>3</a:t>
            </a:r>
            <a:r>
              <a:rPr lang="en-US" altLang="zh-CN" sz="2000" dirty="0" smtClean="0">
                <a:latin typeface="Comic Sans MS" pitchFamily="66" charset="0"/>
                <a:ea typeface="宋体" charset="-122"/>
              </a:rPr>
              <a:t> </a:t>
            </a:r>
            <a:r>
              <a:rPr lang="en-US" altLang="zh-CN" sz="2000" dirty="0">
                <a:latin typeface="Comic Sans MS" pitchFamily="66" charset="0"/>
                <a:ea typeface="宋体" charset="-122"/>
              </a:rPr>
              <a:t>= (g</a:t>
            </a:r>
            <a:r>
              <a:rPr lang="en-US" altLang="zh-CN" sz="2000" baseline="30000" dirty="0">
                <a:latin typeface="Comic Sans MS" pitchFamily="66" charset="0"/>
                <a:ea typeface="宋体" charset="-122"/>
              </a:rPr>
              <a:t>b</a:t>
            </a:r>
            <a:r>
              <a:rPr lang="en-US" altLang="zh-CN" sz="2000" baseline="30000" dirty="0">
                <a:solidFill>
                  <a:srgbClr val="FF0000"/>
                </a:solidFill>
                <a:latin typeface="Comic Sans MS" pitchFamily="66" charset="0"/>
                <a:ea typeface="宋体" charset="-122"/>
              </a:rPr>
              <a:t>s</a:t>
            </a:r>
            <a:r>
              <a:rPr lang="en-US" altLang="zh-CN" sz="2000" baseline="20000" dirty="0">
                <a:solidFill>
                  <a:srgbClr val="FF0000"/>
                </a:solidFill>
                <a:latin typeface="Comic Sans MS" pitchFamily="66" charset="0"/>
                <a:ea typeface="宋体" charset="-122"/>
              </a:rPr>
              <a:t>3</a:t>
            </a:r>
            <a:r>
              <a:rPr lang="en-US" altLang="zh-CN" sz="2000" dirty="0">
                <a:latin typeface="Comic Sans MS" pitchFamily="66" charset="0"/>
                <a:ea typeface="宋体" charset="-122"/>
              </a:rPr>
              <a:t>H</a:t>
            </a:r>
            <a:r>
              <a:rPr lang="en-US" altLang="zh-CN" sz="2000" dirty="0" smtClean="0">
                <a:latin typeface="Comic Sans MS" pitchFamily="66" charset="0"/>
                <a:ea typeface="宋体" charset="-122"/>
              </a:rPr>
              <a:t>(“</a:t>
            </a:r>
            <a:r>
              <a:rPr lang="en-US" altLang="zh-CN" sz="2000" dirty="0" smtClean="0">
                <a:solidFill>
                  <a:srgbClr val="006600"/>
                </a:solidFill>
                <a:latin typeface="Comic Sans MS" pitchFamily="66" charset="0"/>
                <a:ea typeface="宋体" charset="-122"/>
              </a:rPr>
              <a:t>CS Dept.</a:t>
            </a:r>
            <a:r>
              <a:rPr lang="en-US" altLang="zh-CN" sz="2000" dirty="0" smtClean="0">
                <a:latin typeface="Comic Sans MS" pitchFamily="66" charset="0"/>
                <a:ea typeface="宋体" charset="-122"/>
              </a:rPr>
              <a:t>”)</a:t>
            </a:r>
            <a:r>
              <a:rPr lang="en-US" altLang="zh-CN" sz="2000" baseline="30000" dirty="0">
                <a:latin typeface="Comic Sans MS" pitchFamily="66" charset="0"/>
                <a:ea typeface="宋体" charset="-122"/>
              </a:rPr>
              <a:t>r</a:t>
            </a:r>
            <a:r>
              <a:rPr lang="en-US" altLang="zh-CN" sz="2000" baseline="20000" dirty="0">
                <a:latin typeface="Comic Sans MS" pitchFamily="66" charset="0"/>
                <a:ea typeface="宋体" charset="-122"/>
              </a:rPr>
              <a:t>3</a:t>
            </a:r>
            <a:r>
              <a:rPr lang="en-US" altLang="zh-CN" sz="2000" dirty="0">
                <a:latin typeface="Comic Sans MS" pitchFamily="66" charset="0"/>
                <a:ea typeface="宋体" charset="-122"/>
              </a:rPr>
              <a:t>, g</a:t>
            </a:r>
            <a:r>
              <a:rPr lang="en-US" altLang="zh-CN" sz="2000" baseline="30000" dirty="0">
                <a:latin typeface="Comic Sans MS" pitchFamily="66" charset="0"/>
                <a:ea typeface="宋体" charset="-122"/>
              </a:rPr>
              <a:t>r</a:t>
            </a:r>
            <a:r>
              <a:rPr lang="en-US" altLang="zh-CN" sz="2000" baseline="20000" dirty="0">
                <a:latin typeface="Comic Sans MS" pitchFamily="66" charset="0"/>
                <a:ea typeface="宋体" charset="-122"/>
              </a:rPr>
              <a:t>3</a:t>
            </a:r>
            <a:r>
              <a:rPr lang="en-US" altLang="zh-CN" sz="2000" dirty="0">
                <a:latin typeface="Comic Sans MS" pitchFamily="66" charset="0"/>
                <a:ea typeface="宋体" charset="-122"/>
              </a:rPr>
              <a:t>) )</a:t>
            </a:r>
          </a:p>
        </p:txBody>
      </p:sp>
      <p:sp>
        <p:nvSpPr>
          <p:cNvPr id="39" name="Text Box 4"/>
          <p:cNvSpPr txBox="1">
            <a:spLocks noChangeArrowheads="1"/>
          </p:cNvSpPr>
          <p:nvPr/>
        </p:nvSpPr>
        <p:spPr bwMode="auto">
          <a:xfrm>
            <a:off x="152400" y="3048000"/>
            <a:ext cx="87815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dirty="0" smtClean="0">
                <a:latin typeface="Comic Sans MS" pitchFamily="66" charset="0"/>
                <a:ea typeface="宋体" charset="-122"/>
              </a:rPr>
              <a:t>SK = ( </a:t>
            </a:r>
            <a:r>
              <a:rPr lang="en-US" altLang="zh-CN" sz="2000" dirty="0" err="1" smtClean="0">
                <a:latin typeface="Comic Sans MS" pitchFamily="66" charset="0"/>
                <a:ea typeface="宋体" charset="-122"/>
              </a:rPr>
              <a:t>g</a:t>
            </a:r>
            <a:r>
              <a:rPr lang="en-US" altLang="zh-CN" baseline="30000" dirty="0" err="1" smtClean="0">
                <a:latin typeface="Comic Sans MS" pitchFamily="66" charset="0"/>
                <a:ea typeface="宋体" charset="-122"/>
              </a:rPr>
              <a:t>a+b</a:t>
            </a:r>
            <a:r>
              <a:rPr lang="en-US" altLang="zh-CN" baseline="30000" dirty="0" err="1" smtClean="0">
                <a:solidFill>
                  <a:srgbClr val="0000FF"/>
                </a:solidFill>
                <a:latin typeface="Comic Sans MS" pitchFamily="66" charset="0"/>
                <a:ea typeface="宋体" charset="-122"/>
              </a:rPr>
              <a:t>t</a:t>
            </a:r>
            <a:r>
              <a:rPr lang="en-US" altLang="zh-CN" sz="2000" dirty="0">
                <a:latin typeface="Comic Sans MS" pitchFamily="66" charset="0"/>
                <a:ea typeface="宋体" charset="-122"/>
              </a:rPr>
              <a:t>, </a:t>
            </a:r>
            <a:r>
              <a:rPr lang="en-US" altLang="zh-CN" sz="2000" dirty="0" err="1">
                <a:latin typeface="Comic Sans MS" pitchFamily="66" charset="0"/>
                <a:ea typeface="宋体" charset="-122"/>
              </a:rPr>
              <a:t>g</a:t>
            </a:r>
            <a:r>
              <a:rPr lang="en-US" altLang="zh-CN" sz="2000" baseline="30000" dirty="0" err="1">
                <a:solidFill>
                  <a:srgbClr val="0000FF"/>
                </a:solidFill>
                <a:latin typeface="Comic Sans MS" pitchFamily="66" charset="0"/>
                <a:ea typeface="宋体" charset="-122"/>
              </a:rPr>
              <a:t>t</a:t>
            </a:r>
            <a:r>
              <a:rPr lang="en-US" altLang="zh-CN" sz="2000" dirty="0">
                <a:latin typeface="Comic Sans MS" pitchFamily="66" charset="0"/>
                <a:ea typeface="宋体" charset="-122"/>
              </a:rPr>
              <a:t>, </a:t>
            </a:r>
            <a:r>
              <a:rPr lang="en-US" altLang="zh-CN" sz="2000" dirty="0" smtClean="0">
                <a:latin typeface="Comic Sans MS" pitchFamily="66" charset="0"/>
                <a:ea typeface="宋体" charset="-122"/>
              </a:rPr>
              <a:t> H(“</a:t>
            </a:r>
            <a:r>
              <a:rPr lang="en-US" altLang="zh-CN" sz="2000" dirty="0" smtClean="0">
                <a:solidFill>
                  <a:srgbClr val="006600"/>
                </a:solidFill>
                <a:latin typeface="Comic Sans MS" pitchFamily="66" charset="0"/>
                <a:ea typeface="宋体" charset="-122"/>
              </a:rPr>
              <a:t>Prof</a:t>
            </a:r>
            <a:r>
              <a:rPr lang="en-US" altLang="zh-CN" sz="2000" dirty="0" smtClean="0">
                <a:latin typeface="Comic Sans MS" pitchFamily="66" charset="0"/>
                <a:ea typeface="宋体" charset="-122"/>
              </a:rPr>
              <a:t>”)</a:t>
            </a:r>
            <a:r>
              <a:rPr lang="en-US" altLang="zh-CN" sz="2000" baseline="30000" dirty="0" smtClean="0">
                <a:solidFill>
                  <a:srgbClr val="0000FF"/>
                </a:solidFill>
                <a:latin typeface="Comic Sans MS" pitchFamily="66" charset="0"/>
                <a:ea typeface="宋体" charset="-122"/>
              </a:rPr>
              <a:t>t</a:t>
            </a:r>
            <a:r>
              <a:rPr lang="en-US" altLang="zh-CN" sz="2000" dirty="0" smtClean="0">
                <a:latin typeface="Comic Sans MS" pitchFamily="66" charset="0"/>
                <a:ea typeface="宋体" charset="-122"/>
              </a:rPr>
              <a:t>, H(“</a:t>
            </a:r>
            <a:r>
              <a:rPr lang="en-US" altLang="zh-CN" sz="2000" dirty="0" smtClean="0">
                <a:solidFill>
                  <a:srgbClr val="006600"/>
                </a:solidFill>
                <a:latin typeface="Comic Sans MS" pitchFamily="66" charset="0"/>
                <a:ea typeface="宋体" charset="-122"/>
              </a:rPr>
              <a:t>PhD</a:t>
            </a:r>
            <a:r>
              <a:rPr lang="en-US" altLang="zh-CN" sz="2000" dirty="0" smtClean="0">
                <a:latin typeface="Comic Sans MS" pitchFamily="66" charset="0"/>
                <a:ea typeface="宋体" charset="-122"/>
              </a:rPr>
              <a:t>”)</a:t>
            </a:r>
            <a:r>
              <a:rPr lang="en-US" altLang="zh-CN" sz="2000" baseline="30000" dirty="0" smtClean="0">
                <a:solidFill>
                  <a:srgbClr val="0000FF"/>
                </a:solidFill>
                <a:latin typeface="Comic Sans MS" pitchFamily="66" charset="0"/>
                <a:ea typeface="宋体" charset="-122"/>
              </a:rPr>
              <a:t>t</a:t>
            </a:r>
            <a:r>
              <a:rPr lang="en-US" altLang="zh-CN" sz="2000" dirty="0" smtClean="0">
                <a:latin typeface="Comic Sans MS" pitchFamily="66" charset="0"/>
                <a:ea typeface="宋体" charset="-122"/>
              </a:rPr>
              <a:t>,</a:t>
            </a:r>
            <a:r>
              <a:rPr lang="en-US" altLang="zh-CN" sz="2000" baseline="30000" dirty="0" smtClean="0">
                <a:latin typeface="Comic Sans MS" pitchFamily="66" charset="0"/>
                <a:ea typeface="宋体" charset="-122"/>
              </a:rPr>
              <a:t> </a:t>
            </a:r>
            <a:r>
              <a:rPr lang="en-US" altLang="zh-CN" sz="2000" dirty="0" smtClean="0">
                <a:latin typeface="Comic Sans MS" pitchFamily="66" charset="0"/>
                <a:ea typeface="宋体" charset="-122"/>
              </a:rPr>
              <a:t>H(“</a:t>
            </a:r>
            <a:r>
              <a:rPr lang="en-US" altLang="zh-CN" sz="2000" dirty="0" smtClean="0">
                <a:solidFill>
                  <a:srgbClr val="006600"/>
                </a:solidFill>
                <a:latin typeface="Comic Sans MS" pitchFamily="66" charset="0"/>
                <a:ea typeface="宋体" charset="-122"/>
              </a:rPr>
              <a:t>CS Dept.</a:t>
            </a:r>
            <a:r>
              <a:rPr lang="en-US" altLang="zh-CN" sz="2000" dirty="0" smtClean="0">
                <a:latin typeface="Comic Sans MS" pitchFamily="66" charset="0"/>
                <a:ea typeface="宋体" charset="-122"/>
              </a:rPr>
              <a:t>”)</a:t>
            </a:r>
            <a:r>
              <a:rPr lang="en-US" altLang="zh-CN" sz="2000" baseline="30000" dirty="0" smtClean="0">
                <a:solidFill>
                  <a:srgbClr val="0000FF"/>
                </a:solidFill>
                <a:latin typeface="Comic Sans MS" pitchFamily="66" charset="0"/>
                <a:ea typeface="宋体" charset="-122"/>
              </a:rPr>
              <a:t>t</a:t>
            </a:r>
            <a:r>
              <a:rPr lang="en-US" altLang="zh-CN" sz="2000" dirty="0">
                <a:solidFill>
                  <a:srgbClr val="0000FF"/>
                </a:solidFill>
                <a:latin typeface="Comic Sans MS" pitchFamily="66" charset="0"/>
                <a:ea typeface="宋体" charset="-122"/>
              </a:rPr>
              <a:t> </a:t>
            </a:r>
            <a:r>
              <a:rPr lang="en-US" altLang="zh-CN" dirty="0" smtClean="0">
                <a:latin typeface="Comic Sans MS" pitchFamily="66" charset="0"/>
                <a:ea typeface="宋体" charset="-122"/>
              </a:rPr>
              <a:t>)</a:t>
            </a:r>
            <a:endParaRPr lang="en-US" altLang="zh-CN" dirty="0">
              <a:latin typeface="Comic Sans MS" pitchFamily="66" charset="0"/>
              <a:ea typeface="宋体" charset="-122"/>
            </a:endParaRPr>
          </a:p>
        </p:txBody>
      </p:sp>
      <p:grpSp>
        <p:nvGrpSpPr>
          <p:cNvPr id="30720" name="Group 30719"/>
          <p:cNvGrpSpPr/>
          <p:nvPr/>
        </p:nvGrpSpPr>
        <p:grpSpPr>
          <a:xfrm>
            <a:off x="-36032" y="5130415"/>
            <a:ext cx="3959347" cy="829880"/>
            <a:chOff x="-36032" y="5130415"/>
            <a:chExt cx="3959347" cy="829880"/>
          </a:xfrm>
        </p:grpSpPr>
        <p:sp>
          <p:nvSpPr>
            <p:cNvPr id="39961" name="Text Box 12"/>
            <p:cNvSpPr txBox="1">
              <a:spLocks noChangeArrowheads="1"/>
            </p:cNvSpPr>
            <p:nvPr/>
          </p:nvSpPr>
          <p:spPr bwMode="auto">
            <a:xfrm>
              <a:off x="-36032" y="5336595"/>
              <a:ext cx="18648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solidFill>
                    <a:srgbClr val="7030A0"/>
                  </a:solidFill>
                  <a:latin typeface="Comic Sans MS" pitchFamily="66" charset="0"/>
                  <a:ea typeface="宋体" charset="-122"/>
                </a:rPr>
                <a:t>e(</a:t>
              </a:r>
              <a:r>
                <a:rPr lang="en-US" altLang="zh-CN" dirty="0" err="1" smtClean="0">
                  <a:solidFill>
                    <a:srgbClr val="7030A0"/>
                  </a:solidFill>
                  <a:latin typeface="Comic Sans MS" pitchFamily="66" charset="0"/>
                  <a:ea typeface="宋体" charset="-122"/>
                </a:rPr>
                <a:t>g,g</a:t>
              </a:r>
              <a:r>
                <a:rPr lang="en-US" altLang="zh-CN" dirty="0" smtClean="0">
                  <a:solidFill>
                    <a:srgbClr val="7030A0"/>
                  </a:solidFill>
                  <a:latin typeface="Comic Sans MS" pitchFamily="66" charset="0"/>
                  <a:ea typeface="宋体" charset="-122"/>
                </a:rPr>
                <a:t>)</a:t>
              </a:r>
              <a:r>
                <a:rPr lang="en-US" altLang="zh-CN" baseline="30000" dirty="0" err="1" smtClean="0">
                  <a:solidFill>
                    <a:srgbClr val="002060"/>
                  </a:solidFill>
                  <a:latin typeface="Comic Sans MS" pitchFamily="66" charset="0"/>
                  <a:ea typeface="宋体" charset="-122"/>
                </a:rPr>
                <a:t>b</a:t>
              </a:r>
              <a:r>
                <a:rPr lang="en-US" altLang="zh-CN" baseline="30000" dirty="0" err="1" smtClean="0">
                  <a:solidFill>
                    <a:srgbClr val="3333FF"/>
                  </a:solidFill>
                  <a:latin typeface="Comic Sans MS" pitchFamily="66" charset="0"/>
                  <a:ea typeface="宋体" charset="-122"/>
                </a:rPr>
                <a:t>t</a:t>
              </a:r>
              <a:r>
                <a:rPr lang="en-US" altLang="zh-CN" baseline="30000" dirty="0" err="1" smtClean="0">
                  <a:solidFill>
                    <a:srgbClr val="FF0000"/>
                  </a:solidFill>
                  <a:latin typeface="Comic Sans MS" pitchFamily="66" charset="0"/>
                  <a:ea typeface="宋体" charset="-122"/>
                </a:rPr>
                <a:t>s</a:t>
              </a:r>
              <a:r>
                <a:rPr lang="zh-CN" altLang="en-US" dirty="0" smtClean="0">
                  <a:latin typeface="Comic Sans MS" pitchFamily="66" charset="0"/>
                </a:rPr>
                <a:t> </a:t>
              </a:r>
              <a:r>
                <a:rPr lang="en-US" altLang="zh-CN" sz="2000" dirty="0" smtClean="0">
                  <a:latin typeface="Comic Sans MS" pitchFamily="66" charset="0"/>
                  <a:ea typeface="宋体" charset="-122"/>
                </a:rPr>
                <a:t>=</a:t>
              </a:r>
              <a:endParaRPr lang="en-US" altLang="zh-CN" sz="2000" dirty="0">
                <a:latin typeface="Comic Sans MS" pitchFamily="66" charset="0"/>
                <a:ea typeface="宋体" charset="-122"/>
              </a:endParaRPr>
            </a:p>
          </p:txBody>
        </p:sp>
        <p:grpSp>
          <p:nvGrpSpPr>
            <p:cNvPr id="49" name="Group 48"/>
            <p:cNvGrpSpPr/>
            <p:nvPr/>
          </p:nvGrpSpPr>
          <p:grpSpPr>
            <a:xfrm>
              <a:off x="1422309" y="5130415"/>
              <a:ext cx="2501006" cy="829880"/>
              <a:chOff x="2362200" y="3952220"/>
              <a:chExt cx="2969945" cy="829880"/>
            </a:xfrm>
          </p:grpSpPr>
          <p:cxnSp>
            <p:nvCxnSpPr>
              <p:cNvPr id="50" name="Straight Connector 5"/>
              <p:cNvCxnSpPr>
                <a:cxnSpLocks noChangeShapeType="1"/>
              </p:cNvCxnSpPr>
              <p:nvPr/>
            </p:nvCxnSpPr>
            <p:spPr bwMode="auto">
              <a:xfrm>
                <a:off x="2438400" y="4419601"/>
                <a:ext cx="2819400" cy="1115"/>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1" name="Rectangle 50"/>
              <p:cNvSpPr/>
              <p:nvPr/>
            </p:nvSpPr>
            <p:spPr>
              <a:xfrm>
                <a:off x="2362200" y="3952220"/>
                <a:ext cx="2969945" cy="384721"/>
              </a:xfrm>
              <a:prstGeom prst="rect">
                <a:avLst/>
              </a:prstGeom>
            </p:spPr>
            <p:txBody>
              <a:bodyPr wrap="none">
                <a:spAutoFit/>
              </a:bodyPr>
              <a:lstStyle/>
              <a:p>
                <a:r>
                  <a:rPr lang="en-US" altLang="zh-CN" sz="1900" dirty="0" smtClean="0">
                    <a:latin typeface="Comic Sans MS" pitchFamily="66" charset="0"/>
                    <a:ea typeface="宋体" charset="-122"/>
                  </a:rPr>
                  <a:t>e(g</a:t>
                </a:r>
                <a:r>
                  <a:rPr lang="en-US" altLang="zh-CN" sz="1900" baseline="30000" dirty="0" smtClean="0">
                    <a:latin typeface="Comic Sans MS" pitchFamily="66" charset="0"/>
                    <a:ea typeface="宋体" charset="-122"/>
                  </a:rPr>
                  <a:t>b</a:t>
                </a:r>
                <a:r>
                  <a:rPr lang="en-US" altLang="zh-CN" sz="1900" baseline="30000" dirty="0" smtClean="0">
                    <a:solidFill>
                      <a:srgbClr val="FF0000"/>
                    </a:solidFill>
                    <a:latin typeface="Comic Sans MS" pitchFamily="66" charset="0"/>
                    <a:ea typeface="宋体" charset="-122"/>
                  </a:rPr>
                  <a:t>s</a:t>
                </a:r>
                <a:r>
                  <a:rPr lang="en-US" altLang="zh-CN" sz="1900" baseline="20000" dirty="0">
                    <a:solidFill>
                      <a:srgbClr val="FF0000"/>
                    </a:solidFill>
                    <a:latin typeface="Comic Sans MS" pitchFamily="66" charset="0"/>
                    <a:ea typeface="宋体" charset="-122"/>
                  </a:rPr>
                  <a:t>1</a:t>
                </a:r>
                <a:r>
                  <a:rPr lang="en-US" altLang="zh-CN" sz="1900" dirty="0" smtClean="0">
                    <a:latin typeface="Comic Sans MS" pitchFamily="66" charset="0"/>
                    <a:ea typeface="宋体" charset="-122"/>
                  </a:rPr>
                  <a:t>H(“</a:t>
                </a:r>
                <a:r>
                  <a:rPr lang="en-US" altLang="zh-CN" sz="1900" dirty="0" smtClean="0">
                    <a:solidFill>
                      <a:srgbClr val="006600"/>
                    </a:solidFill>
                    <a:latin typeface="Comic Sans MS" pitchFamily="66" charset="0"/>
                    <a:ea typeface="宋体" charset="-122"/>
                  </a:rPr>
                  <a:t>Prof</a:t>
                </a:r>
                <a:r>
                  <a:rPr lang="en-US" altLang="zh-CN" sz="1900" dirty="0" smtClean="0">
                    <a:latin typeface="Comic Sans MS" pitchFamily="66" charset="0"/>
                    <a:ea typeface="宋体" charset="-122"/>
                  </a:rPr>
                  <a:t>”)</a:t>
                </a:r>
                <a:r>
                  <a:rPr lang="en-US" altLang="zh-CN" sz="1900" baseline="30000" dirty="0" smtClean="0">
                    <a:latin typeface="Comic Sans MS" pitchFamily="66" charset="0"/>
                    <a:ea typeface="宋体" charset="-122"/>
                  </a:rPr>
                  <a:t>r</a:t>
                </a:r>
                <a:r>
                  <a:rPr lang="en-US" altLang="zh-CN" sz="1900" baseline="20000" dirty="0">
                    <a:latin typeface="Comic Sans MS" pitchFamily="66" charset="0"/>
                    <a:ea typeface="宋体" charset="-122"/>
                  </a:rPr>
                  <a:t>1</a:t>
                </a:r>
                <a:r>
                  <a:rPr lang="en-US" altLang="zh-CN" sz="1900" dirty="0" smtClean="0">
                    <a:latin typeface="Comic Sans MS" pitchFamily="66" charset="0"/>
                    <a:ea typeface="宋体" charset="-122"/>
                  </a:rPr>
                  <a:t>, </a:t>
                </a:r>
                <a:r>
                  <a:rPr lang="en-US" altLang="zh-CN" sz="1900" dirty="0" err="1" smtClean="0">
                    <a:latin typeface="Comic Sans MS" pitchFamily="66" charset="0"/>
                    <a:ea typeface="宋体" charset="-122"/>
                  </a:rPr>
                  <a:t>g</a:t>
                </a:r>
                <a:r>
                  <a:rPr lang="en-US" altLang="zh-CN" sz="1900" baseline="30000" dirty="0" err="1" smtClean="0">
                    <a:solidFill>
                      <a:srgbClr val="0000FF"/>
                    </a:solidFill>
                    <a:latin typeface="Comic Sans MS" pitchFamily="66" charset="0"/>
                    <a:ea typeface="宋体" charset="-122"/>
                  </a:rPr>
                  <a:t>t</a:t>
                </a:r>
                <a:r>
                  <a:rPr lang="en-US" altLang="zh-CN" sz="1900" dirty="0" smtClean="0">
                    <a:latin typeface="Comic Sans MS" pitchFamily="66" charset="0"/>
                    <a:ea typeface="宋体" charset="-122"/>
                  </a:rPr>
                  <a:t>) </a:t>
                </a:r>
                <a:endParaRPr lang="zh-CN" altLang="en-US" sz="1900" dirty="0">
                  <a:latin typeface="Comic Sans MS" pitchFamily="66" charset="0"/>
                </a:endParaRPr>
              </a:p>
            </p:txBody>
          </p:sp>
          <p:sp>
            <p:nvSpPr>
              <p:cNvPr id="52" name="Rectangle 51"/>
              <p:cNvSpPr/>
              <p:nvPr/>
            </p:nvSpPr>
            <p:spPr>
              <a:xfrm>
                <a:off x="2534606" y="4397379"/>
                <a:ext cx="2520703" cy="384721"/>
              </a:xfrm>
              <a:prstGeom prst="rect">
                <a:avLst/>
              </a:prstGeom>
            </p:spPr>
            <p:txBody>
              <a:bodyPr wrap="none">
                <a:spAutoFit/>
              </a:bodyPr>
              <a:lstStyle/>
              <a:p>
                <a:r>
                  <a:rPr lang="en-US" altLang="zh-CN" sz="1900" dirty="0" smtClean="0">
                    <a:latin typeface="Comic Sans MS" pitchFamily="66" charset="0"/>
                    <a:ea typeface="宋体" charset="-122"/>
                  </a:rPr>
                  <a:t>e(g</a:t>
                </a:r>
                <a:r>
                  <a:rPr lang="en-US" altLang="zh-CN" sz="1900" baseline="30000" dirty="0" smtClean="0">
                    <a:latin typeface="Comic Sans MS" pitchFamily="66" charset="0"/>
                    <a:ea typeface="宋体" charset="-122"/>
                  </a:rPr>
                  <a:t>r</a:t>
                </a:r>
                <a:r>
                  <a:rPr lang="en-US" altLang="zh-CN" sz="1900" baseline="20000" dirty="0" smtClean="0">
                    <a:latin typeface="Comic Sans MS" pitchFamily="66" charset="0"/>
                    <a:ea typeface="宋体" charset="-122"/>
                  </a:rPr>
                  <a:t>1</a:t>
                </a:r>
                <a:r>
                  <a:rPr lang="en-US" altLang="zh-CN" sz="1900" dirty="0" smtClean="0">
                    <a:latin typeface="Comic Sans MS" pitchFamily="66" charset="0"/>
                    <a:ea typeface="宋体" charset="-122"/>
                  </a:rPr>
                  <a:t>, </a:t>
                </a:r>
                <a:r>
                  <a:rPr lang="en-US" altLang="zh-CN" sz="1900" dirty="0">
                    <a:latin typeface="Comic Sans MS" pitchFamily="66" charset="0"/>
                    <a:ea typeface="宋体" charset="-122"/>
                  </a:rPr>
                  <a:t>H</a:t>
                </a:r>
                <a:r>
                  <a:rPr lang="en-US" altLang="zh-CN" sz="1900" dirty="0" smtClean="0">
                    <a:latin typeface="Comic Sans MS" pitchFamily="66" charset="0"/>
                    <a:ea typeface="宋体" charset="-122"/>
                  </a:rPr>
                  <a:t>(“</a:t>
                </a:r>
                <a:r>
                  <a:rPr lang="en-US" altLang="zh-CN" sz="1900" dirty="0" smtClean="0">
                    <a:solidFill>
                      <a:srgbClr val="006600"/>
                    </a:solidFill>
                    <a:latin typeface="Comic Sans MS" pitchFamily="66" charset="0"/>
                    <a:ea typeface="宋体" charset="-122"/>
                  </a:rPr>
                  <a:t>Prof</a:t>
                </a:r>
                <a:r>
                  <a:rPr lang="en-US" altLang="zh-CN" sz="1900" dirty="0" smtClean="0">
                    <a:latin typeface="Comic Sans MS" pitchFamily="66" charset="0"/>
                    <a:ea typeface="宋体" charset="-122"/>
                  </a:rPr>
                  <a:t>”)</a:t>
                </a:r>
                <a:r>
                  <a:rPr lang="en-US" altLang="zh-CN" sz="1900" baseline="30000" dirty="0" smtClean="0">
                    <a:solidFill>
                      <a:srgbClr val="0000FF"/>
                    </a:solidFill>
                    <a:latin typeface="Comic Sans MS" pitchFamily="66" charset="0"/>
                    <a:ea typeface="宋体" charset="-122"/>
                  </a:rPr>
                  <a:t>t</a:t>
                </a:r>
                <a:r>
                  <a:rPr lang="en-US" altLang="zh-CN" sz="1900" dirty="0" smtClean="0">
                    <a:latin typeface="Comic Sans MS" pitchFamily="66" charset="0"/>
                    <a:ea typeface="宋体" charset="-122"/>
                  </a:rPr>
                  <a:t>) </a:t>
                </a:r>
                <a:endParaRPr lang="zh-CN" altLang="en-US" sz="1900" dirty="0">
                  <a:latin typeface="Comic Sans MS" pitchFamily="66" charset="0"/>
                </a:endParaRPr>
              </a:p>
            </p:txBody>
          </p:sp>
        </p:grpSp>
      </p:grpSp>
      <p:grpSp>
        <p:nvGrpSpPr>
          <p:cNvPr id="29" name="Group 28"/>
          <p:cNvGrpSpPr/>
          <p:nvPr/>
        </p:nvGrpSpPr>
        <p:grpSpPr>
          <a:xfrm>
            <a:off x="3829185" y="4818963"/>
            <a:ext cx="5506856" cy="1886637"/>
            <a:chOff x="3962400" y="4203648"/>
            <a:chExt cx="6043266" cy="1886637"/>
          </a:xfrm>
        </p:grpSpPr>
        <p:sp>
          <p:nvSpPr>
            <p:cNvPr id="949253" name="Text Box 5"/>
            <p:cNvSpPr txBox="1">
              <a:spLocks noChangeArrowheads="1"/>
            </p:cNvSpPr>
            <p:nvPr/>
          </p:nvSpPr>
          <p:spPr bwMode="auto">
            <a:xfrm>
              <a:off x="3962400" y="5105400"/>
              <a:ext cx="5295388" cy="984885"/>
            </a:xfrm>
            <a:prstGeom prst="rect">
              <a:avLst/>
            </a:prstGeom>
            <a:noFill/>
            <a:ln w="9525">
              <a:noFill/>
              <a:miter lim="800000"/>
              <a:headEnd/>
              <a:tailEnd/>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1200"/>
                </a:spcAft>
              </a:pPr>
              <a:r>
                <a:rPr lang="en-US" altLang="zh-CN" sz="2400" dirty="0" smtClean="0">
                  <a:latin typeface="Comic Sans MS" pitchFamily="66" charset="0"/>
                  <a:ea typeface="宋体" charset="-122"/>
                </a:rPr>
                <a:t>=</a:t>
              </a:r>
              <a:r>
                <a:rPr lang="en-US" altLang="zh-CN" sz="2400" dirty="0" smtClean="0">
                  <a:solidFill>
                    <a:srgbClr val="C00000"/>
                  </a:solidFill>
                  <a:latin typeface="Comic Sans MS" pitchFamily="66" charset="0"/>
                  <a:ea typeface="宋体" charset="-122"/>
                </a:rPr>
                <a:t> </a:t>
              </a:r>
              <a:r>
                <a:rPr lang="en-US" altLang="zh-CN" dirty="0" smtClean="0">
                  <a:latin typeface="Comic Sans MS" pitchFamily="66" charset="0"/>
                  <a:ea typeface="宋体" charset="-122"/>
                </a:rPr>
                <a:t>e(</a:t>
              </a:r>
              <a:r>
                <a:rPr lang="en-US" altLang="zh-CN" dirty="0" err="1" smtClean="0">
                  <a:latin typeface="Comic Sans MS" pitchFamily="66" charset="0"/>
                  <a:ea typeface="宋体" charset="-122"/>
                </a:rPr>
                <a:t>g,g</a:t>
              </a:r>
              <a:r>
                <a:rPr lang="en-US" altLang="zh-CN" dirty="0" smtClean="0">
                  <a:latin typeface="Comic Sans MS" pitchFamily="66" charset="0"/>
                  <a:ea typeface="宋体" charset="-122"/>
                </a:rPr>
                <a:t>)</a:t>
              </a:r>
              <a:r>
                <a:rPr lang="en-US" altLang="zh-CN" baseline="30000" dirty="0" smtClean="0">
                  <a:solidFill>
                    <a:srgbClr val="002060"/>
                  </a:solidFill>
                  <a:latin typeface="Comic Sans MS" pitchFamily="66" charset="0"/>
                  <a:ea typeface="宋体" charset="-122"/>
                </a:rPr>
                <a:t>b</a:t>
              </a:r>
              <a:r>
                <a:rPr lang="en-US" altLang="zh-CN" baseline="30000" dirty="0" smtClean="0">
                  <a:solidFill>
                    <a:srgbClr val="3333FF"/>
                  </a:solidFill>
                  <a:latin typeface="Comic Sans MS" pitchFamily="66" charset="0"/>
                  <a:ea typeface="宋体" charset="-122"/>
                </a:rPr>
                <a:t>t</a:t>
              </a:r>
              <a:r>
                <a:rPr lang="en-US" altLang="zh-CN" sz="2400" baseline="30000" dirty="0" smtClean="0">
                  <a:solidFill>
                    <a:srgbClr val="C00000"/>
                  </a:solidFill>
                  <a:latin typeface="Comic Sans MS" pitchFamily="66" charset="0"/>
                  <a:ea typeface="宋体" charset="-122"/>
                </a:rPr>
                <a:t>s</a:t>
              </a:r>
              <a:r>
                <a:rPr lang="en-US" altLang="zh-CN" sz="2000" baseline="30000" dirty="0" smtClean="0">
                  <a:solidFill>
                    <a:srgbClr val="C00000"/>
                  </a:solidFill>
                  <a:latin typeface="Comic Sans MS" pitchFamily="66" charset="0"/>
                  <a:ea typeface="宋体" charset="-122"/>
                </a:rPr>
                <a:t>2 </a:t>
              </a:r>
              <a:r>
                <a:rPr lang="en-US" altLang="zh-CN" dirty="0" smtClean="0">
                  <a:latin typeface="Comic Sans MS" pitchFamily="66" charset="0"/>
                  <a:ea typeface="宋体" charset="-122"/>
                </a:rPr>
                <a:t>e(</a:t>
              </a:r>
              <a:r>
                <a:rPr lang="en-US" altLang="zh-CN" dirty="0" err="1" smtClean="0">
                  <a:latin typeface="Comic Sans MS" pitchFamily="66" charset="0"/>
                  <a:ea typeface="宋体" charset="-122"/>
                </a:rPr>
                <a:t>g,g</a:t>
              </a:r>
              <a:r>
                <a:rPr lang="en-US" altLang="zh-CN" dirty="0" smtClean="0">
                  <a:latin typeface="Comic Sans MS" pitchFamily="66" charset="0"/>
                  <a:ea typeface="宋体" charset="-122"/>
                </a:rPr>
                <a:t>)</a:t>
              </a:r>
              <a:r>
                <a:rPr lang="en-US" altLang="zh-CN" baseline="30000" dirty="0" smtClean="0">
                  <a:solidFill>
                    <a:srgbClr val="002060"/>
                  </a:solidFill>
                  <a:latin typeface="Comic Sans MS" pitchFamily="66" charset="0"/>
                  <a:ea typeface="宋体" charset="-122"/>
                </a:rPr>
                <a:t>b</a:t>
              </a:r>
              <a:r>
                <a:rPr lang="en-US" altLang="zh-CN" sz="2400" baseline="30000" dirty="0" smtClean="0">
                  <a:solidFill>
                    <a:srgbClr val="0000FF"/>
                  </a:solidFill>
                  <a:latin typeface="Comic Sans MS" pitchFamily="66" charset="0"/>
                  <a:ea typeface="宋体" charset="-122"/>
                </a:rPr>
                <a:t>t</a:t>
              </a:r>
              <a:r>
                <a:rPr lang="en-US" altLang="zh-CN" sz="2400" baseline="30000" dirty="0" smtClean="0">
                  <a:solidFill>
                    <a:srgbClr val="FF0000"/>
                  </a:solidFill>
                  <a:latin typeface="Comic Sans MS" pitchFamily="66" charset="0"/>
                  <a:ea typeface="宋体" charset="-122"/>
                </a:rPr>
                <a:t>s</a:t>
              </a:r>
              <a:r>
                <a:rPr lang="en-US" altLang="zh-CN" sz="2000" baseline="30000" dirty="0" smtClean="0">
                  <a:solidFill>
                    <a:srgbClr val="FF0000"/>
                  </a:solidFill>
                  <a:latin typeface="Comic Sans MS" pitchFamily="66" charset="0"/>
                  <a:ea typeface="宋体" charset="-122"/>
                </a:rPr>
                <a:t>3</a:t>
              </a:r>
              <a:endParaRPr lang="en-US" altLang="zh-CN" sz="2400" dirty="0" smtClean="0">
                <a:solidFill>
                  <a:srgbClr val="FF0000"/>
                </a:solidFill>
                <a:latin typeface="Comic Sans MS" pitchFamily="66" charset="0"/>
                <a:ea typeface="宋体" charset="-122"/>
              </a:endParaRPr>
            </a:p>
            <a:p>
              <a:r>
                <a:rPr lang="en-US" altLang="zh-CN" sz="2400" dirty="0" smtClean="0">
                  <a:latin typeface="Comic Sans MS" pitchFamily="66" charset="0"/>
                  <a:ea typeface="宋体" charset="-122"/>
                </a:rPr>
                <a:t>= </a:t>
              </a:r>
              <a:r>
                <a:rPr lang="en-US" altLang="zh-CN" dirty="0">
                  <a:solidFill>
                    <a:srgbClr val="7030A0"/>
                  </a:solidFill>
                  <a:latin typeface="Comic Sans MS" pitchFamily="66" charset="0"/>
                  <a:ea typeface="宋体" charset="-122"/>
                </a:rPr>
                <a:t>e(</a:t>
              </a:r>
              <a:r>
                <a:rPr lang="en-US" altLang="zh-CN" dirty="0" err="1">
                  <a:solidFill>
                    <a:srgbClr val="7030A0"/>
                  </a:solidFill>
                  <a:latin typeface="Comic Sans MS" pitchFamily="66" charset="0"/>
                  <a:ea typeface="宋体" charset="-122"/>
                </a:rPr>
                <a:t>g,g</a:t>
              </a:r>
              <a:r>
                <a:rPr lang="en-US" altLang="zh-CN" dirty="0">
                  <a:solidFill>
                    <a:srgbClr val="7030A0"/>
                  </a:solidFill>
                  <a:latin typeface="Comic Sans MS" pitchFamily="66" charset="0"/>
                  <a:ea typeface="宋体" charset="-122"/>
                </a:rPr>
                <a:t>)</a:t>
              </a:r>
              <a:r>
                <a:rPr lang="en-US" altLang="zh-CN" baseline="30000" dirty="0" err="1">
                  <a:solidFill>
                    <a:srgbClr val="002060"/>
                  </a:solidFill>
                  <a:latin typeface="Comic Sans MS" pitchFamily="66" charset="0"/>
                  <a:ea typeface="宋体" charset="-122"/>
                </a:rPr>
                <a:t>b</a:t>
              </a:r>
              <a:r>
                <a:rPr lang="en-US" altLang="zh-CN" baseline="30000" dirty="0" err="1">
                  <a:solidFill>
                    <a:srgbClr val="3333FF"/>
                  </a:solidFill>
                  <a:latin typeface="Comic Sans MS" pitchFamily="66" charset="0"/>
                  <a:ea typeface="宋体" charset="-122"/>
                </a:rPr>
                <a:t>t</a:t>
              </a:r>
              <a:r>
                <a:rPr lang="en-US" altLang="zh-CN" baseline="30000" dirty="0" err="1">
                  <a:solidFill>
                    <a:srgbClr val="FF0000"/>
                  </a:solidFill>
                  <a:latin typeface="Comic Sans MS" pitchFamily="66" charset="0"/>
                  <a:ea typeface="宋体" charset="-122"/>
                </a:rPr>
                <a:t>s</a:t>
              </a:r>
              <a:endParaRPr lang="zh-CN" altLang="en-US" dirty="0">
                <a:latin typeface="Comic Sans MS" pitchFamily="66" charset="0"/>
              </a:endParaRPr>
            </a:p>
          </p:txBody>
        </p:sp>
        <p:grpSp>
          <p:nvGrpSpPr>
            <p:cNvPr id="10" name="Group 9"/>
            <p:cNvGrpSpPr/>
            <p:nvPr/>
          </p:nvGrpSpPr>
          <p:grpSpPr>
            <a:xfrm>
              <a:off x="4128558" y="4203648"/>
              <a:ext cx="2624641" cy="829880"/>
              <a:chOff x="2362200" y="3952220"/>
              <a:chExt cx="3318821" cy="829880"/>
            </a:xfrm>
          </p:grpSpPr>
          <p:cxnSp>
            <p:nvCxnSpPr>
              <p:cNvPr id="41" name="Straight Connector 5"/>
              <p:cNvCxnSpPr>
                <a:cxnSpLocks noChangeShapeType="1"/>
                <a:endCxn id="54" idx="1"/>
              </p:cNvCxnSpPr>
              <p:nvPr/>
            </p:nvCxnSpPr>
            <p:spPr bwMode="auto">
              <a:xfrm>
                <a:off x="2438400" y="4419601"/>
                <a:ext cx="2993998" cy="1115"/>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 name="Rectangle 6"/>
              <p:cNvSpPr/>
              <p:nvPr/>
            </p:nvSpPr>
            <p:spPr>
              <a:xfrm>
                <a:off x="2362200" y="3952220"/>
                <a:ext cx="3318821" cy="384721"/>
              </a:xfrm>
              <a:prstGeom prst="rect">
                <a:avLst/>
              </a:prstGeom>
            </p:spPr>
            <p:txBody>
              <a:bodyPr wrap="none">
                <a:spAutoFit/>
              </a:bodyPr>
              <a:lstStyle/>
              <a:p>
                <a:r>
                  <a:rPr lang="en-US" altLang="zh-CN" sz="1900" dirty="0" smtClean="0">
                    <a:latin typeface="Comic Sans MS" pitchFamily="66" charset="0"/>
                    <a:ea typeface="宋体" charset="-122"/>
                  </a:rPr>
                  <a:t>e(g</a:t>
                </a:r>
                <a:r>
                  <a:rPr lang="en-US" altLang="zh-CN" sz="1900" baseline="30000" dirty="0" smtClean="0">
                    <a:latin typeface="Comic Sans MS" pitchFamily="66" charset="0"/>
                    <a:ea typeface="宋体" charset="-122"/>
                  </a:rPr>
                  <a:t>b</a:t>
                </a:r>
                <a:r>
                  <a:rPr lang="en-US" altLang="zh-CN" sz="1900" baseline="30000" dirty="0" smtClean="0">
                    <a:solidFill>
                      <a:srgbClr val="FF0000"/>
                    </a:solidFill>
                    <a:latin typeface="Comic Sans MS" pitchFamily="66" charset="0"/>
                    <a:ea typeface="宋体" charset="-122"/>
                  </a:rPr>
                  <a:t>s</a:t>
                </a:r>
                <a:r>
                  <a:rPr lang="en-US" altLang="zh-CN" sz="1900" baseline="20000" dirty="0" smtClean="0">
                    <a:solidFill>
                      <a:srgbClr val="FF0000"/>
                    </a:solidFill>
                    <a:latin typeface="Comic Sans MS" pitchFamily="66" charset="0"/>
                    <a:ea typeface="宋体" charset="-122"/>
                  </a:rPr>
                  <a:t>2</a:t>
                </a:r>
                <a:r>
                  <a:rPr lang="en-US" altLang="zh-CN" sz="1900" dirty="0" smtClean="0">
                    <a:latin typeface="Comic Sans MS" pitchFamily="66" charset="0"/>
                    <a:ea typeface="宋体" charset="-122"/>
                  </a:rPr>
                  <a:t>H(“</a:t>
                </a:r>
                <a:r>
                  <a:rPr lang="en-US" altLang="zh-CN" sz="1900" dirty="0" smtClean="0">
                    <a:solidFill>
                      <a:srgbClr val="006600"/>
                    </a:solidFill>
                    <a:latin typeface="Comic Sans MS" pitchFamily="66" charset="0"/>
                    <a:ea typeface="宋体" charset="-122"/>
                  </a:rPr>
                  <a:t>PhD</a:t>
                </a:r>
                <a:r>
                  <a:rPr lang="en-US" altLang="zh-CN" sz="1900" dirty="0" smtClean="0">
                    <a:latin typeface="Comic Sans MS" pitchFamily="66" charset="0"/>
                    <a:ea typeface="宋体" charset="-122"/>
                  </a:rPr>
                  <a:t>”)</a:t>
                </a:r>
                <a:r>
                  <a:rPr lang="en-US" altLang="zh-CN" sz="1900" baseline="30000" dirty="0" smtClean="0">
                    <a:latin typeface="Comic Sans MS" pitchFamily="66" charset="0"/>
                    <a:ea typeface="宋体" charset="-122"/>
                  </a:rPr>
                  <a:t>r</a:t>
                </a:r>
                <a:r>
                  <a:rPr lang="en-US" altLang="zh-CN" sz="1900" baseline="20000" dirty="0" smtClean="0">
                    <a:latin typeface="Comic Sans MS" pitchFamily="66" charset="0"/>
                    <a:ea typeface="宋体" charset="-122"/>
                  </a:rPr>
                  <a:t>2</a:t>
                </a:r>
                <a:r>
                  <a:rPr lang="en-US" altLang="zh-CN" sz="1900" dirty="0" smtClean="0">
                    <a:latin typeface="Comic Sans MS" pitchFamily="66" charset="0"/>
                    <a:ea typeface="宋体" charset="-122"/>
                  </a:rPr>
                  <a:t>, </a:t>
                </a:r>
                <a:r>
                  <a:rPr lang="en-US" altLang="zh-CN" sz="1900" dirty="0" err="1" smtClean="0">
                    <a:latin typeface="Comic Sans MS" pitchFamily="66" charset="0"/>
                    <a:ea typeface="宋体" charset="-122"/>
                  </a:rPr>
                  <a:t>g</a:t>
                </a:r>
                <a:r>
                  <a:rPr lang="en-US" altLang="zh-CN" sz="1900" baseline="30000" dirty="0" err="1" smtClean="0">
                    <a:solidFill>
                      <a:srgbClr val="0000FF"/>
                    </a:solidFill>
                    <a:latin typeface="Comic Sans MS" pitchFamily="66" charset="0"/>
                    <a:ea typeface="宋体" charset="-122"/>
                  </a:rPr>
                  <a:t>t</a:t>
                </a:r>
                <a:r>
                  <a:rPr lang="en-US" altLang="zh-CN" sz="1900" dirty="0" smtClean="0">
                    <a:latin typeface="Comic Sans MS" pitchFamily="66" charset="0"/>
                    <a:ea typeface="宋体" charset="-122"/>
                  </a:rPr>
                  <a:t>) </a:t>
                </a:r>
                <a:endParaRPr lang="zh-CN" altLang="en-US" sz="1900" dirty="0">
                  <a:latin typeface="Comic Sans MS" pitchFamily="66" charset="0"/>
                </a:endParaRPr>
              </a:p>
            </p:txBody>
          </p:sp>
          <p:sp>
            <p:nvSpPr>
              <p:cNvPr id="46" name="Rectangle 45"/>
              <p:cNvSpPr/>
              <p:nvPr/>
            </p:nvSpPr>
            <p:spPr>
              <a:xfrm>
                <a:off x="2534606" y="4397379"/>
                <a:ext cx="2782772" cy="384721"/>
              </a:xfrm>
              <a:prstGeom prst="rect">
                <a:avLst/>
              </a:prstGeom>
            </p:spPr>
            <p:txBody>
              <a:bodyPr wrap="none">
                <a:spAutoFit/>
              </a:bodyPr>
              <a:lstStyle/>
              <a:p>
                <a:r>
                  <a:rPr lang="en-US" altLang="zh-CN" sz="1900" dirty="0" smtClean="0">
                    <a:latin typeface="Comic Sans MS" pitchFamily="66" charset="0"/>
                    <a:ea typeface="宋体" charset="-122"/>
                  </a:rPr>
                  <a:t>e(</a:t>
                </a:r>
                <a:r>
                  <a:rPr lang="en-US" altLang="zh-CN" sz="1900" dirty="0">
                    <a:latin typeface="Comic Sans MS" pitchFamily="66" charset="0"/>
                    <a:ea typeface="宋体" charset="-122"/>
                  </a:rPr>
                  <a:t>g</a:t>
                </a:r>
                <a:r>
                  <a:rPr lang="en-US" altLang="zh-CN" sz="1900" baseline="30000" dirty="0">
                    <a:latin typeface="Comic Sans MS" pitchFamily="66" charset="0"/>
                    <a:ea typeface="宋体" charset="-122"/>
                  </a:rPr>
                  <a:t>r</a:t>
                </a:r>
                <a:r>
                  <a:rPr lang="en-US" altLang="zh-CN" sz="1900" baseline="20000" dirty="0">
                    <a:latin typeface="Comic Sans MS" pitchFamily="66" charset="0"/>
                    <a:ea typeface="宋体" charset="-122"/>
                  </a:rPr>
                  <a:t>2</a:t>
                </a:r>
                <a:r>
                  <a:rPr lang="en-US" altLang="zh-CN" sz="1900" dirty="0" smtClean="0">
                    <a:latin typeface="Comic Sans MS" pitchFamily="66" charset="0"/>
                    <a:ea typeface="宋体" charset="-122"/>
                  </a:rPr>
                  <a:t>, </a:t>
                </a:r>
                <a:r>
                  <a:rPr lang="en-US" altLang="zh-CN" sz="1900" dirty="0">
                    <a:latin typeface="Comic Sans MS" pitchFamily="66" charset="0"/>
                    <a:ea typeface="宋体" charset="-122"/>
                  </a:rPr>
                  <a:t>H</a:t>
                </a:r>
                <a:r>
                  <a:rPr lang="en-US" altLang="zh-CN" sz="1900" dirty="0" smtClean="0">
                    <a:latin typeface="Comic Sans MS" pitchFamily="66" charset="0"/>
                    <a:ea typeface="宋体" charset="-122"/>
                  </a:rPr>
                  <a:t>(“</a:t>
                </a:r>
                <a:r>
                  <a:rPr lang="en-US" altLang="zh-CN" sz="1900" dirty="0" smtClean="0">
                    <a:solidFill>
                      <a:srgbClr val="006600"/>
                    </a:solidFill>
                    <a:latin typeface="Comic Sans MS" pitchFamily="66" charset="0"/>
                    <a:ea typeface="宋体" charset="-122"/>
                  </a:rPr>
                  <a:t>PhD</a:t>
                </a:r>
                <a:r>
                  <a:rPr lang="en-US" altLang="zh-CN" sz="1900" dirty="0" smtClean="0">
                    <a:latin typeface="Comic Sans MS" pitchFamily="66" charset="0"/>
                    <a:ea typeface="宋体" charset="-122"/>
                  </a:rPr>
                  <a:t>”)</a:t>
                </a:r>
                <a:r>
                  <a:rPr lang="en-US" altLang="zh-CN" sz="1900" baseline="30000" dirty="0" smtClean="0">
                    <a:solidFill>
                      <a:srgbClr val="0000FF"/>
                    </a:solidFill>
                    <a:latin typeface="Comic Sans MS" pitchFamily="66" charset="0"/>
                    <a:ea typeface="宋体" charset="-122"/>
                  </a:rPr>
                  <a:t>t</a:t>
                </a:r>
                <a:r>
                  <a:rPr lang="en-US" altLang="zh-CN" sz="1900" dirty="0" smtClean="0">
                    <a:latin typeface="Comic Sans MS" pitchFamily="66" charset="0"/>
                    <a:ea typeface="宋体" charset="-122"/>
                  </a:rPr>
                  <a:t>) </a:t>
                </a:r>
                <a:endParaRPr lang="zh-CN" altLang="en-US" sz="1900" dirty="0">
                  <a:latin typeface="Comic Sans MS" pitchFamily="66" charset="0"/>
                </a:endParaRPr>
              </a:p>
            </p:txBody>
          </p:sp>
        </p:grpSp>
        <p:sp>
          <p:nvSpPr>
            <p:cNvPr id="54" name="Rectangle 53"/>
            <p:cNvSpPr/>
            <p:nvPr/>
          </p:nvSpPr>
          <p:spPr>
            <a:xfrm>
              <a:off x="6556581" y="4479783"/>
              <a:ext cx="311552" cy="384721"/>
            </a:xfrm>
            <a:prstGeom prst="rect">
              <a:avLst/>
            </a:prstGeom>
          </p:spPr>
          <p:txBody>
            <a:bodyPr wrap="none">
              <a:spAutoFit/>
            </a:bodyPr>
            <a:lstStyle/>
            <a:p>
              <a:r>
                <a:rPr lang="en-US" altLang="zh-CN" sz="1900" dirty="0">
                  <a:latin typeface="Comic Sans MS" pitchFamily="66" charset="0"/>
                  <a:ea typeface="Arial Unicode MS" pitchFamily="34" charset="-128"/>
                  <a:cs typeface="Arial Unicode MS" pitchFamily="34" charset="-128"/>
                  <a:sym typeface="Symbol" pitchFamily="18" charset="2"/>
                </a:rPr>
                <a:t></a:t>
              </a:r>
              <a:endParaRPr lang="zh-CN" altLang="en-US" sz="1900" dirty="0">
                <a:latin typeface="Comic Sans MS" pitchFamily="66" charset="0"/>
              </a:endParaRPr>
            </a:p>
          </p:txBody>
        </p:sp>
        <p:grpSp>
          <p:nvGrpSpPr>
            <p:cNvPr id="56" name="Group 55"/>
            <p:cNvGrpSpPr/>
            <p:nvPr/>
          </p:nvGrpSpPr>
          <p:grpSpPr>
            <a:xfrm>
              <a:off x="6647101" y="4213828"/>
              <a:ext cx="3358565" cy="829880"/>
              <a:chOff x="2362200" y="3952220"/>
              <a:chExt cx="4246858" cy="829880"/>
            </a:xfrm>
          </p:grpSpPr>
          <p:cxnSp>
            <p:nvCxnSpPr>
              <p:cNvPr id="57" name="Straight Connector 5"/>
              <p:cNvCxnSpPr>
                <a:cxnSpLocks noChangeShapeType="1"/>
              </p:cNvCxnSpPr>
              <p:nvPr/>
            </p:nvCxnSpPr>
            <p:spPr bwMode="auto">
              <a:xfrm>
                <a:off x="2578265" y="4419604"/>
                <a:ext cx="3658566" cy="0"/>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0" name="Rectangle 59"/>
              <p:cNvSpPr/>
              <p:nvPr/>
            </p:nvSpPr>
            <p:spPr>
              <a:xfrm>
                <a:off x="2362200" y="3952220"/>
                <a:ext cx="4246858" cy="384721"/>
              </a:xfrm>
              <a:prstGeom prst="rect">
                <a:avLst/>
              </a:prstGeom>
            </p:spPr>
            <p:txBody>
              <a:bodyPr wrap="none">
                <a:spAutoFit/>
              </a:bodyPr>
              <a:lstStyle/>
              <a:p>
                <a:r>
                  <a:rPr lang="en-US" altLang="zh-CN" sz="1900" dirty="0" smtClean="0">
                    <a:latin typeface="Comic Sans MS" pitchFamily="66" charset="0"/>
                    <a:ea typeface="宋体" charset="-122"/>
                  </a:rPr>
                  <a:t>e(g</a:t>
                </a:r>
                <a:r>
                  <a:rPr lang="en-US" altLang="zh-CN" sz="1900" baseline="30000" dirty="0" smtClean="0">
                    <a:latin typeface="Comic Sans MS" pitchFamily="66" charset="0"/>
                    <a:ea typeface="宋体" charset="-122"/>
                  </a:rPr>
                  <a:t>b</a:t>
                </a:r>
                <a:r>
                  <a:rPr lang="en-US" altLang="zh-CN" sz="1900" baseline="30000" dirty="0" smtClean="0">
                    <a:solidFill>
                      <a:srgbClr val="FF0000"/>
                    </a:solidFill>
                    <a:latin typeface="Comic Sans MS" pitchFamily="66" charset="0"/>
                    <a:ea typeface="宋体" charset="-122"/>
                  </a:rPr>
                  <a:t>s</a:t>
                </a:r>
                <a:r>
                  <a:rPr lang="en-US" altLang="zh-CN" sz="1900" baseline="20000" dirty="0">
                    <a:solidFill>
                      <a:srgbClr val="FF0000"/>
                    </a:solidFill>
                    <a:latin typeface="Comic Sans MS" pitchFamily="66" charset="0"/>
                    <a:ea typeface="宋体" charset="-122"/>
                  </a:rPr>
                  <a:t>3</a:t>
                </a:r>
                <a:r>
                  <a:rPr lang="en-US" altLang="zh-CN" sz="1900" dirty="0" smtClean="0">
                    <a:latin typeface="Comic Sans MS" pitchFamily="66" charset="0"/>
                    <a:ea typeface="宋体" charset="-122"/>
                  </a:rPr>
                  <a:t>H(“</a:t>
                </a:r>
                <a:r>
                  <a:rPr lang="en-US" altLang="zh-CN" sz="1900" dirty="0" smtClean="0">
                    <a:solidFill>
                      <a:srgbClr val="006600"/>
                    </a:solidFill>
                    <a:latin typeface="Comic Sans MS" pitchFamily="66" charset="0"/>
                    <a:ea typeface="宋体" charset="-122"/>
                  </a:rPr>
                  <a:t>CS Dept.</a:t>
                </a:r>
                <a:r>
                  <a:rPr lang="en-US" altLang="zh-CN" sz="1900" dirty="0" smtClean="0">
                    <a:latin typeface="Comic Sans MS" pitchFamily="66" charset="0"/>
                    <a:ea typeface="宋体" charset="-122"/>
                  </a:rPr>
                  <a:t>”)</a:t>
                </a:r>
                <a:r>
                  <a:rPr lang="en-US" altLang="zh-CN" sz="1900" baseline="30000" dirty="0" smtClean="0">
                    <a:latin typeface="Comic Sans MS" pitchFamily="66" charset="0"/>
                    <a:ea typeface="宋体" charset="-122"/>
                  </a:rPr>
                  <a:t>r3</a:t>
                </a:r>
                <a:r>
                  <a:rPr lang="en-US" altLang="zh-CN" sz="1900" dirty="0" smtClean="0">
                    <a:latin typeface="Comic Sans MS" pitchFamily="66" charset="0"/>
                    <a:ea typeface="宋体" charset="-122"/>
                  </a:rPr>
                  <a:t>, </a:t>
                </a:r>
                <a:r>
                  <a:rPr lang="en-US" altLang="zh-CN" sz="1900" dirty="0" err="1" smtClean="0">
                    <a:latin typeface="Comic Sans MS" pitchFamily="66" charset="0"/>
                    <a:ea typeface="宋体" charset="-122"/>
                  </a:rPr>
                  <a:t>g</a:t>
                </a:r>
                <a:r>
                  <a:rPr lang="en-US" altLang="zh-CN" sz="1900" baseline="30000" dirty="0" err="1" smtClean="0">
                    <a:solidFill>
                      <a:srgbClr val="0000FF"/>
                    </a:solidFill>
                    <a:latin typeface="Comic Sans MS" pitchFamily="66" charset="0"/>
                    <a:ea typeface="宋体" charset="-122"/>
                  </a:rPr>
                  <a:t>t</a:t>
                </a:r>
                <a:r>
                  <a:rPr lang="en-US" altLang="zh-CN" sz="1900" dirty="0" smtClean="0">
                    <a:latin typeface="Comic Sans MS" pitchFamily="66" charset="0"/>
                    <a:ea typeface="宋体" charset="-122"/>
                  </a:rPr>
                  <a:t>) </a:t>
                </a:r>
                <a:endParaRPr lang="zh-CN" altLang="en-US" sz="1900" dirty="0">
                  <a:latin typeface="Comic Sans MS" pitchFamily="66" charset="0"/>
                </a:endParaRPr>
              </a:p>
            </p:txBody>
          </p:sp>
          <p:sp>
            <p:nvSpPr>
              <p:cNvPr id="61" name="Rectangle 60"/>
              <p:cNvSpPr/>
              <p:nvPr/>
            </p:nvSpPr>
            <p:spPr>
              <a:xfrm>
                <a:off x="2534607" y="4397379"/>
                <a:ext cx="3686304" cy="384721"/>
              </a:xfrm>
              <a:prstGeom prst="rect">
                <a:avLst/>
              </a:prstGeom>
            </p:spPr>
            <p:txBody>
              <a:bodyPr wrap="none">
                <a:spAutoFit/>
              </a:bodyPr>
              <a:lstStyle/>
              <a:p>
                <a:r>
                  <a:rPr lang="en-US" altLang="zh-CN" sz="1900" dirty="0" smtClean="0">
                    <a:latin typeface="Comic Sans MS" pitchFamily="66" charset="0"/>
                    <a:ea typeface="宋体" charset="-122"/>
                  </a:rPr>
                  <a:t>e(g</a:t>
                </a:r>
                <a:r>
                  <a:rPr lang="en-US" altLang="zh-CN" sz="1900" baseline="30000" dirty="0" smtClean="0">
                    <a:latin typeface="Comic Sans MS" pitchFamily="66" charset="0"/>
                    <a:ea typeface="宋体" charset="-122"/>
                  </a:rPr>
                  <a:t>r</a:t>
                </a:r>
                <a:r>
                  <a:rPr lang="en-US" altLang="zh-CN" sz="1900" baseline="20000" dirty="0">
                    <a:latin typeface="Comic Sans MS" pitchFamily="66" charset="0"/>
                    <a:ea typeface="宋体" charset="-122"/>
                  </a:rPr>
                  <a:t>3</a:t>
                </a:r>
                <a:r>
                  <a:rPr lang="en-US" altLang="zh-CN" sz="1900" dirty="0" smtClean="0">
                    <a:latin typeface="Comic Sans MS" pitchFamily="66" charset="0"/>
                    <a:ea typeface="宋体" charset="-122"/>
                  </a:rPr>
                  <a:t>, </a:t>
                </a:r>
                <a:r>
                  <a:rPr lang="en-US" altLang="zh-CN" sz="1900" dirty="0">
                    <a:latin typeface="Comic Sans MS" pitchFamily="66" charset="0"/>
                    <a:ea typeface="宋体" charset="-122"/>
                  </a:rPr>
                  <a:t>H</a:t>
                </a:r>
                <a:r>
                  <a:rPr lang="en-US" altLang="zh-CN" sz="1900" dirty="0" smtClean="0">
                    <a:latin typeface="Comic Sans MS" pitchFamily="66" charset="0"/>
                    <a:ea typeface="宋体" charset="-122"/>
                  </a:rPr>
                  <a:t>(“</a:t>
                </a:r>
                <a:r>
                  <a:rPr lang="en-US" altLang="zh-CN" sz="1900" dirty="0" smtClean="0">
                    <a:solidFill>
                      <a:srgbClr val="006600"/>
                    </a:solidFill>
                    <a:latin typeface="Comic Sans MS" pitchFamily="66" charset="0"/>
                    <a:ea typeface="宋体" charset="-122"/>
                  </a:rPr>
                  <a:t>CS Dept.</a:t>
                </a:r>
                <a:r>
                  <a:rPr lang="en-US" altLang="zh-CN" sz="1900" dirty="0" smtClean="0">
                    <a:latin typeface="Comic Sans MS" pitchFamily="66" charset="0"/>
                    <a:ea typeface="宋体" charset="-122"/>
                  </a:rPr>
                  <a:t>”)</a:t>
                </a:r>
                <a:r>
                  <a:rPr lang="en-US" altLang="zh-CN" sz="1900" baseline="30000" dirty="0" smtClean="0">
                    <a:solidFill>
                      <a:srgbClr val="0000FF"/>
                    </a:solidFill>
                    <a:latin typeface="Comic Sans MS" pitchFamily="66" charset="0"/>
                    <a:ea typeface="宋体" charset="-122"/>
                  </a:rPr>
                  <a:t>t</a:t>
                </a:r>
                <a:r>
                  <a:rPr lang="en-US" altLang="zh-CN" sz="1900" dirty="0" smtClean="0">
                    <a:latin typeface="Comic Sans MS" pitchFamily="66" charset="0"/>
                    <a:ea typeface="宋体" charset="-122"/>
                  </a:rPr>
                  <a:t>) </a:t>
                </a:r>
                <a:endParaRPr lang="zh-CN" altLang="en-US" sz="1900" dirty="0">
                  <a:latin typeface="Comic Sans MS" pitchFamily="66" charset="0"/>
                </a:endParaRPr>
              </a:p>
            </p:txBody>
          </p:sp>
        </p:grpSp>
      </p:grpSp>
      <p:sp>
        <p:nvSpPr>
          <p:cNvPr id="28" name="Rectangle 27"/>
          <p:cNvSpPr/>
          <p:nvPr/>
        </p:nvSpPr>
        <p:spPr>
          <a:xfrm>
            <a:off x="2540086" y="3581400"/>
            <a:ext cx="4546514" cy="461665"/>
          </a:xfrm>
          <a:prstGeom prst="rect">
            <a:avLst/>
          </a:prstGeom>
          <a:ln w="12700">
            <a:solidFill>
              <a:srgbClr val="FF0000"/>
            </a:solidFill>
          </a:ln>
        </p:spPr>
        <p:txBody>
          <a:bodyPr wrap="square">
            <a:spAutoFit/>
          </a:bodyPr>
          <a:lstStyle/>
          <a:p>
            <a:r>
              <a:rPr lang="en-US" altLang="zh-CN" dirty="0">
                <a:latin typeface="Comic Sans MS" pitchFamily="66" charset="0"/>
                <a:ea typeface="宋体" charset="-122"/>
              </a:rPr>
              <a:t>e(</a:t>
            </a:r>
            <a:r>
              <a:rPr lang="en-US" altLang="zh-CN" dirty="0" err="1">
                <a:latin typeface="Comic Sans MS" pitchFamily="66" charset="0"/>
                <a:ea typeface="宋体" charset="-122"/>
              </a:rPr>
              <a:t>g</a:t>
            </a:r>
            <a:r>
              <a:rPr lang="en-US" altLang="zh-CN" baseline="30000" dirty="0" err="1">
                <a:latin typeface="Comic Sans MS" pitchFamily="66" charset="0"/>
                <a:ea typeface="宋体" charset="-122"/>
              </a:rPr>
              <a:t>a+b</a:t>
            </a:r>
            <a:r>
              <a:rPr lang="en-US" altLang="zh-CN" baseline="30000" dirty="0" err="1">
                <a:solidFill>
                  <a:srgbClr val="0000FF"/>
                </a:solidFill>
                <a:latin typeface="Comic Sans MS" pitchFamily="66" charset="0"/>
                <a:ea typeface="宋体" charset="-122"/>
              </a:rPr>
              <a:t>t</a:t>
            </a:r>
            <a:r>
              <a:rPr lang="en-US" altLang="zh-CN" dirty="0">
                <a:latin typeface="Comic Sans MS" pitchFamily="66" charset="0"/>
                <a:ea typeface="宋体" charset="-122"/>
              </a:rPr>
              <a:t>, </a:t>
            </a:r>
            <a:r>
              <a:rPr lang="en-US" altLang="zh-CN" dirty="0" err="1">
                <a:latin typeface="Comic Sans MS" pitchFamily="66" charset="0"/>
                <a:ea typeface="宋体" charset="-122"/>
              </a:rPr>
              <a:t>g</a:t>
            </a:r>
            <a:r>
              <a:rPr lang="en-US" altLang="zh-CN" baseline="30000" dirty="0" err="1">
                <a:solidFill>
                  <a:srgbClr val="FF0000"/>
                </a:solidFill>
                <a:latin typeface="Comic Sans MS" pitchFamily="66" charset="0"/>
                <a:ea typeface="宋体" charset="-122"/>
              </a:rPr>
              <a:t>s</a:t>
            </a:r>
            <a:r>
              <a:rPr lang="en-US" altLang="zh-CN" dirty="0" smtClean="0">
                <a:latin typeface="Comic Sans MS" pitchFamily="66" charset="0"/>
                <a:ea typeface="宋体" charset="-122"/>
              </a:rPr>
              <a:t>)</a:t>
            </a:r>
            <a:r>
              <a:rPr lang="zh-CN" altLang="en-US" dirty="0" smtClean="0">
                <a:latin typeface="Comic Sans MS" pitchFamily="66" charset="0"/>
              </a:rPr>
              <a:t> </a:t>
            </a:r>
            <a:r>
              <a:rPr lang="en-US" altLang="zh-CN" b="1" dirty="0" smtClean="0">
                <a:latin typeface="Comic Sans MS" pitchFamily="66" charset="0"/>
                <a:ea typeface="宋体" charset="-122"/>
              </a:rPr>
              <a:t>=</a:t>
            </a:r>
            <a:r>
              <a:rPr lang="en-US" altLang="zh-CN" b="1" dirty="0" smtClean="0">
                <a:solidFill>
                  <a:srgbClr val="006600"/>
                </a:solidFill>
                <a:latin typeface="Comic Sans MS" pitchFamily="66" charset="0"/>
                <a:ea typeface="宋体" charset="-122"/>
              </a:rPr>
              <a:t> </a:t>
            </a:r>
            <a:r>
              <a:rPr lang="en-US" altLang="zh-CN" dirty="0">
                <a:solidFill>
                  <a:srgbClr val="002060"/>
                </a:solidFill>
                <a:latin typeface="Comic Sans MS" pitchFamily="66" charset="0"/>
                <a:ea typeface="宋体" charset="-122"/>
              </a:rPr>
              <a:t>e(</a:t>
            </a:r>
            <a:r>
              <a:rPr lang="en-US" altLang="zh-CN" dirty="0" err="1">
                <a:solidFill>
                  <a:srgbClr val="002060"/>
                </a:solidFill>
                <a:latin typeface="Comic Sans MS" pitchFamily="66" charset="0"/>
                <a:ea typeface="宋体" charset="-122"/>
              </a:rPr>
              <a:t>g,g</a:t>
            </a:r>
            <a:r>
              <a:rPr lang="en-US" altLang="zh-CN" dirty="0">
                <a:solidFill>
                  <a:srgbClr val="002060"/>
                </a:solidFill>
                <a:latin typeface="Comic Sans MS" pitchFamily="66" charset="0"/>
                <a:ea typeface="宋体" charset="-122"/>
              </a:rPr>
              <a:t>)</a:t>
            </a:r>
            <a:r>
              <a:rPr lang="en-US" altLang="zh-CN" baseline="30000" dirty="0">
                <a:solidFill>
                  <a:srgbClr val="002060"/>
                </a:solidFill>
                <a:latin typeface="Comic Sans MS" pitchFamily="66" charset="0"/>
                <a:ea typeface="宋体" charset="-122"/>
              </a:rPr>
              <a:t>a</a:t>
            </a:r>
            <a:r>
              <a:rPr lang="en-US" altLang="zh-CN" baseline="30000" dirty="0">
                <a:solidFill>
                  <a:srgbClr val="FF0000"/>
                </a:solidFill>
                <a:latin typeface="Comic Sans MS" pitchFamily="66" charset="0"/>
                <a:ea typeface="宋体" charset="-122"/>
              </a:rPr>
              <a:t>s </a:t>
            </a:r>
            <a:r>
              <a:rPr lang="en-US" altLang="zh-CN" dirty="0" smtClean="0">
                <a:solidFill>
                  <a:srgbClr val="7030A0"/>
                </a:solidFill>
                <a:latin typeface="Comic Sans MS" pitchFamily="66" charset="0"/>
                <a:ea typeface="宋体" charset="-122"/>
              </a:rPr>
              <a:t>e(</a:t>
            </a:r>
            <a:r>
              <a:rPr lang="en-US" altLang="zh-CN" dirty="0" err="1" smtClean="0">
                <a:solidFill>
                  <a:srgbClr val="7030A0"/>
                </a:solidFill>
                <a:latin typeface="Comic Sans MS" pitchFamily="66" charset="0"/>
                <a:ea typeface="宋体" charset="-122"/>
              </a:rPr>
              <a:t>g,g</a:t>
            </a:r>
            <a:r>
              <a:rPr lang="en-US" altLang="zh-CN" dirty="0" smtClean="0">
                <a:solidFill>
                  <a:srgbClr val="7030A0"/>
                </a:solidFill>
                <a:latin typeface="Comic Sans MS" pitchFamily="66" charset="0"/>
                <a:ea typeface="宋体" charset="-122"/>
              </a:rPr>
              <a:t>)</a:t>
            </a:r>
            <a:r>
              <a:rPr lang="en-US" altLang="zh-CN" baseline="30000" dirty="0" err="1" smtClean="0">
                <a:solidFill>
                  <a:srgbClr val="002060"/>
                </a:solidFill>
                <a:latin typeface="Comic Sans MS" pitchFamily="66" charset="0"/>
                <a:ea typeface="宋体" charset="-122"/>
              </a:rPr>
              <a:t>b</a:t>
            </a:r>
            <a:r>
              <a:rPr lang="en-US" altLang="zh-CN" baseline="30000" dirty="0" err="1" smtClean="0">
                <a:solidFill>
                  <a:srgbClr val="3333FF"/>
                </a:solidFill>
                <a:latin typeface="Comic Sans MS" pitchFamily="66" charset="0"/>
                <a:ea typeface="宋体" charset="-122"/>
              </a:rPr>
              <a:t>t</a:t>
            </a:r>
            <a:r>
              <a:rPr lang="en-US" altLang="zh-CN" baseline="30000" dirty="0" err="1" smtClean="0">
                <a:solidFill>
                  <a:srgbClr val="FF0000"/>
                </a:solidFill>
                <a:latin typeface="Comic Sans MS" pitchFamily="66" charset="0"/>
                <a:ea typeface="宋体" charset="-122"/>
              </a:rPr>
              <a:t>s</a:t>
            </a:r>
            <a:endParaRPr lang="zh-CN" altLang="en-US" dirty="0">
              <a:latin typeface="Comic Sans MS" pitchFamily="66" charset="0"/>
            </a:endParaRPr>
          </a:p>
        </p:txBody>
      </p:sp>
      <p:sp>
        <p:nvSpPr>
          <p:cNvPr id="64" name="Text Box 89"/>
          <p:cNvSpPr txBox="1">
            <a:spLocks noChangeArrowheads="1"/>
          </p:cNvSpPr>
          <p:nvPr/>
        </p:nvSpPr>
        <p:spPr bwMode="auto">
          <a:xfrm>
            <a:off x="1405225" y="4267314"/>
            <a:ext cx="1923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dirty="0" smtClean="0">
                <a:latin typeface="Comic Sans MS" pitchFamily="66" charset="0"/>
                <a:ea typeface="宋体" charset="-122"/>
              </a:rPr>
              <a:t>“</a:t>
            </a:r>
            <a:r>
              <a:rPr lang="en-US" altLang="zh-CN" sz="1800" dirty="0" smtClean="0">
                <a:solidFill>
                  <a:srgbClr val="006600"/>
                </a:solidFill>
                <a:latin typeface="Comic Sans MS" pitchFamily="66" charset="0"/>
                <a:ea typeface="宋体" charset="-122"/>
              </a:rPr>
              <a:t>Prof</a:t>
            </a:r>
            <a:r>
              <a:rPr lang="en-US" altLang="zh-CN" sz="2000" dirty="0" smtClean="0">
                <a:latin typeface="Comic Sans MS" pitchFamily="66" charset="0"/>
                <a:ea typeface="宋体" charset="-122"/>
              </a:rPr>
              <a:t>”</a:t>
            </a:r>
            <a:endParaRPr lang="zh-CN" altLang="en-US" sz="2000" b="1" i="1" dirty="0">
              <a:solidFill>
                <a:srgbClr val="006600"/>
              </a:solidFill>
              <a:latin typeface="Comic Sans MS" pitchFamily="66" charset="0"/>
              <a:ea typeface="宋体" charset="-122"/>
            </a:endParaRPr>
          </a:p>
        </p:txBody>
      </p:sp>
      <p:sp>
        <p:nvSpPr>
          <p:cNvPr id="65" name="Text Box 82"/>
          <p:cNvSpPr txBox="1">
            <a:spLocks noChangeArrowheads="1"/>
          </p:cNvSpPr>
          <p:nvPr/>
        </p:nvSpPr>
        <p:spPr bwMode="auto">
          <a:xfrm>
            <a:off x="5029200" y="4248090"/>
            <a:ext cx="29161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dirty="0" smtClean="0">
                <a:latin typeface="Comic Sans MS" pitchFamily="66" charset="0"/>
                <a:ea typeface="宋体" charset="-122"/>
              </a:rPr>
              <a:t>“</a:t>
            </a:r>
            <a:r>
              <a:rPr lang="en-US" altLang="zh-CN" sz="2000" dirty="0" smtClean="0">
                <a:solidFill>
                  <a:srgbClr val="006600"/>
                </a:solidFill>
                <a:latin typeface="Comic Sans MS" pitchFamily="66" charset="0"/>
                <a:ea typeface="宋体" charset="-122"/>
              </a:rPr>
              <a:t>PhD</a:t>
            </a:r>
            <a:r>
              <a:rPr lang="en-US" altLang="zh-CN" sz="2000" dirty="0" smtClean="0">
                <a:latin typeface="Comic Sans MS" pitchFamily="66" charset="0"/>
                <a:ea typeface="宋体" charset="-122"/>
              </a:rPr>
              <a:t>” AND “</a:t>
            </a:r>
            <a:r>
              <a:rPr lang="en-US" altLang="zh-CN" sz="2000" dirty="0" smtClean="0">
                <a:solidFill>
                  <a:srgbClr val="006600"/>
                </a:solidFill>
                <a:latin typeface="Comic Sans MS" pitchFamily="66" charset="0"/>
                <a:ea typeface="宋体" charset="-122"/>
              </a:rPr>
              <a:t>CS Dept.</a:t>
            </a:r>
            <a:r>
              <a:rPr lang="en-US" altLang="zh-CN" sz="2000" dirty="0" smtClean="0">
                <a:latin typeface="Comic Sans MS" pitchFamily="66" charset="0"/>
                <a:ea typeface="宋体" charset="-122"/>
              </a:rPr>
              <a:t>”</a:t>
            </a:r>
            <a:endParaRPr lang="en-US" altLang="zh-CN" sz="2000" dirty="0">
              <a:latin typeface="Comic Sans MS" pitchFamily="66" charset="0"/>
              <a:ea typeface="宋体" charset="-122"/>
            </a:endParaRPr>
          </a:p>
        </p:txBody>
      </p:sp>
      <p:cxnSp>
        <p:nvCxnSpPr>
          <p:cNvPr id="30723" name="Straight Connector 30722"/>
          <p:cNvCxnSpPr/>
          <p:nvPr/>
        </p:nvCxnSpPr>
        <p:spPr bwMode="auto">
          <a:xfrm>
            <a:off x="3886200" y="4248090"/>
            <a:ext cx="0" cy="24575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728" name="Straight Connector 30727"/>
          <p:cNvCxnSpPr/>
          <p:nvPr/>
        </p:nvCxnSpPr>
        <p:spPr bwMode="auto">
          <a:xfrm flipV="1">
            <a:off x="35522" y="4232145"/>
            <a:ext cx="9108478" cy="159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flipV="1">
            <a:off x="35522" y="4632255"/>
            <a:ext cx="9108478" cy="159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7" name="Text Box 78"/>
          <p:cNvSpPr txBox="1">
            <a:spLocks noChangeArrowheads="1"/>
          </p:cNvSpPr>
          <p:nvPr/>
        </p:nvSpPr>
        <p:spPr bwMode="auto">
          <a:xfrm>
            <a:off x="3657600" y="4267200"/>
            <a:ext cx="642897" cy="307777"/>
          </a:xfrm>
          <a:prstGeom prst="rect">
            <a:avLst/>
          </a:prstGeom>
          <a:solidFill>
            <a:schemeClr val="accent5">
              <a:lumMod val="20000"/>
              <a:lumOff val="80000"/>
            </a:schemeClr>
          </a:solidFill>
          <a:ln w="9525">
            <a:noFill/>
            <a:miter lim="800000"/>
            <a:headEnd/>
            <a:tailEnd/>
          </a:ln>
          <a:effectLst/>
        </p:spPr>
        <p:txBody>
          <a:bodyPr>
            <a:spAutoFit/>
          </a:bodyPr>
          <a:lstStyle/>
          <a:p>
            <a:pPr>
              <a:defRPr/>
            </a:pPr>
            <a:r>
              <a:rPr lang="en-US" sz="1400" dirty="0">
                <a:latin typeface="Comic Sans MS" pitchFamily="66" charset="0"/>
              </a:rPr>
              <a:t>OR</a:t>
            </a:r>
          </a:p>
        </p:txBody>
      </p:sp>
      <p:sp>
        <p:nvSpPr>
          <p:cNvPr id="47" name="Oval 35"/>
          <p:cNvSpPr>
            <a:spLocks noChangeArrowheads="1"/>
          </p:cNvSpPr>
          <p:nvPr/>
        </p:nvSpPr>
        <p:spPr bwMode="auto">
          <a:xfrm>
            <a:off x="1365909" y="1756381"/>
            <a:ext cx="934506" cy="402392"/>
          </a:xfrm>
          <a:prstGeom prst="ellipse">
            <a:avLst/>
          </a:prstGeom>
          <a:noFill/>
          <a:ln w="44450"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
        <p:nvSpPr>
          <p:cNvPr id="48" name="Oval 35"/>
          <p:cNvSpPr>
            <a:spLocks noChangeArrowheads="1"/>
          </p:cNvSpPr>
          <p:nvPr/>
        </p:nvSpPr>
        <p:spPr bwMode="auto">
          <a:xfrm>
            <a:off x="4402479" y="3581400"/>
            <a:ext cx="1083921" cy="461665"/>
          </a:xfrm>
          <a:prstGeom prst="ellipse">
            <a:avLst/>
          </a:prstGeom>
          <a:noFill/>
          <a:ln w="44450" algn="ctr">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itchFamily="66" charset="0"/>
            </a:endParaRPr>
          </a:p>
        </p:txBody>
      </p:sp>
    </p:spTree>
    <p:extLst>
      <p:ext uri="{BB962C8B-B14F-4D97-AF65-F5344CB8AC3E}">
        <p14:creationId xmlns:p14="http://schemas.microsoft.com/office/powerpoint/2010/main" val="2269287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072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072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6"/>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7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6" grpId="0"/>
      <p:bldP spid="3" grpId="0"/>
      <p:bldP spid="39" grpId="0"/>
      <p:bldP spid="28" grpId="0" animBg="1"/>
      <p:bldP spid="64" grpId="0"/>
      <p:bldP spid="65" grpId="0"/>
      <p:bldP spid="77" grpId="0" animBg="1"/>
      <p:bldP spid="47" grpId="0" animBg="1"/>
      <p:bldP spid="4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47700" y="609600"/>
            <a:ext cx="7772400" cy="1143000"/>
          </a:xfrm>
        </p:spPr>
        <p:txBody>
          <a:bodyPr/>
          <a:lstStyle/>
          <a:p>
            <a:r>
              <a:rPr lang="en-US" altLang="zh-CN" dirty="0" smtClean="0">
                <a:latin typeface="Comic Sans MS" pitchFamily="66" charset="0"/>
                <a:ea typeface="宋体" charset="-122"/>
              </a:rPr>
              <a:t>Security </a:t>
            </a:r>
            <a:r>
              <a:rPr lang="en-US" altLang="zh-CN" sz="1800" dirty="0">
                <a:latin typeface="Comic Sans MS" pitchFamily="66" charset="0"/>
                <a:ea typeface="宋体" pitchFamily="2" charset="-122"/>
              </a:rPr>
              <a:t>[</a:t>
            </a:r>
            <a:r>
              <a:rPr lang="en-US" altLang="zh-CN" sz="1800" dirty="0" err="1">
                <a:latin typeface="Comic Sans MS" pitchFamily="66" charset="0"/>
                <a:ea typeface="宋体" pitchFamily="2" charset="-122"/>
              </a:rPr>
              <a:t>Bethencourt</a:t>
            </a:r>
            <a:r>
              <a:rPr lang="en-US" altLang="zh-CN" sz="1800" dirty="0">
                <a:latin typeface="Comic Sans MS" pitchFamily="66" charset="0"/>
                <a:ea typeface="宋体" pitchFamily="2" charset="-122"/>
              </a:rPr>
              <a:t>, </a:t>
            </a:r>
            <a:r>
              <a:rPr lang="en-US" altLang="zh-CN" sz="1800" dirty="0" err="1">
                <a:latin typeface="Comic Sans MS" pitchFamily="66" charset="0"/>
                <a:ea typeface="宋体" pitchFamily="2" charset="-122"/>
              </a:rPr>
              <a:t>Sahai</a:t>
            </a:r>
            <a:r>
              <a:rPr lang="en-US" altLang="zh-CN" sz="1800" dirty="0">
                <a:latin typeface="Comic Sans MS" pitchFamily="66" charset="0"/>
                <a:ea typeface="宋体" pitchFamily="2" charset="-122"/>
              </a:rPr>
              <a:t>, Waters S&amp;P’07]</a:t>
            </a:r>
            <a:r>
              <a:rPr lang="en-US" altLang="zh-CN" dirty="0">
                <a:latin typeface="Comic Sans MS" pitchFamily="66" charset="0"/>
              </a:rPr>
              <a:t/>
            </a:r>
            <a:br>
              <a:rPr lang="en-US" altLang="zh-CN" dirty="0">
                <a:latin typeface="Comic Sans MS" pitchFamily="66" charset="0"/>
              </a:rPr>
            </a:br>
            <a:endParaRPr lang="en-US" altLang="zh-CN" dirty="0">
              <a:latin typeface="Comic Sans MS" pitchFamily="66" charset="0"/>
              <a:ea typeface="宋体" charset="-122"/>
            </a:endParaRPr>
          </a:p>
        </p:txBody>
      </p:sp>
      <p:sp>
        <p:nvSpPr>
          <p:cNvPr id="203780" name="Text Box 4"/>
          <p:cNvSpPr txBox="1">
            <a:spLocks noChangeArrowheads="1"/>
          </p:cNvSpPr>
          <p:nvPr/>
        </p:nvSpPr>
        <p:spPr bwMode="auto">
          <a:xfrm>
            <a:off x="457200" y="17526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Comic Sans MS" pitchFamily="66" charset="0"/>
                <a:ea typeface="宋体" charset="-122"/>
              </a:rPr>
              <a:t>Theorem: System is (semantically) secure under chosen key attack</a:t>
            </a:r>
          </a:p>
        </p:txBody>
      </p:sp>
      <p:sp>
        <p:nvSpPr>
          <p:cNvPr id="203782" name="Text Box 6"/>
          <p:cNvSpPr txBox="1">
            <a:spLocks noChangeArrowheads="1"/>
          </p:cNvSpPr>
          <p:nvPr/>
        </p:nvSpPr>
        <p:spPr bwMode="auto">
          <a:xfrm>
            <a:off x="490151" y="3498166"/>
            <a:ext cx="834493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latin typeface="Comic Sans MS" pitchFamily="66" charset="0"/>
                <a:ea typeface="宋体" charset="-122"/>
              </a:rPr>
              <a:t>Number Theoretic Assumption:</a:t>
            </a:r>
          </a:p>
          <a:p>
            <a:pPr>
              <a:spcBef>
                <a:spcPct val="50000"/>
              </a:spcBef>
            </a:pPr>
            <a:r>
              <a:rPr lang="en-US" altLang="zh-CN" dirty="0" smtClean="0">
                <a:latin typeface="Comic Sans MS" pitchFamily="66" charset="0"/>
                <a:ea typeface="宋体" charset="-122"/>
              </a:rPr>
              <a:t>	Bilinear </a:t>
            </a:r>
            <a:r>
              <a:rPr lang="en-US" altLang="zh-CN" dirty="0" err="1">
                <a:latin typeface="Comic Sans MS" pitchFamily="66" charset="0"/>
                <a:ea typeface="宋体" charset="-122"/>
              </a:rPr>
              <a:t>Diffie</a:t>
            </a:r>
            <a:r>
              <a:rPr lang="en-US" altLang="zh-CN" dirty="0">
                <a:latin typeface="Comic Sans MS" pitchFamily="66" charset="0"/>
                <a:ea typeface="宋体" charset="-122"/>
              </a:rPr>
              <a:t>-Hellman Exponent </a:t>
            </a:r>
            <a:r>
              <a:rPr lang="en-US" altLang="zh-CN" sz="2000" dirty="0">
                <a:latin typeface="Comic Sans MS" pitchFamily="66" charset="0"/>
                <a:ea typeface="宋体" charset="-122"/>
              </a:rPr>
              <a:t>[BBG05]</a:t>
            </a:r>
          </a:p>
        </p:txBody>
      </p:sp>
      <p:sp>
        <p:nvSpPr>
          <p:cNvPr id="2" name="Rectangle 1"/>
          <p:cNvSpPr/>
          <p:nvPr/>
        </p:nvSpPr>
        <p:spPr>
          <a:xfrm>
            <a:off x="1046205" y="4769025"/>
            <a:ext cx="7315200" cy="461665"/>
          </a:xfrm>
          <a:prstGeom prst="rect">
            <a:avLst/>
          </a:prstGeom>
        </p:spPr>
        <p:txBody>
          <a:bodyPr wrap="square">
            <a:spAutoFit/>
          </a:bodyPr>
          <a:lstStyle/>
          <a:p>
            <a:pPr lvl="1">
              <a:spcBef>
                <a:spcPct val="50000"/>
              </a:spcBef>
            </a:pPr>
            <a:r>
              <a:rPr lang="en-US" altLang="zh-CN" dirty="0">
                <a:latin typeface="Comic Sans MS" pitchFamily="66" charset="0"/>
                <a:ea typeface="宋体" charset="-122"/>
              </a:rPr>
              <a:t>Given </a:t>
            </a:r>
            <a:r>
              <a:rPr lang="en-US" altLang="zh-CN" dirty="0" err="1">
                <a:latin typeface="Comic Sans MS" pitchFamily="66" charset="0"/>
                <a:ea typeface="宋体" charset="-122"/>
              </a:rPr>
              <a:t>g</a:t>
            </a:r>
            <a:r>
              <a:rPr lang="en-US" altLang="zh-CN" baseline="30000" dirty="0" err="1">
                <a:latin typeface="Comic Sans MS" pitchFamily="66" charset="0"/>
                <a:ea typeface="宋体" charset="-122"/>
              </a:rPr>
              <a:t>a</a:t>
            </a:r>
            <a:r>
              <a:rPr lang="en-US" altLang="zh-CN" dirty="0" err="1">
                <a:latin typeface="Comic Sans MS" pitchFamily="66" charset="0"/>
                <a:ea typeface="宋体" charset="-122"/>
              </a:rPr>
              <a:t>,g</a:t>
            </a:r>
            <a:r>
              <a:rPr lang="en-US" altLang="zh-CN" baseline="30000" dirty="0" err="1">
                <a:latin typeface="Comic Sans MS" pitchFamily="66" charset="0"/>
                <a:ea typeface="宋体" charset="-122"/>
              </a:rPr>
              <a:t>b</a:t>
            </a:r>
            <a:r>
              <a:rPr lang="en-US" altLang="zh-CN" dirty="0" err="1">
                <a:latin typeface="Comic Sans MS" pitchFamily="66" charset="0"/>
                <a:ea typeface="宋体" charset="-122"/>
              </a:rPr>
              <a:t>,g</a:t>
            </a:r>
            <a:r>
              <a:rPr lang="en-US" altLang="zh-CN" baseline="30000" dirty="0" err="1">
                <a:latin typeface="Comic Sans MS" pitchFamily="66" charset="0"/>
                <a:ea typeface="宋体" charset="-122"/>
              </a:rPr>
              <a:t>c</a:t>
            </a:r>
            <a:r>
              <a:rPr lang="en-US" altLang="zh-CN" dirty="0">
                <a:latin typeface="Comic Sans MS" pitchFamily="66" charset="0"/>
                <a:ea typeface="宋体" charset="-122"/>
              </a:rPr>
              <a:t> distinguish e(</a:t>
            </a:r>
            <a:r>
              <a:rPr lang="en-US" altLang="zh-CN" dirty="0" err="1">
                <a:latin typeface="Comic Sans MS" pitchFamily="66" charset="0"/>
                <a:ea typeface="宋体" charset="-122"/>
              </a:rPr>
              <a:t>g,g</a:t>
            </a:r>
            <a:r>
              <a:rPr lang="en-US" altLang="zh-CN" dirty="0">
                <a:latin typeface="Comic Sans MS" pitchFamily="66" charset="0"/>
                <a:ea typeface="宋体" charset="-122"/>
              </a:rPr>
              <a:t>)</a:t>
            </a:r>
            <a:r>
              <a:rPr lang="en-US" altLang="zh-CN" baseline="30000" dirty="0" err="1">
                <a:latin typeface="Comic Sans MS" pitchFamily="66" charset="0"/>
                <a:ea typeface="宋体" charset="-122"/>
              </a:rPr>
              <a:t>abc</a:t>
            </a:r>
            <a:r>
              <a:rPr lang="en-US" altLang="zh-CN" dirty="0">
                <a:latin typeface="Comic Sans MS" pitchFamily="66" charset="0"/>
                <a:ea typeface="宋体" charset="-122"/>
              </a:rPr>
              <a:t> from random</a:t>
            </a:r>
          </a:p>
        </p:txBody>
      </p:sp>
    </p:spTree>
    <p:extLst>
      <p:ext uri="{BB962C8B-B14F-4D97-AF65-F5344CB8AC3E}">
        <p14:creationId xmlns:p14="http://schemas.microsoft.com/office/powerpoint/2010/main" val="33054234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304800" y="2743200"/>
            <a:ext cx="8839200" cy="708025"/>
          </a:xfrm>
        </p:spPr>
        <p:txBody>
          <a:bodyPr/>
          <a:lstStyle/>
          <a:p>
            <a:pPr eaLnBrk="1" hangingPunct="1"/>
            <a:r>
              <a:rPr lang="en-US" altLang="zh-CN" sz="3200" dirty="0" smtClean="0">
                <a:latin typeface="Comic Sans MS" pitchFamily="66" charset="0"/>
                <a:ea typeface="宋体" charset="-122"/>
              </a:rPr>
              <a:t>Improving </a:t>
            </a:r>
            <a:r>
              <a:rPr lang="en-US" altLang="zh-CN" sz="3200" dirty="0">
                <a:latin typeface="Comic Sans MS" pitchFamily="66" charset="0"/>
                <a:ea typeface="宋体" charset="-122"/>
              </a:rPr>
              <a:t>Granularity </a:t>
            </a:r>
            <a:r>
              <a:rPr lang="en-US" altLang="zh-CN" sz="3200" dirty="0" smtClean="0">
                <a:latin typeface="Comic Sans MS" pitchFamily="66" charset="0"/>
                <a:ea typeface="宋体" charset="-122"/>
              </a:rPr>
              <a:t>– Attribute </a:t>
            </a:r>
            <a:r>
              <a:rPr lang="en-US" altLang="zh-CN" sz="3200" dirty="0">
                <a:latin typeface="Comic Sans MS" pitchFamily="66" charset="0"/>
                <a:ea typeface="宋体" charset="-122"/>
              </a:rPr>
              <a:t>Revocation</a:t>
            </a:r>
            <a:r>
              <a:rPr lang="en-US" altLang="zh-CN" sz="2800" dirty="0">
                <a:latin typeface="Comic Sans MS" pitchFamily="66" charset="0"/>
                <a:ea typeface="宋体" charset="-122"/>
              </a:rPr>
              <a:t/>
            </a:r>
            <a:br>
              <a:rPr lang="en-US" altLang="zh-CN" sz="2800" dirty="0">
                <a:latin typeface="Comic Sans MS" pitchFamily="66" charset="0"/>
                <a:ea typeface="宋体" charset="-122"/>
              </a:rPr>
            </a:br>
            <a:endParaRPr lang="en-US" altLang="zh-CN" sz="2800" dirty="0">
              <a:latin typeface="Comic Sans MS" pitchFamily="66" charset="0"/>
              <a:ea typeface="宋体" charset="-122"/>
            </a:endParaRPr>
          </a:p>
        </p:txBody>
      </p:sp>
    </p:spTree>
    <p:extLst>
      <p:ext uri="{BB962C8B-B14F-4D97-AF65-F5344CB8AC3E}">
        <p14:creationId xmlns:p14="http://schemas.microsoft.com/office/powerpoint/2010/main" val="85735784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609600"/>
            <a:ext cx="7772400" cy="1143000"/>
          </a:xfrm>
          <a:noFill/>
        </p:spPr>
        <p:txBody>
          <a:bodyPr/>
          <a:lstStyle/>
          <a:p>
            <a:pPr eaLnBrk="1" hangingPunct="1"/>
            <a:r>
              <a:rPr lang="en-US" altLang="zh-CN" dirty="0" smtClean="0">
                <a:solidFill>
                  <a:schemeClr val="bg2"/>
                </a:solidFill>
                <a:latin typeface="Comic Sans MS" pitchFamily="66" charset="0"/>
                <a:ea typeface="宋体" charset="-122"/>
              </a:rPr>
              <a:t>Efficient Revocation</a:t>
            </a:r>
            <a:br>
              <a:rPr lang="en-US" altLang="zh-CN" dirty="0" smtClean="0">
                <a:solidFill>
                  <a:schemeClr val="bg2"/>
                </a:solidFill>
                <a:latin typeface="Comic Sans MS" pitchFamily="66" charset="0"/>
                <a:ea typeface="宋体" charset="-122"/>
              </a:rPr>
            </a:br>
            <a:endParaRPr lang="en-US" altLang="zh-CN" dirty="0" smtClean="0">
              <a:solidFill>
                <a:schemeClr val="bg2"/>
              </a:solidFill>
              <a:latin typeface="Comic Sans MS" pitchFamily="66" charset="0"/>
              <a:ea typeface="宋体" charset="-122"/>
            </a:endParaRPr>
          </a:p>
        </p:txBody>
      </p:sp>
      <p:sp>
        <p:nvSpPr>
          <p:cNvPr id="6" name="Content Placeholder 5"/>
          <p:cNvSpPr>
            <a:spLocks noGrp="1"/>
          </p:cNvSpPr>
          <p:nvPr>
            <p:ph idx="1"/>
          </p:nvPr>
        </p:nvSpPr>
        <p:spPr>
          <a:xfrm>
            <a:off x="762000" y="1752600"/>
            <a:ext cx="7772400" cy="3733800"/>
          </a:xfrm>
        </p:spPr>
        <p:txBody>
          <a:bodyPr/>
          <a:lstStyle/>
          <a:p>
            <a:r>
              <a:rPr lang="en-US" altLang="zh-CN" sz="2800" dirty="0" smtClean="0">
                <a:solidFill>
                  <a:srgbClr val="3333FF"/>
                </a:solidFill>
                <a:latin typeface="Comic Sans MS" pitchFamily="66" charset="0"/>
              </a:rPr>
              <a:t>User Revocation</a:t>
            </a:r>
          </a:p>
          <a:p>
            <a:r>
              <a:rPr lang="en-US" altLang="zh-CN" dirty="0" smtClean="0">
                <a:latin typeface="Comic Sans MS" pitchFamily="66" charset="0"/>
              </a:rPr>
              <a:t>	When one user is revoked, the user loses all the decryption privilege of all the </a:t>
            </a:r>
            <a:r>
              <a:rPr lang="en-US" altLang="zh-CN" dirty="0" err="1" smtClean="0">
                <a:latin typeface="Comic Sans MS" pitchFamily="66" charset="0"/>
              </a:rPr>
              <a:t>ciphertexts</a:t>
            </a:r>
            <a:r>
              <a:rPr lang="en-US" altLang="zh-CN" dirty="0" smtClean="0">
                <a:latin typeface="Comic Sans MS" pitchFamily="66" charset="0"/>
              </a:rPr>
              <a:t> (e.g., a user is leaving a company) </a:t>
            </a:r>
          </a:p>
          <a:p>
            <a:endParaRPr lang="en-US" altLang="zh-CN" dirty="0" smtClean="0">
              <a:latin typeface="Comic Sans MS" pitchFamily="66" charset="0"/>
            </a:endParaRPr>
          </a:p>
          <a:p>
            <a:r>
              <a:rPr lang="en-US" altLang="zh-CN" sz="2800" dirty="0" smtClean="0">
                <a:solidFill>
                  <a:srgbClr val="3333FF"/>
                </a:solidFill>
                <a:latin typeface="Comic Sans MS" pitchFamily="66" charset="0"/>
              </a:rPr>
              <a:t>Attribute Revocation</a:t>
            </a:r>
          </a:p>
          <a:p>
            <a:r>
              <a:rPr lang="en-US" altLang="zh-CN" dirty="0">
                <a:latin typeface="Comic Sans MS" pitchFamily="66" charset="0"/>
              </a:rPr>
              <a:t>	</a:t>
            </a:r>
            <a:r>
              <a:rPr lang="en-US" altLang="zh-CN" dirty="0" smtClean="0">
                <a:latin typeface="Comic Sans MS" pitchFamily="66" charset="0"/>
              </a:rPr>
              <a:t>When one attribute is revoked, the user still can use its other attribute to decrypt </a:t>
            </a:r>
            <a:r>
              <a:rPr lang="en-US" altLang="zh-CN" dirty="0" err="1" smtClean="0">
                <a:latin typeface="Comic Sans MS" pitchFamily="66" charset="0"/>
              </a:rPr>
              <a:t>ciphertexts</a:t>
            </a:r>
            <a:r>
              <a:rPr lang="en-US" altLang="zh-CN" dirty="0" smtClean="0">
                <a:latin typeface="Comic Sans MS" pitchFamily="66" charset="0"/>
              </a:rPr>
              <a:t> (e.g., a user is degraded from PM to Developer)</a:t>
            </a:r>
            <a:endParaRPr lang="zh-CN" altLang="en-US" dirty="0">
              <a:latin typeface="Comic Sans MS" pitchFamily="66" charset="0"/>
            </a:endParaRPr>
          </a:p>
        </p:txBody>
      </p:sp>
    </p:spTree>
    <p:extLst>
      <p:ext uri="{BB962C8B-B14F-4D97-AF65-F5344CB8AC3E}">
        <p14:creationId xmlns:p14="http://schemas.microsoft.com/office/powerpoint/2010/main" val="184474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381000" y="609600"/>
            <a:ext cx="8305800" cy="1016000"/>
          </a:xfrm>
          <a:noFill/>
        </p:spPr>
        <p:txBody>
          <a:bodyPr/>
          <a:lstStyle/>
          <a:p>
            <a:pPr eaLnBrk="1" hangingPunct="1"/>
            <a:r>
              <a:rPr lang="en-US" altLang="zh-CN" dirty="0" smtClean="0">
                <a:solidFill>
                  <a:schemeClr val="bg2"/>
                </a:solidFill>
                <a:latin typeface="Comic Sans MS" pitchFamily="66" charset="0"/>
                <a:ea typeface="宋体" charset="-122"/>
              </a:rPr>
              <a:t>Requirements of Efficient Revocation</a:t>
            </a:r>
            <a:br>
              <a:rPr lang="en-US" altLang="zh-CN" dirty="0" smtClean="0">
                <a:solidFill>
                  <a:schemeClr val="bg2"/>
                </a:solidFill>
                <a:latin typeface="Comic Sans MS" pitchFamily="66" charset="0"/>
                <a:ea typeface="宋体" charset="-122"/>
              </a:rPr>
            </a:br>
            <a:endParaRPr lang="en-US" altLang="zh-CN" dirty="0" smtClean="0">
              <a:solidFill>
                <a:schemeClr val="bg2"/>
              </a:solidFill>
              <a:latin typeface="Comic Sans MS" pitchFamily="66" charset="0"/>
              <a:ea typeface="宋体" charset="-122"/>
            </a:endParaRPr>
          </a:p>
        </p:txBody>
      </p:sp>
      <p:sp>
        <p:nvSpPr>
          <p:cNvPr id="57348" name="Text Box 3"/>
          <p:cNvSpPr txBox="1">
            <a:spLocks noChangeArrowheads="1"/>
          </p:cNvSpPr>
          <p:nvPr/>
        </p:nvSpPr>
        <p:spPr bwMode="auto">
          <a:xfrm>
            <a:off x="479425" y="1093788"/>
            <a:ext cx="8374063" cy="2231380"/>
          </a:xfrm>
          <a:prstGeom prst="rect">
            <a:avLst/>
          </a:prstGeom>
          <a:noFill/>
          <a:ln w="9525">
            <a:noFill/>
            <a:miter lim="800000"/>
            <a:headEnd/>
            <a:tailEnd/>
          </a:ln>
        </p:spPr>
        <p:txBody>
          <a:bodyPr>
            <a:spAutoFit/>
          </a:bodyPr>
          <a:lstStyle/>
          <a:p>
            <a:pPr marL="457200" indent="-457200">
              <a:buFont typeface="Arial" pitchFamily="34" charset="0"/>
              <a:buChar char="•"/>
              <a:defRPr/>
            </a:pPr>
            <a:endParaRPr lang="en-US" altLang="zh-CN" sz="2400" dirty="0">
              <a:latin typeface="Comic Sans MS" pitchFamily="66" charset="0"/>
              <a:ea typeface="宋体" pitchFamily="2" charset="-122"/>
            </a:endParaRPr>
          </a:p>
          <a:p>
            <a:pPr marL="457200" indent="-457200">
              <a:spcBef>
                <a:spcPts val="600"/>
              </a:spcBef>
              <a:spcAft>
                <a:spcPts val="600"/>
              </a:spcAft>
              <a:buFont typeface="Arial" pitchFamily="34" charset="0"/>
              <a:buChar char="•"/>
              <a:defRPr/>
            </a:pPr>
            <a:r>
              <a:rPr lang="en-US" altLang="zh-CN" sz="2800" dirty="0" smtClean="0">
                <a:solidFill>
                  <a:srgbClr val="0000FF"/>
                </a:solidFill>
                <a:latin typeface="Comic Sans MS" pitchFamily="66" charset="0"/>
                <a:ea typeface="宋体" pitchFamily="2" charset="-122"/>
              </a:rPr>
              <a:t>Protecting Previous Encrypted Data </a:t>
            </a:r>
            <a:endParaRPr lang="en-US" altLang="zh-CN" sz="2800" dirty="0">
              <a:solidFill>
                <a:srgbClr val="0000FF"/>
              </a:solidFill>
              <a:latin typeface="Comic Sans MS" pitchFamily="66" charset="0"/>
              <a:ea typeface="宋体" pitchFamily="2" charset="-122"/>
            </a:endParaRPr>
          </a:p>
          <a:p>
            <a:pPr marL="800100" lvl="1" indent="-342900">
              <a:spcBef>
                <a:spcPts val="600"/>
              </a:spcBef>
              <a:spcAft>
                <a:spcPts val="600"/>
              </a:spcAft>
              <a:buFontTx/>
              <a:buChar char="-"/>
              <a:defRPr/>
            </a:pPr>
            <a:r>
              <a:rPr lang="en-US" altLang="zh-CN" dirty="0" smtClean="0">
                <a:latin typeface="Comic Sans MS" pitchFamily="66" charset="0"/>
                <a:ea typeface="宋体" pitchFamily="2" charset="-122"/>
              </a:rPr>
              <a:t>Once an attribute is revoked from the user, it cannot use this revoked attribute to decrypt the previous encrypted data</a:t>
            </a:r>
            <a:endParaRPr lang="en-US" altLang="zh-CN" dirty="0">
              <a:latin typeface="Comic Sans MS" pitchFamily="66" charset="0"/>
              <a:ea typeface="宋体" pitchFamily="2" charset="-122"/>
            </a:endParaRPr>
          </a:p>
        </p:txBody>
      </p:sp>
      <p:sp>
        <p:nvSpPr>
          <p:cNvPr id="2" name="Rectangle 1"/>
          <p:cNvSpPr/>
          <p:nvPr/>
        </p:nvSpPr>
        <p:spPr>
          <a:xfrm>
            <a:off x="479424" y="3352800"/>
            <a:ext cx="8283575" cy="3139321"/>
          </a:xfrm>
          <a:prstGeom prst="rect">
            <a:avLst/>
          </a:prstGeom>
        </p:spPr>
        <p:txBody>
          <a:bodyPr wrap="square">
            <a:spAutoFit/>
          </a:bodyPr>
          <a:lstStyle/>
          <a:p>
            <a:pPr marL="227013" lvl="1">
              <a:spcBef>
                <a:spcPts val="600"/>
              </a:spcBef>
              <a:spcAft>
                <a:spcPts val="600"/>
              </a:spcAft>
              <a:defRPr/>
            </a:pPr>
            <a:r>
              <a:rPr lang="en-US" altLang="zh-CN" kern="0" dirty="0">
                <a:solidFill>
                  <a:srgbClr val="0070C0"/>
                </a:solidFill>
                <a:latin typeface="Comic Sans MS" pitchFamily="66" charset="0"/>
                <a:ea typeface="宋体" pitchFamily="2" charset="-122"/>
              </a:rPr>
              <a:t>Dynamic Credentials and </a:t>
            </a:r>
            <a:r>
              <a:rPr lang="en-US" altLang="zh-CN" kern="0" dirty="0" err="1">
                <a:solidFill>
                  <a:srgbClr val="0070C0"/>
                </a:solidFill>
                <a:latin typeface="Comic Sans MS" pitchFamily="66" charset="0"/>
                <a:ea typeface="宋体" pitchFamily="2" charset="-122"/>
              </a:rPr>
              <a:t>Ciphertext</a:t>
            </a:r>
            <a:r>
              <a:rPr lang="en-US" altLang="zh-CN" kern="0" dirty="0">
                <a:solidFill>
                  <a:srgbClr val="0070C0"/>
                </a:solidFill>
                <a:latin typeface="Comic Sans MS" pitchFamily="66" charset="0"/>
                <a:ea typeface="宋体" pitchFamily="2" charset="-122"/>
              </a:rPr>
              <a:t> Delegation for Attribute-Based Encryption</a:t>
            </a:r>
            <a:r>
              <a:rPr lang="en-US" altLang="zh-CN" sz="1600" kern="0" dirty="0">
                <a:solidFill>
                  <a:srgbClr val="0070C0"/>
                </a:solidFill>
                <a:latin typeface="Comic Sans MS" pitchFamily="66" charset="0"/>
                <a:ea typeface="宋体" pitchFamily="2" charset="-122"/>
              </a:rPr>
              <a:t>[</a:t>
            </a:r>
            <a:r>
              <a:rPr lang="en-US" altLang="zh-CN" sz="1600" kern="0" dirty="0" err="1">
                <a:solidFill>
                  <a:srgbClr val="0070C0"/>
                </a:solidFill>
                <a:latin typeface="Comic Sans MS" pitchFamily="66" charset="0"/>
                <a:ea typeface="宋体" pitchFamily="2" charset="-122"/>
              </a:rPr>
              <a:t>Sahai</a:t>
            </a:r>
            <a:r>
              <a:rPr lang="en-US" altLang="zh-CN" sz="1600" kern="0" dirty="0">
                <a:solidFill>
                  <a:srgbClr val="0070C0"/>
                </a:solidFill>
                <a:latin typeface="Comic Sans MS" pitchFamily="66" charset="0"/>
                <a:ea typeface="宋体" pitchFamily="2" charset="-122"/>
              </a:rPr>
              <a:t>, </a:t>
            </a:r>
            <a:r>
              <a:rPr lang="en-US" altLang="zh-CN" sz="1600" kern="0" dirty="0" err="1" smtClean="0">
                <a:solidFill>
                  <a:srgbClr val="0070C0"/>
                </a:solidFill>
                <a:latin typeface="Comic Sans MS" pitchFamily="66" charset="0"/>
                <a:ea typeface="宋体" pitchFamily="2" charset="-122"/>
              </a:rPr>
              <a:t>Seyalioglu</a:t>
            </a:r>
            <a:r>
              <a:rPr lang="en-US" altLang="zh-CN" sz="1600" kern="0" dirty="0">
                <a:solidFill>
                  <a:srgbClr val="0070C0"/>
                </a:solidFill>
                <a:latin typeface="Comic Sans MS" pitchFamily="66" charset="0"/>
                <a:ea typeface="宋体" pitchFamily="2" charset="-122"/>
              </a:rPr>
              <a:t>, Waters CRYPTO’12]</a:t>
            </a:r>
            <a:endParaRPr lang="en-US" altLang="zh-CN" kern="0" dirty="0">
              <a:solidFill>
                <a:srgbClr val="0070C0"/>
              </a:solidFill>
              <a:latin typeface="Comic Sans MS" pitchFamily="66" charset="0"/>
              <a:ea typeface="宋体" pitchFamily="2" charset="-122"/>
            </a:endParaRPr>
          </a:p>
          <a:p>
            <a:pPr marL="800100" lvl="1" indent="-342900">
              <a:spcBef>
                <a:spcPts val="600"/>
              </a:spcBef>
              <a:spcAft>
                <a:spcPts val="600"/>
              </a:spcAft>
              <a:buFontTx/>
              <a:buChar char="-"/>
              <a:defRPr/>
            </a:pPr>
            <a:r>
              <a:rPr lang="en-US" altLang="zh-CN" dirty="0" smtClean="0">
                <a:latin typeface="Comic Sans MS" pitchFamily="66" charset="0"/>
                <a:ea typeface="宋体" pitchFamily="2" charset="-122"/>
              </a:rPr>
              <a:t>Assume the user may access the files necessary for his work and not download all files he has access to (e.g., enforced by access logs).</a:t>
            </a:r>
          </a:p>
          <a:p>
            <a:pPr marL="800100" lvl="1" indent="-342900">
              <a:spcBef>
                <a:spcPts val="600"/>
              </a:spcBef>
              <a:spcAft>
                <a:spcPts val="600"/>
              </a:spcAft>
              <a:buFontTx/>
              <a:buChar char="-"/>
              <a:defRPr/>
            </a:pPr>
            <a:r>
              <a:rPr lang="en-US" altLang="zh-CN" dirty="0" err="1" smtClean="0">
                <a:solidFill>
                  <a:srgbClr val="FF0000"/>
                </a:solidFill>
                <a:latin typeface="Comic Sans MS" pitchFamily="66" charset="0"/>
                <a:ea typeface="宋体" pitchFamily="2" charset="-122"/>
              </a:rPr>
              <a:t>Ciphertexts</a:t>
            </a:r>
            <a:r>
              <a:rPr lang="en-US" altLang="zh-CN" dirty="0" smtClean="0">
                <a:solidFill>
                  <a:srgbClr val="FF0000"/>
                </a:solidFill>
                <a:latin typeface="Comic Sans MS" pitchFamily="66" charset="0"/>
                <a:ea typeface="宋体" pitchFamily="2" charset="-122"/>
              </a:rPr>
              <a:t> Update</a:t>
            </a:r>
          </a:p>
          <a:p>
            <a:pPr marL="800100" lvl="1" indent="-342900">
              <a:spcBef>
                <a:spcPts val="600"/>
              </a:spcBef>
              <a:spcAft>
                <a:spcPts val="600"/>
              </a:spcAft>
              <a:buFontTx/>
              <a:buChar char="-"/>
              <a:defRPr/>
            </a:pPr>
            <a:r>
              <a:rPr lang="en-US" altLang="zh-CN" dirty="0" smtClean="0">
                <a:solidFill>
                  <a:srgbClr val="FF0000"/>
                </a:solidFill>
                <a:latin typeface="Comic Sans MS" pitchFamily="66" charset="0"/>
                <a:ea typeface="宋体" pitchFamily="2" charset="-122"/>
              </a:rPr>
              <a:t>Key Update</a:t>
            </a:r>
            <a:endParaRPr lang="en-US" altLang="zh-CN" dirty="0">
              <a:solidFill>
                <a:srgbClr val="FF0000"/>
              </a:solidFill>
              <a:latin typeface="Comic Sans MS" pitchFamily="66" charset="0"/>
              <a:ea typeface="宋体" pitchFamily="2" charset="-122"/>
            </a:endParaRPr>
          </a:p>
        </p:txBody>
      </p:sp>
    </p:spTree>
    <p:extLst>
      <p:ext uri="{BB962C8B-B14F-4D97-AF65-F5344CB8AC3E}">
        <p14:creationId xmlns:p14="http://schemas.microsoft.com/office/powerpoint/2010/main" val="16655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381000" y="609600"/>
            <a:ext cx="8305800" cy="1016000"/>
          </a:xfrm>
          <a:noFill/>
        </p:spPr>
        <p:txBody>
          <a:bodyPr/>
          <a:lstStyle/>
          <a:p>
            <a:pPr eaLnBrk="1" hangingPunct="1"/>
            <a:r>
              <a:rPr lang="en-US" altLang="zh-CN" dirty="0" smtClean="0">
                <a:solidFill>
                  <a:schemeClr val="bg2"/>
                </a:solidFill>
                <a:latin typeface="Comic Sans MS" pitchFamily="66" charset="0"/>
                <a:ea typeface="宋体" charset="-122"/>
              </a:rPr>
              <a:t>Requirements of Efficient Revocation</a:t>
            </a:r>
            <a:br>
              <a:rPr lang="en-US" altLang="zh-CN" dirty="0" smtClean="0">
                <a:solidFill>
                  <a:schemeClr val="bg2"/>
                </a:solidFill>
                <a:latin typeface="Comic Sans MS" pitchFamily="66" charset="0"/>
                <a:ea typeface="宋体" charset="-122"/>
              </a:rPr>
            </a:br>
            <a:endParaRPr lang="en-US" altLang="zh-CN" dirty="0" smtClean="0">
              <a:solidFill>
                <a:schemeClr val="bg2"/>
              </a:solidFill>
              <a:latin typeface="Comic Sans MS" pitchFamily="66" charset="0"/>
              <a:ea typeface="宋体" charset="-122"/>
            </a:endParaRPr>
          </a:p>
        </p:txBody>
      </p:sp>
      <p:sp>
        <p:nvSpPr>
          <p:cNvPr id="57348" name="Text Box 3"/>
          <p:cNvSpPr txBox="1">
            <a:spLocks noChangeArrowheads="1"/>
          </p:cNvSpPr>
          <p:nvPr/>
        </p:nvSpPr>
        <p:spPr bwMode="auto">
          <a:xfrm>
            <a:off x="479425" y="1093788"/>
            <a:ext cx="8374063" cy="2231380"/>
          </a:xfrm>
          <a:prstGeom prst="rect">
            <a:avLst/>
          </a:prstGeom>
          <a:noFill/>
          <a:ln w="9525">
            <a:noFill/>
            <a:miter lim="800000"/>
            <a:headEnd/>
            <a:tailEnd/>
          </a:ln>
        </p:spPr>
        <p:txBody>
          <a:bodyPr>
            <a:spAutoFit/>
          </a:bodyPr>
          <a:lstStyle/>
          <a:p>
            <a:pPr marL="457200" indent="-457200">
              <a:buFont typeface="Arial" pitchFamily="34" charset="0"/>
              <a:buChar char="•"/>
              <a:defRPr/>
            </a:pPr>
            <a:endParaRPr lang="en-US" altLang="zh-CN" sz="2400" dirty="0">
              <a:latin typeface="Comic Sans MS" pitchFamily="66" charset="0"/>
              <a:ea typeface="宋体" pitchFamily="2" charset="-122"/>
            </a:endParaRPr>
          </a:p>
          <a:p>
            <a:pPr marL="457200" indent="-457200">
              <a:spcBef>
                <a:spcPts val="600"/>
              </a:spcBef>
              <a:spcAft>
                <a:spcPts val="600"/>
              </a:spcAft>
              <a:buFont typeface="Arial" pitchFamily="34" charset="0"/>
              <a:buChar char="•"/>
              <a:defRPr/>
            </a:pPr>
            <a:r>
              <a:rPr lang="en-US" altLang="zh-CN" sz="2800" dirty="0" smtClean="0">
                <a:solidFill>
                  <a:srgbClr val="0000FF"/>
                </a:solidFill>
                <a:latin typeface="Comic Sans MS" pitchFamily="66" charset="0"/>
                <a:ea typeface="宋体" pitchFamily="2" charset="-122"/>
              </a:rPr>
              <a:t>Protecting Previous Encrypted Data </a:t>
            </a:r>
            <a:endParaRPr lang="en-US" altLang="zh-CN" sz="2800" dirty="0">
              <a:solidFill>
                <a:srgbClr val="0000FF"/>
              </a:solidFill>
              <a:latin typeface="Comic Sans MS" pitchFamily="66" charset="0"/>
              <a:ea typeface="宋体" pitchFamily="2" charset="-122"/>
            </a:endParaRPr>
          </a:p>
          <a:p>
            <a:pPr marL="800100" lvl="1" indent="-342900">
              <a:spcBef>
                <a:spcPts val="600"/>
              </a:spcBef>
              <a:spcAft>
                <a:spcPts val="600"/>
              </a:spcAft>
              <a:buFontTx/>
              <a:buChar char="-"/>
              <a:defRPr/>
            </a:pPr>
            <a:r>
              <a:rPr lang="en-US" altLang="zh-CN" dirty="0" smtClean="0">
                <a:latin typeface="Comic Sans MS" pitchFamily="66" charset="0"/>
                <a:ea typeface="宋体" pitchFamily="2" charset="-122"/>
              </a:rPr>
              <a:t>Once an attribute is revoked from the user, it cannot use this revoked attribute to decrypt the previous encrypted data</a:t>
            </a:r>
            <a:endParaRPr lang="en-US" altLang="zh-CN" dirty="0">
              <a:latin typeface="Comic Sans MS" pitchFamily="66" charset="0"/>
              <a:ea typeface="宋体" pitchFamily="2" charset="-122"/>
            </a:endParaRPr>
          </a:p>
        </p:txBody>
      </p:sp>
      <p:sp>
        <p:nvSpPr>
          <p:cNvPr id="2" name="Rectangle 1"/>
          <p:cNvSpPr/>
          <p:nvPr/>
        </p:nvSpPr>
        <p:spPr>
          <a:xfrm>
            <a:off x="479424" y="3658612"/>
            <a:ext cx="8283575" cy="3046988"/>
          </a:xfrm>
          <a:prstGeom prst="rect">
            <a:avLst/>
          </a:prstGeom>
        </p:spPr>
        <p:txBody>
          <a:bodyPr wrap="square">
            <a:spAutoFit/>
          </a:bodyPr>
          <a:lstStyle/>
          <a:p>
            <a:pPr marL="227013" lvl="1">
              <a:spcBef>
                <a:spcPts val="600"/>
              </a:spcBef>
              <a:spcAft>
                <a:spcPts val="600"/>
              </a:spcAft>
              <a:defRPr/>
            </a:pPr>
            <a:r>
              <a:rPr lang="en-US" altLang="zh-CN" sz="2800" kern="0" dirty="0" smtClean="0">
                <a:solidFill>
                  <a:srgbClr val="0070C0"/>
                </a:solidFill>
                <a:latin typeface="Comic Sans MS" pitchFamily="66" charset="0"/>
                <a:ea typeface="宋体" pitchFamily="2" charset="-122"/>
              </a:rPr>
              <a:t>Attribute based data sharing with attribute revocation </a:t>
            </a:r>
            <a:r>
              <a:rPr lang="en-US" altLang="zh-CN" sz="1800" kern="0" dirty="0" smtClean="0">
                <a:solidFill>
                  <a:srgbClr val="0070C0"/>
                </a:solidFill>
                <a:latin typeface="Comic Sans MS" pitchFamily="66" charset="0"/>
                <a:ea typeface="宋体" pitchFamily="2" charset="-122"/>
              </a:rPr>
              <a:t>[Yu</a:t>
            </a:r>
            <a:r>
              <a:rPr lang="en-US" altLang="zh-CN" sz="1800" kern="0" dirty="0">
                <a:solidFill>
                  <a:srgbClr val="0070C0"/>
                </a:solidFill>
                <a:latin typeface="Comic Sans MS" pitchFamily="66" charset="0"/>
                <a:ea typeface="宋体" pitchFamily="2" charset="-122"/>
              </a:rPr>
              <a:t>, Wang, </a:t>
            </a:r>
            <a:r>
              <a:rPr lang="en-US" altLang="zh-CN" sz="1800" kern="0" dirty="0" err="1">
                <a:solidFill>
                  <a:srgbClr val="0070C0"/>
                </a:solidFill>
                <a:latin typeface="Comic Sans MS" pitchFamily="66" charset="0"/>
                <a:ea typeface="宋体" pitchFamily="2" charset="-122"/>
              </a:rPr>
              <a:t>Ren</a:t>
            </a:r>
            <a:r>
              <a:rPr lang="en-US" altLang="zh-CN" sz="1800" kern="0" dirty="0">
                <a:solidFill>
                  <a:srgbClr val="0070C0"/>
                </a:solidFill>
                <a:latin typeface="Comic Sans MS" pitchFamily="66" charset="0"/>
                <a:ea typeface="宋体" pitchFamily="2" charset="-122"/>
              </a:rPr>
              <a:t>, Lou </a:t>
            </a:r>
            <a:r>
              <a:rPr lang="en-US" altLang="zh-CN" sz="1800" kern="0" dirty="0" smtClean="0">
                <a:solidFill>
                  <a:srgbClr val="0070C0"/>
                </a:solidFill>
                <a:latin typeface="Comic Sans MS" pitchFamily="66" charset="0"/>
                <a:ea typeface="宋体" pitchFamily="2" charset="-122"/>
              </a:rPr>
              <a:t>AsiaCCS’10]  </a:t>
            </a:r>
            <a:endParaRPr lang="en-US" altLang="zh-CN" sz="2800" kern="0" dirty="0" smtClean="0">
              <a:solidFill>
                <a:srgbClr val="0070C0"/>
              </a:solidFill>
              <a:latin typeface="Comic Sans MS" pitchFamily="66" charset="0"/>
              <a:ea typeface="宋体" pitchFamily="2" charset="-122"/>
            </a:endParaRPr>
          </a:p>
          <a:p>
            <a:pPr marL="800100" lvl="1" indent="-342900">
              <a:spcBef>
                <a:spcPts val="600"/>
              </a:spcBef>
              <a:spcAft>
                <a:spcPts val="600"/>
              </a:spcAft>
              <a:buFontTx/>
              <a:buChar char="-"/>
              <a:defRPr/>
            </a:pPr>
            <a:r>
              <a:rPr lang="en-US" altLang="zh-CN" dirty="0" smtClean="0">
                <a:solidFill>
                  <a:srgbClr val="FF0000"/>
                </a:solidFill>
                <a:latin typeface="Comic Sans MS" pitchFamily="66" charset="0"/>
                <a:ea typeface="宋体" pitchFamily="2" charset="-122"/>
              </a:rPr>
              <a:t>Re-generate Secret Keys </a:t>
            </a:r>
          </a:p>
          <a:p>
            <a:pPr marL="800100" lvl="1" indent="-342900">
              <a:spcBef>
                <a:spcPts val="600"/>
              </a:spcBef>
              <a:spcAft>
                <a:spcPts val="600"/>
              </a:spcAft>
              <a:buFontTx/>
              <a:buChar char="-"/>
              <a:defRPr/>
            </a:pPr>
            <a:r>
              <a:rPr lang="en-US" altLang="zh-CN" dirty="0" smtClean="0">
                <a:solidFill>
                  <a:srgbClr val="FF0000"/>
                </a:solidFill>
                <a:latin typeface="Comic Sans MS" pitchFamily="66" charset="0"/>
                <a:ea typeface="宋体" pitchFamily="2" charset="-122"/>
              </a:rPr>
              <a:t>Re-encrypt </a:t>
            </a:r>
            <a:r>
              <a:rPr lang="en-US" altLang="zh-CN" dirty="0" err="1" smtClean="0">
                <a:solidFill>
                  <a:srgbClr val="FF0000"/>
                </a:solidFill>
                <a:latin typeface="Comic Sans MS" pitchFamily="66" charset="0"/>
                <a:ea typeface="宋体" pitchFamily="2" charset="-122"/>
              </a:rPr>
              <a:t>Ciphertexts</a:t>
            </a:r>
            <a:r>
              <a:rPr lang="en-US" altLang="zh-CN" dirty="0">
                <a:solidFill>
                  <a:srgbClr val="FF0000"/>
                </a:solidFill>
                <a:latin typeface="Comic Sans MS" pitchFamily="66" charset="0"/>
                <a:ea typeface="宋体" pitchFamily="2" charset="-122"/>
              </a:rPr>
              <a:t> </a:t>
            </a:r>
            <a:r>
              <a:rPr lang="en-US" altLang="zh-CN" dirty="0" smtClean="0">
                <a:solidFill>
                  <a:srgbClr val="FF0000"/>
                </a:solidFill>
                <a:latin typeface="Comic Sans MS" pitchFamily="66" charset="0"/>
                <a:ea typeface="宋体" pitchFamily="2" charset="-122"/>
              </a:rPr>
              <a:t>(Proxy Re-encryption)</a:t>
            </a:r>
          </a:p>
          <a:p>
            <a:pPr marL="800100" lvl="1" indent="-342900">
              <a:spcBef>
                <a:spcPts val="600"/>
              </a:spcBef>
              <a:spcAft>
                <a:spcPts val="600"/>
              </a:spcAft>
              <a:buFontTx/>
              <a:buChar char="-"/>
              <a:defRPr/>
            </a:pPr>
            <a:endParaRPr lang="en-US" altLang="zh-CN" dirty="0" smtClean="0">
              <a:solidFill>
                <a:srgbClr val="FF0000"/>
              </a:solidFill>
              <a:latin typeface="Comic Sans MS" pitchFamily="66" charset="0"/>
              <a:ea typeface="宋体" pitchFamily="2" charset="-122"/>
            </a:endParaRPr>
          </a:p>
          <a:p>
            <a:pPr lvl="1">
              <a:spcBef>
                <a:spcPts val="600"/>
              </a:spcBef>
              <a:spcAft>
                <a:spcPts val="600"/>
              </a:spcAft>
              <a:defRPr/>
            </a:pPr>
            <a:endParaRPr lang="en-US" altLang="zh-CN" dirty="0">
              <a:solidFill>
                <a:srgbClr val="FF0000"/>
              </a:solidFill>
              <a:latin typeface="Comic Sans MS" pitchFamily="66" charset="0"/>
              <a:ea typeface="宋体" pitchFamily="2" charset="-122"/>
            </a:endParaRPr>
          </a:p>
        </p:txBody>
      </p:sp>
    </p:spTree>
    <p:extLst>
      <p:ext uri="{BB962C8B-B14F-4D97-AF65-F5344CB8AC3E}">
        <p14:creationId xmlns:p14="http://schemas.microsoft.com/office/powerpoint/2010/main" val="185780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533400" y="3048000"/>
            <a:ext cx="8305800" cy="708025"/>
          </a:xfrm>
        </p:spPr>
        <p:txBody>
          <a:bodyPr/>
          <a:lstStyle/>
          <a:p>
            <a:pPr eaLnBrk="1" hangingPunct="1"/>
            <a:r>
              <a:rPr lang="en-US" altLang="zh-CN" sz="3200" dirty="0" smtClean="0">
                <a:latin typeface="Comic Sans MS" pitchFamily="66" charset="0"/>
                <a:ea typeface="宋体" charset="-122"/>
              </a:rPr>
              <a:t>Lecture 2: Access </a:t>
            </a:r>
            <a:r>
              <a:rPr lang="en-US" altLang="zh-CN" sz="3200" dirty="0">
                <a:latin typeface="Comic Sans MS" pitchFamily="66" charset="0"/>
                <a:ea typeface="宋体" charset="-122"/>
              </a:rPr>
              <a:t>Control in Cloud Storage Systems</a:t>
            </a:r>
            <a:r>
              <a:rPr lang="en-US" altLang="zh-CN" sz="4000" dirty="0">
                <a:latin typeface="Comic Sans MS" pitchFamily="66" charset="0"/>
                <a:ea typeface="宋体" charset="-122"/>
              </a:rPr>
              <a:t/>
            </a:r>
            <a:br>
              <a:rPr lang="en-US" altLang="zh-CN" sz="4000" dirty="0">
                <a:latin typeface="Comic Sans MS" pitchFamily="66" charset="0"/>
                <a:ea typeface="宋体" charset="-122"/>
              </a:rPr>
            </a:br>
            <a:endParaRPr lang="en-US" altLang="zh-CN" sz="4000" dirty="0">
              <a:latin typeface="Comic Sans MS" pitchFamily="66" charset="0"/>
              <a:ea typeface="宋体" charset="-122"/>
            </a:endParaRPr>
          </a:p>
        </p:txBody>
      </p:sp>
    </p:spTree>
    <p:extLst>
      <p:ext uri="{BB962C8B-B14F-4D97-AF65-F5344CB8AC3E}">
        <p14:creationId xmlns:p14="http://schemas.microsoft.com/office/powerpoint/2010/main" val="2185611674"/>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381000" y="609600"/>
            <a:ext cx="8305800" cy="1016000"/>
          </a:xfrm>
          <a:noFill/>
        </p:spPr>
        <p:txBody>
          <a:bodyPr/>
          <a:lstStyle/>
          <a:p>
            <a:pPr eaLnBrk="1" hangingPunct="1"/>
            <a:r>
              <a:rPr lang="en-US" altLang="zh-CN" dirty="0" smtClean="0">
                <a:solidFill>
                  <a:schemeClr val="bg2"/>
                </a:solidFill>
                <a:latin typeface="Comic Sans MS" pitchFamily="66" charset="0"/>
                <a:ea typeface="宋体" charset="-122"/>
              </a:rPr>
              <a:t>Requirements of Efficient Revocation</a:t>
            </a:r>
            <a:br>
              <a:rPr lang="en-US" altLang="zh-CN" dirty="0" smtClean="0">
                <a:solidFill>
                  <a:schemeClr val="bg2"/>
                </a:solidFill>
                <a:latin typeface="Comic Sans MS" pitchFamily="66" charset="0"/>
                <a:ea typeface="宋体" charset="-122"/>
              </a:rPr>
            </a:br>
            <a:endParaRPr lang="en-US" altLang="zh-CN" dirty="0" smtClean="0">
              <a:solidFill>
                <a:schemeClr val="bg2"/>
              </a:solidFill>
              <a:latin typeface="Comic Sans MS" pitchFamily="66" charset="0"/>
              <a:ea typeface="宋体" charset="-122"/>
            </a:endParaRPr>
          </a:p>
        </p:txBody>
      </p:sp>
      <p:sp>
        <p:nvSpPr>
          <p:cNvPr id="57348" name="Text Box 3"/>
          <p:cNvSpPr txBox="1">
            <a:spLocks noChangeArrowheads="1"/>
          </p:cNvSpPr>
          <p:nvPr/>
        </p:nvSpPr>
        <p:spPr bwMode="auto">
          <a:xfrm>
            <a:off x="479425" y="1093788"/>
            <a:ext cx="8374063" cy="5647700"/>
          </a:xfrm>
          <a:prstGeom prst="rect">
            <a:avLst/>
          </a:prstGeom>
          <a:noFill/>
          <a:ln w="9525">
            <a:noFill/>
            <a:miter lim="800000"/>
            <a:headEnd/>
            <a:tailEnd/>
          </a:ln>
        </p:spPr>
        <p:txBody>
          <a:bodyPr>
            <a:spAutoFit/>
          </a:bodyPr>
          <a:lstStyle/>
          <a:p>
            <a:pPr marL="457200" indent="-457200">
              <a:buFont typeface="Arial" pitchFamily="34" charset="0"/>
              <a:buChar char="•"/>
              <a:defRPr/>
            </a:pPr>
            <a:endParaRPr lang="en-US" altLang="zh-CN" sz="2400" dirty="0">
              <a:latin typeface="Comic Sans MS" pitchFamily="66" charset="0"/>
              <a:ea typeface="宋体" pitchFamily="2" charset="-122"/>
            </a:endParaRPr>
          </a:p>
          <a:p>
            <a:pPr marL="457200" indent="-457200">
              <a:spcBef>
                <a:spcPts val="600"/>
              </a:spcBef>
              <a:spcAft>
                <a:spcPts val="600"/>
              </a:spcAft>
              <a:buFont typeface="Arial" pitchFamily="34" charset="0"/>
              <a:buChar char="•"/>
              <a:defRPr/>
            </a:pPr>
            <a:r>
              <a:rPr lang="en-US" altLang="zh-CN" sz="2800" dirty="0" smtClean="0">
                <a:solidFill>
                  <a:srgbClr val="0000FF"/>
                </a:solidFill>
                <a:latin typeface="Comic Sans MS" pitchFamily="66" charset="0"/>
                <a:ea typeface="宋体" pitchFamily="2" charset="-122"/>
              </a:rPr>
              <a:t>Protecting Newly Encrypted Data </a:t>
            </a:r>
            <a:endParaRPr lang="en-US" altLang="zh-CN" sz="2800" dirty="0">
              <a:solidFill>
                <a:srgbClr val="0000FF"/>
              </a:solidFill>
              <a:latin typeface="Comic Sans MS" pitchFamily="66" charset="0"/>
              <a:ea typeface="宋体" pitchFamily="2" charset="-122"/>
            </a:endParaRPr>
          </a:p>
          <a:p>
            <a:pPr marL="800100" lvl="1" indent="-342900">
              <a:spcBef>
                <a:spcPts val="600"/>
              </a:spcBef>
              <a:spcAft>
                <a:spcPts val="600"/>
              </a:spcAft>
              <a:buFontTx/>
              <a:buChar char="-"/>
              <a:defRPr/>
            </a:pPr>
            <a:r>
              <a:rPr lang="en-US" altLang="zh-CN" dirty="0" smtClean="0">
                <a:latin typeface="Comic Sans MS" pitchFamily="66" charset="0"/>
                <a:ea typeface="宋体" pitchFamily="2" charset="-122"/>
              </a:rPr>
              <a:t>Once an attribute is revoked from the user, it cannot use this revoked attribute to decrypt the newly encrypted data</a:t>
            </a:r>
          </a:p>
          <a:p>
            <a:pPr marL="800100" lvl="1" indent="-342900">
              <a:spcBef>
                <a:spcPts val="600"/>
              </a:spcBef>
              <a:spcAft>
                <a:spcPts val="600"/>
              </a:spcAft>
              <a:buFontTx/>
              <a:buChar char="-"/>
              <a:defRPr/>
            </a:pPr>
            <a:r>
              <a:rPr lang="en-US" altLang="zh-CN" dirty="0" smtClean="0">
                <a:solidFill>
                  <a:srgbClr val="FF0000"/>
                </a:solidFill>
                <a:latin typeface="Comic Sans MS" pitchFamily="66" charset="0"/>
                <a:ea typeface="宋体" pitchFamily="2" charset="-122"/>
              </a:rPr>
              <a:t>Key Update</a:t>
            </a:r>
          </a:p>
          <a:p>
            <a:pPr marL="457200" indent="-457200">
              <a:spcBef>
                <a:spcPts val="600"/>
              </a:spcBef>
              <a:spcAft>
                <a:spcPts val="600"/>
              </a:spcAft>
              <a:buFont typeface="Arial" pitchFamily="34" charset="0"/>
              <a:buChar char="•"/>
              <a:defRPr/>
            </a:pPr>
            <a:r>
              <a:rPr lang="en-US" altLang="zh-CN" sz="2800" dirty="0" smtClean="0">
                <a:solidFill>
                  <a:srgbClr val="0000FF"/>
                </a:solidFill>
                <a:latin typeface="Comic Sans MS" pitchFamily="66" charset="0"/>
                <a:ea typeface="宋体" pitchFamily="2" charset="-122"/>
              </a:rPr>
              <a:t>Guaranteeing Newly Joined Users</a:t>
            </a:r>
            <a:endParaRPr lang="en-US" altLang="zh-CN" sz="2800" dirty="0">
              <a:solidFill>
                <a:srgbClr val="0000FF"/>
              </a:solidFill>
              <a:latin typeface="Comic Sans MS" pitchFamily="66" charset="0"/>
              <a:ea typeface="宋体" pitchFamily="2" charset="-122"/>
            </a:endParaRPr>
          </a:p>
          <a:p>
            <a:pPr marL="800100" lvl="1" indent="-342900">
              <a:spcBef>
                <a:spcPts val="600"/>
              </a:spcBef>
              <a:spcAft>
                <a:spcPts val="600"/>
              </a:spcAft>
              <a:buFontTx/>
              <a:buChar char="-"/>
              <a:defRPr/>
            </a:pPr>
            <a:r>
              <a:rPr lang="en-US" altLang="zh-CN" dirty="0" smtClean="0">
                <a:latin typeface="Comic Sans MS" pitchFamily="66" charset="0"/>
                <a:ea typeface="宋体" pitchFamily="2" charset="-122"/>
              </a:rPr>
              <a:t>The newly joined users should still be able to decrypt previous encrypted data, if they has sufficient attributes</a:t>
            </a:r>
          </a:p>
          <a:p>
            <a:pPr marL="800100" lvl="1" indent="-342900">
              <a:spcBef>
                <a:spcPts val="600"/>
              </a:spcBef>
              <a:spcAft>
                <a:spcPts val="600"/>
              </a:spcAft>
              <a:buFontTx/>
              <a:buChar char="-"/>
              <a:defRPr/>
            </a:pPr>
            <a:r>
              <a:rPr lang="en-US" altLang="zh-CN" dirty="0" err="1" smtClean="0">
                <a:solidFill>
                  <a:srgbClr val="FF0000"/>
                </a:solidFill>
                <a:latin typeface="Comic Sans MS" pitchFamily="66" charset="0"/>
                <a:ea typeface="宋体" pitchFamily="2" charset="-122"/>
              </a:rPr>
              <a:t>Ciphertexts</a:t>
            </a:r>
            <a:r>
              <a:rPr lang="en-US" altLang="zh-CN" dirty="0" smtClean="0">
                <a:solidFill>
                  <a:srgbClr val="FF0000"/>
                </a:solidFill>
                <a:latin typeface="Comic Sans MS" pitchFamily="66" charset="0"/>
                <a:ea typeface="宋体" pitchFamily="2" charset="-122"/>
              </a:rPr>
              <a:t> Update</a:t>
            </a:r>
            <a:endParaRPr lang="en-US" altLang="zh-CN" dirty="0">
              <a:solidFill>
                <a:srgbClr val="FF0000"/>
              </a:solidFill>
              <a:latin typeface="Comic Sans MS" pitchFamily="66" charset="0"/>
              <a:ea typeface="宋体" pitchFamily="2" charset="-122"/>
            </a:endParaRPr>
          </a:p>
          <a:p>
            <a:pPr marL="800100" lvl="1" indent="-342900">
              <a:spcBef>
                <a:spcPts val="600"/>
              </a:spcBef>
              <a:spcAft>
                <a:spcPts val="600"/>
              </a:spcAft>
              <a:buFontTx/>
              <a:buChar char="-"/>
              <a:defRPr/>
            </a:pPr>
            <a:endParaRPr lang="en-US" altLang="zh-CN" dirty="0">
              <a:latin typeface="Comic Sans MS" pitchFamily="66" charset="0"/>
              <a:ea typeface="宋体" pitchFamily="2" charset="-122"/>
            </a:endParaRPr>
          </a:p>
        </p:txBody>
      </p:sp>
    </p:spTree>
    <p:extLst>
      <p:ext uri="{BB962C8B-B14F-4D97-AF65-F5344CB8AC3E}">
        <p14:creationId xmlns:p14="http://schemas.microsoft.com/office/powerpoint/2010/main" val="163861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3"/>
          <p:cNvSpPr txBox="1">
            <a:spLocks noChangeArrowheads="1"/>
          </p:cNvSpPr>
          <p:nvPr/>
        </p:nvSpPr>
        <p:spPr bwMode="auto">
          <a:xfrm>
            <a:off x="505767" y="1752600"/>
            <a:ext cx="7876233" cy="4481227"/>
          </a:xfrm>
          <a:prstGeom prst="rect">
            <a:avLst/>
          </a:prstGeom>
          <a:noFill/>
          <a:ln w="9525">
            <a:noFill/>
            <a:miter lim="800000"/>
            <a:headEnd/>
            <a:tailEnd/>
          </a:ln>
        </p:spPr>
        <p:txBody>
          <a:bodyPr wrap="square">
            <a:spAutoFit/>
          </a:bodyPr>
          <a:lstStyle/>
          <a:p>
            <a:pPr marL="280988" lvl="1">
              <a:spcBef>
                <a:spcPts val="600"/>
              </a:spcBef>
              <a:spcAft>
                <a:spcPts val="600"/>
              </a:spcAft>
              <a:defRPr/>
            </a:pPr>
            <a:r>
              <a:rPr lang="en-US" altLang="zh-CN" kern="0" dirty="0">
                <a:solidFill>
                  <a:srgbClr val="0070C0"/>
                </a:solidFill>
                <a:latin typeface="Comic Sans MS" pitchFamily="66" charset="0"/>
                <a:ea typeface="宋体" pitchFamily="2" charset="-122"/>
              </a:rPr>
              <a:t>Attribute-based fine-grained access control with efficient revocation in cloud storage </a:t>
            </a:r>
            <a:r>
              <a:rPr lang="en-US" altLang="zh-CN" kern="0" dirty="0" smtClean="0">
                <a:solidFill>
                  <a:srgbClr val="0070C0"/>
                </a:solidFill>
                <a:latin typeface="Comic Sans MS" pitchFamily="66" charset="0"/>
                <a:ea typeface="宋体" pitchFamily="2" charset="-122"/>
              </a:rPr>
              <a:t>systems</a:t>
            </a:r>
          </a:p>
          <a:p>
            <a:pPr marL="280988" lvl="1">
              <a:spcBef>
                <a:spcPts val="600"/>
              </a:spcBef>
              <a:spcAft>
                <a:spcPts val="600"/>
              </a:spcAft>
              <a:defRPr/>
            </a:pPr>
            <a:r>
              <a:rPr lang="en-US" altLang="zh-CN" sz="1800" kern="0" dirty="0" smtClean="0">
                <a:solidFill>
                  <a:srgbClr val="0070C0"/>
                </a:solidFill>
                <a:latin typeface="Comic Sans MS" pitchFamily="66" charset="0"/>
                <a:ea typeface="宋体" pitchFamily="2" charset="-122"/>
              </a:rPr>
              <a:t>[Yang, </a:t>
            </a:r>
            <a:r>
              <a:rPr lang="en-US" altLang="zh-CN" sz="1800" kern="0" dirty="0">
                <a:solidFill>
                  <a:srgbClr val="0070C0"/>
                </a:solidFill>
                <a:latin typeface="Comic Sans MS" pitchFamily="66" charset="0"/>
                <a:ea typeface="宋体" pitchFamily="2" charset="-122"/>
              </a:rPr>
              <a:t>Jia, </a:t>
            </a:r>
            <a:r>
              <a:rPr lang="en-US" altLang="zh-CN" sz="1800" kern="0" dirty="0" err="1">
                <a:solidFill>
                  <a:srgbClr val="0070C0"/>
                </a:solidFill>
                <a:latin typeface="Comic Sans MS" pitchFamily="66" charset="0"/>
                <a:ea typeface="宋体" pitchFamily="2" charset="-122"/>
              </a:rPr>
              <a:t>Ren</a:t>
            </a:r>
            <a:r>
              <a:rPr lang="en-US" altLang="zh-CN" sz="1800" kern="0" dirty="0">
                <a:solidFill>
                  <a:srgbClr val="0070C0"/>
                </a:solidFill>
                <a:latin typeface="Comic Sans MS" pitchFamily="66" charset="0"/>
                <a:ea typeface="宋体" pitchFamily="2" charset="-122"/>
              </a:rPr>
              <a:t> AisaCCS’13] </a:t>
            </a:r>
            <a:endParaRPr lang="en-US" altLang="zh-CN" kern="0" dirty="0" smtClean="0">
              <a:solidFill>
                <a:srgbClr val="0070C0"/>
              </a:solidFill>
              <a:latin typeface="Comic Sans MS" pitchFamily="66" charset="0"/>
              <a:ea typeface="宋体" pitchFamily="2" charset="-122"/>
            </a:endParaRPr>
          </a:p>
          <a:p>
            <a:pPr marL="800100" lvl="1" indent="-342900">
              <a:lnSpc>
                <a:spcPct val="90000"/>
              </a:lnSpc>
              <a:spcBef>
                <a:spcPts val="600"/>
              </a:spcBef>
              <a:spcAft>
                <a:spcPts val="600"/>
              </a:spcAft>
              <a:buFontTx/>
              <a:buChar char="-"/>
              <a:defRPr/>
            </a:pPr>
            <a:r>
              <a:rPr lang="en-US" altLang="zh-CN" dirty="0" smtClean="0">
                <a:latin typeface="Comic Sans MS" pitchFamily="66" charset="0"/>
                <a:ea typeface="宋体" pitchFamily="2" charset="-122"/>
              </a:rPr>
              <a:t>Each </a:t>
            </a:r>
            <a:r>
              <a:rPr lang="en-US" altLang="zh-CN" dirty="0">
                <a:latin typeface="Comic Sans MS" pitchFamily="66" charset="0"/>
                <a:ea typeface="宋体" pitchFamily="2" charset="-122"/>
              </a:rPr>
              <a:t>attribute is assigned a </a:t>
            </a:r>
            <a:r>
              <a:rPr lang="en-US" altLang="zh-CN" dirty="0">
                <a:solidFill>
                  <a:srgbClr val="FF0000"/>
                </a:solidFill>
                <a:latin typeface="Comic Sans MS" pitchFamily="66" charset="0"/>
                <a:ea typeface="宋体" pitchFamily="2" charset="-122"/>
              </a:rPr>
              <a:t>version </a:t>
            </a:r>
            <a:r>
              <a:rPr lang="en-US" altLang="zh-CN" dirty="0" smtClean="0">
                <a:solidFill>
                  <a:srgbClr val="FF0000"/>
                </a:solidFill>
                <a:latin typeface="Comic Sans MS" pitchFamily="66" charset="0"/>
                <a:ea typeface="宋体" pitchFamily="2" charset="-122"/>
              </a:rPr>
              <a:t>number</a:t>
            </a:r>
            <a:endParaRPr lang="en-US" altLang="zh-CN" dirty="0">
              <a:solidFill>
                <a:srgbClr val="FF0000"/>
              </a:solidFill>
              <a:latin typeface="Comic Sans MS" pitchFamily="66" charset="0"/>
              <a:ea typeface="宋体" pitchFamily="2" charset="-122"/>
            </a:endParaRPr>
          </a:p>
          <a:p>
            <a:pPr marL="800100" lvl="1" indent="-342900">
              <a:lnSpc>
                <a:spcPct val="90000"/>
              </a:lnSpc>
              <a:spcBef>
                <a:spcPts val="600"/>
              </a:spcBef>
              <a:spcAft>
                <a:spcPts val="600"/>
              </a:spcAft>
              <a:buFontTx/>
              <a:buChar char="-"/>
              <a:defRPr/>
            </a:pPr>
            <a:r>
              <a:rPr lang="en-US" altLang="zh-CN" dirty="0">
                <a:latin typeface="Comic Sans MS" pitchFamily="66" charset="0"/>
                <a:ea typeface="宋体" pitchFamily="2" charset="-122"/>
              </a:rPr>
              <a:t>To revoke an attribute, the authority updates the version number and generates an </a:t>
            </a:r>
            <a:r>
              <a:rPr lang="en-US" altLang="zh-CN" dirty="0">
                <a:solidFill>
                  <a:srgbClr val="FF0000"/>
                </a:solidFill>
                <a:latin typeface="Comic Sans MS" pitchFamily="66" charset="0"/>
                <a:ea typeface="宋体" pitchFamily="2" charset="-122"/>
              </a:rPr>
              <a:t>update key </a:t>
            </a:r>
          </a:p>
          <a:p>
            <a:pPr marL="800100" lvl="1" indent="-342900">
              <a:lnSpc>
                <a:spcPct val="90000"/>
              </a:lnSpc>
              <a:spcBef>
                <a:spcPts val="600"/>
              </a:spcBef>
              <a:spcAft>
                <a:spcPts val="600"/>
              </a:spcAft>
              <a:buFontTx/>
              <a:buChar char="-"/>
              <a:defRPr/>
            </a:pPr>
            <a:r>
              <a:rPr lang="en-US" altLang="zh-CN" dirty="0">
                <a:latin typeface="Comic Sans MS" pitchFamily="66" charset="0"/>
                <a:ea typeface="宋体" pitchFamily="2" charset="-122"/>
              </a:rPr>
              <a:t>Secret key </a:t>
            </a:r>
            <a:r>
              <a:rPr lang="en-US" altLang="zh-CN" dirty="0" smtClean="0">
                <a:latin typeface="Comic Sans MS" pitchFamily="66" charset="0"/>
                <a:ea typeface="宋体" pitchFamily="2" charset="-122"/>
              </a:rPr>
              <a:t>update only </a:t>
            </a:r>
            <a:r>
              <a:rPr lang="en-US" altLang="zh-CN" dirty="0">
                <a:latin typeface="Comic Sans MS" pitchFamily="66" charset="0"/>
                <a:ea typeface="宋体" pitchFamily="2" charset="-122"/>
              </a:rPr>
              <a:t>by non-revoked users</a:t>
            </a:r>
          </a:p>
          <a:p>
            <a:pPr lvl="1">
              <a:lnSpc>
                <a:spcPct val="90000"/>
              </a:lnSpc>
              <a:spcBef>
                <a:spcPts val="600"/>
              </a:spcBef>
              <a:spcAft>
                <a:spcPts val="600"/>
              </a:spcAft>
              <a:defRPr/>
            </a:pPr>
            <a:r>
              <a:rPr lang="en-US" altLang="zh-CN" dirty="0">
                <a:latin typeface="Comic Sans MS" pitchFamily="66" charset="0"/>
                <a:ea typeface="宋体" pitchFamily="2" charset="-122"/>
              </a:rPr>
              <a:t> </a:t>
            </a:r>
            <a:r>
              <a:rPr lang="en-US" altLang="zh-CN" dirty="0" smtClean="0">
                <a:latin typeface="Comic Sans MS" pitchFamily="66" charset="0"/>
                <a:ea typeface="宋体" pitchFamily="2" charset="-122"/>
              </a:rPr>
              <a:t>   (</a:t>
            </a:r>
            <a:r>
              <a:rPr lang="en-US" altLang="zh-CN" dirty="0">
                <a:solidFill>
                  <a:srgbClr val="3333FF"/>
                </a:solidFill>
                <a:latin typeface="Comic Sans MS" pitchFamily="66" charset="0"/>
                <a:ea typeface="宋体" pitchFamily="2" charset="-122"/>
              </a:rPr>
              <a:t>Protecting newly encrypted data</a:t>
            </a:r>
            <a:r>
              <a:rPr lang="en-US" altLang="zh-CN" dirty="0" smtClean="0">
                <a:latin typeface="Comic Sans MS" pitchFamily="66" charset="0"/>
                <a:ea typeface="宋体" pitchFamily="2" charset="-122"/>
              </a:rPr>
              <a:t>)</a:t>
            </a:r>
            <a:endParaRPr lang="en-US" altLang="zh-CN" dirty="0">
              <a:latin typeface="Comic Sans MS" pitchFamily="66" charset="0"/>
              <a:ea typeface="宋体" pitchFamily="2" charset="-122"/>
            </a:endParaRPr>
          </a:p>
          <a:p>
            <a:pPr marL="800100" lvl="1" indent="-342900">
              <a:lnSpc>
                <a:spcPct val="90000"/>
              </a:lnSpc>
              <a:spcBef>
                <a:spcPts val="600"/>
              </a:spcBef>
              <a:spcAft>
                <a:spcPts val="600"/>
              </a:spcAft>
              <a:buFontTx/>
              <a:buChar char="-"/>
              <a:defRPr/>
            </a:pPr>
            <a:r>
              <a:rPr lang="en-US" altLang="zh-CN" dirty="0" err="1">
                <a:latin typeface="Comic Sans MS" pitchFamily="66" charset="0"/>
                <a:ea typeface="宋体" pitchFamily="2" charset="-122"/>
              </a:rPr>
              <a:t>Ciphertext</a:t>
            </a:r>
            <a:r>
              <a:rPr lang="en-US" altLang="zh-CN" dirty="0">
                <a:latin typeface="Comic Sans MS" pitchFamily="66" charset="0"/>
                <a:ea typeface="宋体" pitchFamily="2" charset="-122"/>
              </a:rPr>
              <a:t> update by cloud servers </a:t>
            </a:r>
          </a:p>
          <a:p>
            <a:pPr lvl="1">
              <a:lnSpc>
                <a:spcPct val="90000"/>
              </a:lnSpc>
              <a:spcBef>
                <a:spcPts val="600"/>
              </a:spcBef>
              <a:spcAft>
                <a:spcPts val="600"/>
              </a:spcAft>
              <a:defRPr/>
            </a:pPr>
            <a:r>
              <a:rPr lang="en-US" altLang="zh-CN" dirty="0" smtClean="0">
                <a:latin typeface="Comic Sans MS" pitchFamily="66" charset="0"/>
                <a:ea typeface="宋体" pitchFamily="2" charset="-122"/>
              </a:rPr>
              <a:t>    (</a:t>
            </a:r>
            <a:r>
              <a:rPr lang="en-US" altLang="zh-CN" dirty="0">
                <a:solidFill>
                  <a:srgbClr val="3333FF"/>
                </a:solidFill>
                <a:latin typeface="Comic Sans MS" pitchFamily="66" charset="0"/>
                <a:ea typeface="宋体" pitchFamily="2" charset="-122"/>
              </a:rPr>
              <a:t>Guaranteeing newly joined users</a:t>
            </a:r>
            <a:r>
              <a:rPr lang="en-US" altLang="zh-CN" dirty="0">
                <a:latin typeface="Comic Sans MS" pitchFamily="66" charset="0"/>
                <a:ea typeface="宋体" pitchFamily="2" charset="-122"/>
              </a:rPr>
              <a:t>)</a:t>
            </a:r>
          </a:p>
        </p:txBody>
      </p:sp>
      <p:sp>
        <p:nvSpPr>
          <p:cNvPr id="6" name="Rectangle 2"/>
          <p:cNvSpPr txBox="1">
            <a:spLocks noChangeArrowheads="1"/>
          </p:cNvSpPr>
          <p:nvPr/>
        </p:nvSpPr>
        <p:spPr>
          <a:xfrm>
            <a:off x="381000" y="609600"/>
            <a:ext cx="8305800" cy="1016000"/>
          </a:xfrm>
          <a:prstGeom prst="rect">
            <a:avLst/>
          </a:prstGeom>
          <a:noFill/>
        </p:spPr>
        <p:txBody>
          <a:bodyPr/>
          <a:lstStyle>
            <a:lvl1pPr algn="l" rtl="0" eaLnBrk="0" fontAlgn="base" hangingPunct="0">
              <a:spcBef>
                <a:spcPct val="0"/>
              </a:spcBef>
              <a:spcAft>
                <a:spcPct val="0"/>
              </a:spcAft>
              <a:defRPr sz="3600">
                <a:solidFill>
                  <a:schemeClr val="bg1"/>
                </a:solidFill>
                <a:latin typeface="+mj-lt"/>
                <a:ea typeface="ＭＳ Ｐゴシック" pitchFamily="122" charset="-128"/>
                <a:cs typeface="ＭＳ Ｐゴシック" pitchFamily="122" charset="-128"/>
              </a:defRPr>
            </a:lvl1pPr>
            <a:lvl2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2pPr>
            <a:lvl3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3pPr>
            <a:lvl4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4pPr>
            <a:lvl5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5pPr>
            <a:lvl6pPr marL="457200" algn="l" rtl="0" fontAlgn="base">
              <a:spcBef>
                <a:spcPct val="0"/>
              </a:spcBef>
              <a:spcAft>
                <a:spcPct val="0"/>
              </a:spcAft>
              <a:defRPr sz="3600">
                <a:solidFill>
                  <a:schemeClr val="bg1"/>
                </a:solidFill>
                <a:latin typeface="Times" pitchFamily="122" charset="0"/>
              </a:defRPr>
            </a:lvl6pPr>
            <a:lvl7pPr marL="914400" algn="l" rtl="0" fontAlgn="base">
              <a:spcBef>
                <a:spcPct val="0"/>
              </a:spcBef>
              <a:spcAft>
                <a:spcPct val="0"/>
              </a:spcAft>
              <a:defRPr sz="3600">
                <a:solidFill>
                  <a:schemeClr val="bg1"/>
                </a:solidFill>
                <a:latin typeface="Times" pitchFamily="122" charset="0"/>
              </a:defRPr>
            </a:lvl7pPr>
            <a:lvl8pPr marL="1371600" algn="l" rtl="0" fontAlgn="base">
              <a:spcBef>
                <a:spcPct val="0"/>
              </a:spcBef>
              <a:spcAft>
                <a:spcPct val="0"/>
              </a:spcAft>
              <a:defRPr sz="3600">
                <a:solidFill>
                  <a:schemeClr val="bg1"/>
                </a:solidFill>
                <a:latin typeface="Times" pitchFamily="122" charset="0"/>
              </a:defRPr>
            </a:lvl8pPr>
            <a:lvl9pPr marL="1828800" algn="l" rtl="0" fontAlgn="base">
              <a:spcBef>
                <a:spcPct val="0"/>
              </a:spcBef>
              <a:spcAft>
                <a:spcPct val="0"/>
              </a:spcAft>
              <a:defRPr sz="3600">
                <a:solidFill>
                  <a:schemeClr val="bg1"/>
                </a:solidFill>
                <a:latin typeface="Times" pitchFamily="122" charset="0"/>
              </a:defRPr>
            </a:lvl9pPr>
          </a:lstStyle>
          <a:p>
            <a:pPr eaLnBrk="1" hangingPunct="1"/>
            <a:r>
              <a:rPr lang="en-US" altLang="zh-CN" sz="3200" kern="0" dirty="0" smtClean="0">
                <a:solidFill>
                  <a:schemeClr val="bg2"/>
                </a:solidFill>
                <a:latin typeface="Comic Sans MS" pitchFamily="66" charset="0"/>
                <a:ea typeface="宋体" charset="-122"/>
              </a:rPr>
              <a:t>Attribute-based Access Control with Efficient Revocation</a:t>
            </a:r>
            <a:endParaRPr lang="en-US" altLang="zh-CN" kern="0" dirty="0" smtClean="0">
              <a:solidFill>
                <a:schemeClr val="bg2"/>
              </a:solidFill>
              <a:latin typeface="Comic Sans MS" pitchFamily="66" charset="0"/>
              <a:ea typeface="宋体" charset="-122"/>
            </a:endParaRPr>
          </a:p>
        </p:txBody>
      </p:sp>
    </p:spTree>
    <p:extLst>
      <p:ext uri="{BB962C8B-B14F-4D97-AF65-F5344CB8AC3E}">
        <p14:creationId xmlns:p14="http://schemas.microsoft.com/office/powerpoint/2010/main" val="169101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7348">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7348">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7348">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57348">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57348">
                                            <p:txEl>
                                              <p:pRg st="6" end="6"/>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573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381000" y="609600"/>
            <a:ext cx="8305800" cy="1016000"/>
          </a:xfrm>
          <a:noFill/>
        </p:spPr>
        <p:txBody>
          <a:bodyPr/>
          <a:lstStyle/>
          <a:p>
            <a:pPr eaLnBrk="1" hangingPunct="1"/>
            <a:r>
              <a:rPr lang="en-US" altLang="zh-CN" sz="3200" dirty="0" smtClean="0">
                <a:solidFill>
                  <a:schemeClr val="bg2"/>
                </a:solidFill>
                <a:latin typeface="Comic Sans MS" pitchFamily="66" charset="0"/>
                <a:ea typeface="宋体" charset="-122"/>
              </a:rPr>
              <a:t>Revocation for Multiple Authorities Systems</a:t>
            </a:r>
            <a:endParaRPr lang="en-US" altLang="zh-CN" dirty="0" smtClean="0">
              <a:solidFill>
                <a:schemeClr val="bg2"/>
              </a:solidFill>
              <a:latin typeface="Comic Sans MS" pitchFamily="66" charset="0"/>
              <a:ea typeface="宋体" charset="-122"/>
            </a:endParaRPr>
          </a:p>
        </p:txBody>
      </p:sp>
      <p:grpSp>
        <p:nvGrpSpPr>
          <p:cNvPr id="4" name="Group 13"/>
          <p:cNvGrpSpPr>
            <a:grpSpLocks/>
          </p:cNvGrpSpPr>
          <p:nvPr/>
        </p:nvGrpSpPr>
        <p:grpSpPr bwMode="auto">
          <a:xfrm>
            <a:off x="2784560" y="2188794"/>
            <a:ext cx="3802064" cy="2228850"/>
            <a:chOff x="1392" y="1286"/>
            <a:chExt cx="2395" cy="1404"/>
          </a:xfrm>
        </p:grpSpPr>
        <p:sp>
          <p:nvSpPr>
            <p:cNvPr id="5" name="Oval 14"/>
            <p:cNvSpPr>
              <a:spLocks noChangeArrowheads="1"/>
            </p:cNvSpPr>
            <p:nvPr/>
          </p:nvSpPr>
          <p:spPr bwMode="auto">
            <a:xfrm>
              <a:off x="1968" y="1286"/>
              <a:ext cx="604"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smtClean="0">
                  <a:latin typeface="Comic Sans MS" pitchFamily="66" charset="0"/>
                  <a:ea typeface="宋体" charset="-122"/>
                </a:rPr>
                <a:t>AND</a:t>
              </a:r>
              <a:endParaRPr lang="en-US" altLang="zh-CN" sz="2400" dirty="0">
                <a:latin typeface="Comic Sans MS" pitchFamily="66" charset="0"/>
                <a:ea typeface="宋体" charset="-122"/>
              </a:endParaRPr>
            </a:p>
          </p:txBody>
        </p:sp>
        <p:sp>
          <p:nvSpPr>
            <p:cNvPr id="6" name="Text Box 15"/>
            <p:cNvSpPr txBox="1">
              <a:spLocks noChangeArrowheads="1"/>
            </p:cNvSpPr>
            <p:nvPr/>
          </p:nvSpPr>
          <p:spPr bwMode="auto">
            <a:xfrm>
              <a:off x="1392" y="1910"/>
              <a:ext cx="7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smtClean="0">
                  <a:solidFill>
                    <a:srgbClr val="008080"/>
                  </a:solidFill>
                  <a:latin typeface="Comic Sans MS" pitchFamily="66" charset="0"/>
                  <a:ea typeface="宋体" charset="-122"/>
                </a:rPr>
                <a:t>CS </a:t>
              </a:r>
              <a:r>
                <a:rPr lang="en-US" altLang="zh-CN" sz="2000" dirty="0">
                  <a:solidFill>
                    <a:srgbClr val="008080"/>
                  </a:solidFill>
                  <a:latin typeface="Comic Sans MS" pitchFamily="66" charset="0"/>
                  <a:ea typeface="宋体" charset="-122"/>
                </a:rPr>
                <a:t>dept</a:t>
              </a:r>
              <a:r>
                <a:rPr lang="en-US" altLang="zh-CN" sz="2000" dirty="0">
                  <a:latin typeface="Comic Sans MS" pitchFamily="66" charset="0"/>
                  <a:ea typeface="宋体" charset="-122"/>
                </a:rPr>
                <a:t>.</a:t>
              </a:r>
            </a:p>
          </p:txBody>
        </p:sp>
        <p:sp>
          <p:nvSpPr>
            <p:cNvPr id="7" name="Oval 16"/>
            <p:cNvSpPr>
              <a:spLocks noChangeArrowheads="1"/>
            </p:cNvSpPr>
            <p:nvPr/>
          </p:nvSpPr>
          <p:spPr bwMode="auto">
            <a:xfrm>
              <a:off x="2448" y="1814"/>
              <a:ext cx="624"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smtClean="0">
                  <a:latin typeface="Comic Sans MS" pitchFamily="66" charset="0"/>
                  <a:ea typeface="宋体" charset="-122"/>
                </a:rPr>
                <a:t>OR</a:t>
              </a:r>
              <a:endParaRPr lang="en-US" altLang="zh-CN" sz="2400" dirty="0">
                <a:latin typeface="Comic Sans MS" pitchFamily="66" charset="0"/>
                <a:ea typeface="宋体" charset="-122"/>
              </a:endParaRPr>
            </a:p>
          </p:txBody>
        </p:sp>
        <p:sp>
          <p:nvSpPr>
            <p:cNvPr id="8" name="Text Box 17"/>
            <p:cNvSpPr txBox="1">
              <a:spLocks noChangeArrowheads="1"/>
            </p:cNvSpPr>
            <p:nvPr/>
          </p:nvSpPr>
          <p:spPr bwMode="auto">
            <a:xfrm>
              <a:off x="1728" y="2438"/>
              <a:ext cx="7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156FF"/>
                  </a:solidFill>
                  <a:latin typeface="Comic Sans MS" pitchFamily="66" charset="0"/>
                  <a:ea typeface="宋体" charset="-122"/>
                </a:rPr>
                <a:t>manager</a:t>
              </a:r>
            </a:p>
          </p:txBody>
        </p:sp>
        <p:sp>
          <p:nvSpPr>
            <p:cNvPr id="9" name="Text Box 18"/>
            <p:cNvSpPr txBox="1">
              <a:spLocks noChangeArrowheads="1"/>
            </p:cNvSpPr>
            <p:nvPr/>
          </p:nvSpPr>
          <p:spPr bwMode="auto">
            <a:xfrm>
              <a:off x="2917" y="2438"/>
              <a:ext cx="8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156FF"/>
                  </a:solidFill>
                  <a:latin typeface="Comic Sans MS" pitchFamily="66" charset="0"/>
                  <a:ea typeface="宋体" charset="-122"/>
                </a:rPr>
                <a:t>marketing</a:t>
              </a:r>
            </a:p>
          </p:txBody>
        </p:sp>
        <p:sp>
          <p:nvSpPr>
            <p:cNvPr id="10" name="Line 19"/>
            <p:cNvSpPr>
              <a:spLocks noChangeShapeType="1"/>
            </p:cNvSpPr>
            <p:nvPr/>
          </p:nvSpPr>
          <p:spPr bwMode="auto">
            <a:xfrm flipH="1" flipV="1">
              <a:off x="2476" y="167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11" name="Line 20"/>
            <p:cNvSpPr>
              <a:spLocks noChangeShapeType="1"/>
            </p:cNvSpPr>
            <p:nvPr/>
          </p:nvSpPr>
          <p:spPr bwMode="auto">
            <a:xfrm flipV="1">
              <a:off x="1872" y="167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12" name="Line 21"/>
            <p:cNvSpPr>
              <a:spLocks noChangeShapeType="1"/>
            </p:cNvSpPr>
            <p:nvPr/>
          </p:nvSpPr>
          <p:spPr bwMode="auto">
            <a:xfrm flipV="1">
              <a:off x="2352"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13" name="Line 22"/>
            <p:cNvSpPr>
              <a:spLocks noChangeShapeType="1"/>
            </p:cNvSpPr>
            <p:nvPr/>
          </p:nvSpPr>
          <p:spPr bwMode="auto">
            <a:xfrm flipH="1" flipV="1">
              <a:off x="2974"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grpSp>
      <p:sp>
        <p:nvSpPr>
          <p:cNvPr id="15" name="TextBox 14"/>
          <p:cNvSpPr txBox="1"/>
          <p:nvPr/>
        </p:nvSpPr>
        <p:spPr>
          <a:xfrm>
            <a:off x="762000" y="4217619"/>
            <a:ext cx="1592103" cy="830997"/>
          </a:xfrm>
          <a:prstGeom prst="rect">
            <a:avLst/>
          </a:prstGeom>
          <a:noFill/>
          <a:ln w="3175">
            <a:solidFill>
              <a:schemeClr val="tx1"/>
            </a:solidFill>
          </a:ln>
        </p:spPr>
        <p:txBody>
          <a:bodyPr wrap="none" rtlCol="0">
            <a:spAutoFit/>
          </a:bodyPr>
          <a:lstStyle/>
          <a:p>
            <a:r>
              <a:rPr lang="en-US" altLang="zh-CN" dirty="0" smtClean="0">
                <a:latin typeface="Comic Sans MS" pitchFamily="66" charset="0"/>
              </a:rPr>
              <a:t>Authority</a:t>
            </a:r>
          </a:p>
          <a:p>
            <a:r>
              <a:rPr lang="en-US" altLang="zh-CN" dirty="0" smtClean="0">
                <a:latin typeface="Comic Sans MS" pitchFamily="66" charset="0"/>
              </a:rPr>
              <a:t>in UESTC</a:t>
            </a:r>
            <a:endParaRPr lang="zh-CN" altLang="en-US" dirty="0">
              <a:latin typeface="Comic Sans MS" pitchFamily="66" charset="0"/>
            </a:endParaRPr>
          </a:p>
        </p:txBody>
      </p:sp>
      <p:sp>
        <p:nvSpPr>
          <p:cNvPr id="16" name="Left Arrow 15"/>
          <p:cNvSpPr/>
          <p:nvPr/>
        </p:nvSpPr>
        <p:spPr>
          <a:xfrm rot="6763759">
            <a:off x="4951477" y="4824531"/>
            <a:ext cx="1126692" cy="309523"/>
          </a:xfrm>
          <a:prstGeom prst="leftArrow">
            <a:avLst>
              <a:gd name="adj1" fmla="val 27514"/>
              <a:gd name="adj2" fmla="val 50000"/>
            </a:avLst>
          </a:prstGeom>
          <a:solidFill>
            <a:srgbClr val="015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mic Sans MS" pitchFamily="66" charset="0"/>
            </a:endParaRPr>
          </a:p>
        </p:txBody>
      </p:sp>
      <p:sp>
        <p:nvSpPr>
          <p:cNvPr id="17" name="TextBox 16"/>
          <p:cNvSpPr txBox="1"/>
          <p:nvPr/>
        </p:nvSpPr>
        <p:spPr>
          <a:xfrm>
            <a:off x="4286343" y="5558686"/>
            <a:ext cx="1592103" cy="830997"/>
          </a:xfrm>
          <a:prstGeom prst="rect">
            <a:avLst/>
          </a:prstGeom>
          <a:noFill/>
          <a:ln w="3175">
            <a:solidFill>
              <a:schemeClr val="tx1"/>
            </a:solidFill>
          </a:ln>
        </p:spPr>
        <p:txBody>
          <a:bodyPr wrap="none" rtlCol="0">
            <a:spAutoFit/>
          </a:bodyPr>
          <a:lstStyle/>
          <a:p>
            <a:r>
              <a:rPr lang="en-US" altLang="zh-CN" dirty="0" smtClean="0">
                <a:latin typeface="Comic Sans MS" pitchFamily="66" charset="0"/>
              </a:rPr>
              <a:t>Authority</a:t>
            </a:r>
          </a:p>
          <a:p>
            <a:r>
              <a:rPr lang="en-US" altLang="zh-CN" dirty="0" smtClean="0">
                <a:latin typeface="Comic Sans MS" pitchFamily="66" charset="0"/>
              </a:rPr>
              <a:t>in Google</a:t>
            </a:r>
            <a:endParaRPr lang="zh-CN" altLang="en-US" dirty="0">
              <a:latin typeface="Comic Sans MS" pitchFamily="66" charset="0"/>
            </a:endParaRPr>
          </a:p>
        </p:txBody>
      </p:sp>
      <p:grpSp>
        <p:nvGrpSpPr>
          <p:cNvPr id="18" name="Group 54"/>
          <p:cNvGrpSpPr>
            <a:grpSpLocks/>
          </p:cNvGrpSpPr>
          <p:nvPr/>
        </p:nvGrpSpPr>
        <p:grpSpPr bwMode="auto">
          <a:xfrm>
            <a:off x="5448386" y="2133600"/>
            <a:ext cx="797240" cy="796187"/>
            <a:chOff x="3024" y="2832"/>
            <a:chExt cx="576" cy="576"/>
          </a:xfrm>
        </p:grpSpPr>
        <p:pic>
          <p:nvPicPr>
            <p:cNvPr id="19" name="Picture 55" desc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2832"/>
              <a:ext cx="576" cy="5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6" descr="l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2" y="2880"/>
              <a:ext cx="432" cy="432"/>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Left Arrow 21"/>
          <p:cNvSpPr/>
          <p:nvPr/>
        </p:nvSpPr>
        <p:spPr>
          <a:xfrm rot="3189078">
            <a:off x="3869039" y="4860311"/>
            <a:ext cx="1126692" cy="309523"/>
          </a:xfrm>
          <a:prstGeom prst="leftArrow">
            <a:avLst>
              <a:gd name="adj1" fmla="val 27514"/>
              <a:gd name="adj2" fmla="val 50000"/>
            </a:avLst>
          </a:prstGeom>
          <a:solidFill>
            <a:srgbClr val="015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mic Sans MS" pitchFamily="66" charset="0"/>
            </a:endParaRPr>
          </a:p>
        </p:txBody>
      </p:sp>
      <p:sp>
        <p:nvSpPr>
          <p:cNvPr id="23" name="Left Arrow 22"/>
          <p:cNvSpPr/>
          <p:nvPr/>
        </p:nvSpPr>
        <p:spPr>
          <a:xfrm rot="8160531">
            <a:off x="2120518" y="3719149"/>
            <a:ext cx="924784" cy="309523"/>
          </a:xfrm>
          <a:prstGeom prst="leftArrow">
            <a:avLst>
              <a:gd name="adj1" fmla="val 27514"/>
              <a:gd name="adj2"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mic Sans MS" pitchFamily="66" charset="0"/>
            </a:endParaRPr>
          </a:p>
        </p:txBody>
      </p:sp>
    </p:spTree>
    <p:extLst>
      <p:ext uri="{BB962C8B-B14F-4D97-AF65-F5344CB8AC3E}">
        <p14:creationId xmlns:p14="http://schemas.microsoft.com/office/powerpoint/2010/main" val="67007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par>
                          <p:cTn id="16" fill="hold">
                            <p:stCondLst>
                              <p:cond delay="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00"/>
                                        <p:tgtEl>
                                          <p:spTgt spid="22"/>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2" grpId="0" animBg="1"/>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381000" y="609600"/>
            <a:ext cx="8305800" cy="1016000"/>
          </a:xfrm>
          <a:noFill/>
        </p:spPr>
        <p:txBody>
          <a:bodyPr/>
          <a:lstStyle/>
          <a:p>
            <a:pPr eaLnBrk="1" hangingPunct="1"/>
            <a:r>
              <a:rPr lang="en-US" altLang="zh-CN" sz="3200" dirty="0" smtClean="0">
                <a:solidFill>
                  <a:schemeClr val="bg2"/>
                </a:solidFill>
                <a:latin typeface="Comic Sans MS" pitchFamily="66" charset="0"/>
                <a:ea typeface="宋体" charset="-122"/>
              </a:rPr>
              <a:t>Revocation for Multiple Authorities Systems</a:t>
            </a:r>
            <a:endParaRPr lang="en-US" altLang="zh-CN" dirty="0" smtClean="0">
              <a:solidFill>
                <a:schemeClr val="bg2"/>
              </a:solidFill>
              <a:latin typeface="Comic Sans MS" pitchFamily="66" charset="0"/>
              <a:ea typeface="宋体" charset="-122"/>
            </a:endParaRPr>
          </a:p>
        </p:txBody>
      </p:sp>
      <p:sp>
        <p:nvSpPr>
          <p:cNvPr id="21" name="Rectangle 20"/>
          <p:cNvSpPr/>
          <p:nvPr/>
        </p:nvSpPr>
        <p:spPr>
          <a:xfrm>
            <a:off x="228600" y="3810000"/>
            <a:ext cx="9067800" cy="2665345"/>
          </a:xfrm>
          <a:prstGeom prst="rect">
            <a:avLst/>
          </a:prstGeom>
        </p:spPr>
        <p:txBody>
          <a:bodyPr wrap="square">
            <a:spAutoFit/>
          </a:bodyPr>
          <a:lstStyle/>
          <a:p>
            <a:pPr marL="287338" indent="-6350">
              <a:spcBef>
                <a:spcPts val="0"/>
              </a:spcBef>
              <a:defRPr/>
            </a:pPr>
            <a:r>
              <a:rPr lang="en-US" altLang="zh-CN" kern="0" dirty="0">
                <a:solidFill>
                  <a:srgbClr val="0070C0"/>
                </a:solidFill>
                <a:latin typeface="Comic Sans MS" pitchFamily="66" charset="0"/>
                <a:ea typeface="宋体" pitchFamily="2" charset="-122"/>
              </a:rPr>
              <a:t>DAC-MACS: Effective Data Access Control for Multi-Authority Cloud Storage </a:t>
            </a:r>
            <a:r>
              <a:rPr lang="en-US" altLang="zh-CN" kern="0" dirty="0" smtClean="0">
                <a:solidFill>
                  <a:srgbClr val="0070C0"/>
                </a:solidFill>
                <a:latin typeface="Comic Sans MS" pitchFamily="66" charset="0"/>
                <a:ea typeface="宋体" pitchFamily="2" charset="-122"/>
              </a:rPr>
              <a:t>Systems</a:t>
            </a:r>
            <a:r>
              <a:rPr lang="en-US" altLang="zh-CN" kern="0" dirty="0">
                <a:solidFill>
                  <a:srgbClr val="0070C0"/>
                </a:solidFill>
                <a:latin typeface="Comic Sans MS" pitchFamily="66" charset="0"/>
                <a:ea typeface="宋体" pitchFamily="2" charset="-122"/>
              </a:rPr>
              <a:t> </a:t>
            </a:r>
            <a:endParaRPr lang="en-US" altLang="zh-CN" kern="0" dirty="0" smtClean="0">
              <a:solidFill>
                <a:srgbClr val="0070C0"/>
              </a:solidFill>
              <a:latin typeface="Comic Sans MS" pitchFamily="66" charset="0"/>
              <a:ea typeface="宋体" pitchFamily="2" charset="-122"/>
            </a:endParaRPr>
          </a:p>
          <a:p>
            <a:pPr marL="342900" indent="-61913">
              <a:spcBef>
                <a:spcPts val="0"/>
              </a:spcBef>
              <a:defRPr/>
            </a:pPr>
            <a:r>
              <a:rPr lang="en-US" altLang="zh-CN" sz="1800" kern="0" dirty="0" smtClean="0">
                <a:solidFill>
                  <a:srgbClr val="0070C0"/>
                </a:solidFill>
                <a:latin typeface="Comic Sans MS" pitchFamily="66" charset="0"/>
                <a:ea typeface="宋体" pitchFamily="2" charset="-122"/>
              </a:rPr>
              <a:t>[Yang</a:t>
            </a:r>
            <a:r>
              <a:rPr lang="en-US" altLang="zh-CN" sz="1800" kern="0" dirty="0">
                <a:solidFill>
                  <a:srgbClr val="0070C0"/>
                </a:solidFill>
                <a:latin typeface="Comic Sans MS" pitchFamily="66" charset="0"/>
                <a:ea typeface="宋体" pitchFamily="2" charset="-122"/>
              </a:rPr>
              <a:t>, Jia, </a:t>
            </a:r>
            <a:r>
              <a:rPr lang="en-US" altLang="zh-CN" sz="1800" kern="0" dirty="0" err="1">
                <a:solidFill>
                  <a:srgbClr val="0070C0"/>
                </a:solidFill>
                <a:latin typeface="Comic Sans MS" pitchFamily="66" charset="0"/>
                <a:ea typeface="宋体" pitchFamily="2" charset="-122"/>
              </a:rPr>
              <a:t>Ren</a:t>
            </a:r>
            <a:r>
              <a:rPr lang="en-US" altLang="zh-CN" sz="1800" kern="0" dirty="0">
                <a:solidFill>
                  <a:srgbClr val="0070C0"/>
                </a:solidFill>
                <a:latin typeface="Comic Sans MS" pitchFamily="66" charset="0"/>
                <a:ea typeface="宋体" pitchFamily="2" charset="-122"/>
              </a:rPr>
              <a:t>, Zhang, INFOCOM 2013</a:t>
            </a:r>
            <a:r>
              <a:rPr lang="en-US" altLang="zh-CN" sz="1800" kern="0" dirty="0" smtClean="0">
                <a:solidFill>
                  <a:srgbClr val="0070C0"/>
                </a:solidFill>
                <a:latin typeface="Comic Sans MS" pitchFamily="66" charset="0"/>
                <a:ea typeface="宋体" pitchFamily="2" charset="-122"/>
              </a:rPr>
              <a:t>]</a:t>
            </a:r>
          </a:p>
          <a:p>
            <a:pPr marL="342900" indent="-61913">
              <a:spcBef>
                <a:spcPts val="0"/>
              </a:spcBef>
              <a:defRPr/>
            </a:pPr>
            <a:endParaRPr lang="en-US" altLang="zh-CN" sz="1800" kern="0" dirty="0">
              <a:solidFill>
                <a:srgbClr val="0070C0"/>
              </a:solidFill>
              <a:latin typeface="Comic Sans MS" pitchFamily="66" charset="0"/>
              <a:ea typeface="宋体" pitchFamily="2" charset="-122"/>
            </a:endParaRPr>
          </a:p>
          <a:p>
            <a:pPr marL="800100" lvl="1" indent="-342900">
              <a:lnSpc>
                <a:spcPct val="90000"/>
              </a:lnSpc>
              <a:spcBef>
                <a:spcPts val="600"/>
              </a:spcBef>
              <a:spcAft>
                <a:spcPts val="600"/>
              </a:spcAft>
              <a:buFontTx/>
              <a:buChar char="-"/>
              <a:defRPr/>
            </a:pPr>
            <a:r>
              <a:rPr lang="en-US" altLang="zh-CN" dirty="0">
                <a:latin typeface="Comic Sans MS" pitchFamily="66" charset="0"/>
                <a:ea typeface="宋体" pitchFamily="2" charset="-122"/>
              </a:rPr>
              <a:t>Idea similar to [Yang, Jia, </a:t>
            </a:r>
            <a:r>
              <a:rPr lang="en-US" altLang="zh-CN" dirty="0" err="1">
                <a:latin typeface="Comic Sans MS" pitchFamily="66" charset="0"/>
                <a:ea typeface="宋体" pitchFamily="2" charset="-122"/>
              </a:rPr>
              <a:t>Ren</a:t>
            </a:r>
            <a:r>
              <a:rPr lang="en-US" altLang="zh-CN" dirty="0">
                <a:latin typeface="Comic Sans MS" pitchFamily="66" charset="0"/>
                <a:ea typeface="宋体" pitchFamily="2" charset="-122"/>
              </a:rPr>
              <a:t> AisaCCS’13]</a:t>
            </a:r>
          </a:p>
          <a:p>
            <a:pPr marL="800100" lvl="1" indent="-342900">
              <a:lnSpc>
                <a:spcPct val="90000"/>
              </a:lnSpc>
              <a:spcBef>
                <a:spcPts val="600"/>
              </a:spcBef>
              <a:spcAft>
                <a:spcPts val="600"/>
              </a:spcAft>
              <a:buFontTx/>
              <a:buChar char="-"/>
              <a:defRPr/>
            </a:pPr>
            <a:r>
              <a:rPr lang="en-US" altLang="zh-CN" dirty="0">
                <a:latin typeface="Comic Sans MS" pitchFamily="66" charset="0"/>
                <a:ea typeface="宋体" pitchFamily="2" charset="-122"/>
              </a:rPr>
              <a:t>But deal with the multi-authority scenario</a:t>
            </a:r>
          </a:p>
          <a:p>
            <a:pPr marL="342900" indent="169863">
              <a:spcBef>
                <a:spcPts val="0"/>
              </a:spcBef>
              <a:defRPr/>
            </a:pPr>
            <a:endParaRPr lang="en-US" altLang="zh-CN" sz="2000" kern="0" dirty="0">
              <a:solidFill>
                <a:srgbClr val="0000FF"/>
              </a:solidFill>
              <a:latin typeface="Comic Sans MS" pitchFamily="66" charset="0"/>
              <a:ea typeface="宋体" pitchFamily="2" charset="-122"/>
            </a:endParaRPr>
          </a:p>
        </p:txBody>
      </p:sp>
      <p:sp>
        <p:nvSpPr>
          <p:cNvPr id="22" name="Rectangle 21"/>
          <p:cNvSpPr/>
          <p:nvPr/>
        </p:nvSpPr>
        <p:spPr>
          <a:xfrm>
            <a:off x="101774" y="1828800"/>
            <a:ext cx="9067800" cy="1692771"/>
          </a:xfrm>
          <a:prstGeom prst="rect">
            <a:avLst/>
          </a:prstGeom>
        </p:spPr>
        <p:txBody>
          <a:bodyPr wrap="square">
            <a:spAutoFit/>
          </a:bodyPr>
          <a:lstStyle/>
          <a:p>
            <a:pPr marL="287338" indent="-6350">
              <a:spcBef>
                <a:spcPts val="0"/>
              </a:spcBef>
              <a:defRPr/>
            </a:pPr>
            <a:r>
              <a:rPr lang="en-US" altLang="zh-CN" sz="2800" kern="0" dirty="0" smtClean="0">
                <a:solidFill>
                  <a:srgbClr val="FF0000"/>
                </a:solidFill>
                <a:latin typeface="Comic Sans MS" pitchFamily="66" charset="0"/>
                <a:ea typeface="宋体" pitchFamily="2" charset="-122"/>
              </a:rPr>
              <a:t>Main Challenge: </a:t>
            </a:r>
          </a:p>
          <a:p>
            <a:pPr marL="287338" indent="-6350">
              <a:spcBef>
                <a:spcPts val="0"/>
              </a:spcBef>
              <a:defRPr/>
            </a:pPr>
            <a:r>
              <a:rPr lang="en-US" altLang="zh-CN" sz="2800" kern="0" dirty="0" smtClean="0">
                <a:solidFill>
                  <a:schemeClr val="accent4">
                    <a:lumMod val="50000"/>
                    <a:lumOff val="50000"/>
                  </a:schemeClr>
                </a:solidFill>
                <a:latin typeface="Comic Sans MS" pitchFamily="66" charset="0"/>
                <a:ea typeface="宋体" pitchFamily="2" charset="-122"/>
              </a:rPr>
              <a:t>Revocation of attributes from one authority should not affect attributes from other authorities</a:t>
            </a:r>
            <a:endParaRPr lang="en-US" altLang="zh-CN" sz="1100" kern="0" dirty="0">
              <a:solidFill>
                <a:schemeClr val="accent4">
                  <a:lumMod val="50000"/>
                  <a:lumOff val="50000"/>
                </a:schemeClr>
              </a:solidFill>
              <a:latin typeface="Comic Sans MS" pitchFamily="66" charset="0"/>
              <a:ea typeface="宋体" pitchFamily="2" charset="-122"/>
            </a:endParaRPr>
          </a:p>
          <a:p>
            <a:pPr marL="342900" indent="169863">
              <a:spcBef>
                <a:spcPts val="0"/>
              </a:spcBef>
              <a:defRPr/>
            </a:pPr>
            <a:endParaRPr lang="en-US" altLang="zh-CN" sz="2000" kern="0" dirty="0">
              <a:solidFill>
                <a:srgbClr val="0000FF"/>
              </a:solidFill>
              <a:latin typeface="Comic Sans MS" pitchFamily="66" charset="0"/>
              <a:ea typeface="宋体" pitchFamily="2" charset="-122"/>
            </a:endParaRPr>
          </a:p>
        </p:txBody>
      </p:sp>
    </p:spTree>
    <p:extLst>
      <p:ext uri="{BB962C8B-B14F-4D97-AF65-F5344CB8AC3E}">
        <p14:creationId xmlns:p14="http://schemas.microsoft.com/office/powerpoint/2010/main" val="95147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228600" y="2819400"/>
            <a:ext cx="8915400" cy="1219200"/>
          </a:xfrm>
        </p:spPr>
        <p:txBody>
          <a:bodyPr/>
          <a:lstStyle/>
          <a:p>
            <a:pPr eaLnBrk="1" hangingPunct="1"/>
            <a:r>
              <a:rPr lang="en-US" altLang="zh-CN" sz="3200" dirty="0" smtClean="0">
                <a:latin typeface="Comic Sans MS" pitchFamily="66" charset="0"/>
                <a:ea typeface="宋体" charset="-122"/>
              </a:rPr>
              <a:t>Improving </a:t>
            </a:r>
            <a:r>
              <a:rPr lang="en-US" altLang="zh-CN" sz="3200" dirty="0">
                <a:latin typeface="Comic Sans MS" pitchFamily="66" charset="0"/>
                <a:ea typeface="宋体" charset="-122"/>
              </a:rPr>
              <a:t>Efficiency – </a:t>
            </a:r>
            <a:r>
              <a:rPr lang="en-US" altLang="zh-CN" sz="3200" dirty="0" smtClean="0">
                <a:latin typeface="Comic Sans MS" pitchFamily="66" charset="0"/>
                <a:ea typeface="宋体" charset="-122"/>
              </a:rPr>
              <a:t>Decryption </a:t>
            </a:r>
            <a:r>
              <a:rPr lang="en-US" altLang="zh-CN" sz="3200" dirty="0">
                <a:latin typeface="Comic Sans MS" pitchFamily="66" charset="0"/>
                <a:ea typeface="宋体" charset="-122"/>
              </a:rPr>
              <a:t>Outsource</a:t>
            </a:r>
          </a:p>
        </p:txBody>
      </p:sp>
    </p:spTree>
    <p:extLst>
      <p:ext uri="{BB962C8B-B14F-4D97-AF65-F5344CB8AC3E}">
        <p14:creationId xmlns:p14="http://schemas.microsoft.com/office/powerpoint/2010/main" val="1705032398"/>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CN" smtClean="0">
                <a:latin typeface="Comic Sans MS" pitchFamily="66" charset="0"/>
                <a:ea typeface="宋体" charset="-122"/>
              </a:rPr>
              <a:t>Naïve Approach</a:t>
            </a:r>
          </a:p>
        </p:txBody>
      </p:sp>
      <p:sp>
        <p:nvSpPr>
          <p:cNvPr id="48131" name="Content Placeholder 2"/>
          <p:cNvSpPr>
            <a:spLocks noGrp="1"/>
          </p:cNvSpPr>
          <p:nvPr>
            <p:ph idx="1"/>
          </p:nvPr>
        </p:nvSpPr>
        <p:spPr>
          <a:xfrm>
            <a:off x="457200" y="4800600"/>
            <a:ext cx="8229600" cy="585788"/>
          </a:xfrm>
        </p:spPr>
        <p:txBody>
          <a:bodyPr/>
          <a:lstStyle/>
          <a:p>
            <a:r>
              <a:rPr lang="en-US" altLang="zh-CN" smtClean="0">
                <a:solidFill>
                  <a:srgbClr val="C00000"/>
                </a:solidFill>
                <a:latin typeface="Comic Sans MS" pitchFamily="66" charset="0"/>
                <a:ea typeface="宋体" charset="-122"/>
              </a:rPr>
              <a:t>We have to trust the cloud!</a:t>
            </a:r>
          </a:p>
        </p:txBody>
      </p:sp>
      <p:pic>
        <p:nvPicPr>
          <p:cNvPr id="33796" name="Picture 5" descr="sar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57400"/>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p:nvSpPr>
        <p:spPr bwMode="auto">
          <a:xfrm>
            <a:off x="3886200" y="2667000"/>
            <a:ext cx="865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a:solidFill>
                  <a:srgbClr val="0000FF"/>
                </a:solidFill>
                <a:latin typeface="Comic Sans MS" pitchFamily="66" charset="0"/>
                <a:ea typeface="宋体" charset="-122"/>
              </a:rPr>
              <a:t>Data</a:t>
            </a:r>
            <a:endParaRPr lang="en-US" altLang="zh-CN">
              <a:solidFill>
                <a:srgbClr val="0000FF"/>
              </a:solidFill>
              <a:latin typeface="Comic Sans MS" pitchFamily="66" charset="0"/>
              <a:ea typeface="宋体" charset="-122"/>
            </a:endParaRPr>
          </a:p>
        </p:txBody>
      </p:sp>
      <p:cxnSp>
        <p:nvCxnSpPr>
          <p:cNvPr id="17" name="Straight Arrow Connector 16"/>
          <p:cNvCxnSpPr/>
          <p:nvPr/>
        </p:nvCxnSpPr>
        <p:spPr bwMode="auto">
          <a:xfrm flipH="1">
            <a:off x="2590800" y="3124200"/>
            <a:ext cx="3048000" cy="0"/>
          </a:xfrm>
          <a:prstGeom prst="straightConnector1">
            <a:avLst/>
          </a:prstGeom>
          <a:ln>
            <a:headEnd type="none" w="sm" len="sm"/>
            <a:tailEnd type="arrow"/>
          </a:ln>
        </p:spPr>
        <p:style>
          <a:lnRef idx="3">
            <a:schemeClr val="accent2"/>
          </a:lnRef>
          <a:fillRef idx="0">
            <a:schemeClr val="accent2"/>
          </a:fillRef>
          <a:effectRef idx="2">
            <a:schemeClr val="accent2"/>
          </a:effectRef>
          <a:fontRef idx="minor">
            <a:schemeClr val="tx1"/>
          </a:fontRef>
        </p:style>
      </p:cxnSp>
      <p:graphicFrame>
        <p:nvGraphicFramePr>
          <p:cNvPr id="33799" name="Object 13">
            <a:hlinkClick r:id="" action="ppaction://ole?verb=0"/>
          </p:cNvPr>
          <p:cNvGraphicFramePr>
            <a:graphicFrameLocks/>
          </p:cNvGraphicFramePr>
          <p:nvPr>
            <p:extLst>
              <p:ext uri="{D42A27DB-BD31-4B8C-83A1-F6EECF244321}">
                <p14:modId xmlns:p14="http://schemas.microsoft.com/office/powerpoint/2010/main" val="333833910"/>
              </p:ext>
            </p:extLst>
          </p:nvPr>
        </p:nvGraphicFramePr>
        <p:xfrm>
          <a:off x="5567363" y="2238375"/>
          <a:ext cx="2298700" cy="1271588"/>
        </p:xfrm>
        <a:graphic>
          <a:graphicData uri="http://schemas.openxmlformats.org/presentationml/2006/ole">
            <mc:AlternateContent xmlns:mc="http://schemas.openxmlformats.org/markup-compatibility/2006">
              <mc:Choice xmlns:v="urn:schemas-microsoft-com:vml" Requires="v">
                <p:oleObj spid="_x0000_s58374" name="CorelDRAW!" r:id="rId4" imgW="3932238" imgH="2138363" progId="">
                  <p:embed/>
                </p:oleObj>
              </mc:Choice>
              <mc:Fallback>
                <p:oleObj name="CorelDRAW!" r:id="rId4" imgW="3932238" imgH="2138363"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7363" y="2238375"/>
                        <a:ext cx="22987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3800" name="Picture 3" descr="C:\Users\laijunzuo\Desktop\48px-Application-pgp-encrypted_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6625" y="1878013"/>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TextBox 13"/>
          <p:cNvSpPr txBox="1">
            <a:spLocks noChangeArrowheads="1"/>
          </p:cNvSpPr>
          <p:nvPr/>
        </p:nvSpPr>
        <p:spPr bwMode="auto">
          <a:xfrm>
            <a:off x="6153150" y="2924175"/>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a:latin typeface="Comic Sans MS" pitchFamily="66" charset="0"/>
                <a:ea typeface="宋体" charset="-122"/>
              </a:rPr>
              <a:t>Cloud</a:t>
            </a:r>
            <a:endParaRPr lang="en-US" altLang="zh-CN">
              <a:latin typeface="Comic Sans MS" pitchFamily="66" charset="0"/>
              <a:ea typeface="宋体" charset="-122"/>
            </a:endParaRPr>
          </a:p>
        </p:txBody>
      </p:sp>
      <p:grpSp>
        <p:nvGrpSpPr>
          <p:cNvPr id="2" name="Group 4"/>
          <p:cNvGrpSpPr>
            <a:grpSpLocks/>
          </p:cNvGrpSpPr>
          <p:nvPr/>
        </p:nvGrpSpPr>
        <p:grpSpPr bwMode="auto">
          <a:xfrm>
            <a:off x="1981200" y="2209800"/>
            <a:ext cx="1371600" cy="763588"/>
            <a:chOff x="4030" y="1540"/>
            <a:chExt cx="1229" cy="625"/>
          </a:xfrm>
        </p:grpSpPr>
        <p:pic>
          <p:nvPicPr>
            <p:cNvPr id="33803" name="Picture 5" descr="j00853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3" y="1541"/>
              <a:ext cx="82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4" name="Text Box 6"/>
            <p:cNvSpPr txBox="1">
              <a:spLocks noChangeArrowheads="1"/>
            </p:cNvSpPr>
            <p:nvPr/>
          </p:nvSpPr>
          <p:spPr bwMode="auto">
            <a:xfrm>
              <a:off x="4030" y="1540"/>
              <a:ext cx="816"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200">
                  <a:latin typeface="Comic Sans MS" pitchFamily="66" charset="0"/>
                  <a:ea typeface="宋体" charset="-122"/>
                </a:rPr>
                <a:t>SK</a:t>
              </a:r>
            </a:p>
          </p:txBody>
        </p:sp>
      </p:grpSp>
    </p:spTree>
    <p:extLst>
      <p:ext uri="{BB962C8B-B14F-4D97-AF65-F5344CB8AC3E}">
        <p14:creationId xmlns:p14="http://schemas.microsoft.com/office/powerpoint/2010/main" val="2482503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3.33333E-6 2.22222E-6 L 0.43333 2.22222E-6 " pathEditMode="relative" rAng="0" ptsTypes="AA">
                                      <p:cBhvr>
                                        <p:cTn id="6" dur="2000" fill="hold"/>
                                        <p:tgtEl>
                                          <p:spTgt spid="2"/>
                                        </p:tgtEl>
                                        <p:attrNameLst>
                                          <p:attrName>ppt_x</p:attrName>
                                          <p:attrName>ppt_y</p:attrName>
                                        </p:attrNameLst>
                                      </p:cBhvr>
                                      <p:rCtr x="21667"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xfrm>
            <a:off x="685800" y="609600"/>
            <a:ext cx="7772400" cy="1143000"/>
          </a:xfrm>
        </p:spPr>
        <p:txBody>
          <a:bodyPr/>
          <a:lstStyle/>
          <a:p>
            <a:r>
              <a:rPr lang="en-US" altLang="zh-CN" dirty="0" smtClean="0">
                <a:latin typeface="Comic Sans MS" pitchFamily="66" charset="0"/>
                <a:ea typeface="宋体" charset="-122"/>
              </a:rPr>
              <a:t>Access Policies in ABE</a:t>
            </a:r>
          </a:p>
        </p:txBody>
      </p:sp>
      <p:sp>
        <p:nvSpPr>
          <p:cNvPr id="46083" name="Content Placeholder 4"/>
          <p:cNvSpPr>
            <a:spLocks noGrp="1"/>
          </p:cNvSpPr>
          <p:nvPr>
            <p:ph idx="1"/>
          </p:nvPr>
        </p:nvSpPr>
        <p:spPr>
          <a:xfrm>
            <a:off x="457200" y="1489075"/>
            <a:ext cx="8229600" cy="4759325"/>
          </a:xfrm>
        </p:spPr>
        <p:txBody>
          <a:bodyPr/>
          <a:lstStyle/>
          <a:p>
            <a:pPr>
              <a:spcAft>
                <a:spcPts val="600"/>
              </a:spcAft>
              <a:buClrTx/>
              <a:buFont typeface="Arial" pitchFamily="34" charset="0"/>
              <a:buChar char="•"/>
            </a:pPr>
            <a:r>
              <a:rPr lang="en-US" altLang="zh-CN" sz="2400" dirty="0" smtClean="0">
                <a:latin typeface="Comic Sans MS" pitchFamily="66" charset="0"/>
                <a:ea typeface="宋体" charset="-122"/>
              </a:rPr>
              <a:t>May use arbitrary numbers of AND, OR, and t-out-n Threshold gates</a:t>
            </a:r>
          </a:p>
          <a:p>
            <a:pPr>
              <a:spcAft>
                <a:spcPts val="600"/>
              </a:spcAft>
              <a:buClrTx/>
              <a:buFont typeface="Arial" pitchFamily="34" charset="0"/>
              <a:buChar char="•"/>
            </a:pPr>
            <a:r>
              <a:rPr lang="en-US" altLang="zh-CN" sz="2400" dirty="0" smtClean="0">
                <a:latin typeface="Comic Sans MS" pitchFamily="66" charset="0"/>
                <a:ea typeface="宋体" charset="-122"/>
              </a:rPr>
              <a:t>May support integer comparison operators &lt;, &gt; = by converting them into a Boolean circuit composed of OR and </a:t>
            </a:r>
            <a:r>
              <a:rPr lang="en-US" altLang="zh-CN" sz="2400" dirty="0" err="1" smtClean="0">
                <a:latin typeface="Comic Sans MS" pitchFamily="66" charset="0"/>
                <a:ea typeface="宋体" charset="-122"/>
              </a:rPr>
              <a:t>AND</a:t>
            </a:r>
            <a:r>
              <a:rPr lang="en-US" altLang="zh-CN" sz="2400" dirty="0" smtClean="0">
                <a:latin typeface="Comic Sans MS" pitchFamily="66" charset="0"/>
                <a:ea typeface="宋体" charset="-122"/>
              </a:rPr>
              <a:t> gates</a:t>
            </a:r>
          </a:p>
          <a:p>
            <a:pPr>
              <a:spcAft>
                <a:spcPts val="600"/>
              </a:spcAft>
              <a:buClrTx/>
              <a:buFont typeface="Arial" pitchFamily="34" charset="0"/>
              <a:buChar char="•"/>
            </a:pPr>
            <a:r>
              <a:rPr lang="en-US" altLang="zh-CN" sz="2400" dirty="0" smtClean="0">
                <a:latin typeface="Comic Sans MS" pitchFamily="66" charset="0"/>
                <a:ea typeface="宋体" charset="-122"/>
              </a:rPr>
              <a:t>Comparing an attribute to a fixed n-bit integer adds about n components to the policy</a:t>
            </a:r>
          </a:p>
          <a:p>
            <a:pPr lvl="1">
              <a:spcAft>
                <a:spcPts val="600"/>
              </a:spcAft>
            </a:pPr>
            <a:r>
              <a:rPr lang="en-US" altLang="zh-CN" sz="2400" b="1" dirty="0" err="1" smtClean="0">
                <a:solidFill>
                  <a:srgbClr val="CC0000"/>
                </a:solidFill>
                <a:latin typeface="Comic Sans MS" pitchFamily="66" charset="0"/>
                <a:ea typeface="宋体" charset="-122"/>
              </a:rPr>
              <a:t>Key_Expiry_Date</a:t>
            </a:r>
            <a:r>
              <a:rPr lang="en-US" altLang="zh-CN" sz="2400" b="1" dirty="0" smtClean="0">
                <a:solidFill>
                  <a:srgbClr val="CC0000"/>
                </a:solidFill>
                <a:latin typeface="Comic Sans MS" pitchFamily="66" charset="0"/>
                <a:ea typeface="宋体" charset="-122"/>
              </a:rPr>
              <a:t> &gt; X (Unix time) increases policy size by about 32 components</a:t>
            </a:r>
          </a:p>
          <a:p>
            <a:pPr>
              <a:spcAft>
                <a:spcPts val="600"/>
              </a:spcAft>
              <a:buClrTx/>
              <a:buFont typeface="Arial" pitchFamily="34" charset="0"/>
              <a:buChar char="•"/>
            </a:pPr>
            <a:r>
              <a:rPr lang="en-US" altLang="zh-CN" sz="2400" dirty="0" smtClean="0">
                <a:latin typeface="Comic Sans MS" pitchFamily="66" charset="0"/>
                <a:ea typeface="宋体" charset="-122"/>
              </a:rPr>
              <a:t>Decryption with 100 policy leaves on iPhone 3G (412Mhz ARM) takes 30s</a:t>
            </a:r>
          </a:p>
        </p:txBody>
      </p:sp>
    </p:spTree>
    <p:extLst>
      <p:ext uri="{BB962C8B-B14F-4D97-AF65-F5344CB8AC3E}">
        <p14:creationId xmlns:p14="http://schemas.microsoft.com/office/powerpoint/2010/main" val="1158465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81000" y="609600"/>
            <a:ext cx="8305800" cy="955675"/>
          </a:xfrm>
        </p:spPr>
        <p:txBody>
          <a:bodyPr/>
          <a:lstStyle/>
          <a:p>
            <a:r>
              <a:rPr lang="en-US" altLang="zh-CN" dirty="0" smtClean="0">
                <a:latin typeface="Comic Sans MS" pitchFamily="66" charset="0"/>
                <a:ea typeface="宋体" charset="-122"/>
              </a:rPr>
              <a:t>Outsourcing ABE Decryption </a:t>
            </a:r>
            <a:br>
              <a:rPr lang="en-US" altLang="zh-CN" dirty="0" smtClean="0">
                <a:latin typeface="Comic Sans MS" pitchFamily="66" charset="0"/>
                <a:ea typeface="宋体" charset="-122"/>
              </a:rPr>
            </a:br>
            <a:r>
              <a:rPr lang="en-US" altLang="zh-CN" sz="2000" dirty="0" smtClean="0">
                <a:latin typeface="Comic Sans MS" pitchFamily="66" charset="0"/>
                <a:ea typeface="宋体" charset="-122"/>
              </a:rPr>
              <a:t>[Green, </a:t>
            </a:r>
            <a:r>
              <a:rPr lang="en-US" altLang="zh-CN" sz="2000" dirty="0" err="1" smtClean="0">
                <a:latin typeface="Comic Sans MS" pitchFamily="66" charset="0"/>
                <a:ea typeface="宋体" charset="-122"/>
              </a:rPr>
              <a:t>Hohenberger</a:t>
            </a:r>
            <a:r>
              <a:rPr lang="en-US" altLang="zh-CN" sz="2000" dirty="0" smtClean="0">
                <a:latin typeface="Comic Sans MS" pitchFamily="66" charset="0"/>
                <a:ea typeface="宋体" charset="-122"/>
              </a:rPr>
              <a:t>, Waters, UNSNIX Security’11】</a:t>
            </a:r>
            <a:endParaRPr lang="en-US" altLang="zh-CN" dirty="0" smtClean="0">
              <a:latin typeface="Comic Sans MS" pitchFamily="66" charset="0"/>
              <a:ea typeface="宋体" charset="-122"/>
            </a:endParaRPr>
          </a:p>
        </p:txBody>
      </p:sp>
      <p:sp>
        <p:nvSpPr>
          <p:cNvPr id="34819" name="Content Placeholder 2"/>
          <p:cNvSpPr>
            <a:spLocks noGrp="1"/>
          </p:cNvSpPr>
          <p:nvPr>
            <p:ph idx="1"/>
          </p:nvPr>
        </p:nvSpPr>
        <p:spPr>
          <a:xfrm>
            <a:off x="457200" y="2133600"/>
            <a:ext cx="8229600" cy="954087"/>
          </a:xfrm>
        </p:spPr>
        <p:txBody>
          <a:bodyPr/>
          <a:lstStyle/>
          <a:p>
            <a:r>
              <a:rPr lang="en-US" altLang="zh-CN" sz="2800" dirty="0" smtClean="0">
                <a:latin typeface="Comic Sans MS" pitchFamily="66" charset="0"/>
                <a:ea typeface="宋体" charset="-122"/>
              </a:rPr>
              <a:t>Authority issues a Transform Key (TK) and a Secret Key (SK) to Alice</a:t>
            </a:r>
          </a:p>
        </p:txBody>
      </p:sp>
      <p:cxnSp>
        <p:nvCxnSpPr>
          <p:cNvPr id="49157" name="Straight Arrow Connector 7"/>
          <p:cNvCxnSpPr>
            <a:cxnSpLocks noChangeShapeType="1"/>
          </p:cNvCxnSpPr>
          <p:nvPr/>
        </p:nvCxnSpPr>
        <p:spPr bwMode="auto">
          <a:xfrm flipH="1">
            <a:off x="2819400" y="4356100"/>
            <a:ext cx="3657600" cy="0"/>
          </a:xfrm>
          <a:prstGeom prst="straightConnector1">
            <a:avLst/>
          </a:prstGeom>
          <a:ln>
            <a:headEnd type="none" w="sm" len="sm"/>
            <a:tailEnd type="arrow" w="med" len="med"/>
          </a:ln>
        </p:spPr>
        <p:style>
          <a:lnRef idx="2">
            <a:schemeClr val="accent2"/>
          </a:lnRef>
          <a:fillRef idx="0">
            <a:schemeClr val="accent2"/>
          </a:fillRef>
          <a:effectRef idx="1">
            <a:schemeClr val="accent2"/>
          </a:effectRef>
          <a:fontRef idx="minor">
            <a:schemeClr val="tx1"/>
          </a:fontRef>
        </p:style>
      </p:cxnSp>
      <p:pic>
        <p:nvPicPr>
          <p:cNvPr id="34822" name="Picture 5" descr="sar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94100"/>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6"/>
          <p:cNvSpPr txBox="1">
            <a:spLocks noChangeArrowheads="1"/>
          </p:cNvSpPr>
          <p:nvPr/>
        </p:nvSpPr>
        <p:spPr bwMode="auto">
          <a:xfrm>
            <a:off x="2997200" y="3517900"/>
            <a:ext cx="2068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3200">
                <a:latin typeface="Comic Sans MS" pitchFamily="66" charset="0"/>
                <a:ea typeface="宋体" charset="-122"/>
              </a:rPr>
              <a:t>(SK, TK) </a:t>
            </a:r>
          </a:p>
        </p:txBody>
      </p:sp>
      <p:sp>
        <p:nvSpPr>
          <p:cNvPr id="8" name="Text Box 15"/>
          <p:cNvSpPr txBox="1">
            <a:spLocks noChangeArrowheads="1"/>
          </p:cNvSpPr>
          <p:nvPr/>
        </p:nvSpPr>
        <p:spPr bwMode="auto">
          <a:xfrm>
            <a:off x="6450227" y="3200400"/>
            <a:ext cx="1981200" cy="523875"/>
          </a:xfrm>
          <a:prstGeom prst="rect">
            <a:avLst/>
          </a:prstGeom>
          <a:noFill/>
          <a:ln w="38100">
            <a:noFill/>
            <a:miter lim="800000"/>
            <a:headEnd/>
            <a:tailEnd/>
          </a:ln>
        </p:spPr>
        <p:txBody>
          <a:bodyPr>
            <a:spAutoFit/>
          </a:bodyPr>
          <a:lstStyle/>
          <a:p>
            <a:pPr>
              <a:defRPr/>
            </a:pPr>
            <a:r>
              <a:rPr lang="en-US" altLang="zh-CN" sz="2800" b="1" dirty="0">
                <a:latin typeface="Comic Sans MS" pitchFamily="66" charset="0"/>
              </a:rPr>
              <a:t>Authority</a:t>
            </a:r>
          </a:p>
        </p:txBody>
      </p:sp>
      <p:pic>
        <p:nvPicPr>
          <p:cNvPr id="9" name="Picture 9" descr="pmo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105" y="37084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6049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81000" y="609600"/>
            <a:ext cx="8305800" cy="955675"/>
          </a:xfrm>
        </p:spPr>
        <p:txBody>
          <a:bodyPr/>
          <a:lstStyle/>
          <a:p>
            <a:r>
              <a:rPr lang="en-US" altLang="zh-CN" dirty="0" smtClean="0">
                <a:latin typeface="Comic Sans MS" pitchFamily="66" charset="0"/>
                <a:ea typeface="宋体" charset="-122"/>
              </a:rPr>
              <a:t>Outsourcing ABE Decryption (2) </a:t>
            </a:r>
            <a:br>
              <a:rPr lang="en-US" altLang="zh-CN" dirty="0" smtClean="0">
                <a:latin typeface="Comic Sans MS" pitchFamily="66" charset="0"/>
                <a:ea typeface="宋体" charset="-122"/>
              </a:rPr>
            </a:br>
            <a:r>
              <a:rPr lang="en-US" altLang="zh-CN" sz="2000" dirty="0" smtClean="0">
                <a:latin typeface="Comic Sans MS" pitchFamily="66" charset="0"/>
                <a:ea typeface="宋体" charset="-122"/>
              </a:rPr>
              <a:t>[Green, </a:t>
            </a:r>
            <a:r>
              <a:rPr lang="en-US" altLang="zh-CN" sz="2000" dirty="0" err="1" smtClean="0">
                <a:latin typeface="Comic Sans MS" pitchFamily="66" charset="0"/>
                <a:ea typeface="宋体" charset="-122"/>
              </a:rPr>
              <a:t>Hohenberger</a:t>
            </a:r>
            <a:r>
              <a:rPr lang="en-US" altLang="zh-CN" sz="2000" dirty="0" smtClean="0">
                <a:latin typeface="Comic Sans MS" pitchFamily="66" charset="0"/>
                <a:ea typeface="宋体" charset="-122"/>
              </a:rPr>
              <a:t>, Waters, UNSNIX Security’11]</a:t>
            </a:r>
            <a:endParaRPr lang="en-US" altLang="zh-CN" dirty="0" smtClean="0">
              <a:latin typeface="Comic Sans MS" pitchFamily="66" charset="0"/>
              <a:ea typeface="宋体" charset="-122"/>
            </a:endParaRPr>
          </a:p>
        </p:txBody>
      </p:sp>
      <p:pic>
        <p:nvPicPr>
          <p:cNvPr id="35843" name="Picture 5" descr="sar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2422525"/>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6"/>
          <p:cNvSpPr txBox="1">
            <a:spLocks noChangeArrowheads="1"/>
          </p:cNvSpPr>
          <p:nvPr/>
        </p:nvSpPr>
        <p:spPr bwMode="auto">
          <a:xfrm>
            <a:off x="312738" y="2746375"/>
            <a:ext cx="909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2800">
                <a:latin typeface="Comic Sans MS" pitchFamily="66" charset="0"/>
                <a:ea typeface="宋体" charset="-122"/>
              </a:rPr>
              <a:t>SK</a:t>
            </a:r>
            <a:endParaRPr lang="en-US" altLang="zh-CN" sz="3200">
              <a:latin typeface="Comic Sans MS" pitchFamily="66" charset="0"/>
              <a:ea typeface="宋体" charset="-122"/>
            </a:endParaRPr>
          </a:p>
        </p:txBody>
      </p:sp>
      <p:sp>
        <p:nvSpPr>
          <p:cNvPr id="35848" name="Text Box 6"/>
          <p:cNvSpPr txBox="1">
            <a:spLocks noChangeArrowheads="1"/>
          </p:cNvSpPr>
          <p:nvPr/>
        </p:nvSpPr>
        <p:spPr bwMode="auto">
          <a:xfrm>
            <a:off x="2911475" y="2830513"/>
            <a:ext cx="1628775" cy="522287"/>
          </a:xfrm>
          <a:prstGeom prst="rect">
            <a:avLst/>
          </a:prstGeom>
          <a:noFill/>
          <a:ln w="38100">
            <a:noFill/>
            <a:miter lim="800000"/>
            <a:headEnd/>
            <a:tailEnd/>
          </a:ln>
        </p:spPr>
        <p:txBody>
          <a:bodyPr>
            <a:spAutoFit/>
          </a:bodyPr>
          <a:lstStyle/>
          <a:p>
            <a:pPr algn="ctr">
              <a:spcBef>
                <a:spcPct val="50000"/>
              </a:spcBef>
              <a:defRPr/>
            </a:pPr>
            <a:r>
              <a:rPr lang="en-US" altLang="zh-CN" sz="2800" dirty="0">
                <a:solidFill>
                  <a:srgbClr val="006600"/>
                </a:solidFill>
                <a:latin typeface="Comic Sans MS" pitchFamily="66" charset="0"/>
                <a:ea typeface="宋体" pitchFamily="2" charset="-122"/>
              </a:rPr>
              <a:t>(TK, CT)</a:t>
            </a:r>
            <a:endParaRPr lang="en-US" altLang="zh-CN" sz="3200" dirty="0">
              <a:solidFill>
                <a:srgbClr val="006600"/>
              </a:solidFill>
              <a:latin typeface="Comic Sans MS" pitchFamily="66" charset="0"/>
              <a:ea typeface="宋体" pitchFamily="2" charset="-122"/>
            </a:endParaRPr>
          </a:p>
        </p:txBody>
      </p:sp>
      <p:cxnSp>
        <p:nvCxnSpPr>
          <p:cNvPr id="5127" name="Straight Arrow Connector 23"/>
          <p:cNvCxnSpPr>
            <a:cxnSpLocks noChangeShapeType="1"/>
          </p:cNvCxnSpPr>
          <p:nvPr/>
        </p:nvCxnSpPr>
        <p:spPr bwMode="auto">
          <a:xfrm flipV="1">
            <a:off x="2128838" y="3325813"/>
            <a:ext cx="4035425" cy="15875"/>
          </a:xfrm>
          <a:prstGeom prst="straightConnector1">
            <a:avLst/>
          </a:prstGeom>
          <a:noFill/>
          <a:ln w="25400" algn="ctr">
            <a:solidFill>
              <a:srgbClr val="006600"/>
            </a:solidFill>
            <a:round/>
            <a:headEnd type="none" w="sm" len="sm"/>
            <a:tailEnd type="arrow" w="med" len="med"/>
          </a:ln>
          <a:extLst>
            <a:ext uri="{909E8E84-426E-40DD-AFC4-6F175D3DCCD1}">
              <a14:hiddenFill xmlns:a14="http://schemas.microsoft.com/office/drawing/2010/main">
                <a:noFill/>
              </a14:hiddenFill>
            </a:ext>
          </a:extLst>
        </p:spPr>
      </p:cxnSp>
      <p:sp>
        <p:nvSpPr>
          <p:cNvPr id="5128" name="TextBox 24"/>
          <p:cNvSpPr txBox="1">
            <a:spLocks noChangeArrowheads="1"/>
          </p:cNvSpPr>
          <p:nvPr/>
        </p:nvSpPr>
        <p:spPr bwMode="auto">
          <a:xfrm>
            <a:off x="3762375" y="1951038"/>
            <a:ext cx="66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a:solidFill>
                  <a:srgbClr val="0000FF"/>
                </a:solidFill>
                <a:latin typeface="Comic Sans MS" pitchFamily="66" charset="0"/>
                <a:ea typeface="宋体" charset="-122"/>
              </a:rPr>
              <a:t>CT</a:t>
            </a:r>
            <a:endParaRPr lang="en-US" altLang="zh-CN" sz="2000">
              <a:solidFill>
                <a:srgbClr val="0000FF"/>
              </a:solidFill>
              <a:latin typeface="Comic Sans MS" pitchFamily="66" charset="0"/>
              <a:ea typeface="宋体" charset="-122"/>
            </a:endParaRPr>
          </a:p>
        </p:txBody>
      </p:sp>
      <p:sp>
        <p:nvSpPr>
          <p:cNvPr id="50189" name="TextBox 25"/>
          <p:cNvSpPr txBox="1">
            <a:spLocks noChangeArrowheads="1"/>
          </p:cNvSpPr>
          <p:nvPr/>
        </p:nvSpPr>
        <p:spPr bwMode="auto">
          <a:xfrm>
            <a:off x="2370138" y="3757613"/>
            <a:ext cx="4455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a:solidFill>
                  <a:srgbClr val="FF0000"/>
                </a:solidFill>
                <a:latin typeface="Comic Sans MS" pitchFamily="66" charset="0"/>
                <a:ea typeface="宋体" charset="-122"/>
              </a:rPr>
              <a:t>CT’ </a:t>
            </a:r>
            <a:r>
              <a:rPr lang="en-US" altLang="zh-CN" sz="2800">
                <a:solidFill>
                  <a:srgbClr val="FF0000"/>
                </a:solidFill>
                <a:latin typeface="Comic Sans MS" pitchFamily="66" charset="0"/>
                <a:ea typeface="宋体" charset="-122"/>
                <a:sym typeface="Wingdings" pitchFamily="2" charset="2"/>
              </a:rPr>
              <a:t></a:t>
            </a:r>
            <a:r>
              <a:rPr lang="en-US" altLang="zh-CN" sz="2800">
                <a:solidFill>
                  <a:srgbClr val="FF0000"/>
                </a:solidFill>
                <a:latin typeface="Comic Sans MS" pitchFamily="66" charset="0"/>
                <a:ea typeface="宋体" charset="-122"/>
              </a:rPr>
              <a:t>Transform(TK, CT) </a:t>
            </a:r>
          </a:p>
        </p:txBody>
      </p:sp>
      <p:sp>
        <p:nvSpPr>
          <p:cNvPr id="50190" name="TextBox 29"/>
          <p:cNvSpPr txBox="1">
            <a:spLocks noChangeArrowheads="1"/>
          </p:cNvSpPr>
          <p:nvPr/>
        </p:nvSpPr>
        <p:spPr bwMode="auto">
          <a:xfrm>
            <a:off x="488950" y="4524375"/>
            <a:ext cx="36519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a:solidFill>
                  <a:srgbClr val="7030A0"/>
                </a:solidFill>
                <a:latin typeface="Comic Sans MS" pitchFamily="66" charset="0"/>
                <a:ea typeface="宋体" charset="-122"/>
              </a:rPr>
              <a:t>Dec(SK, CT’) </a:t>
            </a:r>
            <a:r>
              <a:rPr lang="en-US" altLang="zh-CN" sz="2800">
                <a:solidFill>
                  <a:srgbClr val="7030A0"/>
                </a:solidFill>
                <a:latin typeface="Comic Sans MS" pitchFamily="66" charset="0"/>
                <a:ea typeface="宋体" charset="-122"/>
                <a:sym typeface="Wingdings" pitchFamily="2" charset="2"/>
              </a:rPr>
              <a:t></a:t>
            </a:r>
            <a:r>
              <a:rPr lang="en-US" altLang="zh-CN" sz="2800">
                <a:solidFill>
                  <a:srgbClr val="7030A0"/>
                </a:solidFill>
                <a:latin typeface="Comic Sans MS" pitchFamily="66" charset="0"/>
                <a:ea typeface="宋体" charset="-122"/>
              </a:rPr>
              <a:t> Data</a:t>
            </a:r>
          </a:p>
        </p:txBody>
      </p:sp>
      <p:graphicFrame>
        <p:nvGraphicFramePr>
          <p:cNvPr id="35850" name="Object 16">
            <a:hlinkClick r:id="" action="ppaction://ole?verb=0"/>
          </p:cNvPr>
          <p:cNvGraphicFramePr>
            <a:graphicFrameLocks/>
          </p:cNvGraphicFramePr>
          <p:nvPr>
            <p:extLst>
              <p:ext uri="{D42A27DB-BD31-4B8C-83A1-F6EECF244321}">
                <p14:modId xmlns:p14="http://schemas.microsoft.com/office/powerpoint/2010/main" val="2128432389"/>
              </p:ext>
            </p:extLst>
          </p:nvPr>
        </p:nvGraphicFramePr>
        <p:xfrm>
          <a:off x="6072188" y="1150938"/>
          <a:ext cx="3071812" cy="3357562"/>
        </p:xfrm>
        <a:graphic>
          <a:graphicData uri="http://schemas.openxmlformats.org/presentationml/2006/ole">
            <mc:AlternateContent xmlns:mc="http://schemas.openxmlformats.org/markup-compatibility/2006">
              <mc:Choice xmlns:v="urn:schemas-microsoft-com:vml" Requires="v">
                <p:oleObj spid="_x0000_s59398" name="CorelDRAW!" r:id="rId4" imgW="3932238" imgH="2138363" progId="">
                  <p:embed/>
                </p:oleObj>
              </mc:Choice>
              <mc:Fallback>
                <p:oleObj name="CorelDRAW!" r:id="rId4" imgW="3932238" imgH="2138363"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188" y="1150938"/>
                        <a:ext cx="3071812" cy="335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1" name="Oval 16"/>
          <p:cNvSpPr>
            <a:spLocks noChangeArrowheads="1"/>
          </p:cNvSpPr>
          <p:nvPr/>
        </p:nvSpPr>
        <p:spPr bwMode="auto">
          <a:xfrm>
            <a:off x="6337300" y="1970088"/>
            <a:ext cx="2176463" cy="884237"/>
          </a:xfrm>
          <a:prstGeom prst="ellipse">
            <a:avLst/>
          </a:prstGeom>
          <a:solidFill>
            <a:srgbClr val="0000FF"/>
          </a:solidFill>
          <a:ln w="12700" algn="ctr">
            <a:solidFill>
              <a:schemeClr val="tx1"/>
            </a:solidFill>
            <a:round/>
            <a:headEnd type="none" w="sm" len="sm"/>
            <a:tailEnd type="none" w="sm" len="sm"/>
          </a:ln>
        </p:spPr>
        <p:txBody>
          <a:bodyPr/>
          <a:lstStyle/>
          <a:p>
            <a:r>
              <a:rPr lang="en-US" altLang="zh-CN" sz="2800" dirty="0">
                <a:solidFill>
                  <a:schemeClr val="bg1"/>
                </a:solidFill>
                <a:latin typeface="Comic Sans MS" pitchFamily="66" charset="0"/>
                <a:ea typeface="宋体" charset="-122"/>
              </a:rPr>
              <a:t>Storage</a:t>
            </a:r>
            <a:endParaRPr lang="en-US" altLang="zh-CN" sz="2000" dirty="0">
              <a:solidFill>
                <a:schemeClr val="bg1"/>
              </a:solidFill>
              <a:latin typeface="Comic Sans MS" pitchFamily="66" charset="0"/>
              <a:ea typeface="宋体" charset="-122"/>
            </a:endParaRPr>
          </a:p>
        </p:txBody>
      </p:sp>
      <p:cxnSp>
        <p:nvCxnSpPr>
          <p:cNvPr id="5132" name="Straight Arrow Connector 18"/>
          <p:cNvCxnSpPr>
            <a:cxnSpLocks noChangeShapeType="1"/>
            <a:stCxn id="35851" idx="2"/>
          </p:cNvCxnSpPr>
          <p:nvPr/>
        </p:nvCxnSpPr>
        <p:spPr bwMode="auto">
          <a:xfrm flipH="1">
            <a:off x="2033588" y="2412207"/>
            <a:ext cx="4303712" cy="78581"/>
          </a:xfrm>
          <a:prstGeom prst="straightConnector1">
            <a:avLst/>
          </a:prstGeom>
          <a:noFill/>
          <a:ln w="254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cxnSp>
        <p:nvCxnSpPr>
          <p:cNvPr id="5133" name="Straight Arrow Connector 21"/>
          <p:cNvCxnSpPr>
            <a:cxnSpLocks noChangeShapeType="1"/>
          </p:cNvCxnSpPr>
          <p:nvPr/>
        </p:nvCxnSpPr>
        <p:spPr bwMode="auto">
          <a:xfrm flipH="1">
            <a:off x="2049463" y="3673475"/>
            <a:ext cx="4287837" cy="15875"/>
          </a:xfrm>
          <a:prstGeom prst="straightConnector1">
            <a:avLst/>
          </a:prstGeom>
          <a:noFill/>
          <a:ln w="25400"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35854" name="Oval 26"/>
          <p:cNvSpPr>
            <a:spLocks noChangeArrowheads="1"/>
          </p:cNvSpPr>
          <p:nvPr/>
        </p:nvSpPr>
        <p:spPr bwMode="auto">
          <a:xfrm>
            <a:off x="6132513" y="2995613"/>
            <a:ext cx="1655762" cy="803275"/>
          </a:xfrm>
          <a:prstGeom prst="ellipse">
            <a:avLst/>
          </a:prstGeom>
          <a:solidFill>
            <a:srgbClr val="006600"/>
          </a:solidFill>
          <a:ln w="12700" algn="ctr">
            <a:solidFill>
              <a:schemeClr val="tx1"/>
            </a:solidFill>
            <a:round/>
            <a:headEnd type="none" w="sm" len="sm"/>
            <a:tailEnd type="none" w="sm" len="sm"/>
          </a:ln>
        </p:spPr>
        <p:txBody>
          <a:bodyPr/>
          <a:lstStyle/>
          <a:p>
            <a:r>
              <a:rPr lang="en-US" altLang="zh-CN" sz="2800" dirty="0">
                <a:solidFill>
                  <a:schemeClr val="bg1"/>
                </a:solidFill>
                <a:latin typeface="Comic Sans MS" pitchFamily="66" charset="0"/>
                <a:ea typeface="宋体" charset="-122"/>
              </a:rPr>
              <a:t>Proxy</a:t>
            </a:r>
            <a:endParaRPr lang="en-US" altLang="zh-CN" dirty="0">
              <a:solidFill>
                <a:schemeClr val="bg1"/>
              </a:solidFill>
              <a:latin typeface="Comic Sans MS" pitchFamily="66" charset="0"/>
              <a:ea typeface="宋体" charset="-122"/>
            </a:endParaRPr>
          </a:p>
        </p:txBody>
      </p:sp>
      <p:sp>
        <p:nvSpPr>
          <p:cNvPr id="35855" name="TextBox 28"/>
          <p:cNvSpPr txBox="1">
            <a:spLocks noChangeArrowheads="1"/>
          </p:cNvSpPr>
          <p:nvPr/>
        </p:nvSpPr>
        <p:spPr bwMode="auto">
          <a:xfrm>
            <a:off x="7804150" y="2884488"/>
            <a:ext cx="12557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3200">
                <a:latin typeface="Comic Sans MS" pitchFamily="66" charset="0"/>
                <a:ea typeface="宋体" charset="-122"/>
              </a:rPr>
              <a:t>Cloud</a:t>
            </a:r>
            <a:endParaRPr lang="en-US" altLang="zh-CN">
              <a:latin typeface="Comic Sans MS" pitchFamily="66" charset="0"/>
              <a:ea typeface="宋体" charset="-122"/>
            </a:endParaRPr>
          </a:p>
        </p:txBody>
      </p:sp>
      <p:cxnSp>
        <p:nvCxnSpPr>
          <p:cNvPr id="3" name="Straight Arrow Connector 2"/>
          <p:cNvCxnSpPr>
            <a:cxnSpLocks noChangeShapeType="1"/>
          </p:cNvCxnSpPr>
          <p:nvPr/>
        </p:nvCxnSpPr>
        <p:spPr bwMode="auto">
          <a:xfrm flipH="1" flipV="1">
            <a:off x="5056188" y="4279900"/>
            <a:ext cx="1281112" cy="847725"/>
          </a:xfrm>
          <a:prstGeom prst="straightConnector1">
            <a:avLst/>
          </a:prstGeom>
          <a:noFill/>
          <a:ln w="12700" algn="ctr">
            <a:solidFill>
              <a:schemeClr val="tx1"/>
            </a:solidFill>
            <a:round/>
            <a:headEnd type="none" w="sm" len="sm"/>
            <a:tailEnd type="arrow" w="med" len="med"/>
          </a:ln>
        </p:spPr>
      </p:cxnSp>
      <p:cxnSp>
        <p:nvCxnSpPr>
          <p:cNvPr id="5" name="Straight Arrow Connector 4"/>
          <p:cNvCxnSpPr>
            <a:cxnSpLocks noChangeShapeType="1"/>
          </p:cNvCxnSpPr>
          <p:nvPr/>
        </p:nvCxnSpPr>
        <p:spPr bwMode="auto">
          <a:xfrm flipH="1" flipV="1">
            <a:off x="1768475" y="5019675"/>
            <a:ext cx="1073150" cy="682625"/>
          </a:xfrm>
          <a:prstGeom prst="straightConnector1">
            <a:avLst/>
          </a:prstGeom>
          <a:noFill/>
          <a:ln w="12700" algn="ctr">
            <a:solidFill>
              <a:schemeClr val="tx1"/>
            </a:solidFill>
            <a:round/>
            <a:headEnd type="none" w="sm" len="sm"/>
            <a:tailEnd type="arrow" w="med" len="med"/>
          </a:ln>
        </p:spPr>
      </p:cxnSp>
      <p:sp>
        <p:nvSpPr>
          <p:cNvPr id="6" name="TextBox 5"/>
          <p:cNvSpPr txBox="1">
            <a:spLocks noChangeArrowheads="1"/>
          </p:cNvSpPr>
          <p:nvPr/>
        </p:nvSpPr>
        <p:spPr bwMode="auto">
          <a:xfrm>
            <a:off x="5378450" y="5164138"/>
            <a:ext cx="36226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a:latin typeface="Comic Sans MS" pitchFamily="66" charset="0"/>
                <a:ea typeface="宋体" charset="-122"/>
              </a:rPr>
              <a:t>Most computation done here</a:t>
            </a:r>
          </a:p>
        </p:txBody>
      </p:sp>
      <p:sp>
        <p:nvSpPr>
          <p:cNvPr id="7" name="TextBox 6"/>
          <p:cNvSpPr txBox="1">
            <a:spLocks noChangeArrowheads="1"/>
          </p:cNvSpPr>
          <p:nvPr/>
        </p:nvSpPr>
        <p:spPr bwMode="auto">
          <a:xfrm>
            <a:off x="1222375" y="5719763"/>
            <a:ext cx="35115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a:latin typeface="Comic Sans MS" pitchFamily="66" charset="0"/>
                <a:ea typeface="宋体" charset="-122"/>
              </a:rPr>
              <a:t>Little computation done here</a:t>
            </a:r>
          </a:p>
        </p:txBody>
      </p:sp>
    </p:spTree>
    <p:extLst>
      <p:ext uri="{BB962C8B-B14F-4D97-AF65-F5344CB8AC3E}">
        <p14:creationId xmlns:p14="http://schemas.microsoft.com/office/powerpoint/2010/main" val="2390783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8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19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p:bldP spid="5128" grpId="0"/>
      <p:bldP spid="50189" grpId="0"/>
      <p:bldP spid="50190" grpId="0"/>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1158024" y="4330700"/>
            <a:ext cx="1204176" cy="461665"/>
          </a:xfrm>
          <a:prstGeom prst="rect">
            <a:avLst/>
          </a:prstGeom>
        </p:spPr>
        <p:txBody>
          <a:bodyPr wrap="none">
            <a:spAutoFit/>
          </a:bodyPr>
          <a:lstStyle/>
          <a:p>
            <a:r>
              <a:rPr lang="en-US" altLang="zh-CN" dirty="0">
                <a:latin typeface="Comic Sans MS" pitchFamily="66" charset="0"/>
                <a:ea typeface="宋体" charset="-122"/>
              </a:rPr>
              <a:t>SK</a:t>
            </a:r>
            <a:r>
              <a:rPr lang="en-US" altLang="zh-CN" b="1" dirty="0">
                <a:latin typeface="Comic Sans MS" pitchFamily="66" charset="0"/>
                <a:ea typeface="宋体" charset="-122"/>
              </a:rPr>
              <a:t> </a:t>
            </a:r>
            <a:r>
              <a:rPr lang="en-US" altLang="zh-CN" b="1" dirty="0" smtClean="0">
                <a:latin typeface="Comic Sans MS" pitchFamily="66" charset="0"/>
                <a:ea typeface="宋体" charset="-122"/>
              </a:rPr>
              <a:t>= </a:t>
            </a:r>
            <a:r>
              <a:rPr lang="en-US" altLang="zh-CN" dirty="0" smtClean="0">
                <a:solidFill>
                  <a:srgbClr val="0000FF"/>
                </a:solidFill>
                <a:latin typeface="Comic Sans MS" pitchFamily="66" charset="0"/>
                <a:ea typeface="宋体" charset="-122"/>
              </a:rPr>
              <a:t>z</a:t>
            </a:r>
            <a:endParaRPr lang="zh-CN" altLang="en-US" dirty="0"/>
          </a:p>
        </p:txBody>
      </p:sp>
      <p:sp>
        <p:nvSpPr>
          <p:cNvPr id="949250" name="Rectangle 2"/>
          <p:cNvSpPr>
            <a:spLocks noGrp="1" noChangeArrowheads="1"/>
          </p:cNvSpPr>
          <p:nvPr>
            <p:ph type="title"/>
          </p:nvPr>
        </p:nvSpPr>
        <p:spPr>
          <a:xfrm>
            <a:off x="685800" y="609600"/>
            <a:ext cx="7772400" cy="1143000"/>
          </a:xfrm>
          <a:noFill/>
        </p:spPr>
        <p:txBody>
          <a:bodyPr/>
          <a:lstStyle/>
          <a:p>
            <a:pPr eaLnBrk="1" hangingPunct="1">
              <a:defRPr/>
            </a:pPr>
            <a:r>
              <a:rPr lang="en-US" dirty="0" smtClean="0">
                <a:latin typeface="Comic Sans MS" pitchFamily="66" charset="0"/>
              </a:rPr>
              <a:t>How It Works?</a:t>
            </a:r>
            <a:endParaRPr lang="en-US" dirty="0">
              <a:latin typeface="Comic Sans MS" pitchFamily="66" charset="0"/>
            </a:endParaRPr>
          </a:p>
        </p:txBody>
      </p:sp>
      <p:sp>
        <p:nvSpPr>
          <p:cNvPr id="34820" name="Text Box 5"/>
          <p:cNvSpPr txBox="1">
            <a:spLocks noChangeArrowheads="1"/>
          </p:cNvSpPr>
          <p:nvPr/>
        </p:nvSpPr>
        <p:spPr bwMode="auto">
          <a:xfrm>
            <a:off x="214313" y="4922837"/>
            <a:ext cx="851376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1200"/>
              </a:spcAft>
            </a:pPr>
            <a:r>
              <a:rPr lang="en-US" altLang="zh-CN" sz="2400" b="1" dirty="0" smtClean="0">
                <a:latin typeface="Comic Sans MS" pitchFamily="66" charset="0"/>
                <a:ea typeface="宋体" charset="-122"/>
              </a:rPr>
              <a:t> Proxy</a:t>
            </a:r>
            <a:r>
              <a:rPr lang="en-US" altLang="zh-CN" sz="2400" dirty="0">
                <a:latin typeface="Comic Sans MS" pitchFamily="66" charset="0"/>
                <a:ea typeface="宋体" charset="-122"/>
              </a:rPr>
              <a:t>:  Transform(TK, CT) = CT’ = (</a:t>
            </a:r>
            <a:r>
              <a:rPr lang="en-US" altLang="zh-CN" sz="2400" dirty="0" err="1">
                <a:latin typeface="Comic Sans MS" pitchFamily="66" charset="0"/>
                <a:ea typeface="宋体" charset="-122"/>
              </a:rPr>
              <a:t>M</a:t>
            </a:r>
            <a:r>
              <a:rPr lang="en-US" altLang="zh-CN" sz="2400" dirty="0" err="1">
                <a:latin typeface="Comic Sans MS" pitchFamily="66" charset="0"/>
                <a:ea typeface="Arial Unicode MS" pitchFamily="34" charset="-128"/>
                <a:cs typeface="Arial Unicode MS" pitchFamily="34" charset="-128"/>
              </a:rPr>
              <a:t>·</a:t>
            </a:r>
            <a:r>
              <a:rPr lang="en-US" altLang="zh-CN" sz="2400" dirty="0" err="1">
                <a:latin typeface="Comic Sans MS" pitchFamily="66" charset="0"/>
                <a:ea typeface="宋体" charset="-122"/>
              </a:rPr>
              <a:t>e</a:t>
            </a:r>
            <a:r>
              <a:rPr lang="en-US" altLang="zh-CN" sz="2400" dirty="0">
                <a:latin typeface="Comic Sans MS" pitchFamily="66" charset="0"/>
                <a:ea typeface="宋体" charset="-122"/>
              </a:rPr>
              <a:t>(</a:t>
            </a:r>
            <a:r>
              <a:rPr lang="en-US" altLang="zh-CN" sz="2400" dirty="0" err="1">
                <a:latin typeface="Comic Sans MS" pitchFamily="66" charset="0"/>
                <a:ea typeface="宋体" charset="-122"/>
              </a:rPr>
              <a:t>g,g</a:t>
            </a:r>
            <a:r>
              <a:rPr lang="en-US" altLang="zh-CN" sz="2400" dirty="0">
                <a:latin typeface="Comic Sans MS" pitchFamily="66" charset="0"/>
                <a:ea typeface="宋体" charset="-122"/>
              </a:rPr>
              <a:t>)</a:t>
            </a:r>
            <a:r>
              <a:rPr lang="en-US" altLang="zh-CN" sz="2400" baseline="30000" dirty="0">
                <a:latin typeface="Comic Sans MS" pitchFamily="66" charset="0"/>
                <a:ea typeface="宋体" charset="-122"/>
              </a:rPr>
              <a:t>as</a:t>
            </a:r>
            <a:r>
              <a:rPr lang="en-US" altLang="zh-CN" sz="2400" dirty="0">
                <a:latin typeface="Comic Sans MS" pitchFamily="66" charset="0"/>
                <a:ea typeface="宋体" charset="-122"/>
              </a:rPr>
              <a:t>, e(</a:t>
            </a:r>
            <a:r>
              <a:rPr lang="en-US" altLang="zh-CN" sz="2400" dirty="0" err="1">
                <a:latin typeface="Comic Sans MS" pitchFamily="66" charset="0"/>
                <a:ea typeface="宋体" charset="-122"/>
              </a:rPr>
              <a:t>g,g</a:t>
            </a:r>
            <a:r>
              <a:rPr lang="en-US" altLang="zh-CN" sz="2400" dirty="0">
                <a:latin typeface="Comic Sans MS" pitchFamily="66" charset="0"/>
                <a:ea typeface="宋体" charset="-122"/>
              </a:rPr>
              <a:t>)</a:t>
            </a:r>
            <a:r>
              <a:rPr lang="en-US" altLang="zh-CN" sz="2400" baseline="30000" dirty="0">
                <a:latin typeface="Comic Sans MS" pitchFamily="66" charset="0"/>
                <a:ea typeface="宋体" charset="-122"/>
              </a:rPr>
              <a:t>as</a:t>
            </a:r>
            <a:r>
              <a:rPr lang="en-US" altLang="zh-CN" sz="2400" b="1" baseline="30000" dirty="0">
                <a:solidFill>
                  <a:srgbClr val="0000FF"/>
                </a:solidFill>
                <a:latin typeface="Comic Sans MS" pitchFamily="66" charset="0"/>
                <a:ea typeface="宋体" charset="-122"/>
              </a:rPr>
              <a:t>/z</a:t>
            </a:r>
            <a:r>
              <a:rPr lang="en-US" altLang="zh-CN" sz="2400" dirty="0">
                <a:latin typeface="Comic Sans MS" pitchFamily="66" charset="0"/>
                <a:ea typeface="宋体" charset="-122"/>
              </a:rPr>
              <a:t>)</a:t>
            </a:r>
          </a:p>
          <a:p>
            <a:pPr eaLnBrk="1" hangingPunct="1"/>
            <a:endParaRPr lang="en-US" altLang="zh-CN" baseline="30000" dirty="0">
              <a:latin typeface="Comic Sans MS" pitchFamily="66" charset="0"/>
              <a:ea typeface="宋体" charset="-122"/>
            </a:endParaRPr>
          </a:p>
        </p:txBody>
      </p:sp>
      <p:sp>
        <p:nvSpPr>
          <p:cNvPr id="36869" name="Text Box 6"/>
          <p:cNvSpPr txBox="1">
            <a:spLocks noChangeArrowheads="1"/>
          </p:cNvSpPr>
          <p:nvPr/>
        </p:nvSpPr>
        <p:spPr bwMode="auto">
          <a:xfrm>
            <a:off x="228600" y="1704975"/>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dirty="0" err="1">
                <a:latin typeface="Comic Sans MS" pitchFamily="66" charset="0"/>
                <a:ea typeface="宋体" charset="-122"/>
              </a:rPr>
              <a:t>Ciphertext</a:t>
            </a:r>
            <a:r>
              <a:rPr lang="en-US" altLang="zh-CN" sz="2800" b="1" dirty="0">
                <a:latin typeface="Comic Sans MS" pitchFamily="66" charset="0"/>
                <a:ea typeface="宋体" charset="-122"/>
              </a:rPr>
              <a:t> CT</a:t>
            </a:r>
          </a:p>
        </p:txBody>
      </p:sp>
      <p:sp>
        <p:nvSpPr>
          <p:cNvPr id="36870" name="Text Box 8"/>
          <p:cNvSpPr txBox="1">
            <a:spLocks noChangeArrowheads="1"/>
          </p:cNvSpPr>
          <p:nvPr/>
        </p:nvSpPr>
        <p:spPr bwMode="auto">
          <a:xfrm>
            <a:off x="193965" y="3737591"/>
            <a:ext cx="213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dirty="0" smtClean="0">
                <a:latin typeface="Comic Sans MS" pitchFamily="66" charset="0"/>
                <a:ea typeface="宋体" charset="-122"/>
              </a:rPr>
              <a:t> </a:t>
            </a:r>
            <a:r>
              <a:rPr lang="en-US" altLang="zh-CN" sz="2400" b="1" dirty="0" err="1" smtClean="0">
                <a:latin typeface="Comic Sans MS" pitchFamily="66" charset="0"/>
                <a:ea typeface="宋体" charset="-122"/>
              </a:rPr>
              <a:t>Alice:</a:t>
            </a:r>
            <a:r>
              <a:rPr lang="en-US" altLang="zh-CN" sz="2400" dirty="0" err="1" smtClean="0">
                <a:latin typeface="Comic Sans MS" pitchFamily="66" charset="0"/>
                <a:ea typeface="宋体" charset="-122"/>
              </a:rPr>
              <a:t>TK</a:t>
            </a:r>
            <a:r>
              <a:rPr lang="en-US" altLang="zh-CN" sz="2400" b="1" dirty="0" smtClean="0">
                <a:latin typeface="Comic Sans MS" pitchFamily="66" charset="0"/>
                <a:ea typeface="宋体" charset="-122"/>
              </a:rPr>
              <a:t> </a:t>
            </a:r>
            <a:r>
              <a:rPr lang="en-US" altLang="zh-CN" dirty="0" smtClean="0">
                <a:latin typeface="Comic Sans MS" pitchFamily="66" charset="0"/>
                <a:ea typeface="宋体" charset="-122"/>
              </a:rPr>
              <a:t>= (</a:t>
            </a:r>
            <a:r>
              <a:rPr lang="en-US" altLang="zh-CN" sz="2400" b="1" dirty="0" smtClean="0">
                <a:solidFill>
                  <a:srgbClr val="006600"/>
                </a:solidFill>
                <a:latin typeface="Comic Sans MS" pitchFamily="66" charset="0"/>
                <a:ea typeface="宋体" charset="-122"/>
              </a:rPr>
              <a:t>    </a:t>
            </a:r>
            <a:endParaRPr lang="en-US" altLang="zh-CN" sz="2400" b="1" dirty="0">
              <a:solidFill>
                <a:srgbClr val="006600"/>
              </a:solidFill>
              <a:latin typeface="Comic Sans MS" pitchFamily="66" charset="0"/>
              <a:ea typeface="宋体" charset="-122"/>
            </a:endParaRPr>
          </a:p>
        </p:txBody>
      </p:sp>
      <p:sp>
        <p:nvSpPr>
          <p:cNvPr id="36872" name="Text Box 4"/>
          <p:cNvSpPr txBox="1">
            <a:spLocks noChangeArrowheads="1"/>
          </p:cNvSpPr>
          <p:nvPr/>
        </p:nvSpPr>
        <p:spPr bwMode="auto">
          <a:xfrm>
            <a:off x="2057400" y="3676036"/>
            <a:ext cx="708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dirty="0">
                <a:latin typeface="Comic Sans MS" pitchFamily="66" charset="0"/>
                <a:ea typeface="宋体" charset="-122"/>
              </a:rPr>
              <a:t>g</a:t>
            </a:r>
            <a:r>
              <a:rPr lang="en-US" altLang="zh-CN" sz="2800" baseline="30000" dirty="0">
                <a:latin typeface="Comic Sans MS" pitchFamily="66" charset="0"/>
                <a:ea typeface="宋体" charset="-122"/>
              </a:rPr>
              <a:t>(</a:t>
            </a:r>
            <a:r>
              <a:rPr lang="en-US" altLang="zh-CN" sz="2800" baseline="30000" dirty="0" err="1">
                <a:latin typeface="Comic Sans MS" pitchFamily="66" charset="0"/>
                <a:ea typeface="宋体" charset="-122"/>
              </a:rPr>
              <a:t>a+bt</a:t>
            </a:r>
            <a:r>
              <a:rPr lang="en-US" altLang="zh-CN" sz="2800" baseline="30000" dirty="0">
                <a:latin typeface="Comic Sans MS" pitchFamily="66" charset="0"/>
                <a:ea typeface="宋体" charset="-122"/>
              </a:rPr>
              <a:t>)/</a:t>
            </a:r>
            <a:r>
              <a:rPr lang="en-US" altLang="zh-CN" sz="2800" b="1" baseline="30000" dirty="0">
                <a:solidFill>
                  <a:srgbClr val="0000FF"/>
                </a:solidFill>
                <a:latin typeface="Comic Sans MS" pitchFamily="66" charset="0"/>
                <a:ea typeface="宋体" charset="-122"/>
              </a:rPr>
              <a:t>z</a:t>
            </a:r>
            <a:r>
              <a:rPr lang="en-US" altLang="zh-CN" sz="2800" dirty="0">
                <a:latin typeface="Comic Sans MS" pitchFamily="66" charset="0"/>
                <a:ea typeface="宋体" charset="-122"/>
              </a:rPr>
              <a:t>, </a:t>
            </a:r>
            <a:r>
              <a:rPr lang="en-US" altLang="zh-CN" sz="2800" dirty="0" err="1">
                <a:latin typeface="Comic Sans MS" pitchFamily="66" charset="0"/>
                <a:ea typeface="宋体" charset="-122"/>
              </a:rPr>
              <a:t>g</a:t>
            </a:r>
            <a:r>
              <a:rPr lang="en-US" altLang="zh-CN" sz="2800" baseline="30000" dirty="0" err="1">
                <a:latin typeface="Comic Sans MS" pitchFamily="66" charset="0"/>
                <a:ea typeface="宋体" charset="-122"/>
              </a:rPr>
              <a:t>t</a:t>
            </a:r>
            <a:r>
              <a:rPr lang="en-US" altLang="zh-CN" sz="2800" baseline="30000" dirty="0">
                <a:latin typeface="Comic Sans MS" pitchFamily="66" charset="0"/>
                <a:ea typeface="宋体" charset="-122"/>
              </a:rPr>
              <a:t>/</a:t>
            </a:r>
            <a:r>
              <a:rPr lang="en-US" altLang="zh-CN" sz="2800" b="1" baseline="30000" dirty="0">
                <a:solidFill>
                  <a:srgbClr val="0000FF"/>
                </a:solidFill>
                <a:latin typeface="Comic Sans MS" pitchFamily="66" charset="0"/>
                <a:ea typeface="宋体" charset="-122"/>
              </a:rPr>
              <a:t>z</a:t>
            </a:r>
            <a:r>
              <a:rPr lang="en-US" altLang="zh-CN" sz="2800" dirty="0">
                <a:latin typeface="Comic Sans MS" pitchFamily="66" charset="0"/>
                <a:ea typeface="宋体" charset="-122"/>
              </a:rPr>
              <a:t>, </a:t>
            </a:r>
            <a:r>
              <a:rPr lang="en-US" altLang="zh-CN" sz="2800" dirty="0" smtClean="0">
                <a:latin typeface="Comic Sans MS" pitchFamily="66" charset="0"/>
                <a:ea typeface="宋体" charset="-122"/>
              </a:rPr>
              <a:t>H(“</a:t>
            </a:r>
            <a:r>
              <a:rPr lang="en-US" altLang="zh-CN" sz="2800" dirty="0" smtClean="0">
                <a:solidFill>
                  <a:srgbClr val="006600"/>
                </a:solidFill>
                <a:latin typeface="Comic Sans MS" pitchFamily="66" charset="0"/>
                <a:ea typeface="宋体" charset="-122"/>
              </a:rPr>
              <a:t>PhD</a:t>
            </a:r>
            <a:r>
              <a:rPr lang="en-US" altLang="zh-CN" sz="2800" dirty="0" smtClean="0">
                <a:latin typeface="Comic Sans MS" pitchFamily="66" charset="0"/>
                <a:ea typeface="宋体" charset="-122"/>
              </a:rPr>
              <a:t>”)</a:t>
            </a:r>
            <a:r>
              <a:rPr lang="en-US" altLang="zh-CN" sz="2800" baseline="30000" dirty="0">
                <a:latin typeface="Comic Sans MS" pitchFamily="66" charset="0"/>
                <a:ea typeface="宋体" charset="-122"/>
              </a:rPr>
              <a:t>t/</a:t>
            </a:r>
            <a:r>
              <a:rPr lang="en-US" altLang="zh-CN" sz="2800" b="1" baseline="30000" dirty="0">
                <a:solidFill>
                  <a:srgbClr val="0000FF"/>
                </a:solidFill>
                <a:latin typeface="Comic Sans MS" pitchFamily="66" charset="0"/>
                <a:ea typeface="宋体" charset="-122"/>
              </a:rPr>
              <a:t>z</a:t>
            </a:r>
            <a:r>
              <a:rPr lang="en-US" altLang="zh-CN" sz="2800" dirty="0">
                <a:latin typeface="Comic Sans MS" pitchFamily="66" charset="0"/>
                <a:ea typeface="宋体" charset="-122"/>
              </a:rPr>
              <a:t>, </a:t>
            </a:r>
            <a:r>
              <a:rPr lang="en-US" altLang="zh-CN" sz="2800" dirty="0" smtClean="0">
                <a:latin typeface="Comic Sans MS" pitchFamily="66" charset="0"/>
                <a:ea typeface="宋体" charset="-122"/>
              </a:rPr>
              <a:t>H</a:t>
            </a:r>
            <a:r>
              <a:rPr lang="en-US" altLang="zh-CN" sz="2800" dirty="0">
                <a:latin typeface="Comic Sans MS" pitchFamily="66" charset="0"/>
                <a:ea typeface="宋体" charset="-122"/>
              </a:rPr>
              <a:t>(“</a:t>
            </a:r>
            <a:r>
              <a:rPr lang="en-US" altLang="zh-CN" sz="2800" dirty="0" smtClean="0">
                <a:solidFill>
                  <a:srgbClr val="006600"/>
                </a:solidFill>
                <a:latin typeface="Comic Sans MS" pitchFamily="66" charset="0"/>
                <a:ea typeface="宋体" charset="-122"/>
              </a:rPr>
              <a:t>CS Dept.</a:t>
            </a:r>
            <a:r>
              <a:rPr lang="en-US" altLang="zh-CN" sz="2800" dirty="0" smtClean="0">
                <a:latin typeface="Comic Sans MS" pitchFamily="66" charset="0"/>
                <a:ea typeface="宋体" charset="-122"/>
              </a:rPr>
              <a:t>”)</a:t>
            </a:r>
            <a:r>
              <a:rPr lang="en-US" altLang="zh-CN" sz="2800" baseline="30000" dirty="0" smtClean="0">
                <a:latin typeface="Comic Sans MS" pitchFamily="66" charset="0"/>
                <a:ea typeface="宋体" charset="-122"/>
              </a:rPr>
              <a:t>t/</a:t>
            </a:r>
            <a:r>
              <a:rPr lang="en-US" altLang="zh-CN" sz="2800" b="1" baseline="30000" dirty="0" smtClean="0">
                <a:solidFill>
                  <a:srgbClr val="0000FF"/>
                </a:solidFill>
                <a:latin typeface="Comic Sans MS" pitchFamily="66" charset="0"/>
                <a:ea typeface="宋体" charset="-122"/>
              </a:rPr>
              <a:t>z </a:t>
            </a:r>
            <a:r>
              <a:rPr lang="en-US" altLang="zh-CN" sz="2800" dirty="0" smtClean="0">
                <a:latin typeface="Comic Sans MS" pitchFamily="66" charset="0"/>
                <a:ea typeface="宋体" charset="-122"/>
              </a:rPr>
              <a:t>)</a:t>
            </a:r>
            <a:endParaRPr lang="en-US" altLang="zh-CN" sz="2800" dirty="0">
              <a:latin typeface="Comic Sans MS" pitchFamily="66" charset="0"/>
              <a:ea typeface="宋体" charset="-122"/>
            </a:endParaRPr>
          </a:p>
        </p:txBody>
      </p:sp>
      <p:sp>
        <p:nvSpPr>
          <p:cNvPr id="36873" name="TextBox 32"/>
          <p:cNvSpPr txBox="1">
            <a:spLocks noChangeArrowheads="1"/>
          </p:cNvSpPr>
          <p:nvPr/>
        </p:nvSpPr>
        <p:spPr bwMode="auto">
          <a:xfrm>
            <a:off x="381000" y="612457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zh-CN">
              <a:latin typeface="Comic Sans MS" pitchFamily="66" charset="0"/>
              <a:ea typeface="宋体" charset="-122"/>
            </a:endParaRPr>
          </a:p>
        </p:txBody>
      </p:sp>
      <p:sp>
        <p:nvSpPr>
          <p:cNvPr id="34839" name="Text Box 4"/>
          <p:cNvSpPr txBox="1">
            <a:spLocks noChangeArrowheads="1"/>
          </p:cNvSpPr>
          <p:nvPr/>
        </p:nvSpPr>
        <p:spPr bwMode="auto">
          <a:xfrm>
            <a:off x="228600" y="5867400"/>
            <a:ext cx="891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dirty="0" smtClean="0">
                <a:latin typeface="Comic Sans MS" pitchFamily="66" charset="0"/>
                <a:ea typeface="宋体" charset="-122"/>
              </a:rPr>
              <a:t> Alice </a:t>
            </a:r>
            <a:r>
              <a:rPr lang="en-US" altLang="zh-CN" sz="2400" b="1" dirty="0">
                <a:latin typeface="Comic Sans MS" pitchFamily="66" charset="0"/>
                <a:ea typeface="宋体" charset="-122"/>
              </a:rPr>
              <a:t>computes:  </a:t>
            </a:r>
            <a:r>
              <a:rPr lang="en-US" altLang="zh-CN" sz="2400" dirty="0" err="1">
                <a:latin typeface="Comic Sans MS" pitchFamily="66" charset="0"/>
                <a:ea typeface="宋体" charset="-122"/>
              </a:rPr>
              <a:t>M</a:t>
            </a:r>
            <a:r>
              <a:rPr lang="en-US" altLang="zh-CN" sz="2400" dirty="0" err="1">
                <a:latin typeface="Comic Sans MS" pitchFamily="66" charset="0"/>
                <a:ea typeface="Arial Unicode MS" pitchFamily="34" charset="-128"/>
                <a:cs typeface="Arial Unicode MS" pitchFamily="34" charset="-128"/>
              </a:rPr>
              <a:t>·</a:t>
            </a:r>
            <a:r>
              <a:rPr lang="en-US" altLang="zh-CN" sz="2400" dirty="0" err="1">
                <a:latin typeface="Comic Sans MS" pitchFamily="66" charset="0"/>
                <a:ea typeface="宋体" charset="-122"/>
              </a:rPr>
              <a:t>e</a:t>
            </a:r>
            <a:r>
              <a:rPr lang="en-US" altLang="zh-CN" sz="2400" dirty="0">
                <a:latin typeface="Comic Sans MS" pitchFamily="66" charset="0"/>
                <a:ea typeface="宋体" charset="-122"/>
              </a:rPr>
              <a:t>(</a:t>
            </a:r>
            <a:r>
              <a:rPr lang="en-US" altLang="zh-CN" sz="2400" dirty="0" err="1">
                <a:latin typeface="Comic Sans MS" pitchFamily="66" charset="0"/>
                <a:ea typeface="宋体" charset="-122"/>
              </a:rPr>
              <a:t>g,g</a:t>
            </a:r>
            <a:r>
              <a:rPr lang="en-US" altLang="zh-CN" sz="2400" dirty="0">
                <a:latin typeface="Comic Sans MS" pitchFamily="66" charset="0"/>
                <a:ea typeface="宋体" charset="-122"/>
              </a:rPr>
              <a:t>)</a:t>
            </a:r>
            <a:r>
              <a:rPr lang="en-US" altLang="zh-CN" sz="2400" baseline="30000" dirty="0">
                <a:latin typeface="Comic Sans MS" pitchFamily="66" charset="0"/>
                <a:ea typeface="宋体" charset="-122"/>
              </a:rPr>
              <a:t>as</a:t>
            </a:r>
            <a:r>
              <a:rPr lang="en-US" altLang="zh-CN" sz="2400" dirty="0">
                <a:latin typeface="Comic Sans MS" pitchFamily="66" charset="0"/>
                <a:ea typeface="宋体" charset="-122"/>
              </a:rPr>
              <a:t>/(e(</a:t>
            </a:r>
            <a:r>
              <a:rPr lang="en-US" altLang="zh-CN" sz="2400" dirty="0" err="1">
                <a:latin typeface="Comic Sans MS" pitchFamily="66" charset="0"/>
                <a:ea typeface="宋体" charset="-122"/>
              </a:rPr>
              <a:t>g,g</a:t>
            </a:r>
            <a:r>
              <a:rPr lang="en-US" altLang="zh-CN" sz="2400" dirty="0">
                <a:latin typeface="Comic Sans MS" pitchFamily="66" charset="0"/>
                <a:ea typeface="宋体" charset="-122"/>
              </a:rPr>
              <a:t>)</a:t>
            </a:r>
            <a:r>
              <a:rPr lang="en-US" altLang="zh-CN" sz="2400" baseline="30000" dirty="0">
                <a:latin typeface="Comic Sans MS" pitchFamily="66" charset="0"/>
                <a:ea typeface="宋体" charset="-122"/>
              </a:rPr>
              <a:t>as</a:t>
            </a:r>
            <a:r>
              <a:rPr lang="en-US" altLang="zh-CN" sz="2400" baseline="30000" dirty="0">
                <a:solidFill>
                  <a:srgbClr val="0000FF"/>
                </a:solidFill>
                <a:latin typeface="Comic Sans MS" pitchFamily="66" charset="0"/>
                <a:ea typeface="宋体" charset="-122"/>
              </a:rPr>
              <a:t>/z</a:t>
            </a:r>
            <a:r>
              <a:rPr lang="en-US" altLang="zh-CN" sz="2400" dirty="0">
                <a:latin typeface="Comic Sans MS" pitchFamily="66" charset="0"/>
                <a:ea typeface="宋体" charset="-122"/>
              </a:rPr>
              <a:t>)</a:t>
            </a:r>
            <a:r>
              <a:rPr lang="en-US" altLang="zh-CN" sz="2400" baseline="30000" dirty="0">
                <a:solidFill>
                  <a:srgbClr val="CC0000"/>
                </a:solidFill>
                <a:latin typeface="Comic Sans MS" pitchFamily="66" charset="0"/>
                <a:ea typeface="宋体" charset="-122"/>
              </a:rPr>
              <a:t>z</a:t>
            </a:r>
            <a:r>
              <a:rPr lang="en-US" altLang="zh-CN" sz="2400" dirty="0">
                <a:latin typeface="Comic Sans MS" pitchFamily="66" charset="0"/>
                <a:ea typeface="宋体" charset="-122"/>
              </a:rPr>
              <a:t> = M</a:t>
            </a:r>
            <a:endParaRPr lang="en-US" altLang="zh-CN" sz="2400" baseline="30000" dirty="0">
              <a:latin typeface="Comic Sans MS" pitchFamily="66" charset="0"/>
              <a:ea typeface="宋体" charset="-122"/>
            </a:endParaRPr>
          </a:p>
          <a:p>
            <a:pPr eaLnBrk="1" hangingPunct="1"/>
            <a:endParaRPr lang="en-US" altLang="zh-CN" sz="2200" dirty="0">
              <a:latin typeface="Comic Sans MS" pitchFamily="66" charset="0"/>
              <a:ea typeface="宋体" charset="-122"/>
            </a:endParaRPr>
          </a:p>
        </p:txBody>
      </p:sp>
      <p:grpSp>
        <p:nvGrpSpPr>
          <p:cNvPr id="4" name="Group 3"/>
          <p:cNvGrpSpPr/>
          <p:nvPr/>
        </p:nvGrpSpPr>
        <p:grpSpPr>
          <a:xfrm>
            <a:off x="304800" y="3733800"/>
            <a:ext cx="8790991" cy="1295096"/>
            <a:chOff x="284163" y="3609976"/>
            <a:chExt cx="8992183" cy="1241425"/>
          </a:xfrm>
        </p:grpSpPr>
        <p:grpSp>
          <p:nvGrpSpPr>
            <p:cNvPr id="3" name="Group 2"/>
            <p:cNvGrpSpPr>
              <a:grpSpLocks/>
            </p:cNvGrpSpPr>
            <p:nvPr/>
          </p:nvGrpSpPr>
          <p:grpSpPr bwMode="auto">
            <a:xfrm>
              <a:off x="284163" y="3609976"/>
              <a:ext cx="8992183" cy="1241425"/>
              <a:chOff x="2718594" y="1054289"/>
              <a:chExt cx="8520512" cy="1240677"/>
            </a:xfrm>
          </p:grpSpPr>
          <p:sp>
            <p:nvSpPr>
              <p:cNvPr id="36887" name="Rectangle 1"/>
              <p:cNvSpPr>
                <a:spLocks noChangeArrowheads="1"/>
              </p:cNvSpPr>
              <p:nvPr/>
            </p:nvSpPr>
            <p:spPr bwMode="auto">
              <a:xfrm>
                <a:off x="2718594" y="1054289"/>
                <a:ext cx="8520512" cy="1240677"/>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endParaRPr lang="zh-CN" altLang="zh-CN">
                  <a:latin typeface="Comic Sans MS" pitchFamily="66" charset="0"/>
                </a:endParaRPr>
              </a:p>
            </p:txBody>
          </p:sp>
          <p:sp>
            <p:nvSpPr>
              <p:cNvPr id="36888" name="Text Box 8"/>
              <p:cNvSpPr txBox="1">
                <a:spLocks noChangeArrowheads="1"/>
              </p:cNvSpPr>
              <p:nvPr/>
            </p:nvSpPr>
            <p:spPr bwMode="auto">
              <a:xfrm>
                <a:off x="2718594" y="1130488"/>
                <a:ext cx="2032000" cy="796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b="1" dirty="0" smtClean="0">
                    <a:latin typeface="Comic Sans MS" pitchFamily="66" charset="0"/>
                    <a:ea typeface="宋体" charset="-122"/>
                  </a:rPr>
                  <a:t>Alice</a:t>
                </a:r>
                <a:r>
                  <a:rPr lang="en-US" altLang="zh-CN" sz="2400" b="1" dirty="0">
                    <a:latin typeface="Comic Sans MS" pitchFamily="66" charset="0"/>
                    <a:ea typeface="宋体" charset="-122"/>
                  </a:rPr>
                  <a:t>: </a:t>
                </a:r>
                <a:r>
                  <a:rPr lang="en-US" altLang="zh-CN" sz="2400" dirty="0">
                    <a:latin typeface="Comic Sans MS" pitchFamily="66" charset="0"/>
                    <a:ea typeface="宋体" charset="-122"/>
                  </a:rPr>
                  <a:t>SK</a:t>
                </a:r>
              </a:p>
              <a:p>
                <a:pPr eaLnBrk="1" hangingPunct="1"/>
                <a:r>
                  <a:rPr lang="en-US" altLang="zh-CN" sz="2400" b="1" dirty="0">
                    <a:latin typeface="Comic Sans MS" pitchFamily="66" charset="0"/>
                    <a:ea typeface="宋体" charset="-122"/>
                  </a:rPr>
                  <a:t>      </a:t>
                </a:r>
                <a:r>
                  <a:rPr lang="en-US" altLang="zh-CN" sz="2400" b="1" dirty="0">
                    <a:solidFill>
                      <a:srgbClr val="006600"/>
                    </a:solidFill>
                    <a:latin typeface="Comic Sans MS" pitchFamily="66" charset="0"/>
                    <a:ea typeface="宋体" charset="-122"/>
                  </a:rPr>
                  <a:t>    </a:t>
                </a:r>
              </a:p>
            </p:txBody>
          </p:sp>
        </p:grpSp>
        <p:sp>
          <p:nvSpPr>
            <p:cNvPr id="27" name="Text Box 4"/>
            <p:cNvSpPr txBox="1">
              <a:spLocks noChangeArrowheads="1"/>
            </p:cNvSpPr>
            <p:nvPr/>
          </p:nvSpPr>
          <p:spPr bwMode="auto">
            <a:xfrm>
              <a:off x="1713583" y="3638893"/>
              <a:ext cx="7471380" cy="50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smtClean="0">
                  <a:latin typeface="Comic Sans MS" pitchFamily="66" charset="0"/>
                  <a:ea typeface="宋体" charset="-122"/>
                </a:rPr>
                <a:t>= ( </a:t>
              </a:r>
              <a:r>
                <a:rPr lang="en-US" altLang="zh-CN" dirty="0" err="1" smtClean="0">
                  <a:latin typeface="Comic Sans MS" pitchFamily="66" charset="0"/>
                  <a:ea typeface="宋体" charset="-122"/>
                </a:rPr>
                <a:t>g</a:t>
              </a:r>
              <a:r>
                <a:rPr lang="en-US" altLang="zh-CN" sz="2800" baseline="30000" dirty="0" err="1" smtClean="0">
                  <a:latin typeface="Comic Sans MS" pitchFamily="66" charset="0"/>
                  <a:ea typeface="宋体" charset="-122"/>
                </a:rPr>
                <a:t>a+b</a:t>
              </a:r>
              <a:r>
                <a:rPr lang="en-US" altLang="zh-CN" sz="2800" baseline="30000" dirty="0" err="1" smtClean="0">
                  <a:solidFill>
                    <a:srgbClr val="0000FF"/>
                  </a:solidFill>
                  <a:latin typeface="Comic Sans MS" pitchFamily="66" charset="0"/>
                  <a:ea typeface="宋体" charset="-122"/>
                </a:rPr>
                <a:t>t</a:t>
              </a:r>
              <a:r>
                <a:rPr lang="en-US" altLang="zh-CN" dirty="0">
                  <a:latin typeface="Comic Sans MS" pitchFamily="66" charset="0"/>
                  <a:ea typeface="宋体" charset="-122"/>
                </a:rPr>
                <a:t>, </a:t>
              </a:r>
              <a:r>
                <a:rPr lang="en-US" altLang="zh-CN" dirty="0" err="1" smtClean="0">
                  <a:latin typeface="Comic Sans MS" pitchFamily="66" charset="0"/>
                  <a:ea typeface="宋体" charset="-122"/>
                </a:rPr>
                <a:t>g</a:t>
              </a:r>
              <a:r>
                <a:rPr lang="en-US" altLang="zh-CN" baseline="30000" dirty="0" err="1" smtClean="0">
                  <a:solidFill>
                    <a:srgbClr val="0000FF"/>
                  </a:solidFill>
                  <a:latin typeface="Comic Sans MS" pitchFamily="66" charset="0"/>
                  <a:ea typeface="宋体" charset="-122"/>
                </a:rPr>
                <a:t>t</a:t>
              </a:r>
              <a:r>
                <a:rPr lang="en-US" altLang="zh-CN" dirty="0" smtClean="0">
                  <a:latin typeface="Comic Sans MS" pitchFamily="66" charset="0"/>
                  <a:ea typeface="宋体" charset="-122"/>
                </a:rPr>
                <a:t>, H(“</a:t>
              </a:r>
              <a:r>
                <a:rPr lang="en-US" altLang="zh-CN" dirty="0" smtClean="0">
                  <a:solidFill>
                    <a:srgbClr val="006600"/>
                  </a:solidFill>
                  <a:latin typeface="Comic Sans MS" pitchFamily="66" charset="0"/>
                  <a:ea typeface="宋体" charset="-122"/>
                </a:rPr>
                <a:t>PhD</a:t>
              </a:r>
              <a:r>
                <a:rPr lang="en-US" altLang="zh-CN" dirty="0" smtClean="0">
                  <a:latin typeface="Comic Sans MS" pitchFamily="66" charset="0"/>
                  <a:ea typeface="宋体" charset="-122"/>
                </a:rPr>
                <a:t>”)</a:t>
              </a:r>
              <a:r>
                <a:rPr lang="en-US" altLang="zh-CN" baseline="30000" dirty="0" smtClean="0">
                  <a:solidFill>
                    <a:srgbClr val="0000FF"/>
                  </a:solidFill>
                  <a:latin typeface="Comic Sans MS" pitchFamily="66" charset="0"/>
                  <a:ea typeface="宋体" charset="-122"/>
                </a:rPr>
                <a:t>t</a:t>
              </a:r>
              <a:r>
                <a:rPr lang="en-US" altLang="zh-CN" dirty="0" smtClean="0">
                  <a:latin typeface="Comic Sans MS" pitchFamily="66" charset="0"/>
                  <a:ea typeface="宋体" charset="-122"/>
                </a:rPr>
                <a:t>,</a:t>
              </a:r>
              <a:r>
                <a:rPr lang="en-US" altLang="zh-CN" baseline="30000" dirty="0" smtClean="0">
                  <a:latin typeface="Comic Sans MS" pitchFamily="66" charset="0"/>
                  <a:ea typeface="宋体" charset="-122"/>
                </a:rPr>
                <a:t> </a:t>
              </a:r>
              <a:r>
                <a:rPr lang="en-US" altLang="zh-CN" dirty="0" smtClean="0">
                  <a:latin typeface="Comic Sans MS" pitchFamily="66" charset="0"/>
                  <a:ea typeface="宋体" charset="-122"/>
                </a:rPr>
                <a:t>H(“</a:t>
              </a:r>
              <a:r>
                <a:rPr lang="en-US" altLang="zh-CN" dirty="0" smtClean="0">
                  <a:solidFill>
                    <a:srgbClr val="006600"/>
                  </a:solidFill>
                  <a:latin typeface="Comic Sans MS" pitchFamily="66" charset="0"/>
                  <a:ea typeface="宋体" charset="-122"/>
                </a:rPr>
                <a:t>CS Dept.</a:t>
              </a:r>
              <a:r>
                <a:rPr lang="en-US" altLang="zh-CN" dirty="0" smtClean="0">
                  <a:latin typeface="Comic Sans MS" pitchFamily="66" charset="0"/>
                  <a:ea typeface="宋体" charset="-122"/>
                </a:rPr>
                <a:t>”)</a:t>
              </a:r>
              <a:r>
                <a:rPr lang="en-US" altLang="zh-CN" baseline="30000" dirty="0" smtClean="0">
                  <a:solidFill>
                    <a:srgbClr val="0000FF"/>
                  </a:solidFill>
                  <a:latin typeface="Comic Sans MS" pitchFamily="66" charset="0"/>
                  <a:ea typeface="宋体" charset="-122"/>
                </a:rPr>
                <a:t>t</a:t>
              </a:r>
              <a:r>
                <a:rPr lang="en-US" altLang="zh-CN" dirty="0">
                  <a:solidFill>
                    <a:srgbClr val="0000FF"/>
                  </a:solidFill>
                  <a:latin typeface="Comic Sans MS" pitchFamily="66" charset="0"/>
                  <a:ea typeface="宋体" charset="-122"/>
                </a:rPr>
                <a:t> </a:t>
              </a:r>
              <a:r>
                <a:rPr lang="en-US" altLang="zh-CN" sz="2800" dirty="0" smtClean="0">
                  <a:latin typeface="Comic Sans MS" pitchFamily="66" charset="0"/>
                  <a:ea typeface="宋体" charset="-122"/>
                </a:rPr>
                <a:t>)</a:t>
              </a:r>
              <a:endParaRPr lang="en-US" altLang="zh-CN" sz="2800" dirty="0">
                <a:latin typeface="Comic Sans MS" pitchFamily="66" charset="0"/>
                <a:ea typeface="宋体" charset="-122"/>
              </a:endParaRPr>
            </a:p>
          </p:txBody>
        </p:sp>
      </p:grpSp>
      <p:grpSp>
        <p:nvGrpSpPr>
          <p:cNvPr id="30" name="Group 50"/>
          <p:cNvGrpSpPr>
            <a:grpSpLocks/>
          </p:cNvGrpSpPr>
          <p:nvPr/>
        </p:nvGrpSpPr>
        <p:grpSpPr bwMode="auto">
          <a:xfrm>
            <a:off x="6340144" y="618632"/>
            <a:ext cx="2981027" cy="1745020"/>
            <a:chOff x="2944" y="2420"/>
            <a:chExt cx="2493" cy="1718"/>
          </a:xfrm>
        </p:grpSpPr>
        <p:sp>
          <p:nvSpPr>
            <p:cNvPr id="31" name="Oval 33"/>
            <p:cNvSpPr>
              <a:spLocks noChangeArrowheads="1"/>
            </p:cNvSpPr>
            <p:nvPr/>
          </p:nvSpPr>
          <p:spPr bwMode="auto">
            <a:xfrm>
              <a:off x="4128" y="2420"/>
              <a:ext cx="768"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32" name="Text Box 34"/>
            <p:cNvSpPr txBox="1">
              <a:spLocks noChangeArrowheads="1"/>
            </p:cNvSpPr>
            <p:nvPr/>
          </p:nvSpPr>
          <p:spPr bwMode="auto">
            <a:xfrm>
              <a:off x="4267" y="2486"/>
              <a:ext cx="57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latin typeface="Comic Sans MS" pitchFamily="66" charset="0"/>
                  <a:ea typeface="宋体" charset="-122"/>
                </a:rPr>
                <a:t>OR</a:t>
              </a:r>
            </a:p>
          </p:txBody>
        </p:sp>
        <p:sp>
          <p:nvSpPr>
            <p:cNvPr id="33" name="Oval 35"/>
            <p:cNvSpPr>
              <a:spLocks noChangeArrowheads="1"/>
            </p:cNvSpPr>
            <p:nvPr/>
          </p:nvSpPr>
          <p:spPr bwMode="auto">
            <a:xfrm>
              <a:off x="3504" y="3080"/>
              <a:ext cx="721" cy="515"/>
            </a:xfrm>
            <a:prstGeom prst="ellipse">
              <a:avLst/>
            </a:prstGeom>
            <a:noFill/>
            <a:ln w="254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Comic Sans MS" pitchFamily="66" charset="0"/>
              </a:endParaRPr>
            </a:p>
          </p:txBody>
        </p:sp>
        <p:sp>
          <p:nvSpPr>
            <p:cNvPr id="34" name="Text Box 36"/>
            <p:cNvSpPr txBox="1">
              <a:spLocks noChangeArrowheads="1"/>
            </p:cNvSpPr>
            <p:nvPr/>
          </p:nvSpPr>
          <p:spPr bwMode="auto">
            <a:xfrm>
              <a:off x="3566" y="3214"/>
              <a:ext cx="66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dirty="0">
                  <a:latin typeface="Comic Sans MS" pitchFamily="66" charset="0"/>
                  <a:ea typeface="宋体" charset="-122"/>
                </a:rPr>
                <a:t>AND</a:t>
              </a:r>
            </a:p>
          </p:txBody>
        </p:sp>
        <p:sp>
          <p:nvSpPr>
            <p:cNvPr id="35" name="Text Box 38"/>
            <p:cNvSpPr txBox="1">
              <a:spLocks noChangeArrowheads="1"/>
            </p:cNvSpPr>
            <p:nvPr/>
          </p:nvSpPr>
          <p:spPr bwMode="auto">
            <a:xfrm>
              <a:off x="2944" y="3836"/>
              <a:ext cx="1091"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CN" sz="1800" dirty="0" smtClean="0">
                  <a:solidFill>
                    <a:srgbClr val="C00000"/>
                  </a:solidFill>
                  <a:latin typeface="Comic Sans MS" pitchFamily="66" charset="0"/>
                  <a:ea typeface="宋体" charset="-122"/>
                </a:rPr>
                <a:t>CS Dept.</a:t>
              </a:r>
              <a:endParaRPr lang="en-US" altLang="zh-CN" sz="1800" dirty="0">
                <a:solidFill>
                  <a:srgbClr val="C00000"/>
                </a:solidFill>
                <a:latin typeface="Comic Sans MS" pitchFamily="66" charset="0"/>
                <a:ea typeface="宋体" charset="-122"/>
              </a:endParaRPr>
            </a:p>
          </p:txBody>
        </p:sp>
        <p:sp>
          <p:nvSpPr>
            <p:cNvPr id="36" name="Text Box 40"/>
            <p:cNvSpPr txBox="1">
              <a:spLocks noChangeArrowheads="1"/>
            </p:cNvSpPr>
            <p:nvPr/>
          </p:nvSpPr>
          <p:spPr bwMode="auto">
            <a:xfrm>
              <a:off x="4187" y="3869"/>
              <a:ext cx="52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smtClean="0">
                  <a:solidFill>
                    <a:srgbClr val="C00000"/>
                  </a:solidFill>
                  <a:latin typeface="Comic Sans MS" pitchFamily="66" charset="0"/>
                  <a:ea typeface="宋体" charset="-122"/>
                </a:rPr>
                <a:t>PhD</a:t>
              </a:r>
              <a:endParaRPr lang="en-US" altLang="zh-CN" sz="1600" dirty="0">
                <a:solidFill>
                  <a:srgbClr val="C00000"/>
                </a:solidFill>
                <a:latin typeface="Comic Sans MS" pitchFamily="66" charset="0"/>
                <a:ea typeface="宋体" charset="-122"/>
              </a:endParaRPr>
            </a:p>
          </p:txBody>
        </p:sp>
        <p:sp>
          <p:nvSpPr>
            <p:cNvPr id="37" name="Line 41"/>
            <p:cNvSpPr>
              <a:spLocks noChangeShapeType="1"/>
            </p:cNvSpPr>
            <p:nvPr/>
          </p:nvSpPr>
          <p:spPr bwMode="auto">
            <a:xfrm flipH="1">
              <a:off x="4104" y="2864"/>
              <a:ext cx="168" cy="25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38" name="Line 42"/>
            <p:cNvSpPr>
              <a:spLocks noChangeShapeType="1"/>
            </p:cNvSpPr>
            <p:nvPr/>
          </p:nvSpPr>
          <p:spPr bwMode="auto">
            <a:xfrm flipH="1">
              <a:off x="3456" y="3540"/>
              <a:ext cx="192" cy="284"/>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39" name="Text Box 44"/>
            <p:cNvSpPr txBox="1">
              <a:spLocks noChangeArrowheads="1"/>
            </p:cNvSpPr>
            <p:nvPr/>
          </p:nvSpPr>
          <p:spPr bwMode="auto">
            <a:xfrm>
              <a:off x="4717" y="3144"/>
              <a:ext cx="72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dirty="0" smtClean="0">
                  <a:solidFill>
                    <a:srgbClr val="C00000"/>
                  </a:solidFill>
                  <a:latin typeface="Comic Sans MS" pitchFamily="66" charset="0"/>
                  <a:ea typeface="宋体" charset="-122"/>
                </a:rPr>
                <a:t>Prof</a:t>
              </a:r>
              <a:endParaRPr lang="en-US" altLang="zh-CN" sz="1800" dirty="0">
                <a:solidFill>
                  <a:srgbClr val="C00000"/>
                </a:solidFill>
                <a:latin typeface="Comic Sans MS" pitchFamily="66" charset="0"/>
                <a:ea typeface="宋体" charset="-122"/>
              </a:endParaRPr>
            </a:p>
          </p:txBody>
        </p:sp>
        <p:sp>
          <p:nvSpPr>
            <p:cNvPr id="40" name="Line 45"/>
            <p:cNvSpPr>
              <a:spLocks noChangeShapeType="1"/>
            </p:cNvSpPr>
            <p:nvPr/>
          </p:nvSpPr>
          <p:spPr bwMode="auto">
            <a:xfrm>
              <a:off x="4117" y="3536"/>
              <a:ext cx="216" cy="288"/>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Comic Sans MS" pitchFamily="66" charset="0"/>
              </a:endParaRPr>
            </a:p>
          </p:txBody>
        </p:sp>
        <p:sp>
          <p:nvSpPr>
            <p:cNvPr id="41" name="Line 46"/>
            <p:cNvSpPr>
              <a:spLocks noChangeShapeType="1"/>
            </p:cNvSpPr>
            <p:nvPr/>
          </p:nvSpPr>
          <p:spPr bwMode="auto">
            <a:xfrm>
              <a:off x="4800" y="2866"/>
              <a:ext cx="192" cy="256"/>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Comic Sans MS" pitchFamily="66" charset="0"/>
              </a:endParaRPr>
            </a:p>
          </p:txBody>
        </p:sp>
      </p:grpSp>
      <p:sp>
        <p:nvSpPr>
          <p:cNvPr id="42" name="Rectangle 41"/>
          <p:cNvSpPr/>
          <p:nvPr/>
        </p:nvSpPr>
        <p:spPr>
          <a:xfrm>
            <a:off x="457200" y="2370750"/>
            <a:ext cx="8839200" cy="923330"/>
          </a:xfrm>
          <a:prstGeom prst="rect">
            <a:avLst/>
          </a:prstGeom>
        </p:spPr>
        <p:txBody>
          <a:bodyPr wrap="square">
            <a:spAutoFit/>
          </a:bodyPr>
          <a:lstStyle/>
          <a:p>
            <a:pPr eaLnBrk="1" hangingPunct="1">
              <a:spcAft>
                <a:spcPts val="1200"/>
              </a:spcAft>
            </a:pPr>
            <a:r>
              <a:rPr lang="en-US" altLang="zh-CN" sz="2200" dirty="0">
                <a:latin typeface="Comic Sans MS" pitchFamily="66" charset="0"/>
                <a:ea typeface="宋体" charset="-122"/>
              </a:rPr>
              <a:t>CT = (  </a:t>
            </a:r>
            <a:r>
              <a:rPr lang="en-US" altLang="zh-CN" sz="2200" dirty="0" err="1">
                <a:latin typeface="Comic Sans MS" pitchFamily="66" charset="0"/>
                <a:ea typeface="宋体" charset="-122"/>
              </a:rPr>
              <a:t>M</a:t>
            </a:r>
            <a:r>
              <a:rPr lang="en-US" altLang="zh-CN" sz="1200" dirty="0" err="1">
                <a:latin typeface="Comic Sans MS" pitchFamily="66" charset="0"/>
                <a:ea typeface="Arial Unicode MS" pitchFamily="34" charset="-128"/>
                <a:cs typeface="Arial Unicode MS" pitchFamily="34" charset="-128"/>
                <a:sym typeface="Symbol" pitchFamily="18" charset="2"/>
              </a:rPr>
              <a:t></a:t>
            </a:r>
            <a:r>
              <a:rPr lang="en-US" altLang="zh-CN" sz="2200" dirty="0" err="1">
                <a:solidFill>
                  <a:srgbClr val="002060"/>
                </a:solidFill>
                <a:latin typeface="Comic Sans MS" pitchFamily="66" charset="0"/>
                <a:ea typeface="宋体" charset="-122"/>
              </a:rPr>
              <a:t>e</a:t>
            </a:r>
            <a:r>
              <a:rPr lang="en-US" altLang="zh-CN" sz="2200" dirty="0">
                <a:solidFill>
                  <a:srgbClr val="002060"/>
                </a:solidFill>
                <a:latin typeface="Comic Sans MS" pitchFamily="66" charset="0"/>
                <a:ea typeface="宋体" charset="-122"/>
              </a:rPr>
              <a:t>(</a:t>
            </a:r>
            <a:r>
              <a:rPr lang="en-US" altLang="zh-CN" sz="2200" dirty="0" err="1">
                <a:solidFill>
                  <a:srgbClr val="002060"/>
                </a:solidFill>
                <a:latin typeface="Comic Sans MS" pitchFamily="66" charset="0"/>
                <a:ea typeface="宋体" charset="-122"/>
              </a:rPr>
              <a:t>g,g</a:t>
            </a:r>
            <a:r>
              <a:rPr lang="en-US" altLang="zh-CN" sz="2200" dirty="0">
                <a:solidFill>
                  <a:srgbClr val="002060"/>
                </a:solidFill>
                <a:latin typeface="Comic Sans MS" pitchFamily="66" charset="0"/>
                <a:ea typeface="宋体" charset="-122"/>
              </a:rPr>
              <a:t>)</a:t>
            </a:r>
            <a:r>
              <a:rPr lang="en-US" altLang="zh-CN" sz="2200" baseline="30000" dirty="0">
                <a:solidFill>
                  <a:srgbClr val="002060"/>
                </a:solidFill>
                <a:latin typeface="Comic Sans MS" pitchFamily="66" charset="0"/>
                <a:ea typeface="宋体" charset="-122"/>
              </a:rPr>
              <a:t>a</a:t>
            </a:r>
            <a:r>
              <a:rPr lang="en-US" altLang="zh-CN" sz="2200" baseline="30000" dirty="0">
                <a:solidFill>
                  <a:srgbClr val="FF0000"/>
                </a:solidFill>
                <a:latin typeface="Comic Sans MS" pitchFamily="66" charset="0"/>
                <a:ea typeface="宋体" charset="-122"/>
              </a:rPr>
              <a:t>s</a:t>
            </a:r>
            <a:r>
              <a:rPr lang="en-US" altLang="zh-CN" sz="2200" dirty="0">
                <a:latin typeface="Comic Sans MS" pitchFamily="66" charset="0"/>
                <a:ea typeface="宋体" charset="-122"/>
              </a:rPr>
              <a:t>, </a:t>
            </a:r>
            <a:r>
              <a:rPr lang="en-US" altLang="zh-CN" sz="2200" dirty="0" err="1" smtClean="0">
                <a:latin typeface="Comic Sans MS" pitchFamily="66" charset="0"/>
                <a:ea typeface="宋体" charset="-122"/>
              </a:rPr>
              <a:t>g</a:t>
            </a:r>
            <a:r>
              <a:rPr lang="en-US" altLang="zh-CN" sz="2200" baseline="30000" dirty="0" err="1" smtClean="0">
                <a:solidFill>
                  <a:srgbClr val="FF0000"/>
                </a:solidFill>
                <a:latin typeface="Comic Sans MS" pitchFamily="66" charset="0"/>
                <a:ea typeface="宋体" charset="-122"/>
              </a:rPr>
              <a:t>s</a:t>
            </a:r>
            <a:r>
              <a:rPr lang="en-US" altLang="zh-CN" sz="2200" dirty="0" smtClean="0">
                <a:latin typeface="Comic Sans MS" pitchFamily="66" charset="0"/>
                <a:ea typeface="宋体" charset="-122"/>
              </a:rPr>
              <a:t>, C</a:t>
            </a:r>
            <a:r>
              <a:rPr lang="en-US" altLang="zh-CN" sz="2200" baseline="-25000" dirty="0" smtClean="0">
                <a:latin typeface="Comic Sans MS" pitchFamily="66" charset="0"/>
                <a:ea typeface="宋体" charset="-122"/>
              </a:rPr>
              <a:t>1</a:t>
            </a:r>
            <a:r>
              <a:rPr lang="en-US" altLang="zh-CN" sz="2200" dirty="0">
                <a:latin typeface="Comic Sans MS" pitchFamily="66" charset="0"/>
                <a:ea typeface="宋体" charset="-122"/>
              </a:rPr>
              <a:t>= (g</a:t>
            </a:r>
            <a:r>
              <a:rPr lang="en-US" altLang="zh-CN" sz="2200" baseline="30000" dirty="0">
                <a:latin typeface="Comic Sans MS" pitchFamily="66" charset="0"/>
                <a:ea typeface="宋体" charset="-122"/>
              </a:rPr>
              <a:t>b</a:t>
            </a:r>
            <a:r>
              <a:rPr lang="en-US" altLang="zh-CN" sz="2200" baseline="30000" dirty="0">
                <a:solidFill>
                  <a:srgbClr val="FF0000"/>
                </a:solidFill>
                <a:latin typeface="Comic Sans MS" pitchFamily="66" charset="0"/>
                <a:ea typeface="宋体" charset="-122"/>
              </a:rPr>
              <a:t>s</a:t>
            </a:r>
            <a:r>
              <a:rPr lang="en-US" altLang="zh-CN" sz="2200" baseline="20000" dirty="0">
                <a:solidFill>
                  <a:srgbClr val="FF0000"/>
                </a:solidFill>
                <a:latin typeface="Comic Sans MS" pitchFamily="66" charset="0"/>
                <a:ea typeface="宋体" charset="-122"/>
              </a:rPr>
              <a:t>1</a:t>
            </a:r>
            <a:r>
              <a:rPr lang="en-US" altLang="zh-CN" sz="2200" dirty="0">
                <a:latin typeface="Comic Sans MS" pitchFamily="66" charset="0"/>
                <a:ea typeface="宋体" charset="-122"/>
              </a:rPr>
              <a:t>H</a:t>
            </a:r>
            <a:r>
              <a:rPr lang="en-US" altLang="zh-CN" sz="2200" dirty="0" smtClean="0">
                <a:latin typeface="Comic Sans MS" pitchFamily="66" charset="0"/>
                <a:ea typeface="宋体" charset="-122"/>
              </a:rPr>
              <a:t>(“</a:t>
            </a:r>
            <a:r>
              <a:rPr lang="en-US" altLang="zh-CN" sz="2200" dirty="0" smtClean="0">
                <a:solidFill>
                  <a:srgbClr val="006600"/>
                </a:solidFill>
                <a:latin typeface="Comic Sans MS" pitchFamily="66" charset="0"/>
                <a:ea typeface="宋体" charset="-122"/>
              </a:rPr>
              <a:t>Prof</a:t>
            </a:r>
            <a:r>
              <a:rPr lang="en-US" altLang="zh-CN" sz="2200" dirty="0" smtClean="0">
                <a:latin typeface="Comic Sans MS" pitchFamily="66" charset="0"/>
                <a:ea typeface="宋体" charset="-122"/>
              </a:rPr>
              <a:t>”)</a:t>
            </a:r>
            <a:r>
              <a:rPr lang="en-US" altLang="zh-CN" sz="2200" baseline="30000" dirty="0">
                <a:latin typeface="Comic Sans MS" pitchFamily="66" charset="0"/>
                <a:ea typeface="宋体" charset="-122"/>
              </a:rPr>
              <a:t>r</a:t>
            </a:r>
            <a:r>
              <a:rPr lang="en-US" altLang="zh-CN" sz="2200" baseline="18000" dirty="0">
                <a:latin typeface="Comic Sans MS" pitchFamily="66" charset="0"/>
                <a:ea typeface="宋体" charset="-122"/>
              </a:rPr>
              <a:t>1</a:t>
            </a:r>
            <a:r>
              <a:rPr lang="en-US" altLang="zh-CN" sz="2200" dirty="0">
                <a:latin typeface="Comic Sans MS" pitchFamily="66" charset="0"/>
                <a:ea typeface="宋体" charset="-122"/>
              </a:rPr>
              <a:t>, g</a:t>
            </a:r>
            <a:r>
              <a:rPr lang="en-US" altLang="zh-CN" sz="2200" baseline="30000" dirty="0">
                <a:latin typeface="Comic Sans MS" pitchFamily="66" charset="0"/>
                <a:ea typeface="宋体" charset="-122"/>
              </a:rPr>
              <a:t>r</a:t>
            </a:r>
            <a:r>
              <a:rPr lang="en-US" altLang="zh-CN" sz="2200" baseline="20000" dirty="0">
                <a:latin typeface="Comic Sans MS" pitchFamily="66" charset="0"/>
                <a:ea typeface="宋体" charset="-122"/>
              </a:rPr>
              <a:t>1</a:t>
            </a:r>
            <a:r>
              <a:rPr lang="en-US" altLang="zh-CN" sz="2200" dirty="0">
                <a:latin typeface="Comic Sans MS" pitchFamily="66" charset="0"/>
                <a:ea typeface="宋体" charset="-122"/>
              </a:rPr>
              <a:t>), </a:t>
            </a:r>
            <a:endParaRPr lang="en-US" altLang="zh-CN" sz="2200" dirty="0" smtClean="0">
              <a:latin typeface="Comic Sans MS" pitchFamily="66" charset="0"/>
              <a:ea typeface="宋体" charset="-122"/>
            </a:endParaRPr>
          </a:p>
          <a:p>
            <a:pPr eaLnBrk="1" hangingPunct="1">
              <a:spcAft>
                <a:spcPts val="1200"/>
              </a:spcAft>
            </a:pPr>
            <a:r>
              <a:rPr lang="en-US" altLang="zh-CN" sz="2200" dirty="0">
                <a:latin typeface="Comic Sans MS" pitchFamily="66" charset="0"/>
                <a:ea typeface="宋体" charset="-122"/>
              </a:rPr>
              <a:t> </a:t>
            </a:r>
            <a:r>
              <a:rPr lang="en-US" altLang="zh-CN" sz="2200" dirty="0" smtClean="0">
                <a:latin typeface="Comic Sans MS" pitchFamily="66" charset="0"/>
                <a:ea typeface="宋体" charset="-122"/>
              </a:rPr>
              <a:t>          C</a:t>
            </a:r>
            <a:r>
              <a:rPr lang="en-US" altLang="zh-CN" sz="2200" baseline="-25000" dirty="0" smtClean="0">
                <a:latin typeface="Comic Sans MS" pitchFamily="66" charset="0"/>
                <a:ea typeface="宋体" charset="-122"/>
              </a:rPr>
              <a:t>2</a:t>
            </a:r>
            <a:r>
              <a:rPr lang="en-US" altLang="zh-CN" sz="2200" dirty="0" smtClean="0">
                <a:latin typeface="Comic Sans MS" pitchFamily="66" charset="0"/>
                <a:ea typeface="宋体" charset="-122"/>
              </a:rPr>
              <a:t> </a:t>
            </a:r>
            <a:r>
              <a:rPr lang="en-US" altLang="zh-CN" sz="2200" dirty="0">
                <a:latin typeface="Comic Sans MS" pitchFamily="66" charset="0"/>
                <a:ea typeface="宋体" charset="-122"/>
              </a:rPr>
              <a:t>= (g</a:t>
            </a:r>
            <a:r>
              <a:rPr lang="en-US" altLang="zh-CN" sz="2200" baseline="30000" dirty="0">
                <a:latin typeface="Comic Sans MS" pitchFamily="66" charset="0"/>
                <a:ea typeface="宋体" charset="-122"/>
              </a:rPr>
              <a:t>b</a:t>
            </a:r>
            <a:r>
              <a:rPr lang="en-US" altLang="zh-CN" sz="2200" baseline="30000" dirty="0">
                <a:solidFill>
                  <a:srgbClr val="FF0000"/>
                </a:solidFill>
                <a:latin typeface="Comic Sans MS" pitchFamily="66" charset="0"/>
                <a:ea typeface="宋体" charset="-122"/>
              </a:rPr>
              <a:t>s</a:t>
            </a:r>
            <a:r>
              <a:rPr lang="en-US" altLang="zh-CN" sz="2200" baseline="20000" dirty="0">
                <a:solidFill>
                  <a:srgbClr val="FF0000"/>
                </a:solidFill>
                <a:latin typeface="Comic Sans MS" pitchFamily="66" charset="0"/>
                <a:ea typeface="宋体" charset="-122"/>
              </a:rPr>
              <a:t>2</a:t>
            </a:r>
            <a:r>
              <a:rPr lang="en-US" altLang="zh-CN" sz="2200" dirty="0">
                <a:latin typeface="Comic Sans MS" pitchFamily="66" charset="0"/>
                <a:ea typeface="宋体" charset="-122"/>
              </a:rPr>
              <a:t>H</a:t>
            </a:r>
            <a:r>
              <a:rPr lang="en-US" altLang="zh-CN" sz="2200" dirty="0" smtClean="0">
                <a:latin typeface="Comic Sans MS" pitchFamily="66" charset="0"/>
                <a:ea typeface="宋体" charset="-122"/>
              </a:rPr>
              <a:t>(“</a:t>
            </a:r>
            <a:r>
              <a:rPr lang="en-US" altLang="zh-CN" sz="2200" dirty="0" smtClean="0">
                <a:solidFill>
                  <a:srgbClr val="006600"/>
                </a:solidFill>
                <a:latin typeface="Comic Sans MS" pitchFamily="66" charset="0"/>
                <a:ea typeface="宋体" charset="-122"/>
              </a:rPr>
              <a:t>PhD</a:t>
            </a:r>
            <a:r>
              <a:rPr lang="en-US" altLang="zh-CN" sz="2200" dirty="0" smtClean="0">
                <a:latin typeface="Comic Sans MS" pitchFamily="66" charset="0"/>
                <a:ea typeface="宋体" charset="-122"/>
              </a:rPr>
              <a:t>”)</a:t>
            </a:r>
            <a:r>
              <a:rPr lang="en-US" altLang="zh-CN" sz="2200" baseline="30000" dirty="0">
                <a:latin typeface="Comic Sans MS" pitchFamily="66" charset="0"/>
                <a:ea typeface="宋体" charset="-122"/>
              </a:rPr>
              <a:t>r</a:t>
            </a:r>
            <a:r>
              <a:rPr lang="en-US" altLang="zh-CN" sz="2200" baseline="20000" dirty="0">
                <a:latin typeface="Comic Sans MS" pitchFamily="66" charset="0"/>
                <a:ea typeface="宋体" charset="-122"/>
              </a:rPr>
              <a:t>2</a:t>
            </a:r>
            <a:r>
              <a:rPr lang="en-US" altLang="zh-CN" sz="2200" dirty="0">
                <a:latin typeface="Comic Sans MS" pitchFamily="66" charset="0"/>
                <a:ea typeface="宋体" charset="-122"/>
              </a:rPr>
              <a:t>, g</a:t>
            </a:r>
            <a:r>
              <a:rPr lang="en-US" altLang="zh-CN" sz="2200" baseline="30000" dirty="0">
                <a:latin typeface="Comic Sans MS" pitchFamily="66" charset="0"/>
                <a:ea typeface="宋体" charset="-122"/>
              </a:rPr>
              <a:t>r</a:t>
            </a:r>
            <a:r>
              <a:rPr lang="en-US" altLang="zh-CN" sz="2200" baseline="20000" dirty="0">
                <a:latin typeface="Comic Sans MS" pitchFamily="66" charset="0"/>
                <a:ea typeface="宋体" charset="-122"/>
              </a:rPr>
              <a:t>2</a:t>
            </a:r>
            <a:r>
              <a:rPr lang="en-US" altLang="zh-CN" sz="2200" dirty="0">
                <a:latin typeface="Comic Sans MS" pitchFamily="66" charset="0"/>
                <a:ea typeface="宋体" charset="-122"/>
              </a:rPr>
              <a:t>), </a:t>
            </a:r>
            <a:r>
              <a:rPr lang="en-US" altLang="zh-CN" sz="2200" dirty="0" smtClean="0">
                <a:latin typeface="Comic Sans MS" pitchFamily="66" charset="0"/>
                <a:ea typeface="宋体" charset="-122"/>
              </a:rPr>
              <a:t>C</a:t>
            </a:r>
            <a:r>
              <a:rPr lang="en-US" altLang="zh-CN" sz="2200" baseline="-25000" dirty="0" smtClean="0">
                <a:latin typeface="Comic Sans MS" pitchFamily="66" charset="0"/>
                <a:ea typeface="宋体" charset="-122"/>
              </a:rPr>
              <a:t>3</a:t>
            </a:r>
            <a:r>
              <a:rPr lang="en-US" altLang="zh-CN" sz="2200" dirty="0" smtClean="0">
                <a:latin typeface="Comic Sans MS" pitchFamily="66" charset="0"/>
                <a:ea typeface="宋体" charset="-122"/>
              </a:rPr>
              <a:t> </a:t>
            </a:r>
            <a:r>
              <a:rPr lang="en-US" altLang="zh-CN" sz="2200" dirty="0">
                <a:latin typeface="Comic Sans MS" pitchFamily="66" charset="0"/>
                <a:ea typeface="宋体" charset="-122"/>
              </a:rPr>
              <a:t>= (g</a:t>
            </a:r>
            <a:r>
              <a:rPr lang="en-US" altLang="zh-CN" sz="2200" baseline="30000" dirty="0">
                <a:latin typeface="Comic Sans MS" pitchFamily="66" charset="0"/>
                <a:ea typeface="宋体" charset="-122"/>
              </a:rPr>
              <a:t>b</a:t>
            </a:r>
            <a:r>
              <a:rPr lang="en-US" altLang="zh-CN" sz="2200" baseline="30000" dirty="0">
                <a:solidFill>
                  <a:srgbClr val="FF0000"/>
                </a:solidFill>
                <a:latin typeface="Comic Sans MS" pitchFamily="66" charset="0"/>
                <a:ea typeface="宋体" charset="-122"/>
              </a:rPr>
              <a:t>s</a:t>
            </a:r>
            <a:r>
              <a:rPr lang="en-US" altLang="zh-CN" sz="2200" baseline="20000" dirty="0">
                <a:solidFill>
                  <a:srgbClr val="FF0000"/>
                </a:solidFill>
                <a:latin typeface="Comic Sans MS" pitchFamily="66" charset="0"/>
                <a:ea typeface="宋体" charset="-122"/>
              </a:rPr>
              <a:t>3</a:t>
            </a:r>
            <a:r>
              <a:rPr lang="en-US" altLang="zh-CN" sz="2200" dirty="0">
                <a:latin typeface="Comic Sans MS" pitchFamily="66" charset="0"/>
                <a:ea typeface="宋体" charset="-122"/>
              </a:rPr>
              <a:t>H</a:t>
            </a:r>
            <a:r>
              <a:rPr lang="en-US" altLang="zh-CN" sz="2200" dirty="0" smtClean="0">
                <a:latin typeface="Comic Sans MS" pitchFamily="66" charset="0"/>
                <a:ea typeface="宋体" charset="-122"/>
              </a:rPr>
              <a:t>(“</a:t>
            </a:r>
            <a:r>
              <a:rPr lang="en-US" altLang="zh-CN" sz="2200" dirty="0" smtClean="0">
                <a:solidFill>
                  <a:srgbClr val="006600"/>
                </a:solidFill>
                <a:latin typeface="Comic Sans MS" pitchFamily="66" charset="0"/>
                <a:ea typeface="宋体" charset="-122"/>
              </a:rPr>
              <a:t>CS Dept.</a:t>
            </a:r>
            <a:r>
              <a:rPr lang="en-US" altLang="zh-CN" sz="2200" dirty="0" smtClean="0">
                <a:latin typeface="Comic Sans MS" pitchFamily="66" charset="0"/>
                <a:ea typeface="宋体" charset="-122"/>
              </a:rPr>
              <a:t>”)</a:t>
            </a:r>
            <a:r>
              <a:rPr lang="en-US" altLang="zh-CN" sz="2200" baseline="30000" dirty="0">
                <a:latin typeface="Comic Sans MS" pitchFamily="66" charset="0"/>
                <a:ea typeface="宋体" charset="-122"/>
              </a:rPr>
              <a:t>r</a:t>
            </a:r>
            <a:r>
              <a:rPr lang="en-US" altLang="zh-CN" sz="2200" baseline="20000" dirty="0">
                <a:latin typeface="Comic Sans MS" pitchFamily="66" charset="0"/>
                <a:ea typeface="宋体" charset="-122"/>
              </a:rPr>
              <a:t>3</a:t>
            </a:r>
            <a:r>
              <a:rPr lang="en-US" altLang="zh-CN" sz="2200" dirty="0">
                <a:latin typeface="Comic Sans MS" pitchFamily="66" charset="0"/>
                <a:ea typeface="宋体" charset="-122"/>
              </a:rPr>
              <a:t>, g</a:t>
            </a:r>
            <a:r>
              <a:rPr lang="en-US" altLang="zh-CN" sz="2200" baseline="30000" dirty="0">
                <a:latin typeface="Comic Sans MS" pitchFamily="66" charset="0"/>
                <a:ea typeface="宋体" charset="-122"/>
              </a:rPr>
              <a:t>r</a:t>
            </a:r>
            <a:r>
              <a:rPr lang="en-US" altLang="zh-CN" sz="2200" baseline="20000" dirty="0">
                <a:latin typeface="Comic Sans MS" pitchFamily="66" charset="0"/>
                <a:ea typeface="宋体" charset="-122"/>
              </a:rPr>
              <a:t>3</a:t>
            </a:r>
            <a:r>
              <a:rPr lang="en-US" altLang="zh-CN" sz="2200" dirty="0">
                <a:latin typeface="Comic Sans MS" pitchFamily="66" charset="0"/>
                <a:ea typeface="宋体" charset="-122"/>
              </a:rPr>
              <a:t>) )</a:t>
            </a:r>
          </a:p>
        </p:txBody>
      </p:sp>
    </p:spTree>
    <p:extLst>
      <p:ext uri="{BB962C8B-B14F-4D97-AF65-F5344CB8AC3E}">
        <p14:creationId xmlns:p14="http://schemas.microsoft.com/office/powerpoint/2010/main" val="3211359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772400" cy="1143000"/>
          </a:xfrm>
        </p:spPr>
        <p:txBody>
          <a:bodyPr/>
          <a:lstStyle/>
          <a:p>
            <a:r>
              <a:rPr lang="en-US" altLang="zh-CN" dirty="0" smtClean="0">
                <a:latin typeface="Comic Sans MS" pitchFamily="66" charset="0"/>
              </a:rPr>
              <a:t>Cloud Storage Systems</a:t>
            </a:r>
            <a:endParaRPr lang="zh-CN" altLang="en-US" dirty="0">
              <a:latin typeface="Comic Sans MS" pitchFamily="66" charset="0"/>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676" y="4029349"/>
            <a:ext cx="323408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029200"/>
            <a:ext cx="16144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loud 9"/>
          <p:cNvSpPr/>
          <p:nvPr/>
        </p:nvSpPr>
        <p:spPr bwMode="auto">
          <a:xfrm>
            <a:off x="685800" y="2133600"/>
            <a:ext cx="7620000" cy="3962400"/>
          </a:xfrm>
          <a:prstGeom prst="cloud">
            <a:avLst/>
          </a:prstGeom>
          <a:noFill/>
          <a:ln w="12700" cap="flat" cmpd="sng" algn="ctr">
            <a:solidFill>
              <a:srgbClr val="0A219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pitchFamily="122" charset="0"/>
            </a:endParaRPr>
          </a:p>
        </p:txBody>
      </p:sp>
      <p:pic>
        <p:nvPicPr>
          <p:cNvPr id="6146" name="Picture 2" descr="E:\Users\kane\Desktop\Windows_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490" y="3996652"/>
            <a:ext cx="3284310" cy="48673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E:\Users\kane\Desktop\2000px-AmazonWebservices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954" y="2667000"/>
            <a:ext cx="2483846" cy="83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1488010953"/>
              </p:ext>
            </p:extLst>
          </p:nvPr>
        </p:nvGraphicFramePr>
        <p:xfrm>
          <a:off x="2269636" y="2667000"/>
          <a:ext cx="1522779" cy="1158170"/>
        </p:xfrm>
        <a:graphic>
          <a:graphicData uri="http://schemas.openxmlformats.org/presentationml/2006/ole">
            <mc:AlternateContent xmlns:mc="http://schemas.openxmlformats.org/markup-compatibility/2006">
              <mc:Choice xmlns:v="urn:schemas-microsoft-com:vml" Requires="v">
                <p:oleObj spid="_x0000_s55302" name="Acrobat Document" r:id="rId7" imgW="4057397" imgH="3086100" progId="AcroExch.Document.7">
                  <p:embed/>
                </p:oleObj>
              </mc:Choice>
              <mc:Fallback>
                <p:oleObj name="Acrobat Document" r:id="rId7" imgW="4057397" imgH="3086100" progId="AcroExch.Document.7">
                  <p:embed/>
                  <p:pic>
                    <p:nvPicPr>
                      <p:cNvPr id="0" name=""/>
                      <p:cNvPicPr/>
                      <p:nvPr/>
                    </p:nvPicPr>
                    <p:blipFill>
                      <a:blip r:embed="rId8"/>
                      <a:stretch>
                        <a:fillRect/>
                      </a:stretch>
                    </p:blipFill>
                    <p:spPr>
                      <a:xfrm>
                        <a:off x="2269636" y="2667000"/>
                        <a:ext cx="1522779" cy="1158170"/>
                      </a:xfrm>
                      <a:prstGeom prst="rect">
                        <a:avLst/>
                      </a:prstGeom>
                    </p:spPr>
                  </p:pic>
                </p:oleObj>
              </mc:Fallback>
            </mc:AlternateContent>
          </a:graphicData>
        </a:graphic>
      </p:graphicFrame>
    </p:spTree>
    <p:extLst>
      <p:ext uri="{BB962C8B-B14F-4D97-AF65-F5344CB8AC3E}">
        <p14:creationId xmlns:p14="http://schemas.microsoft.com/office/powerpoint/2010/main" val="27373614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sar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1239838"/>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6"/>
          <p:cNvSpPr txBox="1">
            <a:spLocks noChangeArrowheads="1"/>
          </p:cNvSpPr>
          <p:nvPr/>
        </p:nvSpPr>
        <p:spPr bwMode="auto">
          <a:xfrm>
            <a:off x="785813" y="1563688"/>
            <a:ext cx="909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2400">
                <a:latin typeface="Comic Sans MS" pitchFamily="66" charset="0"/>
                <a:ea typeface="宋体" charset="-122"/>
              </a:rPr>
              <a:t>SK</a:t>
            </a:r>
            <a:endParaRPr lang="en-US" altLang="zh-CN" sz="2800">
              <a:latin typeface="Comic Sans MS" pitchFamily="66" charset="0"/>
              <a:ea typeface="宋体" charset="-122"/>
            </a:endParaRPr>
          </a:p>
        </p:txBody>
      </p:sp>
      <p:sp>
        <p:nvSpPr>
          <p:cNvPr id="6" name="Text Box 6"/>
          <p:cNvSpPr txBox="1">
            <a:spLocks noChangeArrowheads="1"/>
          </p:cNvSpPr>
          <p:nvPr/>
        </p:nvSpPr>
        <p:spPr bwMode="auto">
          <a:xfrm>
            <a:off x="3432175" y="1017588"/>
            <a:ext cx="1628775" cy="460375"/>
          </a:xfrm>
          <a:prstGeom prst="rect">
            <a:avLst/>
          </a:prstGeom>
          <a:noFill/>
          <a:ln w="38100">
            <a:noFill/>
            <a:miter lim="800000"/>
            <a:headEnd/>
            <a:tailEnd/>
          </a:ln>
        </p:spPr>
        <p:txBody>
          <a:bodyPr>
            <a:spAutoFit/>
          </a:bodyPr>
          <a:lstStyle/>
          <a:p>
            <a:pPr algn="ctr">
              <a:spcBef>
                <a:spcPct val="50000"/>
              </a:spcBef>
              <a:defRPr/>
            </a:pPr>
            <a:r>
              <a:rPr lang="en-US" altLang="zh-CN" sz="2400" dirty="0">
                <a:solidFill>
                  <a:srgbClr val="006600"/>
                </a:solidFill>
                <a:latin typeface="Comic Sans MS" pitchFamily="66" charset="0"/>
                <a:ea typeface="宋体" pitchFamily="2" charset="-122"/>
              </a:rPr>
              <a:t>(TK, CT)</a:t>
            </a:r>
            <a:endParaRPr lang="en-US" altLang="zh-CN" sz="2800" dirty="0">
              <a:solidFill>
                <a:srgbClr val="006600"/>
              </a:solidFill>
              <a:latin typeface="Comic Sans MS" pitchFamily="66" charset="0"/>
              <a:ea typeface="宋体" pitchFamily="2" charset="-122"/>
            </a:endParaRPr>
          </a:p>
        </p:txBody>
      </p:sp>
      <p:cxnSp>
        <p:nvCxnSpPr>
          <p:cNvPr id="37893" name="Straight Arrow Connector 23"/>
          <p:cNvCxnSpPr>
            <a:cxnSpLocks noChangeShapeType="1"/>
          </p:cNvCxnSpPr>
          <p:nvPr/>
        </p:nvCxnSpPr>
        <p:spPr bwMode="auto">
          <a:xfrm flipV="1">
            <a:off x="2647950" y="1512888"/>
            <a:ext cx="4037013" cy="15875"/>
          </a:xfrm>
          <a:prstGeom prst="straightConnector1">
            <a:avLst/>
          </a:prstGeom>
          <a:noFill/>
          <a:ln w="25400" algn="ctr">
            <a:solidFill>
              <a:srgbClr val="006600"/>
            </a:solidFill>
            <a:round/>
            <a:headEnd type="none" w="sm" len="sm"/>
            <a:tailEnd type="arrow" w="med" len="med"/>
          </a:ln>
          <a:extLst>
            <a:ext uri="{909E8E84-426E-40DD-AFC4-6F175D3DCCD1}">
              <a14:hiddenFill xmlns:a14="http://schemas.microsoft.com/office/drawing/2010/main">
                <a:noFill/>
              </a14:hiddenFill>
            </a:ext>
          </a:extLst>
        </p:spPr>
      </p:cxnSp>
      <p:sp>
        <p:nvSpPr>
          <p:cNvPr id="8" name="TextBox 25"/>
          <p:cNvSpPr txBox="1">
            <a:spLocks noChangeArrowheads="1"/>
          </p:cNvSpPr>
          <p:nvPr/>
        </p:nvSpPr>
        <p:spPr bwMode="auto">
          <a:xfrm>
            <a:off x="2890838" y="1944688"/>
            <a:ext cx="3845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a:solidFill>
                  <a:srgbClr val="006600"/>
                </a:solidFill>
                <a:latin typeface="Comic Sans MS" pitchFamily="66" charset="0"/>
                <a:ea typeface="宋体" charset="-122"/>
              </a:rPr>
              <a:t>CT’ </a:t>
            </a:r>
            <a:r>
              <a:rPr lang="en-US" altLang="zh-CN" sz="2400">
                <a:solidFill>
                  <a:srgbClr val="006600"/>
                </a:solidFill>
                <a:latin typeface="Comic Sans MS" pitchFamily="66" charset="0"/>
                <a:ea typeface="宋体" charset="-122"/>
                <a:sym typeface="Wingdings" pitchFamily="2" charset="2"/>
              </a:rPr>
              <a:t></a:t>
            </a:r>
            <a:r>
              <a:rPr lang="en-US" altLang="zh-CN" sz="2400">
                <a:solidFill>
                  <a:srgbClr val="006600"/>
                </a:solidFill>
                <a:latin typeface="Comic Sans MS" pitchFamily="66" charset="0"/>
                <a:ea typeface="宋体" charset="-122"/>
              </a:rPr>
              <a:t>Transform(TK, CT) </a:t>
            </a:r>
          </a:p>
        </p:txBody>
      </p:sp>
      <p:sp>
        <p:nvSpPr>
          <p:cNvPr id="9" name="TextBox 29"/>
          <p:cNvSpPr txBox="1">
            <a:spLocks noChangeArrowheads="1"/>
          </p:cNvSpPr>
          <p:nvPr/>
        </p:nvSpPr>
        <p:spPr bwMode="auto">
          <a:xfrm>
            <a:off x="1071563" y="2563813"/>
            <a:ext cx="72795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a:latin typeface="Comic Sans MS" pitchFamily="66" charset="0"/>
                <a:ea typeface="宋体" charset="-122"/>
              </a:rPr>
              <a:t>Dec(SK, CT’) </a:t>
            </a:r>
            <a:r>
              <a:rPr lang="en-US" altLang="zh-CN" sz="2400">
                <a:latin typeface="Comic Sans MS" pitchFamily="66" charset="0"/>
                <a:ea typeface="宋体" charset="-122"/>
                <a:sym typeface="Wingdings" pitchFamily="2" charset="2"/>
              </a:rPr>
              <a:t></a:t>
            </a:r>
            <a:r>
              <a:rPr lang="en-US" altLang="zh-CN" sz="2400">
                <a:latin typeface="Comic Sans MS" pitchFamily="66" charset="0"/>
                <a:ea typeface="宋体" charset="-122"/>
              </a:rPr>
              <a:t> Data.  </a:t>
            </a:r>
            <a:r>
              <a:rPr lang="en-US" altLang="zh-CN" sz="2400">
                <a:solidFill>
                  <a:srgbClr val="FF0000"/>
                </a:solidFill>
                <a:latin typeface="Comic Sans MS" pitchFamily="66" charset="0"/>
                <a:ea typeface="宋体" charset="-122"/>
              </a:rPr>
              <a:t>Is the decryption correct?</a:t>
            </a:r>
          </a:p>
        </p:txBody>
      </p:sp>
      <p:cxnSp>
        <p:nvCxnSpPr>
          <p:cNvPr id="37896" name="Straight Arrow Connector 10"/>
          <p:cNvCxnSpPr>
            <a:cxnSpLocks noChangeShapeType="1"/>
          </p:cNvCxnSpPr>
          <p:nvPr/>
        </p:nvCxnSpPr>
        <p:spPr bwMode="auto">
          <a:xfrm flipH="1">
            <a:off x="2570163" y="1860550"/>
            <a:ext cx="4287837" cy="15875"/>
          </a:xfrm>
          <a:prstGeom prst="straightConnector1">
            <a:avLst/>
          </a:prstGeom>
          <a:noFill/>
          <a:ln w="25400" algn="ctr">
            <a:solidFill>
              <a:srgbClr val="006600"/>
            </a:solidFill>
            <a:round/>
            <a:headEnd type="none" w="sm" len="sm"/>
            <a:tailEnd type="arrow" w="med" len="med"/>
          </a:ln>
          <a:extLst>
            <a:ext uri="{909E8E84-426E-40DD-AFC4-6F175D3DCCD1}">
              <a14:hiddenFill xmlns:a14="http://schemas.microsoft.com/office/drawing/2010/main">
                <a:noFill/>
              </a14:hiddenFill>
            </a:ext>
          </a:extLst>
        </p:spPr>
      </p:cxnSp>
      <p:sp>
        <p:nvSpPr>
          <p:cNvPr id="37897" name="Oval 11"/>
          <p:cNvSpPr>
            <a:spLocks noChangeArrowheads="1"/>
          </p:cNvSpPr>
          <p:nvPr/>
        </p:nvSpPr>
        <p:spPr bwMode="auto">
          <a:xfrm>
            <a:off x="6653213" y="1182688"/>
            <a:ext cx="1655762" cy="803275"/>
          </a:xfrm>
          <a:prstGeom prst="ellipse">
            <a:avLst/>
          </a:prstGeom>
          <a:solidFill>
            <a:srgbClr val="006600"/>
          </a:solidFill>
          <a:ln w="12700" algn="ctr">
            <a:solidFill>
              <a:schemeClr val="tx1"/>
            </a:solidFill>
            <a:round/>
            <a:headEnd type="none" w="sm" len="sm"/>
            <a:tailEnd type="none" w="sm" len="sm"/>
          </a:ln>
        </p:spPr>
        <p:txBody>
          <a:bodyPr/>
          <a:lstStyle/>
          <a:p>
            <a:r>
              <a:rPr lang="en-US" altLang="zh-CN" sz="2400">
                <a:solidFill>
                  <a:schemeClr val="bg1"/>
                </a:solidFill>
                <a:latin typeface="Comic Sans MS" pitchFamily="66" charset="0"/>
                <a:ea typeface="宋体" charset="-122"/>
              </a:rPr>
              <a:t>Proxy</a:t>
            </a:r>
            <a:endParaRPr lang="en-US" altLang="zh-CN" sz="1600">
              <a:solidFill>
                <a:schemeClr val="bg1"/>
              </a:solidFill>
              <a:latin typeface="Comic Sans MS" pitchFamily="66" charset="0"/>
              <a:ea typeface="宋体" charset="-122"/>
            </a:endParaRPr>
          </a:p>
        </p:txBody>
      </p:sp>
      <p:sp>
        <p:nvSpPr>
          <p:cNvPr id="37898" name="Content Placeholder 2"/>
          <p:cNvSpPr>
            <a:spLocks noGrp="1"/>
          </p:cNvSpPr>
          <p:nvPr>
            <p:ph idx="1"/>
          </p:nvPr>
        </p:nvSpPr>
        <p:spPr>
          <a:xfrm>
            <a:off x="409575" y="609600"/>
            <a:ext cx="8229600" cy="585788"/>
          </a:xfrm>
        </p:spPr>
        <p:txBody>
          <a:bodyPr/>
          <a:lstStyle/>
          <a:p>
            <a:pPr>
              <a:buFontTx/>
              <a:buNone/>
            </a:pPr>
            <a:r>
              <a:rPr lang="en-US" altLang="zh-CN" dirty="0" smtClean="0">
                <a:solidFill>
                  <a:srgbClr val="0000FF"/>
                </a:solidFill>
                <a:latin typeface="Comic Sans MS" pitchFamily="66" charset="0"/>
                <a:ea typeface="宋体" charset="-122"/>
              </a:rPr>
              <a:t>No Verifiability in Green et </a:t>
            </a:r>
            <a:r>
              <a:rPr lang="en-US" altLang="zh-CN" dirty="0" err="1" smtClean="0">
                <a:solidFill>
                  <a:srgbClr val="0000FF"/>
                </a:solidFill>
                <a:latin typeface="Comic Sans MS" pitchFamily="66" charset="0"/>
                <a:ea typeface="宋体" charset="-122"/>
              </a:rPr>
              <a:t>al’s</a:t>
            </a:r>
            <a:r>
              <a:rPr lang="en-US" altLang="zh-CN" dirty="0" smtClean="0">
                <a:solidFill>
                  <a:srgbClr val="0000FF"/>
                </a:solidFill>
                <a:latin typeface="Comic Sans MS" pitchFamily="66" charset="0"/>
                <a:ea typeface="宋体" charset="-122"/>
              </a:rPr>
              <a:t> Scheme</a:t>
            </a:r>
          </a:p>
        </p:txBody>
      </p:sp>
      <p:sp>
        <p:nvSpPr>
          <p:cNvPr id="14" name="Content Placeholder 2"/>
          <p:cNvSpPr txBox="1">
            <a:spLocks/>
          </p:cNvSpPr>
          <p:nvPr/>
        </p:nvSpPr>
        <p:spPr bwMode="auto">
          <a:xfrm>
            <a:off x="404813" y="3544888"/>
            <a:ext cx="8229600" cy="3170237"/>
          </a:xfrm>
          <a:prstGeom prst="rect">
            <a:avLst/>
          </a:prstGeom>
          <a:noFill/>
          <a:ln w="9525">
            <a:noFill/>
            <a:miter lim="800000"/>
            <a:headEnd/>
            <a:tailEnd/>
          </a:ln>
        </p:spPr>
        <p:txBody>
          <a:bodyPr lIns="92075" tIns="46038" rIns="92075" bIns="46038">
            <a:spAutoFit/>
          </a:bodyPr>
          <a:lstStyle/>
          <a:p>
            <a:pPr marL="342900" indent="-342900" eaLnBrk="0" hangingPunct="0">
              <a:spcBef>
                <a:spcPts val="0"/>
              </a:spcBef>
              <a:defRPr/>
            </a:pPr>
            <a:r>
              <a:rPr lang="en-US" altLang="zh-CN" sz="3200" kern="0" dirty="0">
                <a:solidFill>
                  <a:srgbClr val="0000FF"/>
                </a:solidFill>
                <a:latin typeface="Comic Sans MS" pitchFamily="66" charset="0"/>
                <a:ea typeface="宋体" pitchFamily="2" charset="-122"/>
              </a:rPr>
              <a:t>Verifiable Outsourced ABE Decryption</a:t>
            </a:r>
          </a:p>
          <a:p>
            <a:pPr marL="342900" indent="-342900" eaLnBrk="0" hangingPunct="0">
              <a:spcBef>
                <a:spcPts val="0"/>
              </a:spcBef>
              <a:defRPr/>
            </a:pPr>
            <a:r>
              <a:rPr lang="en-US" altLang="zh-CN" sz="2400" kern="0" dirty="0">
                <a:solidFill>
                  <a:srgbClr val="0000FF"/>
                </a:solidFill>
                <a:latin typeface="Comic Sans MS" pitchFamily="66" charset="0"/>
                <a:ea typeface="宋体" pitchFamily="2" charset="-122"/>
              </a:rPr>
              <a:t>[Lai, Deng, Guan, Weng, to appear in IEEE TIFS]</a:t>
            </a:r>
          </a:p>
          <a:p>
            <a:pPr marL="342900" indent="-342900" eaLnBrk="0" hangingPunct="0">
              <a:spcBef>
                <a:spcPct val="20000"/>
              </a:spcBef>
              <a:defRPr/>
            </a:pPr>
            <a:endParaRPr lang="en-US" altLang="zh-CN" sz="2400" kern="0" dirty="0">
              <a:latin typeface="Comic Sans MS" pitchFamily="66" charset="0"/>
              <a:ea typeface="宋体" pitchFamily="2" charset="-122"/>
            </a:endParaRPr>
          </a:p>
          <a:p>
            <a:pPr eaLnBrk="0" hangingPunct="0">
              <a:spcBef>
                <a:spcPct val="20000"/>
              </a:spcBef>
              <a:defRPr/>
            </a:pPr>
            <a:r>
              <a:rPr lang="en-US" altLang="zh-CN" sz="2400" kern="0" dirty="0">
                <a:latin typeface="Comic Sans MS" pitchFamily="66" charset="0"/>
                <a:ea typeface="宋体" pitchFamily="2" charset="-122"/>
              </a:rPr>
              <a:t>Ability for user to verify the decryption is correct, i.e., </a:t>
            </a:r>
            <a:r>
              <a:rPr lang="en-US" altLang="zh-CN" sz="2400" kern="0" dirty="0">
                <a:solidFill>
                  <a:srgbClr val="CC0000"/>
                </a:solidFill>
                <a:latin typeface="Comic Sans MS" pitchFamily="66" charset="0"/>
                <a:ea typeface="宋体" pitchFamily="2" charset="-122"/>
              </a:rPr>
              <a:t>Data </a:t>
            </a:r>
            <a:r>
              <a:rPr lang="en-US" altLang="zh-CN" sz="2400" kern="0" dirty="0">
                <a:latin typeface="Comic Sans MS" pitchFamily="66" charset="0"/>
                <a:ea typeface="宋体" pitchFamily="2" charset="-122"/>
              </a:rPr>
              <a:t>is indeed decryption of </a:t>
            </a:r>
            <a:r>
              <a:rPr lang="en-US" altLang="zh-CN" sz="2400" kern="0" dirty="0">
                <a:solidFill>
                  <a:srgbClr val="CC0000"/>
                </a:solidFill>
                <a:latin typeface="Comic Sans MS" pitchFamily="66" charset="0"/>
                <a:ea typeface="宋体" pitchFamily="2" charset="-122"/>
              </a:rPr>
              <a:t>CT</a:t>
            </a:r>
          </a:p>
          <a:p>
            <a:pPr eaLnBrk="0" hangingPunct="0">
              <a:spcBef>
                <a:spcPct val="20000"/>
              </a:spcBef>
              <a:defRPr/>
            </a:pPr>
            <a:r>
              <a:rPr lang="en-US" altLang="zh-CN" sz="2400" dirty="0">
                <a:latin typeface="Comic Sans MS" pitchFamily="66" charset="0"/>
                <a:ea typeface="宋体" pitchFamily="2" charset="-122"/>
              </a:rPr>
              <a:t>Necessary condition: Dec(SK, CT, CT’) </a:t>
            </a:r>
            <a:r>
              <a:rPr lang="en-US" altLang="zh-CN" sz="2400" dirty="0">
                <a:latin typeface="Comic Sans MS" pitchFamily="66" charset="0"/>
                <a:ea typeface="宋体" pitchFamily="2" charset="-122"/>
                <a:sym typeface="Wingdings" pitchFamily="2" charset="2"/>
              </a:rPr>
              <a:t></a:t>
            </a:r>
            <a:r>
              <a:rPr lang="en-US" altLang="zh-CN" sz="2400" dirty="0">
                <a:latin typeface="Comic Sans MS" pitchFamily="66" charset="0"/>
                <a:ea typeface="宋体" pitchFamily="2" charset="-122"/>
              </a:rPr>
              <a:t> Data</a:t>
            </a:r>
          </a:p>
          <a:p>
            <a:pPr eaLnBrk="0" hangingPunct="0">
              <a:spcBef>
                <a:spcPct val="20000"/>
              </a:spcBef>
              <a:defRPr/>
            </a:pPr>
            <a:endParaRPr lang="en-US" altLang="zh-CN" sz="2400" kern="0" dirty="0">
              <a:solidFill>
                <a:srgbClr val="0000FF"/>
              </a:solidFill>
              <a:latin typeface="Comic Sans MS" pitchFamily="66" charset="0"/>
              <a:ea typeface="宋体" pitchFamily="2" charset="-122"/>
            </a:endParaRPr>
          </a:p>
        </p:txBody>
      </p:sp>
      <p:sp>
        <p:nvSpPr>
          <p:cNvPr id="37900" name="Title 14"/>
          <p:cNvSpPr>
            <a:spLocks noGrp="1"/>
          </p:cNvSpPr>
          <p:nvPr>
            <p:ph type="title"/>
          </p:nvPr>
        </p:nvSpPr>
        <p:spPr/>
        <p:txBody>
          <a:bodyPr/>
          <a:lstStyle/>
          <a:p>
            <a:r>
              <a:rPr lang="en-US" altLang="zh-CN" smtClean="0">
                <a:latin typeface="Comic Sans MS" pitchFamily="66" charset="0"/>
                <a:ea typeface="宋体" charset="-122"/>
              </a:rPr>
              <a:t> </a:t>
            </a:r>
          </a:p>
        </p:txBody>
      </p:sp>
    </p:spTree>
    <p:extLst>
      <p:ext uri="{BB962C8B-B14F-4D97-AF65-F5344CB8AC3E}">
        <p14:creationId xmlns:p14="http://schemas.microsoft.com/office/powerpoint/2010/main" val="621659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609600"/>
            <a:ext cx="8305800" cy="641350"/>
          </a:xfrm>
        </p:spPr>
        <p:txBody>
          <a:bodyPr/>
          <a:lstStyle/>
          <a:p>
            <a:r>
              <a:rPr lang="en-US" altLang="zh-CN" smtClean="0">
                <a:latin typeface="Comic Sans MS" pitchFamily="66" charset="0"/>
                <a:ea typeface="宋体" charset="-122"/>
              </a:rPr>
              <a:t>Experiment Results</a:t>
            </a:r>
          </a:p>
        </p:txBody>
      </p:sp>
      <p:sp>
        <p:nvSpPr>
          <p:cNvPr id="5" name="Content Placeholder 2"/>
          <p:cNvSpPr txBox="1">
            <a:spLocks/>
          </p:cNvSpPr>
          <p:nvPr/>
        </p:nvSpPr>
        <p:spPr bwMode="auto">
          <a:xfrm>
            <a:off x="533400" y="1266825"/>
            <a:ext cx="8229600" cy="1139825"/>
          </a:xfrm>
          <a:prstGeom prst="rect">
            <a:avLst/>
          </a:prstGeom>
          <a:noFill/>
          <a:ln w="9525">
            <a:noFill/>
            <a:miter lim="800000"/>
            <a:headEnd/>
            <a:tailEnd/>
          </a:ln>
        </p:spPr>
        <p:txBody>
          <a:bodyPr lIns="92075" tIns="46038" rIns="92075" bIns="46038">
            <a:spAutoFit/>
          </a:bodyPr>
          <a:lstStyle/>
          <a:p>
            <a:pPr marL="342900" indent="-342900" eaLnBrk="0" hangingPunct="0">
              <a:spcBef>
                <a:spcPct val="20000"/>
              </a:spcBef>
              <a:buFontTx/>
              <a:buChar char="•"/>
              <a:defRPr/>
            </a:pPr>
            <a:r>
              <a:rPr lang="en-US" altLang="zh-CN" sz="2000" kern="0" dirty="0">
                <a:latin typeface="Comic Sans MS" pitchFamily="66" charset="0"/>
                <a:ea typeface="宋体" pitchFamily="2" charset="-122"/>
              </a:rPr>
              <a:t>224-bit MNT ECC </a:t>
            </a:r>
          </a:p>
          <a:p>
            <a:pPr marL="342900" indent="-342900" eaLnBrk="0" hangingPunct="0">
              <a:spcBef>
                <a:spcPct val="20000"/>
              </a:spcBef>
              <a:buFontTx/>
              <a:buChar char="•"/>
              <a:defRPr/>
            </a:pPr>
            <a:r>
              <a:rPr lang="en-US" altLang="zh-CN" sz="2000" kern="0" dirty="0">
                <a:latin typeface="Comic Sans MS" pitchFamily="66" charset="0"/>
                <a:ea typeface="宋体" pitchFamily="2" charset="-122"/>
              </a:rPr>
              <a:t>2.53GHz Intel Core Duo, 4GB RAM, Linux</a:t>
            </a:r>
          </a:p>
          <a:p>
            <a:pPr marL="342900" indent="-342900" eaLnBrk="0" hangingPunct="0">
              <a:spcBef>
                <a:spcPct val="20000"/>
              </a:spcBef>
              <a:buFontTx/>
              <a:buChar char="•"/>
              <a:defRPr/>
            </a:pPr>
            <a:r>
              <a:rPr lang="en-US" altLang="zh-CN" sz="2000" kern="0" dirty="0">
                <a:latin typeface="Comic Sans MS" pitchFamily="66" charset="0"/>
                <a:ea typeface="宋体" pitchFamily="2" charset="-122"/>
              </a:rPr>
              <a:t>800Mhz ARM-based, 278MB RAM, Android</a:t>
            </a:r>
          </a:p>
        </p:txBody>
      </p:sp>
      <p:cxnSp>
        <p:nvCxnSpPr>
          <p:cNvPr id="38916" name="Straight Connector 8"/>
          <p:cNvCxnSpPr>
            <a:cxnSpLocks noChangeShapeType="1"/>
          </p:cNvCxnSpPr>
          <p:nvPr/>
        </p:nvCxnSpPr>
        <p:spPr bwMode="auto">
          <a:xfrm>
            <a:off x="611396" y="3178175"/>
            <a:ext cx="9525" cy="24399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917" name="Straight Connector 10"/>
          <p:cNvCxnSpPr>
            <a:cxnSpLocks noChangeShapeType="1"/>
          </p:cNvCxnSpPr>
          <p:nvPr/>
        </p:nvCxnSpPr>
        <p:spPr bwMode="auto">
          <a:xfrm flipV="1">
            <a:off x="622509" y="5597525"/>
            <a:ext cx="2103437" cy="2222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8918" name="TextBox 13"/>
          <p:cNvSpPr txBox="1">
            <a:spLocks noChangeArrowheads="1"/>
          </p:cNvSpPr>
          <p:nvPr/>
        </p:nvSpPr>
        <p:spPr bwMode="auto">
          <a:xfrm>
            <a:off x="317709" y="3279775"/>
            <a:ext cx="402674"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latin typeface="Comic Sans MS" pitchFamily="66" charset="0"/>
                <a:ea typeface="宋体" charset="-122"/>
              </a:rPr>
              <a:t>50</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40</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30</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20</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10</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0</a:t>
            </a:r>
            <a:endParaRPr lang="en-US" altLang="zh-CN">
              <a:latin typeface="Comic Sans MS" pitchFamily="66" charset="0"/>
              <a:ea typeface="宋体" charset="-122"/>
            </a:endParaRPr>
          </a:p>
        </p:txBody>
      </p:sp>
      <p:cxnSp>
        <p:nvCxnSpPr>
          <p:cNvPr id="38919" name="Straight Connector 17"/>
          <p:cNvCxnSpPr>
            <a:cxnSpLocks noChangeShapeType="1"/>
          </p:cNvCxnSpPr>
          <p:nvPr/>
        </p:nvCxnSpPr>
        <p:spPr bwMode="auto">
          <a:xfrm>
            <a:off x="622509" y="3417888"/>
            <a:ext cx="61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920" name="Straight Connector 18"/>
          <p:cNvCxnSpPr>
            <a:cxnSpLocks noChangeShapeType="1"/>
          </p:cNvCxnSpPr>
          <p:nvPr/>
        </p:nvCxnSpPr>
        <p:spPr bwMode="auto">
          <a:xfrm>
            <a:off x="619334" y="3851275"/>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921" name="Straight Connector 19"/>
          <p:cNvCxnSpPr>
            <a:cxnSpLocks noChangeShapeType="1"/>
          </p:cNvCxnSpPr>
          <p:nvPr/>
        </p:nvCxnSpPr>
        <p:spPr bwMode="auto">
          <a:xfrm>
            <a:off x="619334" y="4294188"/>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922" name="Straight Connector 20"/>
          <p:cNvCxnSpPr>
            <a:cxnSpLocks noChangeShapeType="1"/>
          </p:cNvCxnSpPr>
          <p:nvPr/>
        </p:nvCxnSpPr>
        <p:spPr bwMode="auto">
          <a:xfrm>
            <a:off x="627271" y="4713288"/>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923" name="Straight Connector 21"/>
          <p:cNvCxnSpPr>
            <a:cxnSpLocks noChangeShapeType="1"/>
          </p:cNvCxnSpPr>
          <p:nvPr/>
        </p:nvCxnSpPr>
        <p:spPr bwMode="auto">
          <a:xfrm>
            <a:off x="627271" y="5140325"/>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8924" name="TextBox 22"/>
          <p:cNvSpPr txBox="1">
            <a:spLocks noChangeArrowheads="1"/>
          </p:cNvSpPr>
          <p:nvPr/>
        </p:nvSpPr>
        <p:spPr bwMode="auto">
          <a:xfrm>
            <a:off x="500271" y="5630863"/>
            <a:ext cx="2468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latin typeface="Comic Sans MS" pitchFamily="66" charset="0"/>
                <a:ea typeface="宋体" charset="-122"/>
              </a:rPr>
              <a:t>0    20    40    60    80   100</a:t>
            </a:r>
          </a:p>
        </p:txBody>
      </p:sp>
      <p:cxnSp>
        <p:nvCxnSpPr>
          <p:cNvPr id="38925" name="Straight Connector 26"/>
          <p:cNvCxnSpPr>
            <a:cxnSpLocks noChangeShapeType="1"/>
          </p:cNvCxnSpPr>
          <p:nvPr/>
        </p:nvCxnSpPr>
        <p:spPr bwMode="auto">
          <a:xfrm flipV="1">
            <a:off x="976521" y="5554663"/>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926" name="Straight Connector 29"/>
          <p:cNvCxnSpPr>
            <a:cxnSpLocks noChangeShapeType="1"/>
          </p:cNvCxnSpPr>
          <p:nvPr/>
        </p:nvCxnSpPr>
        <p:spPr bwMode="auto">
          <a:xfrm flipV="1">
            <a:off x="1392446" y="5551488"/>
            <a:ext cx="0" cy="523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927" name="Straight Connector 30"/>
          <p:cNvCxnSpPr>
            <a:cxnSpLocks noChangeShapeType="1"/>
          </p:cNvCxnSpPr>
          <p:nvPr/>
        </p:nvCxnSpPr>
        <p:spPr bwMode="auto">
          <a:xfrm flipV="1">
            <a:off x="1784559" y="5551488"/>
            <a:ext cx="0" cy="523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928" name="Straight Connector 31"/>
          <p:cNvCxnSpPr>
            <a:cxnSpLocks noChangeShapeType="1"/>
          </p:cNvCxnSpPr>
          <p:nvPr/>
        </p:nvCxnSpPr>
        <p:spPr bwMode="auto">
          <a:xfrm flipV="1">
            <a:off x="2176671" y="5551488"/>
            <a:ext cx="0" cy="523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8929" name="Straight Connector 32"/>
          <p:cNvCxnSpPr>
            <a:cxnSpLocks noChangeShapeType="1"/>
          </p:cNvCxnSpPr>
          <p:nvPr/>
        </p:nvCxnSpPr>
        <p:spPr bwMode="auto">
          <a:xfrm flipV="1">
            <a:off x="2589421" y="5554663"/>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8930" name="TextBox 33"/>
          <p:cNvSpPr txBox="1">
            <a:spLocks noChangeArrowheads="1"/>
          </p:cNvSpPr>
          <p:nvPr/>
        </p:nvSpPr>
        <p:spPr bwMode="auto">
          <a:xfrm rot="5400000" flipV="1">
            <a:off x="-676467" y="4386055"/>
            <a:ext cx="16914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600">
                <a:latin typeface="Comic Sans MS" pitchFamily="66" charset="0"/>
                <a:ea typeface="宋体" charset="-122"/>
              </a:rPr>
              <a:t>Time in seconds</a:t>
            </a:r>
          </a:p>
        </p:txBody>
      </p:sp>
      <p:sp>
        <p:nvSpPr>
          <p:cNvPr id="38931" name="TextBox 34"/>
          <p:cNvSpPr txBox="1">
            <a:spLocks noChangeArrowheads="1"/>
          </p:cNvSpPr>
          <p:nvPr/>
        </p:nvSpPr>
        <p:spPr bwMode="auto">
          <a:xfrm>
            <a:off x="363746" y="5886450"/>
            <a:ext cx="28777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600">
                <a:latin typeface="Comic Sans MS" pitchFamily="66" charset="0"/>
                <a:ea typeface="宋体" charset="-122"/>
              </a:rPr>
              <a:t>Number of policy attributes</a:t>
            </a:r>
          </a:p>
        </p:txBody>
      </p:sp>
      <p:cxnSp>
        <p:nvCxnSpPr>
          <p:cNvPr id="38932" name="Straight Connector 36"/>
          <p:cNvCxnSpPr>
            <a:cxnSpLocks noChangeShapeType="1"/>
          </p:cNvCxnSpPr>
          <p:nvPr/>
        </p:nvCxnSpPr>
        <p:spPr bwMode="auto">
          <a:xfrm flipV="1">
            <a:off x="622509" y="3438525"/>
            <a:ext cx="1895475" cy="2178050"/>
          </a:xfrm>
          <a:prstGeom prst="line">
            <a:avLst/>
          </a:prstGeom>
          <a:noFill/>
          <a:ln w="25400" algn="ctr">
            <a:solidFill>
              <a:srgbClr val="006600"/>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38933" name="Straight Connector 39"/>
          <p:cNvCxnSpPr>
            <a:cxnSpLocks noChangeShapeType="1"/>
          </p:cNvCxnSpPr>
          <p:nvPr/>
        </p:nvCxnSpPr>
        <p:spPr bwMode="auto">
          <a:xfrm flipV="1">
            <a:off x="589171" y="5383213"/>
            <a:ext cx="1995488" cy="220662"/>
          </a:xfrm>
          <a:prstGeom prst="line">
            <a:avLst/>
          </a:prstGeom>
          <a:noFill/>
          <a:ln w="25400" algn="ctr">
            <a:solidFill>
              <a:srgbClr val="CC0000"/>
            </a:solidFill>
            <a:round/>
            <a:headEnd type="none" w="sm" len="sm"/>
            <a:tailEnd type="none" w="sm" len="sm"/>
          </a:ln>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a:off x="3621296" y="3179763"/>
            <a:ext cx="11113" cy="24399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flipV="1">
            <a:off x="3633996" y="5599113"/>
            <a:ext cx="2103438" cy="2222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3329196" y="3282950"/>
            <a:ext cx="29367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latin typeface="Comic Sans MS" pitchFamily="66" charset="0"/>
                <a:ea typeface="宋体" charset="-122"/>
              </a:rPr>
              <a:t>5</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4</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3</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2</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1</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0</a:t>
            </a:r>
            <a:endParaRPr lang="en-US" altLang="zh-CN">
              <a:latin typeface="Comic Sans MS" pitchFamily="66" charset="0"/>
              <a:ea typeface="宋体" charset="-122"/>
            </a:endParaRPr>
          </a:p>
        </p:txBody>
      </p:sp>
      <p:cxnSp>
        <p:nvCxnSpPr>
          <p:cNvPr id="48" name="Straight Connector 47"/>
          <p:cNvCxnSpPr>
            <a:cxnSpLocks noChangeShapeType="1"/>
          </p:cNvCxnSpPr>
          <p:nvPr/>
        </p:nvCxnSpPr>
        <p:spPr bwMode="auto">
          <a:xfrm>
            <a:off x="3633996" y="3419475"/>
            <a:ext cx="61913"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a:off x="3630821" y="3854450"/>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 name="Straight Connector 49"/>
          <p:cNvCxnSpPr>
            <a:cxnSpLocks noChangeShapeType="1"/>
          </p:cNvCxnSpPr>
          <p:nvPr/>
        </p:nvCxnSpPr>
        <p:spPr bwMode="auto">
          <a:xfrm>
            <a:off x="3630821" y="4295775"/>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1" name="Straight Connector 50"/>
          <p:cNvCxnSpPr>
            <a:cxnSpLocks noChangeShapeType="1"/>
          </p:cNvCxnSpPr>
          <p:nvPr/>
        </p:nvCxnSpPr>
        <p:spPr bwMode="auto">
          <a:xfrm>
            <a:off x="3638759" y="4714875"/>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2" name="Straight Connector 51"/>
          <p:cNvCxnSpPr>
            <a:cxnSpLocks noChangeShapeType="1"/>
          </p:cNvCxnSpPr>
          <p:nvPr/>
        </p:nvCxnSpPr>
        <p:spPr bwMode="auto">
          <a:xfrm>
            <a:off x="3638759" y="5141913"/>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3" name="TextBox 52"/>
          <p:cNvSpPr txBox="1">
            <a:spLocks noChangeArrowheads="1"/>
          </p:cNvSpPr>
          <p:nvPr/>
        </p:nvSpPr>
        <p:spPr bwMode="auto">
          <a:xfrm>
            <a:off x="3511759" y="5632450"/>
            <a:ext cx="2468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latin typeface="Comic Sans MS" pitchFamily="66" charset="0"/>
                <a:ea typeface="宋体" charset="-122"/>
              </a:rPr>
              <a:t>0    20    40    60    80   100</a:t>
            </a:r>
          </a:p>
        </p:txBody>
      </p:sp>
      <p:cxnSp>
        <p:nvCxnSpPr>
          <p:cNvPr id="54" name="Straight Connector 53"/>
          <p:cNvCxnSpPr>
            <a:cxnSpLocks noChangeShapeType="1"/>
          </p:cNvCxnSpPr>
          <p:nvPr/>
        </p:nvCxnSpPr>
        <p:spPr bwMode="auto">
          <a:xfrm flipV="1">
            <a:off x="3988009" y="5556250"/>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5" name="Straight Connector 54"/>
          <p:cNvCxnSpPr>
            <a:cxnSpLocks noChangeShapeType="1"/>
          </p:cNvCxnSpPr>
          <p:nvPr/>
        </p:nvCxnSpPr>
        <p:spPr bwMode="auto">
          <a:xfrm flipV="1">
            <a:off x="4403934" y="5553075"/>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6" name="Straight Connector 55"/>
          <p:cNvCxnSpPr>
            <a:cxnSpLocks noChangeShapeType="1"/>
          </p:cNvCxnSpPr>
          <p:nvPr/>
        </p:nvCxnSpPr>
        <p:spPr bwMode="auto">
          <a:xfrm flipV="1">
            <a:off x="4796046" y="5553075"/>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7" name="Straight Connector 56"/>
          <p:cNvCxnSpPr>
            <a:cxnSpLocks noChangeShapeType="1"/>
          </p:cNvCxnSpPr>
          <p:nvPr/>
        </p:nvCxnSpPr>
        <p:spPr bwMode="auto">
          <a:xfrm flipV="1">
            <a:off x="5188159" y="5553075"/>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8" name="Straight Connector 57"/>
          <p:cNvCxnSpPr>
            <a:cxnSpLocks noChangeShapeType="1"/>
          </p:cNvCxnSpPr>
          <p:nvPr/>
        </p:nvCxnSpPr>
        <p:spPr bwMode="auto">
          <a:xfrm flipV="1">
            <a:off x="5600909" y="5556250"/>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rot="5400000" flipV="1">
            <a:off x="2335021" y="4387642"/>
            <a:ext cx="16914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600">
                <a:latin typeface="Comic Sans MS" pitchFamily="66" charset="0"/>
                <a:ea typeface="宋体" charset="-122"/>
              </a:rPr>
              <a:t>Time in seconds</a:t>
            </a:r>
          </a:p>
        </p:txBody>
      </p:sp>
      <p:sp>
        <p:nvSpPr>
          <p:cNvPr id="60" name="TextBox 59"/>
          <p:cNvSpPr txBox="1">
            <a:spLocks noChangeArrowheads="1"/>
          </p:cNvSpPr>
          <p:nvPr/>
        </p:nvSpPr>
        <p:spPr bwMode="auto">
          <a:xfrm>
            <a:off x="3375234" y="5888038"/>
            <a:ext cx="28777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600">
                <a:latin typeface="Comic Sans MS" pitchFamily="66" charset="0"/>
                <a:ea typeface="宋体" charset="-122"/>
              </a:rPr>
              <a:t>Number of policy attributes</a:t>
            </a:r>
          </a:p>
        </p:txBody>
      </p:sp>
      <p:cxnSp>
        <p:nvCxnSpPr>
          <p:cNvPr id="61" name="Straight Connector 60"/>
          <p:cNvCxnSpPr>
            <a:cxnSpLocks noChangeShapeType="1"/>
          </p:cNvCxnSpPr>
          <p:nvPr/>
        </p:nvCxnSpPr>
        <p:spPr bwMode="auto">
          <a:xfrm flipV="1">
            <a:off x="3633996" y="3571875"/>
            <a:ext cx="1941513" cy="2046288"/>
          </a:xfrm>
          <a:prstGeom prst="line">
            <a:avLst/>
          </a:prstGeom>
          <a:noFill/>
          <a:ln w="25400" algn="ctr">
            <a:solidFill>
              <a:srgbClr val="CC0000"/>
            </a:solidFill>
            <a:round/>
            <a:headEnd type="none" w="sm" len="sm"/>
            <a:tailEnd type="none" w="sm" len="sm"/>
          </a:ln>
          <a:extLst>
            <a:ext uri="{909E8E84-426E-40DD-AFC4-6F175D3DCCD1}">
              <a14:hiddenFill xmlns:a14="http://schemas.microsoft.com/office/drawing/2010/main">
                <a:noFill/>
              </a14:hiddenFill>
            </a:ext>
          </a:extLst>
        </p:spPr>
      </p:cxnSp>
      <p:cxnSp>
        <p:nvCxnSpPr>
          <p:cNvPr id="64" name="Straight Connector 63"/>
          <p:cNvCxnSpPr>
            <a:cxnSpLocks noChangeShapeType="1"/>
          </p:cNvCxnSpPr>
          <p:nvPr/>
        </p:nvCxnSpPr>
        <p:spPr bwMode="auto">
          <a:xfrm>
            <a:off x="6570663" y="3181350"/>
            <a:ext cx="11112" cy="24415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5" name="Straight Connector 64"/>
          <p:cNvCxnSpPr>
            <a:cxnSpLocks noChangeShapeType="1"/>
          </p:cNvCxnSpPr>
          <p:nvPr/>
        </p:nvCxnSpPr>
        <p:spPr bwMode="auto">
          <a:xfrm flipV="1">
            <a:off x="6583363" y="5600700"/>
            <a:ext cx="2103437" cy="2222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6" name="TextBox 65"/>
          <p:cNvSpPr txBox="1">
            <a:spLocks noChangeArrowheads="1"/>
          </p:cNvSpPr>
          <p:nvPr/>
        </p:nvSpPr>
        <p:spPr bwMode="auto">
          <a:xfrm>
            <a:off x="6088271" y="3284538"/>
            <a:ext cx="55656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latin typeface="Comic Sans MS" pitchFamily="66" charset="0"/>
                <a:ea typeface="宋体" charset="-122"/>
              </a:rPr>
              <a:t>0.2</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0.18</a:t>
            </a:r>
          </a:p>
          <a:p>
            <a:pPr eaLnBrk="1" hangingPunct="1"/>
            <a:endParaRPr lang="en-US" altLang="zh-CN" sz="1400">
              <a:latin typeface="Comic Sans MS" pitchFamily="66" charset="0"/>
              <a:ea typeface="宋体" charset="-122"/>
            </a:endParaRPr>
          </a:p>
          <a:p>
            <a:pPr eaLnBrk="1" hangingPunct="1"/>
            <a:endParaRPr lang="en-US" altLang="zh-CN" sz="1400">
              <a:latin typeface="Comic Sans MS" pitchFamily="66" charset="0"/>
              <a:ea typeface="宋体" charset="-122"/>
            </a:endParaRP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0.04</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0.02</a:t>
            </a:r>
          </a:p>
          <a:p>
            <a:pPr eaLnBrk="1" hangingPunct="1"/>
            <a:endParaRPr lang="en-US" altLang="zh-CN" sz="1400">
              <a:latin typeface="Comic Sans MS" pitchFamily="66" charset="0"/>
              <a:ea typeface="宋体" charset="-122"/>
            </a:endParaRPr>
          </a:p>
          <a:p>
            <a:pPr eaLnBrk="1" hangingPunct="1"/>
            <a:r>
              <a:rPr lang="en-US" altLang="zh-CN" sz="1400">
                <a:latin typeface="Comic Sans MS" pitchFamily="66" charset="0"/>
                <a:ea typeface="宋体" charset="-122"/>
              </a:rPr>
              <a:t>0.00</a:t>
            </a:r>
            <a:endParaRPr lang="en-US" altLang="zh-CN">
              <a:latin typeface="Comic Sans MS" pitchFamily="66" charset="0"/>
              <a:ea typeface="宋体" charset="-122"/>
            </a:endParaRPr>
          </a:p>
        </p:txBody>
      </p:sp>
      <p:cxnSp>
        <p:nvCxnSpPr>
          <p:cNvPr id="67" name="Straight Connector 66"/>
          <p:cNvCxnSpPr>
            <a:cxnSpLocks noChangeShapeType="1"/>
          </p:cNvCxnSpPr>
          <p:nvPr/>
        </p:nvCxnSpPr>
        <p:spPr bwMode="auto">
          <a:xfrm>
            <a:off x="6583363" y="3421063"/>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8" name="Straight Connector 67"/>
          <p:cNvCxnSpPr>
            <a:cxnSpLocks noChangeShapeType="1"/>
          </p:cNvCxnSpPr>
          <p:nvPr/>
        </p:nvCxnSpPr>
        <p:spPr bwMode="auto">
          <a:xfrm>
            <a:off x="6580188" y="3856038"/>
            <a:ext cx="603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 name="Straight Connector 69"/>
          <p:cNvCxnSpPr>
            <a:cxnSpLocks noChangeShapeType="1"/>
          </p:cNvCxnSpPr>
          <p:nvPr/>
        </p:nvCxnSpPr>
        <p:spPr bwMode="auto">
          <a:xfrm>
            <a:off x="6586538" y="4716463"/>
            <a:ext cx="61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1" name="Straight Connector 70"/>
          <p:cNvCxnSpPr>
            <a:cxnSpLocks noChangeShapeType="1"/>
          </p:cNvCxnSpPr>
          <p:nvPr/>
        </p:nvCxnSpPr>
        <p:spPr bwMode="auto">
          <a:xfrm>
            <a:off x="6586538" y="5143500"/>
            <a:ext cx="61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2" name="TextBox 71"/>
          <p:cNvSpPr txBox="1">
            <a:spLocks noChangeArrowheads="1"/>
          </p:cNvSpPr>
          <p:nvPr/>
        </p:nvSpPr>
        <p:spPr bwMode="auto">
          <a:xfrm>
            <a:off x="6461125" y="5635625"/>
            <a:ext cx="2468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a:latin typeface="Comic Sans MS" pitchFamily="66" charset="0"/>
                <a:ea typeface="宋体" charset="-122"/>
              </a:rPr>
              <a:t>0    20    40    60    80   100</a:t>
            </a:r>
          </a:p>
        </p:txBody>
      </p:sp>
      <p:cxnSp>
        <p:nvCxnSpPr>
          <p:cNvPr id="73" name="Straight Connector 72"/>
          <p:cNvCxnSpPr>
            <a:cxnSpLocks noChangeShapeType="1"/>
          </p:cNvCxnSpPr>
          <p:nvPr/>
        </p:nvCxnSpPr>
        <p:spPr bwMode="auto">
          <a:xfrm flipV="1">
            <a:off x="6937375" y="5559425"/>
            <a:ext cx="0" cy="523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4" name="Straight Connector 73"/>
          <p:cNvCxnSpPr>
            <a:cxnSpLocks noChangeShapeType="1"/>
          </p:cNvCxnSpPr>
          <p:nvPr/>
        </p:nvCxnSpPr>
        <p:spPr bwMode="auto">
          <a:xfrm flipV="1">
            <a:off x="7353300" y="5554663"/>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5" name="Straight Connector 74"/>
          <p:cNvCxnSpPr>
            <a:cxnSpLocks noChangeShapeType="1"/>
          </p:cNvCxnSpPr>
          <p:nvPr/>
        </p:nvCxnSpPr>
        <p:spPr bwMode="auto">
          <a:xfrm flipV="1">
            <a:off x="7745413" y="5554663"/>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6" name="Straight Connector 75"/>
          <p:cNvCxnSpPr>
            <a:cxnSpLocks noChangeShapeType="1"/>
          </p:cNvCxnSpPr>
          <p:nvPr/>
        </p:nvCxnSpPr>
        <p:spPr bwMode="auto">
          <a:xfrm flipV="1">
            <a:off x="8137525" y="5554663"/>
            <a:ext cx="0" cy="53975"/>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7" name="Straight Connector 76"/>
          <p:cNvCxnSpPr>
            <a:cxnSpLocks noChangeShapeType="1"/>
          </p:cNvCxnSpPr>
          <p:nvPr/>
        </p:nvCxnSpPr>
        <p:spPr bwMode="auto">
          <a:xfrm flipV="1">
            <a:off x="8548688" y="5559425"/>
            <a:ext cx="0" cy="523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8" name="TextBox 77"/>
          <p:cNvSpPr txBox="1">
            <a:spLocks noChangeArrowheads="1"/>
          </p:cNvSpPr>
          <p:nvPr/>
        </p:nvSpPr>
        <p:spPr bwMode="auto">
          <a:xfrm rot="5400000" flipV="1">
            <a:off x="5209190" y="4390022"/>
            <a:ext cx="16914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600">
                <a:latin typeface="Comic Sans MS" pitchFamily="66" charset="0"/>
                <a:ea typeface="宋体" charset="-122"/>
              </a:rPr>
              <a:t>Time in seconds</a:t>
            </a:r>
          </a:p>
        </p:txBody>
      </p:sp>
      <p:sp>
        <p:nvSpPr>
          <p:cNvPr id="79" name="TextBox 78"/>
          <p:cNvSpPr txBox="1">
            <a:spLocks noChangeArrowheads="1"/>
          </p:cNvSpPr>
          <p:nvPr/>
        </p:nvSpPr>
        <p:spPr bwMode="auto">
          <a:xfrm>
            <a:off x="6324600" y="5889625"/>
            <a:ext cx="28777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600">
                <a:latin typeface="Comic Sans MS" pitchFamily="66" charset="0"/>
                <a:ea typeface="宋体" charset="-122"/>
              </a:rPr>
              <a:t>Number of policy attributes</a:t>
            </a:r>
          </a:p>
        </p:txBody>
      </p:sp>
      <p:sp>
        <p:nvSpPr>
          <p:cNvPr id="81" name="TextBox 80"/>
          <p:cNvSpPr txBox="1">
            <a:spLocks noChangeArrowheads="1"/>
          </p:cNvSpPr>
          <p:nvPr/>
        </p:nvSpPr>
        <p:spPr bwMode="auto">
          <a:xfrm>
            <a:off x="6392863" y="4022725"/>
            <a:ext cx="439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a:latin typeface="Comic Sans MS" pitchFamily="66" charset="0"/>
                <a:ea typeface="宋体" charset="-122"/>
                <a:sym typeface="Symbol" pitchFamily="18" charset="2"/>
              </a:rPr>
              <a:t></a:t>
            </a:r>
            <a:endParaRPr lang="en-US" altLang="zh-CN" sz="2800">
              <a:latin typeface="Comic Sans MS" pitchFamily="66" charset="0"/>
              <a:ea typeface="宋体" charset="-122"/>
            </a:endParaRPr>
          </a:p>
        </p:txBody>
      </p:sp>
      <p:cxnSp>
        <p:nvCxnSpPr>
          <p:cNvPr id="86" name="Straight Connector 85"/>
          <p:cNvCxnSpPr>
            <a:cxnSpLocks noChangeShapeType="1"/>
          </p:cNvCxnSpPr>
          <p:nvPr/>
        </p:nvCxnSpPr>
        <p:spPr bwMode="auto">
          <a:xfrm flipV="1">
            <a:off x="6577013" y="5192713"/>
            <a:ext cx="1944687" cy="33337"/>
          </a:xfrm>
          <a:prstGeom prst="line">
            <a:avLst/>
          </a:prstGeom>
          <a:noFill/>
          <a:ln w="25400" algn="ctr">
            <a:solidFill>
              <a:srgbClr val="CC0000"/>
            </a:solidFill>
            <a:round/>
            <a:headEnd type="none" w="sm" len="sm"/>
            <a:tailEnd type="none" w="sm" len="sm"/>
          </a:ln>
          <a:extLst>
            <a:ext uri="{909E8E84-426E-40DD-AFC4-6F175D3DCCD1}">
              <a14:hiddenFill xmlns:a14="http://schemas.microsoft.com/office/drawing/2010/main">
                <a:noFill/>
              </a14:hiddenFill>
            </a:ext>
          </a:extLst>
        </p:spPr>
      </p:cxnSp>
      <p:cxnSp>
        <p:nvCxnSpPr>
          <p:cNvPr id="88" name="Straight Connector 87"/>
          <p:cNvCxnSpPr>
            <a:cxnSpLocks noChangeShapeType="1"/>
          </p:cNvCxnSpPr>
          <p:nvPr/>
        </p:nvCxnSpPr>
        <p:spPr bwMode="auto">
          <a:xfrm flipV="1">
            <a:off x="6580188" y="3724275"/>
            <a:ext cx="1943100" cy="34925"/>
          </a:xfrm>
          <a:prstGeom prst="line">
            <a:avLst/>
          </a:prstGeom>
          <a:noFill/>
          <a:ln w="25400" algn="ctr">
            <a:solidFill>
              <a:srgbClr val="006600"/>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38969" name="Straight Connector 89"/>
          <p:cNvCxnSpPr>
            <a:cxnSpLocks noChangeShapeType="1"/>
          </p:cNvCxnSpPr>
          <p:nvPr/>
        </p:nvCxnSpPr>
        <p:spPr bwMode="auto">
          <a:xfrm>
            <a:off x="6053138" y="2181225"/>
            <a:ext cx="938212" cy="0"/>
          </a:xfrm>
          <a:prstGeom prst="line">
            <a:avLst/>
          </a:prstGeom>
          <a:noFill/>
          <a:ln w="25400" algn="ctr">
            <a:solidFill>
              <a:srgbClr val="006600"/>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38970" name="Straight Connector 90"/>
          <p:cNvCxnSpPr>
            <a:cxnSpLocks noChangeShapeType="1"/>
          </p:cNvCxnSpPr>
          <p:nvPr/>
        </p:nvCxnSpPr>
        <p:spPr bwMode="auto">
          <a:xfrm>
            <a:off x="6027738" y="1854200"/>
            <a:ext cx="938212" cy="0"/>
          </a:xfrm>
          <a:prstGeom prst="line">
            <a:avLst/>
          </a:prstGeom>
          <a:noFill/>
          <a:ln w="25400" algn="ctr">
            <a:solidFill>
              <a:srgbClr val="CC0000"/>
            </a:solidFill>
            <a:round/>
            <a:headEnd type="none" w="sm" len="sm"/>
            <a:tailEnd type="none" w="sm" len="sm"/>
          </a:ln>
          <a:extLst>
            <a:ext uri="{909E8E84-426E-40DD-AFC4-6F175D3DCCD1}">
              <a14:hiddenFill xmlns:a14="http://schemas.microsoft.com/office/drawing/2010/main">
                <a:noFill/>
              </a14:hiddenFill>
            </a:ext>
          </a:extLst>
        </p:spPr>
      </p:cxnSp>
      <p:sp>
        <p:nvSpPr>
          <p:cNvPr id="38971" name="TextBox 91"/>
          <p:cNvSpPr txBox="1">
            <a:spLocks noChangeArrowheads="1"/>
          </p:cNvSpPr>
          <p:nvPr/>
        </p:nvSpPr>
        <p:spPr bwMode="auto">
          <a:xfrm>
            <a:off x="733634" y="2874963"/>
            <a:ext cx="2464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solidFill>
                  <a:srgbClr val="0000FF"/>
                </a:solidFill>
                <a:latin typeface="Comic Sans MS" pitchFamily="66" charset="0"/>
                <a:ea typeface="宋体" charset="-122"/>
              </a:rPr>
              <a:t>ABE Decryption</a:t>
            </a:r>
          </a:p>
        </p:txBody>
      </p:sp>
      <p:sp>
        <p:nvSpPr>
          <p:cNvPr id="93" name="TextBox 92"/>
          <p:cNvSpPr txBox="1">
            <a:spLocks noChangeArrowheads="1"/>
          </p:cNvSpPr>
          <p:nvPr/>
        </p:nvSpPr>
        <p:spPr bwMode="auto">
          <a:xfrm>
            <a:off x="3864184" y="2830513"/>
            <a:ext cx="2427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solidFill>
                  <a:srgbClr val="0000FF"/>
                </a:solidFill>
                <a:latin typeface="Comic Sans MS" pitchFamily="66" charset="0"/>
                <a:ea typeface="宋体" charset="-122"/>
              </a:rPr>
              <a:t>Transformation</a:t>
            </a:r>
          </a:p>
        </p:txBody>
      </p:sp>
      <p:sp>
        <p:nvSpPr>
          <p:cNvPr id="94" name="TextBox 93"/>
          <p:cNvSpPr txBox="1">
            <a:spLocks noChangeArrowheads="1"/>
          </p:cNvSpPr>
          <p:nvPr/>
        </p:nvSpPr>
        <p:spPr bwMode="auto">
          <a:xfrm>
            <a:off x="6669088" y="2806700"/>
            <a:ext cx="2531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solidFill>
                  <a:srgbClr val="0000FF"/>
                </a:solidFill>
                <a:latin typeface="Comic Sans MS" pitchFamily="66" charset="0"/>
                <a:ea typeface="宋体" charset="-122"/>
              </a:rPr>
              <a:t>Final Decryption</a:t>
            </a:r>
          </a:p>
        </p:txBody>
      </p:sp>
    </p:spTree>
    <p:extLst>
      <p:ext uri="{BB962C8B-B14F-4D97-AF65-F5344CB8AC3E}">
        <p14:creationId xmlns:p14="http://schemas.microsoft.com/office/powerpoint/2010/main" val="3089767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3" grpId="0"/>
      <p:bldP spid="59" grpId="0"/>
      <p:bldP spid="60" grpId="0"/>
      <p:bldP spid="66" grpId="0"/>
      <p:bldP spid="72" grpId="0"/>
      <p:bldP spid="78" grpId="0"/>
      <p:bldP spid="79" grpId="0"/>
      <p:bldP spid="81" grpId="0"/>
      <p:bldP spid="93" grpId="0"/>
      <p:bldP spid="9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610600" cy="1143000"/>
          </a:xfrm>
        </p:spPr>
        <p:txBody>
          <a:bodyPr/>
          <a:lstStyle/>
          <a:p>
            <a:r>
              <a:rPr lang="en-US" altLang="zh-CN" sz="3200" dirty="0" smtClean="0">
                <a:latin typeface="Comic Sans MS" pitchFamily="66" charset="0"/>
              </a:rPr>
              <a:t>Decryption Outsourcing for Multi-Authority Cloud Storage Systems</a:t>
            </a:r>
            <a:endParaRPr lang="zh-CN" altLang="en-US" sz="3200" dirty="0">
              <a:latin typeface="Comic Sans MS" pitchFamily="66" charset="0"/>
            </a:endParaRPr>
          </a:p>
        </p:txBody>
      </p:sp>
      <p:sp>
        <p:nvSpPr>
          <p:cNvPr id="3" name="Content Placeholder 2"/>
          <p:cNvSpPr>
            <a:spLocks noGrp="1"/>
          </p:cNvSpPr>
          <p:nvPr>
            <p:ph idx="1"/>
          </p:nvPr>
        </p:nvSpPr>
        <p:spPr/>
        <p:txBody>
          <a:bodyPr/>
          <a:lstStyle/>
          <a:p>
            <a:r>
              <a:rPr lang="en-US" altLang="zh-CN" dirty="0" smtClean="0">
                <a:latin typeface="Comic Sans MS" pitchFamily="66" charset="0"/>
              </a:rPr>
              <a:t> </a:t>
            </a:r>
            <a:endParaRPr lang="zh-CN" altLang="en-US" dirty="0">
              <a:latin typeface="Comic Sans MS" pitchFamily="66" charset="0"/>
            </a:endParaRPr>
          </a:p>
        </p:txBody>
      </p:sp>
      <p:grpSp>
        <p:nvGrpSpPr>
          <p:cNvPr id="4" name="Group 13"/>
          <p:cNvGrpSpPr>
            <a:grpSpLocks/>
          </p:cNvGrpSpPr>
          <p:nvPr/>
        </p:nvGrpSpPr>
        <p:grpSpPr bwMode="auto">
          <a:xfrm>
            <a:off x="2546806" y="1909719"/>
            <a:ext cx="3802064" cy="2228850"/>
            <a:chOff x="1392" y="1286"/>
            <a:chExt cx="2395" cy="1404"/>
          </a:xfrm>
        </p:grpSpPr>
        <p:sp>
          <p:nvSpPr>
            <p:cNvPr id="5" name="Oval 14"/>
            <p:cNvSpPr>
              <a:spLocks noChangeArrowheads="1"/>
            </p:cNvSpPr>
            <p:nvPr/>
          </p:nvSpPr>
          <p:spPr bwMode="auto">
            <a:xfrm>
              <a:off x="1968" y="1286"/>
              <a:ext cx="604"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smtClean="0">
                  <a:latin typeface="Comic Sans MS" pitchFamily="66" charset="0"/>
                  <a:ea typeface="宋体" charset="-122"/>
                </a:rPr>
                <a:t>AND</a:t>
              </a:r>
              <a:endParaRPr lang="en-US" altLang="zh-CN" sz="2400" dirty="0">
                <a:latin typeface="Comic Sans MS" pitchFamily="66" charset="0"/>
                <a:ea typeface="宋体" charset="-122"/>
              </a:endParaRPr>
            </a:p>
          </p:txBody>
        </p:sp>
        <p:sp>
          <p:nvSpPr>
            <p:cNvPr id="6" name="Text Box 15"/>
            <p:cNvSpPr txBox="1">
              <a:spLocks noChangeArrowheads="1"/>
            </p:cNvSpPr>
            <p:nvPr/>
          </p:nvSpPr>
          <p:spPr bwMode="auto">
            <a:xfrm>
              <a:off x="1392" y="1910"/>
              <a:ext cx="7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smtClean="0">
                  <a:solidFill>
                    <a:srgbClr val="008080"/>
                  </a:solidFill>
                  <a:latin typeface="Comic Sans MS" pitchFamily="66" charset="0"/>
                  <a:ea typeface="宋体" charset="-122"/>
                </a:rPr>
                <a:t>CS </a:t>
              </a:r>
              <a:r>
                <a:rPr lang="en-US" altLang="zh-CN" sz="2000" dirty="0">
                  <a:solidFill>
                    <a:srgbClr val="008080"/>
                  </a:solidFill>
                  <a:latin typeface="Comic Sans MS" pitchFamily="66" charset="0"/>
                  <a:ea typeface="宋体" charset="-122"/>
                </a:rPr>
                <a:t>dept</a:t>
              </a:r>
              <a:r>
                <a:rPr lang="en-US" altLang="zh-CN" sz="2000" dirty="0">
                  <a:latin typeface="Comic Sans MS" pitchFamily="66" charset="0"/>
                  <a:ea typeface="宋体" charset="-122"/>
                </a:rPr>
                <a:t>.</a:t>
              </a:r>
            </a:p>
          </p:txBody>
        </p:sp>
        <p:sp>
          <p:nvSpPr>
            <p:cNvPr id="7" name="Oval 16"/>
            <p:cNvSpPr>
              <a:spLocks noChangeArrowheads="1"/>
            </p:cNvSpPr>
            <p:nvPr/>
          </p:nvSpPr>
          <p:spPr bwMode="auto">
            <a:xfrm>
              <a:off x="2448" y="1814"/>
              <a:ext cx="624" cy="432"/>
            </a:xfrm>
            <a:prstGeom prst="ellipse">
              <a:avLst/>
            </a:prstGeom>
            <a:solidFill>
              <a:srgbClr val="FFFF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smtClean="0">
                  <a:latin typeface="Comic Sans MS" pitchFamily="66" charset="0"/>
                  <a:ea typeface="宋体" charset="-122"/>
                </a:rPr>
                <a:t>OR</a:t>
              </a:r>
              <a:endParaRPr lang="en-US" altLang="zh-CN" sz="2400" dirty="0">
                <a:latin typeface="Comic Sans MS" pitchFamily="66" charset="0"/>
                <a:ea typeface="宋体" charset="-122"/>
              </a:endParaRPr>
            </a:p>
          </p:txBody>
        </p:sp>
        <p:sp>
          <p:nvSpPr>
            <p:cNvPr id="8" name="Text Box 17"/>
            <p:cNvSpPr txBox="1">
              <a:spLocks noChangeArrowheads="1"/>
            </p:cNvSpPr>
            <p:nvPr/>
          </p:nvSpPr>
          <p:spPr bwMode="auto">
            <a:xfrm>
              <a:off x="1728" y="2438"/>
              <a:ext cx="7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156FF"/>
                  </a:solidFill>
                  <a:latin typeface="Comic Sans MS" pitchFamily="66" charset="0"/>
                  <a:ea typeface="宋体" charset="-122"/>
                </a:rPr>
                <a:t>manager</a:t>
              </a:r>
            </a:p>
          </p:txBody>
        </p:sp>
        <p:sp>
          <p:nvSpPr>
            <p:cNvPr id="9" name="Text Box 18"/>
            <p:cNvSpPr txBox="1">
              <a:spLocks noChangeArrowheads="1"/>
            </p:cNvSpPr>
            <p:nvPr/>
          </p:nvSpPr>
          <p:spPr bwMode="auto">
            <a:xfrm>
              <a:off x="2917" y="2438"/>
              <a:ext cx="8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0156FF"/>
                  </a:solidFill>
                  <a:latin typeface="Comic Sans MS" pitchFamily="66" charset="0"/>
                  <a:ea typeface="宋体" charset="-122"/>
                </a:rPr>
                <a:t>marketing</a:t>
              </a:r>
            </a:p>
          </p:txBody>
        </p:sp>
        <p:sp>
          <p:nvSpPr>
            <p:cNvPr id="10" name="Line 19"/>
            <p:cNvSpPr>
              <a:spLocks noChangeShapeType="1"/>
            </p:cNvSpPr>
            <p:nvPr/>
          </p:nvSpPr>
          <p:spPr bwMode="auto">
            <a:xfrm flipH="1" flipV="1">
              <a:off x="2476" y="167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11" name="Line 20"/>
            <p:cNvSpPr>
              <a:spLocks noChangeShapeType="1"/>
            </p:cNvSpPr>
            <p:nvPr/>
          </p:nvSpPr>
          <p:spPr bwMode="auto">
            <a:xfrm flipV="1">
              <a:off x="1872" y="167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12" name="Line 21"/>
            <p:cNvSpPr>
              <a:spLocks noChangeShapeType="1"/>
            </p:cNvSpPr>
            <p:nvPr/>
          </p:nvSpPr>
          <p:spPr bwMode="auto">
            <a:xfrm flipV="1">
              <a:off x="2352"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sp>
          <p:nvSpPr>
            <p:cNvPr id="13" name="Line 22"/>
            <p:cNvSpPr>
              <a:spLocks noChangeShapeType="1"/>
            </p:cNvSpPr>
            <p:nvPr/>
          </p:nvSpPr>
          <p:spPr bwMode="auto">
            <a:xfrm flipH="1" flipV="1">
              <a:off x="2974" y="219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itchFamily="66" charset="0"/>
              </a:endParaRPr>
            </a:p>
          </p:txBody>
        </p:sp>
      </p:grpSp>
      <p:sp>
        <p:nvSpPr>
          <p:cNvPr id="14" name="Right Arrow 13"/>
          <p:cNvSpPr/>
          <p:nvPr/>
        </p:nvSpPr>
        <p:spPr>
          <a:xfrm>
            <a:off x="1784806" y="2952784"/>
            <a:ext cx="762000" cy="276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mic Sans MS" pitchFamily="66" charset="0"/>
            </a:endParaRPr>
          </a:p>
        </p:txBody>
      </p:sp>
      <p:sp>
        <p:nvSpPr>
          <p:cNvPr id="15" name="TextBox 14"/>
          <p:cNvSpPr txBox="1"/>
          <p:nvPr/>
        </p:nvSpPr>
        <p:spPr>
          <a:xfrm>
            <a:off x="457200" y="2537285"/>
            <a:ext cx="1592103" cy="830997"/>
          </a:xfrm>
          <a:prstGeom prst="rect">
            <a:avLst/>
          </a:prstGeom>
          <a:noFill/>
        </p:spPr>
        <p:txBody>
          <a:bodyPr wrap="none" rtlCol="0">
            <a:spAutoFit/>
          </a:bodyPr>
          <a:lstStyle/>
          <a:p>
            <a:r>
              <a:rPr lang="en-US" altLang="zh-CN" dirty="0" smtClean="0">
                <a:latin typeface="Comic Sans MS" pitchFamily="66" charset="0"/>
              </a:rPr>
              <a:t>Authority</a:t>
            </a:r>
          </a:p>
          <a:p>
            <a:r>
              <a:rPr lang="en-US" altLang="zh-CN" dirty="0" smtClean="0">
                <a:latin typeface="Comic Sans MS" pitchFamily="66" charset="0"/>
              </a:rPr>
              <a:t>in UESTC</a:t>
            </a:r>
            <a:endParaRPr lang="zh-CN" altLang="en-US" dirty="0">
              <a:latin typeface="Comic Sans MS" pitchFamily="66" charset="0"/>
            </a:endParaRPr>
          </a:p>
        </p:txBody>
      </p:sp>
      <p:sp>
        <p:nvSpPr>
          <p:cNvPr id="16" name="Left Arrow 15"/>
          <p:cNvSpPr/>
          <p:nvPr/>
        </p:nvSpPr>
        <p:spPr>
          <a:xfrm>
            <a:off x="6277432" y="3830167"/>
            <a:ext cx="685140" cy="309523"/>
          </a:xfrm>
          <a:prstGeom prst="leftArrow">
            <a:avLst/>
          </a:prstGeom>
          <a:solidFill>
            <a:srgbClr val="015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mic Sans MS" pitchFamily="66" charset="0"/>
            </a:endParaRPr>
          </a:p>
        </p:txBody>
      </p:sp>
      <p:sp>
        <p:nvSpPr>
          <p:cNvPr id="17" name="TextBox 16"/>
          <p:cNvSpPr txBox="1"/>
          <p:nvPr/>
        </p:nvSpPr>
        <p:spPr>
          <a:xfrm>
            <a:off x="6962572" y="3433719"/>
            <a:ext cx="1592103" cy="830997"/>
          </a:xfrm>
          <a:prstGeom prst="rect">
            <a:avLst/>
          </a:prstGeom>
          <a:noFill/>
        </p:spPr>
        <p:txBody>
          <a:bodyPr wrap="none" rtlCol="0">
            <a:spAutoFit/>
          </a:bodyPr>
          <a:lstStyle/>
          <a:p>
            <a:r>
              <a:rPr lang="en-US" altLang="zh-CN" dirty="0" smtClean="0">
                <a:latin typeface="Comic Sans MS" pitchFamily="66" charset="0"/>
              </a:rPr>
              <a:t>Authority</a:t>
            </a:r>
          </a:p>
          <a:p>
            <a:r>
              <a:rPr lang="en-US" altLang="zh-CN" dirty="0" smtClean="0">
                <a:latin typeface="Comic Sans MS" pitchFamily="66" charset="0"/>
              </a:rPr>
              <a:t>in Google</a:t>
            </a:r>
            <a:endParaRPr lang="zh-CN" altLang="en-US" dirty="0">
              <a:latin typeface="Comic Sans MS" pitchFamily="66" charset="0"/>
            </a:endParaRPr>
          </a:p>
        </p:txBody>
      </p:sp>
      <p:grpSp>
        <p:nvGrpSpPr>
          <p:cNvPr id="18" name="Group 54"/>
          <p:cNvGrpSpPr>
            <a:grpSpLocks/>
          </p:cNvGrpSpPr>
          <p:nvPr/>
        </p:nvGrpSpPr>
        <p:grpSpPr bwMode="auto">
          <a:xfrm>
            <a:off x="5210632" y="1854525"/>
            <a:ext cx="797240" cy="796187"/>
            <a:chOff x="3024" y="2832"/>
            <a:chExt cx="576" cy="576"/>
          </a:xfrm>
        </p:grpSpPr>
        <p:pic>
          <p:nvPicPr>
            <p:cNvPr id="19" name="Picture 55" descr="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2832"/>
              <a:ext cx="576" cy="5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6" descr="l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2" y="2880"/>
              <a:ext cx="432" cy="432"/>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p:cNvSpPr/>
          <p:nvPr/>
        </p:nvSpPr>
        <p:spPr>
          <a:xfrm>
            <a:off x="0" y="4264716"/>
            <a:ext cx="9067800" cy="2062103"/>
          </a:xfrm>
          <a:prstGeom prst="rect">
            <a:avLst/>
          </a:prstGeom>
        </p:spPr>
        <p:txBody>
          <a:bodyPr wrap="square">
            <a:spAutoFit/>
          </a:bodyPr>
          <a:lstStyle/>
          <a:p>
            <a:pPr marL="342900" indent="-61913">
              <a:spcBef>
                <a:spcPts val="0"/>
              </a:spcBef>
              <a:defRPr/>
            </a:pPr>
            <a:r>
              <a:rPr lang="en-US" altLang="zh-CN" kern="0" dirty="0" smtClean="0">
                <a:solidFill>
                  <a:srgbClr val="0000FF"/>
                </a:solidFill>
                <a:latin typeface="Comic Sans MS" pitchFamily="66" charset="0"/>
                <a:ea typeface="宋体" pitchFamily="2" charset="-122"/>
              </a:rPr>
              <a:t>DAC-MACS</a:t>
            </a:r>
            <a:r>
              <a:rPr lang="en-US" altLang="zh-CN" kern="0" dirty="0">
                <a:solidFill>
                  <a:srgbClr val="0000FF"/>
                </a:solidFill>
                <a:latin typeface="Comic Sans MS" pitchFamily="66" charset="0"/>
                <a:ea typeface="宋体" pitchFamily="2" charset="-122"/>
              </a:rPr>
              <a:t>: Effective Data Access Control for </a:t>
            </a:r>
            <a:r>
              <a:rPr lang="en-US" altLang="zh-CN" kern="0" dirty="0" smtClean="0">
                <a:solidFill>
                  <a:srgbClr val="0000FF"/>
                </a:solidFill>
                <a:latin typeface="Comic Sans MS" pitchFamily="66" charset="0"/>
                <a:ea typeface="宋体" pitchFamily="2" charset="-122"/>
              </a:rPr>
              <a:t>Multi-Authority </a:t>
            </a:r>
            <a:r>
              <a:rPr lang="en-US" altLang="zh-CN" kern="0" dirty="0">
                <a:solidFill>
                  <a:srgbClr val="0000FF"/>
                </a:solidFill>
                <a:latin typeface="Comic Sans MS" pitchFamily="66" charset="0"/>
                <a:ea typeface="宋体" pitchFamily="2" charset="-122"/>
              </a:rPr>
              <a:t>Cloud Storage </a:t>
            </a:r>
            <a:r>
              <a:rPr lang="en-US" altLang="zh-CN" kern="0" dirty="0" smtClean="0">
                <a:solidFill>
                  <a:srgbClr val="0000FF"/>
                </a:solidFill>
                <a:latin typeface="Comic Sans MS" pitchFamily="66" charset="0"/>
                <a:ea typeface="宋体" pitchFamily="2" charset="-122"/>
              </a:rPr>
              <a:t>Systems</a:t>
            </a:r>
            <a:endParaRPr lang="en-US" altLang="zh-CN" kern="0" dirty="0">
              <a:solidFill>
                <a:srgbClr val="0000FF"/>
              </a:solidFill>
              <a:latin typeface="Comic Sans MS" pitchFamily="66" charset="0"/>
              <a:ea typeface="宋体" pitchFamily="2" charset="-122"/>
            </a:endParaRPr>
          </a:p>
          <a:p>
            <a:pPr marL="342900" indent="169863">
              <a:spcBef>
                <a:spcPts val="0"/>
              </a:spcBef>
              <a:defRPr/>
            </a:pPr>
            <a:r>
              <a:rPr lang="en-US" altLang="zh-CN" sz="2000" kern="0" dirty="0" smtClean="0">
                <a:solidFill>
                  <a:srgbClr val="0000FF"/>
                </a:solidFill>
                <a:latin typeface="Comic Sans MS" pitchFamily="66" charset="0"/>
                <a:ea typeface="宋体" pitchFamily="2" charset="-122"/>
              </a:rPr>
              <a:t>[Yang, Jia, </a:t>
            </a:r>
            <a:r>
              <a:rPr lang="en-US" altLang="zh-CN" sz="2000" kern="0" dirty="0" err="1" smtClean="0">
                <a:solidFill>
                  <a:srgbClr val="0000FF"/>
                </a:solidFill>
                <a:latin typeface="Comic Sans MS" pitchFamily="66" charset="0"/>
                <a:ea typeface="宋体" pitchFamily="2" charset="-122"/>
              </a:rPr>
              <a:t>Ren</a:t>
            </a:r>
            <a:r>
              <a:rPr lang="en-US" altLang="zh-CN" sz="2000" kern="0" dirty="0" smtClean="0">
                <a:solidFill>
                  <a:srgbClr val="0000FF"/>
                </a:solidFill>
                <a:latin typeface="Comic Sans MS" pitchFamily="66" charset="0"/>
                <a:ea typeface="宋体" pitchFamily="2" charset="-122"/>
              </a:rPr>
              <a:t>, Zhang, INFOCOM 2013]</a:t>
            </a:r>
          </a:p>
          <a:p>
            <a:pPr marL="342900" indent="169863">
              <a:spcBef>
                <a:spcPts val="0"/>
              </a:spcBef>
              <a:defRPr/>
            </a:pPr>
            <a:endParaRPr lang="en-US" altLang="zh-CN" sz="2000" kern="0" dirty="0">
              <a:solidFill>
                <a:srgbClr val="0000FF"/>
              </a:solidFill>
              <a:latin typeface="Comic Sans MS" pitchFamily="66" charset="0"/>
              <a:ea typeface="宋体" pitchFamily="2" charset="-122"/>
            </a:endParaRPr>
          </a:p>
          <a:p>
            <a:pPr marL="342900" indent="-61913">
              <a:spcBef>
                <a:spcPts val="0"/>
              </a:spcBef>
              <a:defRPr/>
            </a:pPr>
            <a:r>
              <a:rPr lang="en-US" altLang="zh-CN" sz="2000" kern="0" dirty="0" smtClean="0">
                <a:latin typeface="Comic Sans MS" pitchFamily="66" charset="0"/>
                <a:ea typeface="宋体" pitchFamily="2" charset="-122"/>
              </a:rPr>
              <a:t>Token-based Decryption Outsourcing Mechanism for Cloud Storage Systems with Multiple Authorities</a:t>
            </a:r>
            <a:endParaRPr lang="en-US" altLang="zh-CN" sz="2000" kern="0" dirty="0">
              <a:latin typeface="Comic Sans MS" pitchFamily="66" charset="0"/>
              <a:ea typeface="宋体" pitchFamily="2" charset="-122"/>
            </a:endParaRPr>
          </a:p>
        </p:txBody>
      </p:sp>
    </p:spTree>
    <p:extLst>
      <p:ext uri="{BB962C8B-B14F-4D97-AF65-F5344CB8AC3E}">
        <p14:creationId xmlns:p14="http://schemas.microsoft.com/office/powerpoint/2010/main" val="42850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1066800" y="2667000"/>
            <a:ext cx="7086600" cy="708025"/>
          </a:xfrm>
        </p:spPr>
        <p:txBody>
          <a:bodyPr/>
          <a:lstStyle/>
          <a:p>
            <a:pPr eaLnBrk="1" hangingPunct="1"/>
            <a:r>
              <a:rPr lang="en-US" altLang="zh-CN" sz="3200" dirty="0" smtClean="0">
                <a:latin typeface="Comic Sans MS" pitchFamily="66" charset="0"/>
                <a:ea typeface="宋体" charset="-122"/>
              </a:rPr>
              <a:t>Improving </a:t>
            </a:r>
            <a:r>
              <a:rPr lang="en-US" altLang="zh-CN" sz="3200" dirty="0">
                <a:latin typeface="Comic Sans MS" pitchFamily="66" charset="0"/>
                <a:ea typeface="宋体" charset="-122"/>
              </a:rPr>
              <a:t>Privacy – Policy Hidden</a:t>
            </a:r>
            <a:r>
              <a:rPr lang="en-US" altLang="zh-CN" dirty="0">
                <a:solidFill>
                  <a:srgbClr val="0A2196"/>
                </a:solidFill>
                <a:latin typeface="Comic Sans MS" pitchFamily="66" charset="0"/>
                <a:ea typeface="宋体" charset="-122"/>
              </a:rPr>
              <a:t/>
            </a:r>
            <a:br>
              <a:rPr lang="en-US" altLang="zh-CN" dirty="0">
                <a:solidFill>
                  <a:srgbClr val="0A2196"/>
                </a:solidFill>
                <a:latin typeface="Comic Sans MS" pitchFamily="66" charset="0"/>
                <a:ea typeface="宋体" charset="-122"/>
              </a:rPr>
            </a:br>
            <a:endParaRPr lang="en-US" altLang="zh-CN" dirty="0" smtClean="0">
              <a:latin typeface="Comic Sans MS" pitchFamily="66" charset="0"/>
              <a:ea typeface="宋体" charset="-122"/>
            </a:endParaRPr>
          </a:p>
        </p:txBody>
      </p:sp>
    </p:spTree>
    <p:extLst>
      <p:ext uri="{BB962C8B-B14F-4D97-AF65-F5344CB8AC3E}">
        <p14:creationId xmlns:p14="http://schemas.microsoft.com/office/powerpoint/2010/main" val="3434998287"/>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85800" y="685800"/>
            <a:ext cx="7772400" cy="1143000"/>
          </a:xfrm>
        </p:spPr>
        <p:txBody>
          <a:bodyPr/>
          <a:lstStyle/>
          <a:p>
            <a:pPr eaLnBrk="1" hangingPunct="1"/>
            <a:r>
              <a:rPr lang="en-US" altLang="zh-CN" dirty="0" smtClean="0">
                <a:latin typeface="Comic Sans MS" pitchFamily="66" charset="0"/>
                <a:ea typeface="宋体" charset="-122"/>
              </a:rPr>
              <a:t>E-health System</a:t>
            </a:r>
            <a:endParaRPr lang="zh-CN" altLang="en-US" dirty="0" smtClean="0">
              <a:latin typeface="Comic Sans MS" pitchFamily="66" charset="0"/>
              <a:ea typeface="宋体" charset="-122"/>
            </a:endParaRPr>
          </a:p>
        </p:txBody>
      </p:sp>
      <p:cxnSp>
        <p:nvCxnSpPr>
          <p:cNvPr id="39" name="直接箭头连接符 38"/>
          <p:cNvCxnSpPr/>
          <p:nvPr/>
        </p:nvCxnSpPr>
        <p:spPr bwMode="auto">
          <a:xfrm>
            <a:off x="1524000" y="2786043"/>
            <a:ext cx="1828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64" name="Picture 2" descr="C:\Users\laijunzuo\Desktop\icon_cloud_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871643"/>
            <a:ext cx="17319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4"/>
          <p:cNvSpPr txBox="1">
            <a:spLocks noChangeArrowheads="1"/>
          </p:cNvSpPr>
          <p:nvPr/>
        </p:nvSpPr>
        <p:spPr bwMode="auto">
          <a:xfrm>
            <a:off x="3886200" y="2252643"/>
            <a:ext cx="1600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800" b="1">
                <a:solidFill>
                  <a:srgbClr val="0000FF"/>
                </a:solidFill>
                <a:latin typeface="Comic Sans MS" pitchFamily="66" charset="0"/>
                <a:ea typeface="宋体" charset="-122"/>
              </a:rPr>
              <a:t>Cloud Storage</a:t>
            </a:r>
          </a:p>
          <a:p>
            <a:pPr eaLnBrk="1" hangingPunct="1"/>
            <a:r>
              <a:rPr lang="en-US" altLang="zh-CN" sz="1800" b="1">
                <a:solidFill>
                  <a:srgbClr val="0000FF"/>
                </a:solidFill>
                <a:latin typeface="Comic Sans MS" pitchFamily="66" charset="0"/>
                <a:ea typeface="宋体" charset="-122"/>
              </a:rPr>
              <a:t>Provider</a:t>
            </a:r>
            <a:endParaRPr lang="zh-CN" altLang="en-US" sz="1800" b="1">
              <a:solidFill>
                <a:srgbClr val="0000FF"/>
              </a:solidFill>
              <a:latin typeface="Comic Sans MS" pitchFamily="66" charset="0"/>
              <a:ea typeface="宋体" charset="-122"/>
            </a:endParaRPr>
          </a:p>
        </p:txBody>
      </p:sp>
      <p:sp>
        <p:nvSpPr>
          <p:cNvPr id="40968" name="TextBox 7"/>
          <p:cNvSpPr txBox="1">
            <a:spLocks noChangeArrowheads="1"/>
          </p:cNvSpPr>
          <p:nvPr/>
        </p:nvSpPr>
        <p:spPr bwMode="auto">
          <a:xfrm>
            <a:off x="6616542" y="3962400"/>
            <a:ext cx="252745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b="1" i="1" dirty="0">
                <a:solidFill>
                  <a:srgbClr val="006600"/>
                </a:solidFill>
                <a:latin typeface="Comic Sans MS" pitchFamily="66" charset="0"/>
                <a:ea typeface="宋体" charset="-122"/>
              </a:rPr>
              <a:t>100-20-3456</a:t>
            </a:r>
          </a:p>
          <a:p>
            <a:pPr eaLnBrk="1" hangingPunct="1"/>
            <a:r>
              <a:rPr lang="en-US" altLang="zh-CN" sz="2000" b="1" i="1" dirty="0">
                <a:solidFill>
                  <a:srgbClr val="006600"/>
                </a:solidFill>
                <a:latin typeface="Comic Sans MS" pitchFamily="66" charset="0"/>
                <a:ea typeface="宋体" charset="-122"/>
              </a:rPr>
              <a:t>University Hospital</a:t>
            </a:r>
          </a:p>
          <a:p>
            <a:pPr eaLnBrk="1" hangingPunct="1"/>
            <a:r>
              <a:rPr lang="en-US" altLang="zh-CN" sz="2000" b="1" i="1" dirty="0">
                <a:solidFill>
                  <a:srgbClr val="006600"/>
                </a:solidFill>
                <a:latin typeface="Comic Sans MS" pitchFamily="66" charset="0"/>
                <a:ea typeface="宋体" charset="-122"/>
              </a:rPr>
              <a:t>Cardiologist</a:t>
            </a:r>
            <a:endParaRPr lang="zh-CN" altLang="en-US" sz="2000" b="1" i="1" dirty="0">
              <a:solidFill>
                <a:srgbClr val="006600"/>
              </a:solidFill>
              <a:latin typeface="Comic Sans MS" pitchFamily="66" charset="0"/>
              <a:ea typeface="宋体" charset="-122"/>
            </a:endParaRPr>
          </a:p>
        </p:txBody>
      </p:sp>
      <p:sp>
        <p:nvSpPr>
          <p:cNvPr id="40969" name="Line 85"/>
          <p:cNvSpPr>
            <a:spLocks noChangeShapeType="1"/>
          </p:cNvSpPr>
          <p:nvPr/>
        </p:nvSpPr>
        <p:spPr bwMode="auto">
          <a:xfrm flipH="1">
            <a:off x="1339850" y="4252893"/>
            <a:ext cx="517525" cy="3095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000">
              <a:latin typeface="Comic Sans MS" pitchFamily="66" charset="0"/>
            </a:endParaRPr>
          </a:p>
        </p:txBody>
      </p:sp>
      <p:sp>
        <p:nvSpPr>
          <p:cNvPr id="40970" name="Text Box 89"/>
          <p:cNvSpPr txBox="1">
            <a:spLocks noChangeArrowheads="1"/>
          </p:cNvSpPr>
          <p:nvPr/>
        </p:nvSpPr>
        <p:spPr bwMode="auto">
          <a:xfrm>
            <a:off x="457200" y="5224443"/>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b="1" i="1" dirty="0">
                <a:solidFill>
                  <a:srgbClr val="006600"/>
                </a:solidFill>
                <a:latin typeface="Comic Sans MS" pitchFamily="66" charset="0"/>
                <a:ea typeface="宋体" charset="-122"/>
              </a:rPr>
              <a:t>University Hospital</a:t>
            </a:r>
          </a:p>
        </p:txBody>
      </p:sp>
      <p:sp>
        <p:nvSpPr>
          <p:cNvPr id="40971" name="Line 93"/>
          <p:cNvSpPr>
            <a:spLocks noChangeShapeType="1"/>
          </p:cNvSpPr>
          <p:nvPr/>
        </p:nvSpPr>
        <p:spPr bwMode="auto">
          <a:xfrm>
            <a:off x="2446338" y="4252893"/>
            <a:ext cx="517525" cy="3095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000">
              <a:latin typeface="Comic Sans MS" pitchFamily="66" charset="0"/>
            </a:endParaRPr>
          </a:p>
        </p:txBody>
      </p:sp>
      <p:grpSp>
        <p:nvGrpSpPr>
          <p:cNvPr id="40972" name="组合 27"/>
          <p:cNvGrpSpPr>
            <a:grpSpLocks/>
          </p:cNvGrpSpPr>
          <p:nvPr/>
        </p:nvGrpSpPr>
        <p:grpSpPr bwMode="auto">
          <a:xfrm>
            <a:off x="1782140" y="4005246"/>
            <a:ext cx="683031" cy="435817"/>
            <a:chOff x="1904212" y="3429000"/>
            <a:chExt cx="706005" cy="537064"/>
          </a:xfrm>
        </p:grpSpPr>
        <p:sp>
          <p:nvSpPr>
            <p:cNvPr id="40994" name="Text Box 78"/>
            <p:cNvSpPr txBox="1">
              <a:spLocks noChangeArrowheads="1"/>
            </p:cNvSpPr>
            <p:nvPr/>
          </p:nvSpPr>
          <p:spPr bwMode="auto">
            <a:xfrm>
              <a:off x="1904212" y="3473002"/>
              <a:ext cx="706005" cy="49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dirty="0">
                  <a:latin typeface="Comic Sans MS" pitchFamily="66" charset="0"/>
                  <a:ea typeface="宋体" charset="-122"/>
                </a:rPr>
                <a:t> OR</a:t>
              </a:r>
            </a:p>
          </p:txBody>
        </p:sp>
        <p:sp>
          <p:nvSpPr>
            <p:cNvPr id="26" name="椭圆 25"/>
            <p:cNvSpPr/>
            <p:nvPr/>
          </p:nvSpPr>
          <p:spPr bwMode="auto">
            <a:xfrm>
              <a:off x="1981981" y="3429000"/>
              <a:ext cx="608774" cy="53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2000">
                <a:solidFill>
                  <a:srgbClr val="FFFFFF"/>
                </a:solidFill>
                <a:latin typeface="Comic Sans MS" pitchFamily="66" charset="0"/>
                <a:ea typeface="宋体" pitchFamily="2" charset="-122"/>
              </a:endParaRPr>
            </a:p>
          </p:txBody>
        </p:sp>
      </p:grpSp>
      <p:sp>
        <p:nvSpPr>
          <p:cNvPr id="40973" name="Text Box 82"/>
          <p:cNvSpPr txBox="1">
            <a:spLocks noChangeArrowheads="1"/>
          </p:cNvSpPr>
          <p:nvPr/>
        </p:nvSpPr>
        <p:spPr bwMode="auto">
          <a:xfrm>
            <a:off x="3048000" y="5231028"/>
            <a:ext cx="2514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b="1" i="1" dirty="0">
                <a:solidFill>
                  <a:srgbClr val="006600"/>
                </a:solidFill>
                <a:latin typeface="Comic Sans MS" pitchFamily="66" charset="0"/>
                <a:ea typeface="宋体" charset="-122"/>
              </a:rPr>
              <a:t>Cardiologist</a:t>
            </a:r>
            <a:endParaRPr lang="zh-CN" altLang="en-US" sz="2000" b="1" i="1" dirty="0">
              <a:solidFill>
                <a:srgbClr val="006600"/>
              </a:solidFill>
              <a:latin typeface="Comic Sans MS" pitchFamily="66" charset="0"/>
              <a:ea typeface="宋体" charset="-122"/>
            </a:endParaRPr>
          </a:p>
        </p:txBody>
      </p:sp>
      <p:sp>
        <p:nvSpPr>
          <p:cNvPr id="40974" name="Text Box 84"/>
          <p:cNvSpPr txBox="1">
            <a:spLocks noChangeArrowheads="1"/>
          </p:cNvSpPr>
          <p:nvPr/>
        </p:nvSpPr>
        <p:spPr bwMode="auto">
          <a:xfrm>
            <a:off x="228600" y="4538643"/>
            <a:ext cx="2171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b="1" i="1" dirty="0">
                <a:solidFill>
                  <a:srgbClr val="006600"/>
                </a:solidFill>
                <a:latin typeface="Comic Sans MS" pitchFamily="66" charset="0"/>
                <a:ea typeface="宋体" charset="-122"/>
              </a:rPr>
              <a:t>123-45-6789</a:t>
            </a:r>
            <a:endParaRPr lang="zh-CN" altLang="en-US" sz="2000" b="1" i="1" dirty="0">
              <a:solidFill>
                <a:srgbClr val="006600"/>
              </a:solidFill>
              <a:latin typeface="Comic Sans MS" pitchFamily="66" charset="0"/>
              <a:ea typeface="宋体" charset="-122"/>
            </a:endParaRPr>
          </a:p>
        </p:txBody>
      </p:sp>
      <p:sp>
        <p:nvSpPr>
          <p:cNvPr id="40975" name="Line 87"/>
          <p:cNvSpPr>
            <a:spLocks noChangeShapeType="1"/>
          </p:cNvSpPr>
          <p:nvPr/>
        </p:nvSpPr>
        <p:spPr bwMode="auto">
          <a:xfrm flipH="1">
            <a:off x="2225675" y="4933930"/>
            <a:ext cx="515938" cy="3095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000">
              <a:latin typeface="Comic Sans MS" pitchFamily="66" charset="0"/>
            </a:endParaRPr>
          </a:p>
        </p:txBody>
      </p:sp>
      <p:sp>
        <p:nvSpPr>
          <p:cNvPr id="40976" name="Line 92"/>
          <p:cNvSpPr>
            <a:spLocks noChangeShapeType="1"/>
          </p:cNvSpPr>
          <p:nvPr/>
        </p:nvSpPr>
        <p:spPr bwMode="auto">
          <a:xfrm>
            <a:off x="3221038" y="4914880"/>
            <a:ext cx="588962" cy="349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2000">
              <a:latin typeface="Comic Sans MS" pitchFamily="66" charset="0"/>
            </a:endParaRPr>
          </a:p>
        </p:txBody>
      </p:sp>
      <p:grpSp>
        <p:nvGrpSpPr>
          <p:cNvPr id="40977" name="组合 28"/>
          <p:cNvGrpSpPr>
            <a:grpSpLocks/>
          </p:cNvGrpSpPr>
          <p:nvPr/>
        </p:nvGrpSpPr>
        <p:grpSpPr bwMode="auto">
          <a:xfrm>
            <a:off x="2518030" y="4564043"/>
            <a:ext cx="884238" cy="434975"/>
            <a:chOff x="1825178" y="3429640"/>
            <a:chExt cx="914400" cy="536027"/>
          </a:xfrm>
        </p:grpSpPr>
        <p:sp>
          <p:nvSpPr>
            <p:cNvPr id="40992" name="Text Box 78"/>
            <p:cNvSpPr txBox="1">
              <a:spLocks noChangeArrowheads="1"/>
            </p:cNvSpPr>
            <p:nvPr/>
          </p:nvSpPr>
          <p:spPr bwMode="auto">
            <a:xfrm>
              <a:off x="1825178" y="3460044"/>
              <a:ext cx="914400" cy="49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dirty="0">
                  <a:latin typeface="Comic Sans MS" pitchFamily="66" charset="0"/>
                  <a:ea typeface="宋体" charset="-122"/>
                </a:rPr>
                <a:t> </a:t>
              </a:r>
              <a:r>
                <a:rPr lang="en-US" altLang="zh-CN" sz="1800" dirty="0">
                  <a:latin typeface="Comic Sans MS" pitchFamily="66" charset="0"/>
                  <a:ea typeface="宋体" charset="-122"/>
                </a:rPr>
                <a:t>AND</a:t>
              </a:r>
            </a:p>
          </p:txBody>
        </p:sp>
        <p:sp>
          <p:nvSpPr>
            <p:cNvPr id="31" name="椭圆 30"/>
            <p:cNvSpPr/>
            <p:nvPr/>
          </p:nvSpPr>
          <p:spPr bwMode="auto">
            <a:xfrm>
              <a:off x="1980877" y="3429640"/>
              <a:ext cx="609052" cy="5360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2000">
                <a:solidFill>
                  <a:srgbClr val="FFFFFF"/>
                </a:solidFill>
                <a:latin typeface="Comic Sans MS" pitchFamily="66" charset="0"/>
                <a:ea typeface="宋体" pitchFamily="2" charset="-122"/>
              </a:endParaRPr>
            </a:p>
          </p:txBody>
        </p:sp>
      </p:grpSp>
      <p:pic>
        <p:nvPicPr>
          <p:cNvPr id="40978" name="Picture 3" descr="ca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002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9" name="Picture 3" descr="C:\Users\laijunzuo\Desktop\48px-Application-pgp-encrypted_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328843"/>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0" name="TextBox 40"/>
          <p:cNvSpPr txBox="1">
            <a:spLocks noChangeArrowheads="1"/>
          </p:cNvSpPr>
          <p:nvPr/>
        </p:nvSpPr>
        <p:spPr bwMode="auto">
          <a:xfrm>
            <a:off x="6705600" y="1566843"/>
            <a:ext cx="2438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b="1" i="1" dirty="0">
                <a:solidFill>
                  <a:srgbClr val="006600"/>
                </a:solidFill>
                <a:latin typeface="Comic Sans MS" pitchFamily="66" charset="0"/>
                <a:ea typeface="宋体" charset="-122"/>
              </a:rPr>
              <a:t>123-45-6789</a:t>
            </a:r>
          </a:p>
          <a:p>
            <a:pPr eaLnBrk="1" hangingPunct="1"/>
            <a:r>
              <a:rPr lang="en-US" altLang="zh-CN" sz="2000" b="1" i="1" dirty="0" smtClean="0">
                <a:solidFill>
                  <a:srgbClr val="006600"/>
                </a:solidFill>
                <a:latin typeface="Comic Sans MS" pitchFamily="66" charset="0"/>
                <a:ea typeface="宋体" charset="-122"/>
              </a:rPr>
              <a:t>Google</a:t>
            </a:r>
            <a:endParaRPr lang="en-US" altLang="zh-CN" sz="2000" b="1" i="1" dirty="0">
              <a:solidFill>
                <a:srgbClr val="006600"/>
              </a:solidFill>
              <a:latin typeface="Comic Sans MS" pitchFamily="66" charset="0"/>
              <a:ea typeface="宋体" charset="-122"/>
            </a:endParaRPr>
          </a:p>
          <a:p>
            <a:pPr eaLnBrk="1" hangingPunct="1"/>
            <a:r>
              <a:rPr lang="en-US" altLang="zh-CN" sz="2000" b="1" i="1" dirty="0">
                <a:solidFill>
                  <a:srgbClr val="006600"/>
                </a:solidFill>
                <a:latin typeface="Comic Sans MS" pitchFamily="66" charset="0"/>
                <a:ea typeface="宋体" charset="-122"/>
              </a:rPr>
              <a:t>Programmer</a:t>
            </a:r>
            <a:endParaRPr lang="zh-CN" altLang="en-US" sz="2000" b="1" i="1" dirty="0">
              <a:solidFill>
                <a:srgbClr val="006600"/>
              </a:solidFill>
              <a:latin typeface="Comic Sans MS" pitchFamily="66" charset="0"/>
              <a:ea typeface="宋体" charset="-122"/>
            </a:endParaRPr>
          </a:p>
        </p:txBody>
      </p:sp>
      <p:cxnSp>
        <p:nvCxnSpPr>
          <p:cNvPr id="45" name="直接箭头连接符 44"/>
          <p:cNvCxnSpPr/>
          <p:nvPr/>
        </p:nvCxnSpPr>
        <p:spPr bwMode="auto">
          <a:xfrm flipH="1">
            <a:off x="5257800" y="1643043"/>
            <a:ext cx="914400" cy="8001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bwMode="auto">
          <a:xfrm flipH="1" flipV="1">
            <a:off x="5257800" y="3090843"/>
            <a:ext cx="990600" cy="6858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983" name="TextBox 54"/>
          <p:cNvSpPr txBox="1">
            <a:spLocks noChangeArrowheads="1"/>
          </p:cNvSpPr>
          <p:nvPr/>
        </p:nvSpPr>
        <p:spPr bwMode="auto">
          <a:xfrm>
            <a:off x="1447800" y="3548043"/>
            <a:ext cx="1905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b="1" dirty="0">
                <a:solidFill>
                  <a:srgbClr val="0000FF"/>
                </a:solidFill>
                <a:latin typeface="Comic Sans MS" pitchFamily="66" charset="0"/>
                <a:ea typeface="宋体" charset="-122"/>
              </a:rPr>
              <a:t>Access policy</a:t>
            </a:r>
            <a:endParaRPr lang="zh-CN" altLang="en-US" sz="2000" b="1" dirty="0">
              <a:solidFill>
                <a:srgbClr val="0000FF"/>
              </a:solidFill>
              <a:latin typeface="Comic Sans MS" pitchFamily="66" charset="0"/>
              <a:ea typeface="宋体" charset="-122"/>
            </a:endParaRPr>
          </a:p>
        </p:txBody>
      </p:sp>
      <p:sp>
        <p:nvSpPr>
          <p:cNvPr id="40984" name="TextBox 55"/>
          <p:cNvSpPr txBox="1">
            <a:spLocks noChangeArrowheads="1"/>
          </p:cNvSpPr>
          <p:nvPr/>
        </p:nvSpPr>
        <p:spPr bwMode="auto">
          <a:xfrm>
            <a:off x="228600" y="1643043"/>
            <a:ext cx="175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dirty="0">
                <a:latin typeface="Comic Sans MS" pitchFamily="66" charset="0"/>
                <a:ea typeface="宋体" charset="-122"/>
              </a:rPr>
              <a:t>Data Owner</a:t>
            </a:r>
            <a:endParaRPr lang="zh-CN" altLang="en-US" sz="2000" dirty="0">
              <a:latin typeface="Comic Sans MS" pitchFamily="66" charset="0"/>
              <a:ea typeface="宋体" charset="-122"/>
            </a:endParaRPr>
          </a:p>
        </p:txBody>
      </p:sp>
      <p:sp>
        <p:nvSpPr>
          <p:cNvPr id="40985" name="TextBox 56"/>
          <p:cNvSpPr txBox="1">
            <a:spLocks noChangeArrowheads="1"/>
          </p:cNvSpPr>
          <p:nvPr/>
        </p:nvSpPr>
        <p:spPr bwMode="auto">
          <a:xfrm>
            <a:off x="6781800" y="3548043"/>
            <a:ext cx="1600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dirty="0">
                <a:latin typeface="Comic Sans MS" pitchFamily="66" charset="0"/>
                <a:ea typeface="宋体" charset="-122"/>
              </a:rPr>
              <a:t>User </a:t>
            </a:r>
            <a:r>
              <a:rPr lang="en-US" altLang="zh-CN" sz="2000" dirty="0" smtClean="0">
                <a:latin typeface="Comic Sans MS" pitchFamily="66" charset="0"/>
                <a:ea typeface="宋体" charset="-122"/>
              </a:rPr>
              <a:t>Kevin</a:t>
            </a:r>
            <a:endParaRPr lang="zh-CN" altLang="en-US" sz="2000" dirty="0">
              <a:latin typeface="Comic Sans MS" pitchFamily="66" charset="0"/>
              <a:ea typeface="宋体" charset="-122"/>
            </a:endParaRPr>
          </a:p>
        </p:txBody>
      </p:sp>
      <p:sp>
        <p:nvSpPr>
          <p:cNvPr id="40986" name="TextBox 57"/>
          <p:cNvSpPr txBox="1">
            <a:spLocks noChangeArrowheads="1"/>
          </p:cNvSpPr>
          <p:nvPr/>
        </p:nvSpPr>
        <p:spPr bwMode="auto">
          <a:xfrm>
            <a:off x="6705600" y="1109643"/>
            <a:ext cx="1371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dirty="0">
                <a:latin typeface="Comic Sans MS" pitchFamily="66" charset="0"/>
                <a:ea typeface="宋体" charset="-122"/>
              </a:rPr>
              <a:t>User Bob</a:t>
            </a:r>
            <a:endParaRPr lang="zh-CN" altLang="en-US" sz="2000" dirty="0">
              <a:latin typeface="Comic Sans MS" pitchFamily="66" charset="0"/>
              <a:ea typeface="宋体" charset="-122"/>
            </a:endParaRPr>
          </a:p>
        </p:txBody>
      </p:sp>
      <p:sp>
        <p:nvSpPr>
          <p:cNvPr id="40987" name="TextBox 58"/>
          <p:cNvSpPr txBox="1">
            <a:spLocks noChangeArrowheads="1"/>
          </p:cNvSpPr>
          <p:nvPr/>
        </p:nvSpPr>
        <p:spPr bwMode="auto">
          <a:xfrm>
            <a:off x="6370321" y="2328843"/>
            <a:ext cx="49244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a:latin typeface="Comic Sans MS" pitchFamily="66" charset="0"/>
                <a:ea typeface="宋体" charset="-122"/>
              </a:rPr>
              <a:t>… … …</a:t>
            </a:r>
            <a:endParaRPr lang="zh-CN" altLang="en-US" sz="2000">
              <a:latin typeface="Comic Sans MS" pitchFamily="66" charset="0"/>
              <a:ea typeface="宋体" charset="-122"/>
            </a:endParaRPr>
          </a:p>
        </p:txBody>
      </p:sp>
      <p:sp>
        <p:nvSpPr>
          <p:cNvPr id="40988" name="TextBox 61"/>
          <p:cNvSpPr txBox="1">
            <a:spLocks noChangeArrowheads="1"/>
          </p:cNvSpPr>
          <p:nvPr/>
        </p:nvSpPr>
        <p:spPr bwMode="auto">
          <a:xfrm rot="2017302">
            <a:off x="5118100" y="3477806"/>
            <a:ext cx="1066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200">
                <a:latin typeface="Comic Sans MS" pitchFamily="66" charset="0"/>
                <a:ea typeface="宋体" charset="-122"/>
              </a:rPr>
              <a:t>Access</a:t>
            </a:r>
            <a:endParaRPr lang="zh-CN" altLang="en-US" sz="1200">
              <a:latin typeface="Comic Sans MS" pitchFamily="66" charset="0"/>
              <a:ea typeface="宋体" charset="-122"/>
            </a:endParaRPr>
          </a:p>
        </p:txBody>
      </p:sp>
      <p:sp>
        <p:nvSpPr>
          <p:cNvPr id="40989" name="TextBox 62"/>
          <p:cNvSpPr txBox="1">
            <a:spLocks noChangeArrowheads="1"/>
          </p:cNvSpPr>
          <p:nvPr/>
        </p:nvSpPr>
        <p:spPr bwMode="auto">
          <a:xfrm rot="-2456656">
            <a:off x="5103813" y="1675993"/>
            <a:ext cx="1066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200">
                <a:latin typeface="Comic Sans MS" pitchFamily="66" charset="0"/>
                <a:ea typeface="宋体" charset="-122"/>
              </a:rPr>
              <a:t>Access</a:t>
            </a:r>
            <a:endParaRPr lang="zh-CN" altLang="en-US" sz="1200">
              <a:latin typeface="Comic Sans MS" pitchFamily="66" charset="0"/>
              <a:ea typeface="宋体" charset="-122"/>
            </a:endParaRPr>
          </a:p>
        </p:txBody>
      </p:sp>
      <p:sp>
        <p:nvSpPr>
          <p:cNvPr id="40990" name="TextBox 63"/>
          <p:cNvSpPr txBox="1">
            <a:spLocks noChangeArrowheads="1"/>
          </p:cNvSpPr>
          <p:nvPr/>
        </p:nvSpPr>
        <p:spPr bwMode="auto">
          <a:xfrm>
            <a:off x="1371600" y="2100243"/>
            <a:ext cx="2362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200" b="1" dirty="0">
                <a:solidFill>
                  <a:srgbClr val="0000FF"/>
                </a:solidFill>
                <a:latin typeface="Comic Sans MS" pitchFamily="66" charset="0"/>
                <a:ea typeface="宋体" charset="-122"/>
              </a:rPr>
              <a:t>Encrypted </a:t>
            </a:r>
            <a:r>
              <a:rPr lang="en-US" altLang="zh-CN" sz="1200" b="1" dirty="0" smtClean="0">
                <a:solidFill>
                  <a:srgbClr val="0000FF"/>
                </a:solidFill>
                <a:latin typeface="Comic Sans MS" pitchFamily="66" charset="0"/>
                <a:ea typeface="宋体" charset="-122"/>
              </a:rPr>
              <a:t>patient data</a:t>
            </a:r>
            <a:endParaRPr lang="zh-CN" altLang="en-US" sz="1200" b="1" dirty="0">
              <a:solidFill>
                <a:srgbClr val="0000FF"/>
              </a:solidFill>
              <a:latin typeface="Comic Sans MS" pitchFamily="66" charset="0"/>
              <a:ea typeface="宋体" charset="-122"/>
            </a:endParaRPr>
          </a:p>
        </p:txBody>
      </p:sp>
      <p:sp>
        <p:nvSpPr>
          <p:cNvPr id="38943" name="TextBox 1"/>
          <p:cNvSpPr txBox="1">
            <a:spLocks noChangeArrowheads="1"/>
          </p:cNvSpPr>
          <p:nvPr/>
        </p:nvSpPr>
        <p:spPr bwMode="auto">
          <a:xfrm>
            <a:off x="439738" y="5675293"/>
            <a:ext cx="84248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b="1">
                <a:solidFill>
                  <a:srgbClr val="C00000"/>
                </a:solidFill>
                <a:latin typeface="Comic Sans MS" pitchFamily="66" charset="0"/>
                <a:ea typeface="宋体" charset="-122"/>
              </a:rPr>
              <a:t>Access policies may leak lots of sensitive </a:t>
            </a:r>
          </a:p>
          <a:p>
            <a:pPr eaLnBrk="1" hangingPunct="1"/>
            <a:r>
              <a:rPr lang="en-US" altLang="zh-CN" sz="2800" b="1">
                <a:solidFill>
                  <a:srgbClr val="C00000"/>
                </a:solidFill>
                <a:latin typeface="Comic Sans MS" pitchFamily="66" charset="0"/>
                <a:ea typeface="宋体" charset="-122"/>
              </a:rPr>
              <a:t>Information!!</a:t>
            </a:r>
          </a:p>
        </p:txBody>
      </p:sp>
      <p:pic>
        <p:nvPicPr>
          <p:cNvPr id="36" name="Picture 5" descr="sara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5980" y="1168451"/>
            <a:ext cx="796784" cy="79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8" descr="kevi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416" y="3290774"/>
            <a:ext cx="752348" cy="752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112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381000" y="723900"/>
            <a:ext cx="8686800" cy="1200150"/>
          </a:xfrm>
          <a:noFill/>
        </p:spPr>
        <p:txBody>
          <a:bodyPr/>
          <a:lstStyle/>
          <a:p>
            <a:pPr eaLnBrk="1" hangingPunct="1">
              <a:defRPr/>
            </a:pPr>
            <a:r>
              <a:rPr lang="en-US" dirty="0" smtClean="0">
                <a:latin typeface="Comic Sans MS" pitchFamily="66" charset="0"/>
              </a:rPr>
              <a:t>CP-ABE with Fully Hidden Access Policy</a:t>
            </a:r>
          </a:p>
        </p:txBody>
      </p:sp>
      <p:sp>
        <p:nvSpPr>
          <p:cNvPr id="6148" name="Rectangle 3"/>
          <p:cNvSpPr>
            <a:spLocks noGrp="1" noChangeArrowheads="1"/>
          </p:cNvSpPr>
          <p:nvPr>
            <p:ph idx="1"/>
          </p:nvPr>
        </p:nvSpPr>
        <p:spPr>
          <a:xfrm>
            <a:off x="381000" y="2057400"/>
            <a:ext cx="8305800" cy="4162425"/>
          </a:xfrm>
        </p:spPr>
        <p:txBody>
          <a:bodyPr/>
          <a:lstStyle/>
          <a:p>
            <a:pPr eaLnBrk="1" hangingPunct="1">
              <a:spcAft>
                <a:spcPts val="600"/>
              </a:spcAft>
              <a:buClrTx/>
              <a:buFont typeface="Arial" pitchFamily="34" charset="0"/>
              <a:buChar char="•"/>
              <a:defRPr/>
            </a:pPr>
            <a:r>
              <a:rPr lang="en-US" altLang="zh-CN" dirty="0" smtClean="0">
                <a:latin typeface="Comic Sans MS" pitchFamily="66" charset="0"/>
                <a:ea typeface="宋体" pitchFamily="2" charset="-122"/>
              </a:rPr>
              <a:t>One can </a:t>
            </a:r>
            <a:r>
              <a:rPr lang="en-US" altLang="zh-CN" dirty="0" smtClean="0">
                <a:solidFill>
                  <a:srgbClr val="FF0000"/>
                </a:solidFill>
                <a:latin typeface="Comic Sans MS" pitchFamily="66" charset="0"/>
                <a:ea typeface="宋体" pitchFamily="2" charset="-122"/>
              </a:rPr>
              <a:t>obtain CP-ABE with fully hidden access policy </a:t>
            </a:r>
            <a:r>
              <a:rPr lang="en-US" altLang="zh-CN" dirty="0" smtClean="0">
                <a:latin typeface="Comic Sans MS" pitchFamily="66" charset="0"/>
                <a:ea typeface="宋体" pitchFamily="2" charset="-122"/>
              </a:rPr>
              <a:t>from inner-product predicate encryption (IPE)</a:t>
            </a:r>
          </a:p>
          <a:p>
            <a:pPr eaLnBrk="1" hangingPunct="1">
              <a:spcAft>
                <a:spcPts val="600"/>
              </a:spcAft>
              <a:buClrTx/>
              <a:buFont typeface="Arial" pitchFamily="34" charset="0"/>
              <a:buChar char="•"/>
              <a:defRPr/>
            </a:pPr>
            <a:endParaRPr lang="en-US" altLang="zh-CN" dirty="0" smtClean="0">
              <a:latin typeface="Comic Sans MS" pitchFamily="66" charset="0"/>
              <a:ea typeface="宋体" pitchFamily="2" charset="-122"/>
            </a:endParaRPr>
          </a:p>
          <a:p>
            <a:pPr eaLnBrk="1" hangingPunct="1">
              <a:spcAft>
                <a:spcPts val="600"/>
              </a:spcAft>
              <a:buClrTx/>
              <a:buFont typeface="Arial" pitchFamily="34" charset="0"/>
              <a:buChar char="•"/>
              <a:defRPr/>
            </a:pPr>
            <a:r>
              <a:rPr lang="en-US" altLang="zh-CN" dirty="0" smtClean="0">
                <a:latin typeface="Comic Sans MS" pitchFamily="66" charset="0"/>
                <a:ea typeface="宋体" pitchFamily="2" charset="-122"/>
              </a:rPr>
              <a:t>Supporting access policies written in CNF or DNF form, which can result in a </a:t>
            </a:r>
            <a:r>
              <a:rPr lang="en-US" altLang="zh-CN" i="1" dirty="0" smtClean="0">
                <a:solidFill>
                  <a:srgbClr val="FF0000"/>
                </a:solidFill>
                <a:latin typeface="Comic Sans MS" pitchFamily="66" charset="0"/>
                <a:ea typeface="宋体" pitchFamily="2" charset="-122"/>
              </a:rPr>
              <a:t>super-polynomial</a:t>
            </a:r>
            <a:r>
              <a:rPr lang="en-US" altLang="zh-CN" dirty="0" smtClean="0">
                <a:solidFill>
                  <a:srgbClr val="FF0000"/>
                </a:solidFill>
                <a:latin typeface="Comic Sans MS" pitchFamily="66" charset="0"/>
                <a:ea typeface="宋体" pitchFamily="2" charset="-122"/>
              </a:rPr>
              <a:t>  blowup </a:t>
            </a:r>
            <a:r>
              <a:rPr lang="en-US" altLang="zh-CN" dirty="0" smtClean="0">
                <a:latin typeface="Comic Sans MS" pitchFamily="66" charset="0"/>
                <a:ea typeface="宋体" pitchFamily="2" charset="-122"/>
              </a:rPr>
              <a:t>in size for arbitrary formulas. </a:t>
            </a:r>
          </a:p>
          <a:p>
            <a:pPr lvl="1" eaLnBrk="1" hangingPunct="1">
              <a:spcAft>
                <a:spcPts val="600"/>
              </a:spcAft>
              <a:buFontTx/>
              <a:buNone/>
              <a:defRPr/>
            </a:pPr>
            <a:endParaRPr lang="en-US" altLang="zh-CN" sz="2000" dirty="0" smtClean="0">
              <a:latin typeface="Comic Sans MS" pitchFamily="66" charset="0"/>
              <a:ea typeface="宋体" pitchFamily="2" charset="-122"/>
            </a:endParaRPr>
          </a:p>
        </p:txBody>
      </p:sp>
      <p:sp>
        <p:nvSpPr>
          <p:cNvPr id="2" name="Rectangle 1"/>
          <p:cNvSpPr/>
          <p:nvPr/>
        </p:nvSpPr>
        <p:spPr>
          <a:xfrm>
            <a:off x="228600" y="5181600"/>
            <a:ext cx="8763000" cy="1138773"/>
          </a:xfrm>
          <a:prstGeom prst="rect">
            <a:avLst/>
          </a:prstGeom>
        </p:spPr>
        <p:txBody>
          <a:bodyPr wrap="square">
            <a:spAutoFit/>
          </a:bodyPr>
          <a:lstStyle/>
          <a:p>
            <a:pPr marL="342900" indent="-61913">
              <a:spcBef>
                <a:spcPts val="0"/>
              </a:spcBef>
              <a:defRPr/>
            </a:pPr>
            <a:r>
              <a:rPr lang="en-US" altLang="zh-CN" kern="0" dirty="0" smtClean="0">
                <a:solidFill>
                  <a:srgbClr val="0000FF"/>
                </a:solidFill>
                <a:latin typeface="Comic Sans MS" pitchFamily="66" charset="0"/>
                <a:ea typeface="宋体" pitchFamily="2" charset="-122"/>
              </a:rPr>
              <a:t>Predicate </a:t>
            </a:r>
            <a:r>
              <a:rPr lang="en-US" altLang="zh-CN" kern="0" dirty="0">
                <a:solidFill>
                  <a:srgbClr val="0000FF"/>
                </a:solidFill>
                <a:latin typeface="Comic Sans MS" pitchFamily="66" charset="0"/>
                <a:ea typeface="宋体" pitchFamily="2" charset="-122"/>
              </a:rPr>
              <a:t>Encryption Supporting Disjunctions, Polynomial Equations, and Inner Products</a:t>
            </a:r>
          </a:p>
          <a:p>
            <a:pPr marL="342900" indent="169863">
              <a:spcBef>
                <a:spcPts val="0"/>
              </a:spcBef>
              <a:defRPr/>
            </a:pPr>
            <a:r>
              <a:rPr lang="en-US" altLang="zh-CN" sz="2000" kern="0" dirty="0" smtClean="0">
                <a:solidFill>
                  <a:srgbClr val="0000FF"/>
                </a:solidFill>
                <a:latin typeface="Comic Sans MS" pitchFamily="66" charset="0"/>
                <a:ea typeface="宋体" pitchFamily="2" charset="-122"/>
              </a:rPr>
              <a:t>[Katz, </a:t>
            </a:r>
            <a:r>
              <a:rPr lang="en-US" altLang="zh-CN" sz="2000" kern="0" dirty="0" err="1" smtClean="0">
                <a:solidFill>
                  <a:srgbClr val="0000FF"/>
                </a:solidFill>
                <a:latin typeface="Comic Sans MS" pitchFamily="66" charset="0"/>
                <a:ea typeface="宋体" pitchFamily="2" charset="-122"/>
              </a:rPr>
              <a:t>Sahai</a:t>
            </a:r>
            <a:r>
              <a:rPr lang="en-US" altLang="zh-CN" sz="2000" kern="0" dirty="0" smtClean="0">
                <a:solidFill>
                  <a:srgbClr val="0000FF"/>
                </a:solidFill>
                <a:latin typeface="Comic Sans MS" pitchFamily="66" charset="0"/>
                <a:ea typeface="宋体" pitchFamily="2" charset="-122"/>
              </a:rPr>
              <a:t>, Waters, J. Cryptology 2013</a:t>
            </a:r>
            <a:r>
              <a:rPr lang="en-US" altLang="zh-CN" sz="2000" kern="0" dirty="0">
                <a:solidFill>
                  <a:srgbClr val="0000FF"/>
                </a:solidFill>
                <a:latin typeface="Comic Sans MS" pitchFamily="66" charset="0"/>
                <a:ea typeface="宋体" pitchFamily="2" charset="-122"/>
              </a:rPr>
              <a:t>]</a:t>
            </a:r>
          </a:p>
        </p:txBody>
      </p:sp>
    </p:spTree>
    <p:extLst>
      <p:ext uri="{BB962C8B-B14F-4D97-AF65-F5344CB8AC3E}">
        <p14:creationId xmlns:p14="http://schemas.microsoft.com/office/powerpoint/2010/main" val="2025894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a:xfrm>
            <a:off x="381000" y="635593"/>
            <a:ext cx="8305800" cy="1200150"/>
          </a:xfrm>
          <a:noFill/>
        </p:spPr>
        <p:txBody>
          <a:bodyPr/>
          <a:lstStyle/>
          <a:p>
            <a:pPr eaLnBrk="1" hangingPunct="1">
              <a:defRPr/>
            </a:pPr>
            <a:r>
              <a:rPr lang="en-US" dirty="0" smtClean="0">
                <a:latin typeface="Comic Sans MS" pitchFamily="66" charset="0"/>
              </a:rPr>
              <a:t>CP-ABE with Partially Hidden Access Policy </a:t>
            </a:r>
            <a:r>
              <a:rPr lang="en-US" sz="2400" dirty="0" smtClean="0">
                <a:latin typeface="Comic Sans MS" pitchFamily="66" charset="0"/>
              </a:rPr>
              <a:t>[Lai, Deng, Li AsiaCCS’12]</a:t>
            </a:r>
          </a:p>
        </p:txBody>
      </p:sp>
      <p:sp>
        <p:nvSpPr>
          <p:cNvPr id="49155" name="Rectangle 3"/>
          <p:cNvSpPr>
            <a:spLocks noGrp="1" noChangeArrowheads="1"/>
          </p:cNvSpPr>
          <p:nvPr>
            <p:ph idx="1"/>
          </p:nvPr>
        </p:nvSpPr>
        <p:spPr>
          <a:xfrm>
            <a:off x="457200" y="2124668"/>
            <a:ext cx="8229600" cy="831850"/>
          </a:xfrm>
        </p:spPr>
        <p:txBody>
          <a:bodyPr/>
          <a:lstStyle/>
          <a:p>
            <a:pPr marL="285750" indent="-285750" eaLnBrk="1" hangingPunct="1">
              <a:buClrTx/>
              <a:buFont typeface="Arial" pitchFamily="34" charset="0"/>
              <a:buChar char="•"/>
              <a:defRPr/>
            </a:pPr>
            <a:r>
              <a:rPr lang="en-US" altLang="zh-CN" dirty="0" smtClean="0">
                <a:latin typeface="Comic Sans MS" pitchFamily="66" charset="0"/>
                <a:ea typeface="宋体" pitchFamily="2" charset="-122"/>
              </a:rPr>
              <a:t>Each attribute includes two parts: </a:t>
            </a:r>
            <a:r>
              <a:rPr lang="en-US" altLang="zh-CN" dirty="0" smtClean="0">
                <a:solidFill>
                  <a:srgbClr val="C00000"/>
                </a:solidFill>
                <a:latin typeface="Comic Sans MS" pitchFamily="66" charset="0"/>
                <a:ea typeface="宋体" pitchFamily="2" charset="-122"/>
              </a:rPr>
              <a:t>attribute name </a:t>
            </a:r>
            <a:r>
              <a:rPr lang="en-US" altLang="zh-CN" dirty="0" smtClean="0">
                <a:latin typeface="Comic Sans MS" pitchFamily="66" charset="0"/>
                <a:ea typeface="宋体" pitchFamily="2" charset="-122"/>
              </a:rPr>
              <a:t>and </a:t>
            </a:r>
            <a:r>
              <a:rPr lang="en-US" altLang="zh-CN" dirty="0" smtClean="0">
                <a:solidFill>
                  <a:srgbClr val="006600"/>
                </a:solidFill>
                <a:latin typeface="Comic Sans MS" pitchFamily="66" charset="0"/>
                <a:ea typeface="宋体" pitchFamily="2" charset="-122"/>
              </a:rPr>
              <a:t>attribute value</a:t>
            </a:r>
          </a:p>
        </p:txBody>
      </p:sp>
      <p:grpSp>
        <p:nvGrpSpPr>
          <p:cNvPr id="2" name="组合 64"/>
          <p:cNvGrpSpPr>
            <a:grpSpLocks/>
          </p:cNvGrpSpPr>
          <p:nvPr/>
        </p:nvGrpSpPr>
        <p:grpSpPr bwMode="auto">
          <a:xfrm>
            <a:off x="4953000" y="5029200"/>
            <a:ext cx="4114800" cy="923330"/>
            <a:chOff x="4495800" y="4800598"/>
            <a:chExt cx="3886200" cy="921064"/>
          </a:xfrm>
        </p:grpSpPr>
        <p:sp>
          <p:nvSpPr>
            <p:cNvPr id="49192" name="TextBox 60"/>
            <p:cNvSpPr txBox="1">
              <a:spLocks noChangeArrowheads="1"/>
            </p:cNvSpPr>
            <p:nvPr/>
          </p:nvSpPr>
          <p:spPr bwMode="auto">
            <a:xfrm>
              <a:off x="5638271" y="4800598"/>
              <a:ext cx="2743729" cy="921064"/>
            </a:xfrm>
            <a:prstGeom prst="rect">
              <a:avLst/>
            </a:prstGeom>
            <a:noFill/>
            <a:ln w="9525">
              <a:noFill/>
              <a:miter lim="800000"/>
              <a:headEnd/>
              <a:tailEnd/>
            </a:ln>
          </p:spPr>
          <p:txBody>
            <a:bodyPr>
              <a:spAutoFit/>
            </a:bodyPr>
            <a:lstStyle/>
            <a:p>
              <a:pPr>
                <a:defRPr/>
              </a:pPr>
              <a:r>
                <a:rPr lang="en-US" altLang="zh-CN" sz="1800" b="1" dirty="0">
                  <a:solidFill>
                    <a:srgbClr val="006600"/>
                  </a:solidFill>
                  <a:latin typeface="Comic Sans MS" pitchFamily="66" charset="0"/>
                  <a:ea typeface="宋体" pitchFamily="2" charset="-122"/>
                </a:rPr>
                <a:t>“123-45-6789”, </a:t>
              </a:r>
            </a:p>
            <a:p>
              <a:pPr>
                <a:defRPr/>
              </a:pPr>
              <a:r>
                <a:rPr lang="en-US" altLang="zh-CN" sz="1800" b="1" dirty="0">
                  <a:solidFill>
                    <a:srgbClr val="006600"/>
                  </a:solidFill>
                  <a:latin typeface="Comic Sans MS" pitchFamily="66" charset="0"/>
                  <a:ea typeface="宋体" pitchFamily="2" charset="-122"/>
                </a:rPr>
                <a:t>“University Hospital”, “Cardiologist”</a:t>
              </a:r>
            </a:p>
          </p:txBody>
        </p:sp>
        <p:sp>
          <p:nvSpPr>
            <p:cNvPr id="49193" name="TextBox 62"/>
            <p:cNvSpPr txBox="1">
              <a:spLocks noChangeArrowheads="1"/>
            </p:cNvSpPr>
            <p:nvPr/>
          </p:nvSpPr>
          <p:spPr bwMode="auto">
            <a:xfrm>
              <a:off x="4495800" y="4800598"/>
              <a:ext cx="991041" cy="337723"/>
            </a:xfrm>
            <a:prstGeom prst="rect">
              <a:avLst/>
            </a:prstGeom>
            <a:noFill/>
            <a:ln w="9525">
              <a:noFill/>
              <a:miter lim="800000"/>
              <a:headEnd/>
              <a:tailEnd/>
            </a:ln>
          </p:spPr>
          <p:txBody>
            <a:bodyPr>
              <a:spAutoFit/>
            </a:bodyPr>
            <a:lstStyle/>
            <a:p>
              <a:pPr>
                <a:defRPr/>
              </a:pPr>
              <a:r>
                <a:rPr lang="en-US" altLang="zh-CN" sz="1600" b="1">
                  <a:solidFill>
                    <a:srgbClr val="0000FF"/>
                  </a:solidFill>
                  <a:latin typeface="Comic Sans MS" pitchFamily="66" charset="0"/>
                  <a:ea typeface="宋体" pitchFamily="2" charset="-122"/>
                </a:rPr>
                <a:t>Hidden:</a:t>
              </a:r>
            </a:p>
          </p:txBody>
        </p:sp>
      </p:grpSp>
      <p:grpSp>
        <p:nvGrpSpPr>
          <p:cNvPr id="43014" name="组合 73"/>
          <p:cNvGrpSpPr>
            <a:grpSpLocks/>
          </p:cNvGrpSpPr>
          <p:nvPr/>
        </p:nvGrpSpPr>
        <p:grpSpPr bwMode="auto">
          <a:xfrm>
            <a:off x="754459" y="3122290"/>
            <a:ext cx="4863306" cy="2475131"/>
            <a:chOff x="257969" y="2590800"/>
            <a:chExt cx="4863306" cy="2475571"/>
          </a:xfrm>
        </p:grpSpPr>
        <p:sp>
          <p:nvSpPr>
            <p:cNvPr id="60" name="TextBox 59"/>
            <p:cNvSpPr txBox="1"/>
            <p:nvPr/>
          </p:nvSpPr>
          <p:spPr bwMode="auto">
            <a:xfrm>
              <a:off x="533400" y="2590800"/>
              <a:ext cx="2286000" cy="369398"/>
            </a:xfrm>
            <a:prstGeom prst="rect">
              <a:avLst/>
            </a:prstGeom>
            <a:noFill/>
          </p:spPr>
          <p:txBody>
            <a:bodyPr>
              <a:spAutoFit/>
            </a:bodyPr>
            <a:lstStyle/>
            <a:p>
              <a:pPr>
                <a:defRPr/>
              </a:pPr>
              <a:r>
                <a:rPr lang="en-US" sz="1800" dirty="0">
                  <a:solidFill>
                    <a:srgbClr val="0000FF"/>
                  </a:solidFill>
                  <a:latin typeface="Comic Sans MS" pitchFamily="66" charset="0"/>
                </a:rPr>
                <a:t>Access Policy</a:t>
              </a:r>
            </a:p>
          </p:txBody>
        </p:sp>
        <p:grpSp>
          <p:nvGrpSpPr>
            <p:cNvPr id="43033" name="组合 34"/>
            <p:cNvGrpSpPr>
              <a:grpSpLocks/>
            </p:cNvGrpSpPr>
            <p:nvPr/>
          </p:nvGrpSpPr>
          <p:grpSpPr bwMode="auto">
            <a:xfrm>
              <a:off x="257969" y="3124293"/>
              <a:ext cx="4863306" cy="1942078"/>
              <a:chOff x="715169" y="3886279"/>
              <a:chExt cx="4863306" cy="2019904"/>
            </a:xfrm>
          </p:grpSpPr>
          <p:sp>
            <p:nvSpPr>
              <p:cNvPr id="49178" name="Line 85"/>
              <p:cNvSpPr>
                <a:spLocks noChangeShapeType="1"/>
              </p:cNvSpPr>
              <p:nvPr/>
            </p:nvSpPr>
            <p:spPr bwMode="auto">
              <a:xfrm flipH="1">
                <a:off x="1416050" y="4143902"/>
                <a:ext cx="517525" cy="322025"/>
              </a:xfrm>
              <a:prstGeom prst="line">
                <a:avLst/>
              </a:prstGeom>
              <a:noFill/>
              <a:ln w="25400">
                <a:solidFill>
                  <a:schemeClr val="tx1"/>
                </a:solidFill>
                <a:round/>
                <a:headEnd/>
                <a:tailEnd/>
              </a:ln>
            </p:spPr>
            <p:txBody>
              <a:bodyPr>
                <a:spAutoFit/>
              </a:bodyPr>
              <a:lstStyle/>
              <a:p>
                <a:pPr>
                  <a:defRPr/>
                </a:pPr>
                <a:endParaRPr lang="en-US" sz="1800">
                  <a:latin typeface="Comic Sans MS" pitchFamily="66" charset="0"/>
                </a:endParaRPr>
              </a:p>
            </p:txBody>
          </p:sp>
          <p:sp>
            <p:nvSpPr>
              <p:cNvPr id="49179" name="Text Box 89"/>
              <p:cNvSpPr txBox="1">
                <a:spLocks noChangeArrowheads="1"/>
              </p:cNvSpPr>
              <p:nvPr/>
            </p:nvSpPr>
            <p:spPr bwMode="auto">
              <a:xfrm>
                <a:off x="715169" y="4453948"/>
                <a:ext cx="2582069" cy="672351"/>
              </a:xfrm>
              <a:prstGeom prst="rect">
                <a:avLst/>
              </a:prstGeom>
              <a:noFill/>
              <a:ln w="9525">
                <a:noFill/>
                <a:miter lim="800000"/>
                <a:headEnd/>
                <a:tailEnd/>
              </a:ln>
            </p:spPr>
            <p:txBody>
              <a:bodyPr wrap="square">
                <a:spAutoFit/>
              </a:bodyPr>
              <a:lstStyle/>
              <a:p>
                <a:pPr>
                  <a:defRPr/>
                </a:pPr>
                <a:r>
                  <a:rPr lang="en-US" altLang="zh-CN" sz="1800" b="1" dirty="0">
                    <a:solidFill>
                      <a:srgbClr val="C00000"/>
                    </a:solidFill>
                    <a:latin typeface="Comic Sans MS" pitchFamily="66" charset="0"/>
                    <a:ea typeface="宋体" pitchFamily="2" charset="-122"/>
                  </a:rPr>
                  <a:t>SS#: </a:t>
                </a:r>
                <a:endParaRPr lang="en-US" altLang="zh-CN" sz="1800" b="1" dirty="0" smtClean="0">
                  <a:solidFill>
                    <a:srgbClr val="C00000"/>
                  </a:solidFill>
                  <a:latin typeface="Comic Sans MS" pitchFamily="66" charset="0"/>
                  <a:ea typeface="宋体" pitchFamily="2" charset="-122"/>
                </a:endParaRPr>
              </a:p>
              <a:p>
                <a:pPr>
                  <a:defRPr/>
                </a:pPr>
                <a:r>
                  <a:rPr lang="en-US" altLang="zh-CN" sz="1800" b="1" i="1" dirty="0" smtClean="0">
                    <a:solidFill>
                      <a:srgbClr val="006600"/>
                    </a:solidFill>
                    <a:latin typeface="Comic Sans MS" pitchFamily="66" charset="0"/>
                    <a:ea typeface="宋体" pitchFamily="2" charset="-122"/>
                  </a:rPr>
                  <a:t>123-45-6789</a:t>
                </a:r>
                <a:endParaRPr lang="zh-CN" altLang="en-US" sz="1800" b="1" i="1" dirty="0">
                  <a:solidFill>
                    <a:srgbClr val="006600"/>
                  </a:solidFill>
                  <a:latin typeface="Comic Sans MS" pitchFamily="66" charset="0"/>
                  <a:ea typeface="宋体" pitchFamily="2" charset="-122"/>
                </a:endParaRPr>
              </a:p>
            </p:txBody>
          </p:sp>
          <p:sp>
            <p:nvSpPr>
              <p:cNvPr id="49180" name="Line 93"/>
              <p:cNvSpPr>
                <a:spLocks noChangeShapeType="1"/>
              </p:cNvSpPr>
              <p:nvPr/>
            </p:nvSpPr>
            <p:spPr bwMode="auto">
              <a:xfrm>
                <a:off x="2522538" y="4143902"/>
                <a:ext cx="517525" cy="322025"/>
              </a:xfrm>
              <a:prstGeom prst="line">
                <a:avLst/>
              </a:prstGeom>
              <a:noFill/>
              <a:ln w="25400">
                <a:solidFill>
                  <a:schemeClr val="tx1"/>
                </a:solidFill>
                <a:round/>
                <a:headEnd/>
                <a:tailEnd/>
              </a:ln>
            </p:spPr>
            <p:txBody>
              <a:bodyPr>
                <a:spAutoFit/>
              </a:bodyPr>
              <a:lstStyle/>
              <a:p>
                <a:pPr>
                  <a:defRPr/>
                </a:pPr>
                <a:endParaRPr lang="en-US" sz="1800">
                  <a:latin typeface="Comic Sans MS" pitchFamily="66" charset="0"/>
                </a:endParaRPr>
              </a:p>
            </p:txBody>
          </p:sp>
          <p:grpSp>
            <p:nvGrpSpPr>
              <p:cNvPr id="43037" name="组合 27"/>
              <p:cNvGrpSpPr>
                <a:grpSpLocks/>
              </p:cNvGrpSpPr>
              <p:nvPr/>
            </p:nvGrpSpPr>
            <p:grpSpPr bwMode="auto">
              <a:xfrm>
                <a:off x="1933577" y="3886279"/>
                <a:ext cx="931861" cy="450835"/>
                <a:chOff x="1981976" y="3429095"/>
                <a:chExt cx="962412" cy="534035"/>
              </a:xfrm>
            </p:grpSpPr>
            <p:sp>
              <p:nvSpPr>
                <p:cNvPr id="49190" name="Text Box 78"/>
                <p:cNvSpPr txBox="1">
                  <a:spLocks noChangeArrowheads="1"/>
                </p:cNvSpPr>
                <p:nvPr/>
              </p:nvSpPr>
              <p:spPr bwMode="auto">
                <a:xfrm>
                  <a:off x="2031161" y="3474088"/>
                  <a:ext cx="913227" cy="455104"/>
                </a:xfrm>
                <a:prstGeom prst="rect">
                  <a:avLst/>
                </a:prstGeom>
                <a:noFill/>
                <a:ln w="9525">
                  <a:noFill/>
                  <a:miter lim="800000"/>
                  <a:headEnd/>
                  <a:tailEnd/>
                </a:ln>
              </p:spPr>
              <p:txBody>
                <a:bodyPr>
                  <a:spAutoFit/>
                </a:bodyPr>
                <a:lstStyle/>
                <a:p>
                  <a:pPr>
                    <a:defRPr/>
                  </a:pPr>
                  <a:r>
                    <a:rPr lang="en-US" altLang="zh-CN" sz="1800" dirty="0">
                      <a:latin typeface="Comic Sans MS" pitchFamily="66" charset="0"/>
                      <a:ea typeface="宋体" pitchFamily="2" charset="-122"/>
                    </a:rPr>
                    <a:t>OR</a:t>
                  </a:r>
                </a:p>
              </p:txBody>
            </p:sp>
            <p:sp>
              <p:nvSpPr>
                <p:cNvPr id="54" name="椭圆 53"/>
                <p:cNvSpPr/>
                <p:nvPr/>
              </p:nvSpPr>
              <p:spPr bwMode="auto">
                <a:xfrm>
                  <a:off x="1981976" y="3429095"/>
                  <a:ext cx="608273" cy="5340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800">
                    <a:solidFill>
                      <a:srgbClr val="FFFFFF"/>
                    </a:solidFill>
                    <a:latin typeface="Comic Sans MS" pitchFamily="66" charset="0"/>
                    <a:ea typeface="宋体" pitchFamily="2" charset="-122"/>
                  </a:endParaRPr>
                </a:p>
              </p:txBody>
            </p:sp>
          </p:grpSp>
          <p:grpSp>
            <p:nvGrpSpPr>
              <p:cNvPr id="43038" name="组合 33"/>
              <p:cNvGrpSpPr>
                <a:grpSpLocks/>
              </p:cNvGrpSpPr>
              <p:nvPr/>
            </p:nvGrpSpPr>
            <p:grpSpPr bwMode="auto">
              <a:xfrm>
                <a:off x="798513" y="4467583"/>
                <a:ext cx="4779962" cy="1438600"/>
                <a:chOff x="798513" y="4467583"/>
                <a:chExt cx="4779962" cy="1438600"/>
              </a:xfrm>
            </p:grpSpPr>
            <p:sp>
              <p:nvSpPr>
                <p:cNvPr id="49183" name="Text Box 82"/>
                <p:cNvSpPr txBox="1">
                  <a:spLocks noChangeArrowheads="1"/>
                </p:cNvSpPr>
                <p:nvPr/>
              </p:nvSpPr>
              <p:spPr bwMode="auto">
                <a:xfrm>
                  <a:off x="798513" y="5233832"/>
                  <a:ext cx="2498725" cy="672351"/>
                </a:xfrm>
                <a:prstGeom prst="rect">
                  <a:avLst/>
                </a:prstGeom>
                <a:noFill/>
                <a:ln w="9525">
                  <a:noFill/>
                  <a:miter lim="800000"/>
                  <a:headEnd/>
                  <a:tailEnd/>
                </a:ln>
              </p:spPr>
              <p:txBody>
                <a:bodyPr>
                  <a:spAutoFit/>
                </a:bodyPr>
                <a:lstStyle/>
                <a:p>
                  <a:pPr>
                    <a:defRPr/>
                  </a:pPr>
                  <a:r>
                    <a:rPr lang="en-US" altLang="zh-CN" sz="1800" b="1" dirty="0">
                      <a:solidFill>
                        <a:srgbClr val="C00000"/>
                      </a:solidFill>
                      <a:latin typeface="Comic Sans MS" pitchFamily="66" charset="0"/>
                      <a:ea typeface="宋体" pitchFamily="2" charset="-122"/>
                    </a:rPr>
                    <a:t>Affiliation</a:t>
                  </a:r>
                  <a:r>
                    <a:rPr lang="en-US" altLang="zh-CN" sz="1800" b="1" dirty="0">
                      <a:solidFill>
                        <a:srgbClr val="FF0000"/>
                      </a:solidFill>
                      <a:latin typeface="Comic Sans MS" pitchFamily="66" charset="0"/>
                      <a:ea typeface="宋体" pitchFamily="2" charset="-122"/>
                    </a:rPr>
                    <a:t>:</a:t>
                  </a:r>
                  <a:r>
                    <a:rPr lang="en-US" altLang="zh-CN" sz="1800" b="1" dirty="0">
                      <a:solidFill>
                        <a:srgbClr val="006600"/>
                      </a:solidFill>
                      <a:latin typeface="Comic Sans MS" pitchFamily="66" charset="0"/>
                      <a:ea typeface="宋体" pitchFamily="2" charset="-122"/>
                    </a:rPr>
                    <a:t> </a:t>
                  </a:r>
                  <a:r>
                    <a:rPr lang="en-US" altLang="zh-CN" sz="1800" b="1" i="1" dirty="0">
                      <a:solidFill>
                        <a:srgbClr val="006600"/>
                      </a:solidFill>
                      <a:latin typeface="Comic Sans MS" pitchFamily="66" charset="0"/>
                      <a:ea typeface="宋体" pitchFamily="2" charset="-122"/>
                    </a:rPr>
                    <a:t>University Hospital</a:t>
                  </a:r>
                </a:p>
              </p:txBody>
            </p:sp>
            <p:sp>
              <p:nvSpPr>
                <p:cNvPr id="49184" name="Text Box 84"/>
                <p:cNvSpPr txBox="1">
                  <a:spLocks noChangeArrowheads="1"/>
                </p:cNvSpPr>
                <p:nvPr/>
              </p:nvSpPr>
              <p:spPr bwMode="auto">
                <a:xfrm>
                  <a:off x="3200400" y="5233832"/>
                  <a:ext cx="2378075" cy="672351"/>
                </a:xfrm>
                <a:prstGeom prst="rect">
                  <a:avLst/>
                </a:prstGeom>
                <a:noFill/>
                <a:ln w="9525">
                  <a:noFill/>
                  <a:miter lim="800000"/>
                  <a:headEnd/>
                  <a:tailEnd/>
                </a:ln>
              </p:spPr>
              <p:txBody>
                <a:bodyPr>
                  <a:spAutoFit/>
                </a:bodyPr>
                <a:lstStyle/>
                <a:p>
                  <a:pPr>
                    <a:defRPr/>
                  </a:pPr>
                  <a:r>
                    <a:rPr lang="en-US" altLang="zh-CN" sz="1800" b="1" dirty="0">
                      <a:solidFill>
                        <a:srgbClr val="CC0000"/>
                      </a:solidFill>
                      <a:latin typeface="Comic Sans MS" pitchFamily="66" charset="0"/>
                      <a:ea typeface="宋体" pitchFamily="2" charset="-122"/>
                    </a:rPr>
                    <a:t>Occupation: </a:t>
                  </a:r>
                  <a:r>
                    <a:rPr lang="en-US" altLang="zh-CN" sz="1800" b="1" i="1" dirty="0">
                      <a:solidFill>
                        <a:srgbClr val="006600"/>
                      </a:solidFill>
                      <a:latin typeface="Comic Sans MS" pitchFamily="66" charset="0"/>
                      <a:ea typeface="宋体" pitchFamily="2" charset="-122"/>
                    </a:rPr>
                    <a:t>Cardiologist</a:t>
                  </a:r>
                  <a:endParaRPr lang="zh-CN" altLang="en-US" sz="1800" b="1" i="1" dirty="0">
                    <a:solidFill>
                      <a:srgbClr val="006600"/>
                    </a:solidFill>
                    <a:latin typeface="Comic Sans MS" pitchFamily="66" charset="0"/>
                    <a:ea typeface="宋体" pitchFamily="2" charset="-122"/>
                  </a:endParaRPr>
                </a:p>
              </p:txBody>
            </p:sp>
            <p:sp>
              <p:nvSpPr>
                <p:cNvPr id="49185" name="Line 87"/>
                <p:cNvSpPr>
                  <a:spLocks noChangeShapeType="1"/>
                </p:cNvSpPr>
                <p:nvPr/>
              </p:nvSpPr>
              <p:spPr bwMode="auto">
                <a:xfrm flipH="1">
                  <a:off x="2047875" y="4852357"/>
                  <a:ext cx="769938" cy="381475"/>
                </a:xfrm>
                <a:prstGeom prst="line">
                  <a:avLst/>
                </a:prstGeom>
                <a:noFill/>
                <a:ln w="25400">
                  <a:solidFill>
                    <a:schemeClr val="tx1"/>
                  </a:solidFill>
                  <a:round/>
                  <a:headEnd/>
                  <a:tailEnd/>
                </a:ln>
              </p:spPr>
              <p:txBody>
                <a:bodyPr wrap="square">
                  <a:spAutoFit/>
                </a:bodyPr>
                <a:lstStyle/>
                <a:p>
                  <a:pPr>
                    <a:defRPr/>
                  </a:pPr>
                  <a:endParaRPr lang="en-US" sz="1800">
                    <a:latin typeface="Comic Sans MS" pitchFamily="66" charset="0"/>
                  </a:endParaRPr>
                </a:p>
              </p:txBody>
            </p:sp>
            <p:sp>
              <p:nvSpPr>
                <p:cNvPr id="49186" name="Line 92"/>
                <p:cNvSpPr>
                  <a:spLocks noChangeShapeType="1"/>
                </p:cNvSpPr>
                <p:nvPr/>
              </p:nvSpPr>
              <p:spPr bwMode="auto">
                <a:xfrm>
                  <a:off x="3297238" y="4832540"/>
                  <a:ext cx="588962" cy="364961"/>
                </a:xfrm>
                <a:prstGeom prst="line">
                  <a:avLst/>
                </a:prstGeom>
                <a:noFill/>
                <a:ln w="25400">
                  <a:solidFill>
                    <a:schemeClr val="tx1"/>
                  </a:solidFill>
                  <a:round/>
                  <a:headEnd/>
                  <a:tailEnd/>
                </a:ln>
              </p:spPr>
              <p:txBody>
                <a:bodyPr>
                  <a:spAutoFit/>
                </a:bodyPr>
                <a:lstStyle/>
                <a:p>
                  <a:pPr>
                    <a:defRPr/>
                  </a:pPr>
                  <a:endParaRPr lang="en-US" sz="1800">
                    <a:latin typeface="Comic Sans MS" pitchFamily="66" charset="0"/>
                  </a:endParaRPr>
                </a:p>
              </p:txBody>
            </p:sp>
            <p:grpSp>
              <p:nvGrpSpPr>
                <p:cNvPr id="43043" name="组合 28"/>
                <p:cNvGrpSpPr>
                  <a:grpSpLocks/>
                </p:cNvGrpSpPr>
                <p:nvPr/>
              </p:nvGrpSpPr>
              <p:grpSpPr bwMode="auto">
                <a:xfrm>
                  <a:off x="2667000" y="4467583"/>
                  <a:ext cx="885825" cy="452487"/>
                  <a:chOff x="1901253" y="3429692"/>
                  <a:chExt cx="914869" cy="535991"/>
                </a:xfrm>
              </p:grpSpPr>
              <p:sp>
                <p:nvSpPr>
                  <p:cNvPr id="49188" name="Text Box 78"/>
                  <p:cNvSpPr txBox="1">
                    <a:spLocks noChangeArrowheads="1"/>
                  </p:cNvSpPr>
                  <p:nvPr/>
                </p:nvSpPr>
                <p:spPr bwMode="auto">
                  <a:xfrm>
                    <a:off x="1901253" y="3472728"/>
                    <a:ext cx="914869" cy="455102"/>
                  </a:xfrm>
                  <a:prstGeom prst="rect">
                    <a:avLst/>
                  </a:prstGeom>
                  <a:noFill/>
                  <a:ln w="9525">
                    <a:noFill/>
                    <a:miter lim="800000"/>
                    <a:headEnd/>
                    <a:tailEnd/>
                  </a:ln>
                </p:spPr>
                <p:txBody>
                  <a:bodyPr>
                    <a:spAutoFit/>
                  </a:bodyPr>
                  <a:lstStyle/>
                  <a:p>
                    <a:pPr>
                      <a:defRPr/>
                    </a:pPr>
                    <a:r>
                      <a:rPr lang="en-US" altLang="zh-CN" sz="1800" dirty="0">
                        <a:latin typeface="Comic Sans MS" pitchFamily="66" charset="0"/>
                        <a:ea typeface="宋体" pitchFamily="2" charset="-122"/>
                      </a:rPr>
                      <a:t> AND</a:t>
                    </a:r>
                  </a:p>
                </p:txBody>
              </p:sp>
              <p:sp>
                <p:nvSpPr>
                  <p:cNvPr id="52" name="椭圆 51"/>
                  <p:cNvSpPr/>
                  <p:nvPr/>
                </p:nvSpPr>
                <p:spPr bwMode="auto">
                  <a:xfrm>
                    <a:off x="1981591" y="3429692"/>
                    <a:ext cx="608273" cy="5359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800">
                      <a:solidFill>
                        <a:srgbClr val="FFFFFF"/>
                      </a:solidFill>
                      <a:latin typeface="Comic Sans MS" pitchFamily="66" charset="0"/>
                      <a:ea typeface="宋体" pitchFamily="2" charset="-122"/>
                    </a:endParaRPr>
                  </a:p>
                </p:txBody>
              </p:sp>
            </p:grpSp>
          </p:grpSp>
        </p:grpSp>
      </p:grpSp>
      <p:grpSp>
        <p:nvGrpSpPr>
          <p:cNvPr id="8" name="组合 72"/>
          <p:cNvGrpSpPr>
            <a:grpSpLocks/>
          </p:cNvGrpSpPr>
          <p:nvPr/>
        </p:nvGrpSpPr>
        <p:grpSpPr bwMode="auto">
          <a:xfrm>
            <a:off x="4953000" y="3039064"/>
            <a:ext cx="4267199" cy="1690124"/>
            <a:chOff x="4724400" y="2514600"/>
            <a:chExt cx="4495800" cy="1689965"/>
          </a:xfrm>
        </p:grpSpPr>
        <p:sp>
          <p:nvSpPr>
            <p:cNvPr id="49160" name="TextBox 61"/>
            <p:cNvSpPr txBox="1">
              <a:spLocks noChangeArrowheads="1"/>
            </p:cNvSpPr>
            <p:nvPr/>
          </p:nvSpPr>
          <p:spPr bwMode="auto">
            <a:xfrm>
              <a:off x="4724400" y="2514600"/>
              <a:ext cx="1217613" cy="338522"/>
            </a:xfrm>
            <a:prstGeom prst="rect">
              <a:avLst/>
            </a:prstGeom>
            <a:noFill/>
            <a:ln w="9525">
              <a:noFill/>
              <a:miter lim="800000"/>
              <a:headEnd/>
              <a:tailEnd/>
            </a:ln>
          </p:spPr>
          <p:txBody>
            <a:bodyPr wrap="square">
              <a:spAutoFit/>
            </a:bodyPr>
            <a:lstStyle/>
            <a:p>
              <a:pPr>
                <a:defRPr/>
              </a:pPr>
              <a:r>
                <a:rPr lang="en-US" altLang="zh-CN" sz="1600" b="1" dirty="0">
                  <a:solidFill>
                    <a:srgbClr val="0000FF"/>
                  </a:solidFill>
                  <a:latin typeface="Comic Sans MS" pitchFamily="66" charset="0"/>
                  <a:ea typeface="宋体" pitchFamily="2" charset="-122"/>
                </a:rPr>
                <a:t>Public</a:t>
              </a:r>
              <a:r>
                <a:rPr lang="en-US" altLang="zh-CN" sz="1600" dirty="0">
                  <a:solidFill>
                    <a:srgbClr val="0000FF"/>
                  </a:solidFill>
                  <a:latin typeface="Comic Sans MS" pitchFamily="66" charset="0"/>
                  <a:ea typeface="宋体" pitchFamily="2" charset="-122"/>
                </a:rPr>
                <a:t>:</a:t>
              </a:r>
            </a:p>
          </p:txBody>
        </p:sp>
        <p:grpSp>
          <p:nvGrpSpPr>
            <p:cNvPr id="43017" name="组合 37"/>
            <p:cNvGrpSpPr>
              <a:grpSpLocks/>
            </p:cNvGrpSpPr>
            <p:nvPr/>
          </p:nvGrpSpPr>
          <p:grpSpPr bwMode="auto">
            <a:xfrm>
              <a:off x="5105400" y="2590784"/>
              <a:ext cx="4114800" cy="1613781"/>
              <a:chOff x="4876800" y="2285989"/>
              <a:chExt cx="4114800" cy="1613388"/>
            </a:xfrm>
          </p:grpSpPr>
          <p:sp>
            <p:nvSpPr>
              <p:cNvPr id="49162" name="Line 85"/>
              <p:cNvSpPr>
                <a:spLocks noChangeShapeType="1"/>
              </p:cNvSpPr>
              <p:nvPr/>
            </p:nvSpPr>
            <p:spPr bwMode="auto">
              <a:xfrm flipH="1">
                <a:off x="5454650" y="2533559"/>
                <a:ext cx="517525" cy="309458"/>
              </a:xfrm>
              <a:prstGeom prst="line">
                <a:avLst/>
              </a:prstGeom>
              <a:noFill/>
              <a:ln w="25400">
                <a:solidFill>
                  <a:schemeClr val="tx1"/>
                </a:solidFill>
                <a:round/>
                <a:headEnd/>
                <a:tailEnd/>
              </a:ln>
            </p:spPr>
            <p:txBody>
              <a:bodyPr>
                <a:spAutoFit/>
              </a:bodyPr>
              <a:lstStyle/>
              <a:p>
                <a:pPr>
                  <a:defRPr/>
                </a:pPr>
                <a:endParaRPr lang="en-US" sz="1800">
                  <a:latin typeface="Comic Sans MS" pitchFamily="66" charset="0"/>
                </a:endParaRPr>
              </a:p>
            </p:txBody>
          </p:sp>
          <p:sp>
            <p:nvSpPr>
              <p:cNvPr id="57" name="Text Box 89"/>
              <p:cNvSpPr txBox="1">
                <a:spLocks noChangeArrowheads="1"/>
              </p:cNvSpPr>
              <p:nvPr/>
            </p:nvSpPr>
            <p:spPr bwMode="auto">
              <a:xfrm>
                <a:off x="4876800" y="2895386"/>
                <a:ext cx="1095375" cy="369207"/>
              </a:xfrm>
              <a:prstGeom prst="rect">
                <a:avLst/>
              </a:prstGeom>
              <a:noFill/>
              <a:ln w="9525">
                <a:noFill/>
                <a:miter lim="800000"/>
                <a:headEnd/>
                <a:tailEnd/>
              </a:ln>
            </p:spPr>
            <p:txBody>
              <a:bodyPr wrap="square">
                <a:spAutoFit/>
              </a:bodyPr>
              <a:lstStyle/>
              <a:p>
                <a:pPr>
                  <a:defRPr/>
                </a:pPr>
                <a:r>
                  <a:rPr lang="en-US" altLang="zh-CN" sz="1800" b="1" dirty="0">
                    <a:solidFill>
                      <a:srgbClr val="CC0000"/>
                    </a:solidFill>
                    <a:latin typeface="Comic Sans MS" pitchFamily="66" charset="0"/>
                  </a:rPr>
                  <a:t>SS#</a:t>
                </a:r>
                <a:r>
                  <a:rPr lang="en-US" altLang="zh-CN" sz="1800" dirty="0">
                    <a:latin typeface="Comic Sans MS" pitchFamily="66" charset="0"/>
                  </a:rPr>
                  <a:t>: </a:t>
                </a:r>
                <a:r>
                  <a:rPr lang="en-US" altLang="zh-CN" sz="1800" i="1" dirty="0">
                    <a:latin typeface="Comic Sans MS" pitchFamily="66" charset="0"/>
                  </a:rPr>
                  <a:t>*</a:t>
                </a:r>
              </a:p>
            </p:txBody>
          </p:sp>
          <p:sp>
            <p:nvSpPr>
              <p:cNvPr id="49164" name="Line 93"/>
              <p:cNvSpPr>
                <a:spLocks noChangeShapeType="1"/>
              </p:cNvSpPr>
              <p:nvPr/>
            </p:nvSpPr>
            <p:spPr bwMode="auto">
              <a:xfrm>
                <a:off x="6561138" y="2533559"/>
                <a:ext cx="517525" cy="309458"/>
              </a:xfrm>
              <a:prstGeom prst="line">
                <a:avLst/>
              </a:prstGeom>
              <a:noFill/>
              <a:ln w="25400">
                <a:solidFill>
                  <a:schemeClr val="tx1"/>
                </a:solidFill>
                <a:round/>
                <a:headEnd/>
                <a:tailEnd/>
              </a:ln>
            </p:spPr>
            <p:txBody>
              <a:bodyPr>
                <a:spAutoFit/>
              </a:bodyPr>
              <a:lstStyle/>
              <a:p>
                <a:pPr>
                  <a:defRPr/>
                </a:pPr>
                <a:endParaRPr lang="en-US" sz="1800">
                  <a:latin typeface="Comic Sans MS" pitchFamily="66" charset="0"/>
                </a:endParaRPr>
              </a:p>
            </p:txBody>
          </p:sp>
          <p:grpSp>
            <p:nvGrpSpPr>
              <p:cNvPr id="43021" name="组合 27"/>
              <p:cNvGrpSpPr>
                <a:grpSpLocks/>
              </p:cNvGrpSpPr>
              <p:nvPr/>
            </p:nvGrpSpPr>
            <p:grpSpPr bwMode="auto">
              <a:xfrm>
                <a:off x="5972176" y="2285989"/>
                <a:ext cx="885887" cy="433240"/>
                <a:chOff x="1981978" y="3428991"/>
                <a:chExt cx="914931" cy="533890"/>
              </a:xfrm>
            </p:grpSpPr>
            <p:sp>
              <p:nvSpPr>
                <p:cNvPr id="49174" name="Text Box 78"/>
                <p:cNvSpPr txBox="1">
                  <a:spLocks noChangeArrowheads="1"/>
                </p:cNvSpPr>
                <p:nvPr/>
              </p:nvSpPr>
              <p:spPr bwMode="auto">
                <a:xfrm>
                  <a:off x="1982040" y="3473973"/>
                  <a:ext cx="914869" cy="454981"/>
                </a:xfrm>
                <a:prstGeom prst="rect">
                  <a:avLst/>
                </a:prstGeom>
                <a:noFill/>
                <a:ln w="9525">
                  <a:noFill/>
                  <a:miter lim="800000"/>
                  <a:headEnd/>
                  <a:tailEnd/>
                </a:ln>
              </p:spPr>
              <p:txBody>
                <a:bodyPr>
                  <a:spAutoFit/>
                </a:bodyPr>
                <a:lstStyle/>
                <a:p>
                  <a:pPr>
                    <a:defRPr/>
                  </a:pPr>
                  <a:r>
                    <a:rPr lang="en-US" altLang="zh-CN" sz="1800" dirty="0">
                      <a:latin typeface="Comic Sans MS" pitchFamily="66" charset="0"/>
                      <a:ea typeface="宋体" pitchFamily="2" charset="-122"/>
                    </a:rPr>
                    <a:t>OR</a:t>
                  </a:r>
                </a:p>
              </p:txBody>
            </p:sp>
            <p:sp>
              <p:nvSpPr>
                <p:cNvPr id="72" name="椭圆 71"/>
                <p:cNvSpPr/>
                <p:nvPr/>
              </p:nvSpPr>
              <p:spPr bwMode="auto">
                <a:xfrm>
                  <a:off x="1981978" y="3428991"/>
                  <a:ext cx="608273" cy="5338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800">
                    <a:solidFill>
                      <a:srgbClr val="FFFFFF"/>
                    </a:solidFill>
                    <a:latin typeface="Comic Sans MS" pitchFamily="66" charset="0"/>
                    <a:ea typeface="宋体" pitchFamily="2" charset="-122"/>
                  </a:endParaRPr>
                </a:p>
              </p:txBody>
            </p:sp>
          </p:grpSp>
          <p:grpSp>
            <p:nvGrpSpPr>
              <p:cNvPr id="43022" name="组合 36"/>
              <p:cNvGrpSpPr>
                <a:grpSpLocks/>
              </p:cNvGrpSpPr>
              <p:nvPr/>
            </p:nvGrpSpPr>
            <p:grpSpPr bwMode="auto">
              <a:xfrm>
                <a:off x="5057776" y="2844605"/>
                <a:ext cx="3933824" cy="1054772"/>
                <a:chOff x="5057776" y="2844605"/>
                <a:chExt cx="3933824" cy="1054772"/>
              </a:xfrm>
            </p:grpSpPr>
            <p:sp>
              <p:nvSpPr>
                <p:cNvPr id="49167" name="Text Box 82"/>
                <p:cNvSpPr txBox="1">
                  <a:spLocks noChangeArrowheads="1"/>
                </p:cNvSpPr>
                <p:nvPr/>
              </p:nvSpPr>
              <p:spPr bwMode="auto">
                <a:xfrm>
                  <a:off x="5057776" y="3530170"/>
                  <a:ext cx="1936749" cy="369207"/>
                </a:xfrm>
                <a:prstGeom prst="rect">
                  <a:avLst/>
                </a:prstGeom>
                <a:noFill/>
                <a:ln w="9525">
                  <a:noFill/>
                  <a:miter lim="800000"/>
                  <a:headEnd/>
                  <a:tailEnd/>
                </a:ln>
              </p:spPr>
              <p:txBody>
                <a:bodyPr wrap="square">
                  <a:spAutoFit/>
                </a:bodyPr>
                <a:lstStyle/>
                <a:p>
                  <a:pPr>
                    <a:defRPr/>
                  </a:pPr>
                  <a:r>
                    <a:rPr lang="en-US" altLang="zh-CN" sz="1800" b="1" dirty="0">
                      <a:solidFill>
                        <a:srgbClr val="CC0000"/>
                      </a:solidFill>
                      <a:latin typeface="Comic Sans MS" pitchFamily="66" charset="0"/>
                      <a:ea typeface="宋体" pitchFamily="2" charset="-122"/>
                    </a:rPr>
                    <a:t>Affiliation</a:t>
                  </a:r>
                  <a:r>
                    <a:rPr lang="en-US" altLang="zh-CN" sz="1800" dirty="0">
                      <a:latin typeface="Comic Sans MS" pitchFamily="66" charset="0"/>
                      <a:ea typeface="宋体" pitchFamily="2" charset="-122"/>
                    </a:rPr>
                    <a:t>: </a:t>
                  </a:r>
                  <a:r>
                    <a:rPr lang="en-US" altLang="zh-CN" sz="1800" i="1" dirty="0">
                      <a:latin typeface="Comic Sans MS" pitchFamily="66" charset="0"/>
                      <a:ea typeface="宋体" pitchFamily="2" charset="-122"/>
                    </a:rPr>
                    <a:t>*</a:t>
                  </a:r>
                  <a:endParaRPr lang="zh-CN" altLang="en-US" sz="1800" i="1" dirty="0">
                    <a:latin typeface="Comic Sans MS" pitchFamily="66" charset="0"/>
                    <a:ea typeface="宋体" pitchFamily="2" charset="-122"/>
                  </a:endParaRPr>
                </a:p>
              </p:txBody>
            </p:sp>
            <p:sp>
              <p:nvSpPr>
                <p:cNvPr id="49168" name="Text Box 84"/>
                <p:cNvSpPr txBox="1">
                  <a:spLocks noChangeArrowheads="1"/>
                </p:cNvSpPr>
                <p:nvPr/>
              </p:nvSpPr>
              <p:spPr bwMode="auto">
                <a:xfrm>
                  <a:off x="6783386" y="3523822"/>
                  <a:ext cx="2208214" cy="369207"/>
                </a:xfrm>
                <a:prstGeom prst="rect">
                  <a:avLst/>
                </a:prstGeom>
                <a:noFill/>
                <a:ln w="9525">
                  <a:noFill/>
                  <a:miter lim="800000"/>
                  <a:headEnd/>
                  <a:tailEnd/>
                </a:ln>
              </p:spPr>
              <p:txBody>
                <a:bodyPr wrap="square">
                  <a:spAutoFit/>
                </a:bodyPr>
                <a:lstStyle/>
                <a:p>
                  <a:pPr>
                    <a:defRPr/>
                  </a:pPr>
                  <a:r>
                    <a:rPr lang="en-US" altLang="zh-CN" sz="1800" b="1" dirty="0">
                      <a:solidFill>
                        <a:srgbClr val="CC0000"/>
                      </a:solidFill>
                      <a:latin typeface="Comic Sans MS" pitchFamily="66" charset="0"/>
                      <a:ea typeface="宋体" pitchFamily="2" charset="-122"/>
                    </a:rPr>
                    <a:t>Occupation</a:t>
                  </a:r>
                  <a:r>
                    <a:rPr lang="en-US" altLang="zh-CN" sz="1800" dirty="0">
                      <a:latin typeface="Comic Sans MS" pitchFamily="66" charset="0"/>
                      <a:ea typeface="宋体" pitchFamily="2" charset="-122"/>
                    </a:rPr>
                    <a:t>: </a:t>
                  </a:r>
                  <a:r>
                    <a:rPr lang="en-US" altLang="zh-CN" sz="1800" i="1" dirty="0">
                      <a:latin typeface="Comic Sans MS" pitchFamily="66" charset="0"/>
                      <a:ea typeface="宋体" pitchFamily="2" charset="-122"/>
                    </a:rPr>
                    <a:t>*</a:t>
                  </a:r>
                  <a:endParaRPr lang="zh-CN" altLang="en-US" sz="1800" i="1" dirty="0">
                    <a:latin typeface="Comic Sans MS" pitchFamily="66" charset="0"/>
                    <a:ea typeface="宋体" pitchFamily="2" charset="-122"/>
                  </a:endParaRPr>
                </a:p>
              </p:txBody>
            </p:sp>
            <p:sp>
              <p:nvSpPr>
                <p:cNvPr id="49169" name="Line 87"/>
                <p:cNvSpPr>
                  <a:spLocks noChangeShapeType="1"/>
                </p:cNvSpPr>
                <p:nvPr/>
              </p:nvSpPr>
              <p:spPr bwMode="auto">
                <a:xfrm flipH="1">
                  <a:off x="6340475" y="3215952"/>
                  <a:ext cx="515938" cy="307870"/>
                </a:xfrm>
                <a:prstGeom prst="line">
                  <a:avLst/>
                </a:prstGeom>
                <a:noFill/>
                <a:ln w="25400">
                  <a:solidFill>
                    <a:schemeClr val="tx1"/>
                  </a:solidFill>
                  <a:round/>
                  <a:headEnd/>
                  <a:tailEnd/>
                </a:ln>
              </p:spPr>
              <p:txBody>
                <a:bodyPr>
                  <a:spAutoFit/>
                </a:bodyPr>
                <a:lstStyle/>
                <a:p>
                  <a:pPr>
                    <a:defRPr/>
                  </a:pPr>
                  <a:endParaRPr lang="en-US" sz="1800">
                    <a:latin typeface="Comic Sans MS" pitchFamily="66" charset="0"/>
                  </a:endParaRPr>
                </a:p>
              </p:txBody>
            </p:sp>
            <p:sp>
              <p:nvSpPr>
                <p:cNvPr id="49170" name="Line 92"/>
                <p:cNvSpPr>
                  <a:spLocks noChangeShapeType="1"/>
                </p:cNvSpPr>
                <p:nvPr/>
              </p:nvSpPr>
              <p:spPr bwMode="auto">
                <a:xfrm>
                  <a:off x="7335838" y="3195322"/>
                  <a:ext cx="588962" cy="350718"/>
                </a:xfrm>
                <a:prstGeom prst="line">
                  <a:avLst/>
                </a:prstGeom>
                <a:noFill/>
                <a:ln w="25400">
                  <a:solidFill>
                    <a:schemeClr val="tx1"/>
                  </a:solidFill>
                  <a:round/>
                  <a:headEnd/>
                  <a:tailEnd/>
                </a:ln>
              </p:spPr>
              <p:txBody>
                <a:bodyPr>
                  <a:spAutoFit/>
                </a:bodyPr>
                <a:lstStyle/>
                <a:p>
                  <a:pPr>
                    <a:defRPr/>
                  </a:pPr>
                  <a:endParaRPr lang="en-US" sz="1800">
                    <a:latin typeface="Comic Sans MS" pitchFamily="66" charset="0"/>
                  </a:endParaRPr>
                </a:p>
              </p:txBody>
            </p:sp>
            <p:grpSp>
              <p:nvGrpSpPr>
                <p:cNvPr id="43027" name="组合 28"/>
                <p:cNvGrpSpPr>
                  <a:grpSpLocks/>
                </p:cNvGrpSpPr>
                <p:nvPr/>
              </p:nvGrpSpPr>
              <p:grpSpPr bwMode="auto">
                <a:xfrm>
                  <a:off x="6639227" y="2844605"/>
                  <a:ext cx="885825" cy="434827"/>
                  <a:chOff x="1832705" y="3429401"/>
                  <a:chExt cx="914869" cy="535845"/>
                </a:xfrm>
              </p:grpSpPr>
              <p:sp>
                <p:nvSpPr>
                  <p:cNvPr id="49172" name="Text Box 78"/>
                  <p:cNvSpPr txBox="1">
                    <a:spLocks noChangeArrowheads="1"/>
                  </p:cNvSpPr>
                  <p:nvPr/>
                </p:nvSpPr>
                <p:spPr bwMode="auto">
                  <a:xfrm>
                    <a:off x="1832705" y="3472425"/>
                    <a:ext cx="914869" cy="454981"/>
                  </a:xfrm>
                  <a:prstGeom prst="rect">
                    <a:avLst/>
                  </a:prstGeom>
                  <a:noFill/>
                  <a:ln w="9525">
                    <a:noFill/>
                    <a:miter lim="800000"/>
                    <a:headEnd/>
                    <a:tailEnd/>
                  </a:ln>
                </p:spPr>
                <p:txBody>
                  <a:bodyPr>
                    <a:spAutoFit/>
                  </a:bodyPr>
                  <a:lstStyle/>
                  <a:p>
                    <a:pPr>
                      <a:defRPr/>
                    </a:pPr>
                    <a:r>
                      <a:rPr lang="en-US" altLang="zh-CN" sz="1800" dirty="0">
                        <a:latin typeface="Comic Sans MS" pitchFamily="66" charset="0"/>
                        <a:ea typeface="宋体" pitchFamily="2" charset="-122"/>
                      </a:rPr>
                      <a:t> AND</a:t>
                    </a:r>
                  </a:p>
                </p:txBody>
              </p:sp>
              <p:sp>
                <p:nvSpPr>
                  <p:cNvPr id="70" name="椭圆 69"/>
                  <p:cNvSpPr/>
                  <p:nvPr/>
                </p:nvSpPr>
                <p:spPr bwMode="auto">
                  <a:xfrm>
                    <a:off x="1981591" y="3429401"/>
                    <a:ext cx="608273" cy="5358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800">
                      <a:solidFill>
                        <a:srgbClr val="FFFFFF"/>
                      </a:solidFill>
                      <a:latin typeface="Comic Sans MS" pitchFamily="66" charset="0"/>
                      <a:ea typeface="宋体" pitchFamily="2" charset="-122"/>
                    </a:endParaRPr>
                  </a:p>
                </p:txBody>
              </p:sp>
            </p:grpSp>
          </p:grpSp>
        </p:grpSp>
      </p:grpSp>
    </p:spTree>
    <p:extLst>
      <p:ext uri="{BB962C8B-B14F-4D97-AF65-F5344CB8AC3E}">
        <p14:creationId xmlns:p14="http://schemas.microsoft.com/office/powerpoint/2010/main" val="1763635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xfrm>
            <a:off x="685800" y="609600"/>
            <a:ext cx="7772400" cy="1143000"/>
          </a:xfrm>
          <a:noFill/>
        </p:spPr>
        <p:txBody>
          <a:bodyPr/>
          <a:lstStyle/>
          <a:p>
            <a:pPr eaLnBrk="1" hangingPunct="1">
              <a:defRPr/>
            </a:pPr>
            <a:r>
              <a:rPr lang="en-US" sz="2400" dirty="0" smtClean="0">
                <a:latin typeface="Comic Sans MS" pitchFamily="66" charset="0"/>
              </a:rPr>
              <a:t> </a:t>
            </a:r>
            <a:r>
              <a:rPr lang="en-US" sz="3200" dirty="0" smtClean="0">
                <a:latin typeface="Comic Sans MS" pitchFamily="66" charset="0"/>
              </a:rPr>
              <a:t>CP-ABE Encryption</a:t>
            </a:r>
            <a:endParaRPr lang="en-US" sz="2400" dirty="0" smtClean="0">
              <a:latin typeface="Comic Sans MS" pitchFamily="66" charset="0"/>
            </a:endParaRPr>
          </a:p>
        </p:txBody>
      </p:sp>
      <p:sp>
        <p:nvSpPr>
          <p:cNvPr id="44036" name="Text Box 4"/>
          <p:cNvSpPr txBox="1">
            <a:spLocks noChangeArrowheads="1"/>
          </p:cNvSpPr>
          <p:nvPr/>
        </p:nvSpPr>
        <p:spPr bwMode="auto">
          <a:xfrm>
            <a:off x="2667000" y="1820863"/>
            <a:ext cx="6019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a:latin typeface="Comic Sans MS" pitchFamily="66" charset="0"/>
                <a:ea typeface="Arial Unicode MS" pitchFamily="34" charset="-128"/>
                <a:cs typeface="Arial Unicode MS" pitchFamily="34" charset="-128"/>
              </a:rPr>
              <a:t>e: G × G → G</a:t>
            </a:r>
            <a:r>
              <a:rPr lang="en-US" altLang="zh-CN" baseline="-25000" dirty="0">
                <a:latin typeface="Comic Sans MS" pitchFamily="66" charset="0"/>
                <a:ea typeface="Arial Unicode MS" pitchFamily="34" charset="-128"/>
                <a:cs typeface="Arial Unicode MS" pitchFamily="34" charset="-128"/>
              </a:rPr>
              <a:t>T</a:t>
            </a:r>
            <a:endParaRPr lang="en-US" altLang="zh-CN" dirty="0">
              <a:latin typeface="Comic Sans MS" pitchFamily="66" charset="0"/>
              <a:ea typeface="Arial Unicode MS" pitchFamily="34" charset="-128"/>
              <a:cs typeface="Arial Unicode MS" pitchFamily="34" charset="-128"/>
            </a:endParaRPr>
          </a:p>
          <a:p>
            <a:pPr eaLnBrk="1" hangingPunct="1"/>
            <a:r>
              <a:rPr lang="en-US" altLang="zh-CN" dirty="0">
                <a:latin typeface="Comic Sans MS" pitchFamily="66" charset="0"/>
                <a:ea typeface="宋体" charset="-122"/>
              </a:rPr>
              <a:t>g,  </a:t>
            </a:r>
            <a:r>
              <a:rPr lang="en-US" altLang="zh-CN" dirty="0" err="1">
                <a:latin typeface="Comic Sans MS" pitchFamily="66" charset="0"/>
                <a:ea typeface="宋体" charset="-122"/>
              </a:rPr>
              <a:t>g</a:t>
            </a:r>
            <a:r>
              <a:rPr lang="en-US" altLang="zh-CN" baseline="30000" dirty="0" err="1">
                <a:latin typeface="Comic Sans MS" pitchFamily="66" charset="0"/>
                <a:ea typeface="宋体" charset="-122"/>
              </a:rPr>
              <a:t>b</a:t>
            </a:r>
            <a:r>
              <a:rPr lang="en-US" altLang="zh-CN" dirty="0">
                <a:latin typeface="Comic Sans MS" pitchFamily="66" charset="0"/>
                <a:ea typeface="宋体" charset="-122"/>
              </a:rPr>
              <a:t>,  e(</a:t>
            </a:r>
            <a:r>
              <a:rPr lang="en-US" altLang="zh-CN" dirty="0" err="1">
                <a:latin typeface="Comic Sans MS" pitchFamily="66" charset="0"/>
                <a:ea typeface="宋体" charset="-122"/>
              </a:rPr>
              <a:t>g,g</a:t>
            </a:r>
            <a:r>
              <a:rPr lang="en-US" altLang="zh-CN" dirty="0">
                <a:latin typeface="Comic Sans MS" pitchFamily="66" charset="0"/>
                <a:ea typeface="宋体" charset="-122"/>
              </a:rPr>
              <a:t>)</a:t>
            </a:r>
            <a:r>
              <a:rPr lang="en-US" altLang="zh-CN" baseline="30000" dirty="0">
                <a:latin typeface="Comic Sans MS" pitchFamily="66" charset="0"/>
                <a:ea typeface="宋体" charset="-122"/>
              </a:rPr>
              <a:t>a</a:t>
            </a:r>
            <a:r>
              <a:rPr lang="en-US" altLang="zh-CN" dirty="0">
                <a:latin typeface="Comic Sans MS" pitchFamily="66" charset="0"/>
                <a:ea typeface="宋体" charset="-122"/>
              </a:rPr>
              <a:t>,  </a:t>
            </a:r>
            <a:r>
              <a:rPr lang="en-US" altLang="zh-CN" dirty="0" smtClean="0">
                <a:latin typeface="Comic Sans MS" pitchFamily="66" charset="0"/>
                <a:ea typeface="宋体" charset="-122"/>
              </a:rPr>
              <a:t>H: </a:t>
            </a:r>
            <a:r>
              <a:rPr lang="en-US" altLang="zh-CN" dirty="0">
                <a:latin typeface="Comic Sans MS" pitchFamily="66" charset="0"/>
                <a:ea typeface="宋体" charset="-122"/>
              </a:rPr>
              <a:t>{0,1}</a:t>
            </a:r>
            <a:r>
              <a:rPr lang="en-US" altLang="zh-CN" baseline="30000" dirty="0">
                <a:latin typeface="Comic Sans MS" pitchFamily="66" charset="0"/>
                <a:ea typeface="宋体" charset="-122"/>
              </a:rPr>
              <a:t>*</a:t>
            </a:r>
            <a:r>
              <a:rPr lang="en-US" altLang="zh-CN" dirty="0">
                <a:latin typeface="Comic Sans MS" pitchFamily="66" charset="0"/>
                <a:ea typeface="宋体" charset="-122"/>
                <a:sym typeface="Symbol" pitchFamily="18" charset="2"/>
              </a:rPr>
              <a:t>  </a:t>
            </a:r>
            <a:r>
              <a:rPr lang="en-US" altLang="zh-CN" dirty="0">
                <a:latin typeface="Comic Sans MS" pitchFamily="66" charset="0"/>
                <a:ea typeface="宋体" charset="-122"/>
              </a:rPr>
              <a:t>G </a:t>
            </a:r>
          </a:p>
        </p:txBody>
      </p:sp>
      <p:grpSp>
        <p:nvGrpSpPr>
          <p:cNvPr id="44037" name="Group 7"/>
          <p:cNvGrpSpPr>
            <a:grpSpLocks/>
          </p:cNvGrpSpPr>
          <p:nvPr/>
        </p:nvGrpSpPr>
        <p:grpSpPr bwMode="auto">
          <a:xfrm>
            <a:off x="533400" y="1820865"/>
            <a:ext cx="2286000" cy="687388"/>
            <a:chOff x="240" y="1248"/>
            <a:chExt cx="1440" cy="433"/>
          </a:xfrm>
        </p:grpSpPr>
        <p:grpSp>
          <p:nvGrpSpPr>
            <p:cNvPr id="44064" name="Group 28"/>
            <p:cNvGrpSpPr>
              <a:grpSpLocks/>
            </p:cNvGrpSpPr>
            <p:nvPr/>
          </p:nvGrpSpPr>
          <p:grpSpPr bwMode="auto">
            <a:xfrm rot="10800000">
              <a:off x="432" y="1340"/>
              <a:ext cx="720" cy="341"/>
              <a:chOff x="3072" y="768"/>
              <a:chExt cx="624" cy="331"/>
            </a:xfrm>
          </p:grpSpPr>
          <p:grpSp>
            <p:nvGrpSpPr>
              <p:cNvPr id="44066" name="Group 29"/>
              <p:cNvGrpSpPr>
                <a:grpSpLocks/>
              </p:cNvGrpSpPr>
              <p:nvPr/>
            </p:nvGrpSpPr>
            <p:grpSpPr bwMode="auto">
              <a:xfrm>
                <a:off x="3072" y="768"/>
                <a:ext cx="624" cy="192"/>
                <a:chOff x="1872" y="2976"/>
                <a:chExt cx="624" cy="192"/>
              </a:xfrm>
            </p:grpSpPr>
            <p:sp>
              <p:nvSpPr>
                <p:cNvPr id="44068" name="Rectangle 30"/>
                <p:cNvSpPr>
                  <a:spLocks noChangeArrowheads="1"/>
                </p:cNvSpPr>
                <p:nvPr/>
              </p:nvSpPr>
              <p:spPr bwMode="auto">
                <a:xfrm>
                  <a:off x="2016" y="3072"/>
                  <a:ext cx="480" cy="48"/>
                </a:xfrm>
                <a:prstGeom prst="rect">
                  <a:avLst/>
                </a:prstGeom>
                <a:solidFill>
                  <a:srgbClr val="FFFF00"/>
                </a:solidFill>
                <a:ln w="12700" cap="sq">
                  <a:solidFill>
                    <a:schemeClr val="tx1"/>
                  </a:solidFill>
                  <a:miter lim="800000"/>
                  <a:headEnd type="none" w="sm" len="sm"/>
                  <a:tailEnd type="none" w="sm" len="sm"/>
                </a:ln>
              </p:spPr>
              <p:txBody>
                <a:bodyPr rot="10800000" wrap="none" anchor="ctr"/>
                <a:lstStyle/>
                <a:p>
                  <a:endParaRPr lang="zh-CN" altLang="zh-CN">
                    <a:latin typeface="Comic Sans MS" pitchFamily="66" charset="0"/>
                    <a:ea typeface="宋体" charset="-122"/>
                  </a:endParaRPr>
                </a:p>
              </p:txBody>
            </p:sp>
            <p:sp>
              <p:nvSpPr>
                <p:cNvPr id="44069" name="AutoShape 31"/>
                <p:cNvSpPr>
                  <a:spLocks noChangeArrowheads="1"/>
                </p:cNvSpPr>
                <p:nvPr/>
              </p:nvSpPr>
              <p:spPr bwMode="auto">
                <a:xfrm>
                  <a:off x="1872" y="2976"/>
                  <a:ext cx="192" cy="1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a:solidFill>
                    <a:schemeClr val="tx1"/>
                  </a:solidFill>
                  <a:round/>
                  <a:headEnd type="none" w="sm" len="sm"/>
                  <a:tailEnd type="none" w="sm" len="sm"/>
                </a:ln>
              </p:spPr>
              <p:txBody>
                <a:bodyPr rot="10800000" wrap="none" anchor="ctr"/>
                <a:lstStyle/>
                <a:p>
                  <a:endParaRPr lang="zh-CN" altLang="en-US">
                    <a:latin typeface="Comic Sans MS" pitchFamily="66" charset="0"/>
                  </a:endParaRPr>
                </a:p>
              </p:txBody>
            </p:sp>
            <p:sp>
              <p:nvSpPr>
                <p:cNvPr id="44070" name="Rectangle 32"/>
                <p:cNvSpPr>
                  <a:spLocks noChangeArrowheads="1"/>
                </p:cNvSpPr>
                <p:nvPr/>
              </p:nvSpPr>
              <p:spPr bwMode="auto">
                <a:xfrm>
                  <a:off x="2352" y="3024"/>
                  <a:ext cx="48" cy="48"/>
                </a:xfrm>
                <a:prstGeom prst="rect">
                  <a:avLst/>
                </a:prstGeom>
                <a:solidFill>
                  <a:srgbClr val="FFFF00"/>
                </a:solidFill>
                <a:ln w="12700" cap="sq">
                  <a:solidFill>
                    <a:schemeClr val="tx1"/>
                  </a:solidFill>
                  <a:miter lim="800000"/>
                  <a:headEnd type="none" w="sm" len="sm"/>
                  <a:tailEnd type="none" w="sm" len="sm"/>
                </a:ln>
              </p:spPr>
              <p:txBody>
                <a:bodyPr rot="10800000" wrap="none" anchor="ctr"/>
                <a:lstStyle/>
                <a:p>
                  <a:endParaRPr lang="zh-CN" altLang="zh-CN">
                    <a:latin typeface="Comic Sans MS" pitchFamily="66" charset="0"/>
                    <a:ea typeface="宋体" charset="-122"/>
                  </a:endParaRPr>
                </a:p>
              </p:txBody>
            </p:sp>
            <p:sp>
              <p:nvSpPr>
                <p:cNvPr id="44071" name="Rectangle 33"/>
                <p:cNvSpPr>
                  <a:spLocks noChangeArrowheads="1"/>
                </p:cNvSpPr>
                <p:nvPr/>
              </p:nvSpPr>
              <p:spPr bwMode="auto">
                <a:xfrm>
                  <a:off x="2448" y="2976"/>
                  <a:ext cx="48" cy="96"/>
                </a:xfrm>
                <a:prstGeom prst="rect">
                  <a:avLst/>
                </a:prstGeom>
                <a:solidFill>
                  <a:srgbClr val="FFFF00"/>
                </a:solidFill>
                <a:ln w="12700" cap="sq">
                  <a:solidFill>
                    <a:schemeClr val="tx1"/>
                  </a:solidFill>
                  <a:miter lim="800000"/>
                  <a:headEnd type="none" w="sm" len="sm"/>
                  <a:tailEnd type="none" w="sm" len="sm"/>
                </a:ln>
              </p:spPr>
              <p:txBody>
                <a:bodyPr rot="10800000" wrap="none" anchor="ctr"/>
                <a:lstStyle/>
                <a:p>
                  <a:endParaRPr lang="zh-CN" altLang="zh-CN">
                    <a:latin typeface="Comic Sans MS" pitchFamily="66" charset="0"/>
                    <a:ea typeface="宋体" charset="-122"/>
                  </a:endParaRPr>
                </a:p>
              </p:txBody>
            </p:sp>
            <p:sp>
              <p:nvSpPr>
                <p:cNvPr id="44072" name="Rectangle 34"/>
                <p:cNvSpPr>
                  <a:spLocks noChangeArrowheads="1"/>
                </p:cNvSpPr>
                <p:nvPr/>
              </p:nvSpPr>
              <p:spPr bwMode="auto">
                <a:xfrm>
                  <a:off x="2256" y="2976"/>
                  <a:ext cx="48" cy="96"/>
                </a:xfrm>
                <a:prstGeom prst="rect">
                  <a:avLst/>
                </a:prstGeom>
                <a:solidFill>
                  <a:srgbClr val="FFFF00"/>
                </a:solidFill>
                <a:ln w="12700" cap="sq">
                  <a:solidFill>
                    <a:schemeClr val="tx1"/>
                  </a:solidFill>
                  <a:miter lim="800000"/>
                  <a:headEnd type="none" w="sm" len="sm"/>
                  <a:tailEnd type="none" w="sm" len="sm"/>
                </a:ln>
              </p:spPr>
              <p:txBody>
                <a:bodyPr rot="10800000" wrap="none" anchor="ctr"/>
                <a:lstStyle/>
                <a:p>
                  <a:endParaRPr lang="zh-CN" altLang="zh-CN">
                    <a:latin typeface="Comic Sans MS" pitchFamily="66" charset="0"/>
                    <a:ea typeface="宋体" charset="-122"/>
                  </a:endParaRPr>
                </a:p>
              </p:txBody>
            </p:sp>
          </p:grpSp>
          <p:sp>
            <p:nvSpPr>
              <p:cNvPr id="44067" name="Text Box 35"/>
              <p:cNvSpPr txBox="1">
                <a:spLocks noChangeArrowheads="1"/>
              </p:cNvSpPr>
              <p:nvPr/>
            </p:nvSpPr>
            <p:spPr bwMode="auto">
              <a:xfrm>
                <a:off x="3251" y="816"/>
                <a:ext cx="10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rot="10800000"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zh-CN" altLang="zh-CN">
                  <a:latin typeface="Comic Sans MS" pitchFamily="66" charset="0"/>
                  <a:ea typeface="宋体" charset="-122"/>
                </a:endParaRPr>
              </a:p>
            </p:txBody>
          </p:sp>
        </p:grpSp>
        <p:sp>
          <p:nvSpPr>
            <p:cNvPr id="44065" name="Text Box 43"/>
            <p:cNvSpPr txBox="1">
              <a:spLocks noChangeArrowheads="1"/>
            </p:cNvSpPr>
            <p:nvPr/>
          </p:nvSpPr>
          <p:spPr bwMode="auto">
            <a:xfrm>
              <a:off x="240" y="1248"/>
              <a:ext cx="14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zh-CN">
                  <a:latin typeface="Comic Sans MS" pitchFamily="66" charset="0"/>
                  <a:ea typeface="宋体" charset="-122"/>
                </a:rPr>
                <a:t>Public Params</a:t>
              </a:r>
            </a:p>
          </p:txBody>
        </p:sp>
      </p:grpSp>
      <p:grpSp>
        <p:nvGrpSpPr>
          <p:cNvPr id="44039" name="Group 4"/>
          <p:cNvGrpSpPr>
            <a:grpSpLocks/>
          </p:cNvGrpSpPr>
          <p:nvPr/>
        </p:nvGrpSpPr>
        <p:grpSpPr bwMode="auto">
          <a:xfrm>
            <a:off x="838200" y="4183063"/>
            <a:ext cx="1143000" cy="990600"/>
            <a:chOff x="3456" y="2976"/>
            <a:chExt cx="720" cy="720"/>
          </a:xfrm>
        </p:grpSpPr>
        <p:pic>
          <p:nvPicPr>
            <p:cNvPr id="44062" name="Picture 5" descr="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2976"/>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3" name="Text Box 6"/>
            <p:cNvSpPr txBox="1">
              <a:spLocks noChangeArrowheads="1"/>
            </p:cNvSpPr>
            <p:nvPr/>
          </p:nvSpPr>
          <p:spPr bwMode="auto">
            <a:xfrm>
              <a:off x="3648" y="3120"/>
              <a:ext cx="33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zh-CN" sz="1800">
                  <a:solidFill>
                    <a:srgbClr val="0000CC"/>
                  </a:solidFill>
                  <a:latin typeface="Comic Sans MS" pitchFamily="66" charset="0"/>
                  <a:ea typeface="宋体" charset="-122"/>
                </a:rPr>
                <a:t>M</a:t>
              </a:r>
            </a:p>
          </p:txBody>
        </p:sp>
      </p:grpSp>
      <p:sp>
        <p:nvSpPr>
          <p:cNvPr id="49" name="Rectangle 48"/>
          <p:cNvSpPr/>
          <p:nvPr/>
        </p:nvSpPr>
        <p:spPr>
          <a:xfrm>
            <a:off x="5448300" y="3421063"/>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600">
              <a:solidFill>
                <a:srgbClr val="FFFFFF"/>
              </a:solidFill>
              <a:latin typeface="Comic Sans MS" pitchFamily="66" charset="0"/>
              <a:ea typeface="宋体" pitchFamily="2" charset="-122"/>
            </a:endParaRPr>
          </a:p>
        </p:txBody>
      </p:sp>
      <p:sp>
        <p:nvSpPr>
          <p:cNvPr id="55" name="TextBox 3"/>
          <p:cNvSpPr txBox="1">
            <a:spLocks noChangeArrowheads="1"/>
          </p:cNvSpPr>
          <p:nvPr/>
        </p:nvSpPr>
        <p:spPr bwMode="auto">
          <a:xfrm>
            <a:off x="609600" y="663714"/>
            <a:ext cx="8407400" cy="954107"/>
          </a:xfrm>
          <a:prstGeom prst="rect">
            <a:avLst/>
          </a:prstGeom>
          <a:solidFill>
            <a:schemeClr val="tx2">
              <a:lumMod val="20000"/>
              <a:lumOff val="80000"/>
            </a:schemeClr>
          </a:solidFill>
          <a:ln w="9525">
            <a:noFill/>
            <a:miter lim="800000"/>
            <a:headEnd/>
            <a:tailEnd/>
          </a:ln>
        </p:spPr>
        <p:txBody>
          <a:bodyPr>
            <a:spAutoFit/>
          </a:bodyPr>
          <a:lstStyle/>
          <a:p>
            <a:pPr>
              <a:defRPr/>
            </a:pPr>
            <a:r>
              <a:rPr lang="en-GB" sz="2800" dirty="0">
                <a:solidFill>
                  <a:srgbClr val="CC0000"/>
                </a:solidFill>
                <a:latin typeface="Comic Sans MS" pitchFamily="66" charset="0"/>
              </a:rPr>
              <a:t>How </a:t>
            </a:r>
            <a:r>
              <a:rPr lang="en-GB" sz="2800" dirty="0" smtClean="0">
                <a:solidFill>
                  <a:srgbClr val="CC0000"/>
                </a:solidFill>
                <a:latin typeface="Comic Sans MS" pitchFamily="66" charset="0"/>
              </a:rPr>
              <a:t>about </a:t>
            </a:r>
            <a:r>
              <a:rPr lang="en-GB" sz="2800" dirty="0">
                <a:solidFill>
                  <a:srgbClr val="CC0000"/>
                </a:solidFill>
                <a:latin typeface="Comic Sans MS" pitchFamily="66" charset="0"/>
              </a:rPr>
              <a:t>simply don’t release the attribute values in the access policy in standard CP-ABE?</a:t>
            </a:r>
            <a:endParaRPr lang="en-US" altLang="zh-CN" sz="2800" dirty="0">
              <a:solidFill>
                <a:srgbClr val="CC0000"/>
              </a:solidFill>
              <a:latin typeface="Comic Sans MS" pitchFamily="66" charset="0"/>
              <a:ea typeface="宋体" pitchFamily="2" charset="-122"/>
            </a:endParaRPr>
          </a:p>
        </p:txBody>
      </p:sp>
      <p:grpSp>
        <p:nvGrpSpPr>
          <p:cNvPr id="44042" name="组合 73"/>
          <p:cNvGrpSpPr>
            <a:grpSpLocks/>
          </p:cNvGrpSpPr>
          <p:nvPr/>
        </p:nvGrpSpPr>
        <p:grpSpPr bwMode="auto">
          <a:xfrm>
            <a:off x="4479925" y="2895601"/>
            <a:ext cx="4664075" cy="2337375"/>
            <a:chOff x="0" y="2590800"/>
            <a:chExt cx="4664075" cy="2337790"/>
          </a:xfrm>
        </p:grpSpPr>
        <p:sp>
          <p:nvSpPr>
            <p:cNvPr id="56" name="TextBox 55"/>
            <p:cNvSpPr txBox="1"/>
            <p:nvPr/>
          </p:nvSpPr>
          <p:spPr bwMode="auto">
            <a:xfrm>
              <a:off x="533400" y="2590800"/>
              <a:ext cx="2286000" cy="400181"/>
            </a:xfrm>
            <a:prstGeom prst="rect">
              <a:avLst/>
            </a:prstGeom>
            <a:noFill/>
          </p:spPr>
          <p:txBody>
            <a:bodyPr>
              <a:spAutoFit/>
            </a:bodyPr>
            <a:lstStyle/>
            <a:p>
              <a:pPr>
                <a:defRPr/>
              </a:pPr>
              <a:r>
                <a:rPr lang="en-US" sz="2000" dirty="0">
                  <a:solidFill>
                    <a:srgbClr val="0000FF"/>
                  </a:solidFill>
                  <a:latin typeface="Comic Sans MS" pitchFamily="66" charset="0"/>
                </a:rPr>
                <a:t>Access Policy</a:t>
              </a:r>
            </a:p>
          </p:txBody>
        </p:sp>
        <p:grpSp>
          <p:nvGrpSpPr>
            <p:cNvPr id="44047" name="组合 34"/>
            <p:cNvGrpSpPr>
              <a:grpSpLocks/>
            </p:cNvGrpSpPr>
            <p:nvPr/>
          </p:nvGrpSpPr>
          <p:grpSpPr bwMode="auto">
            <a:xfrm>
              <a:off x="0" y="3124290"/>
              <a:ext cx="4664075" cy="1804300"/>
              <a:chOff x="457200" y="3886279"/>
              <a:chExt cx="4664075" cy="1876605"/>
            </a:xfrm>
          </p:grpSpPr>
          <p:sp>
            <p:nvSpPr>
              <p:cNvPr id="59" name="Line 85"/>
              <p:cNvSpPr>
                <a:spLocks noChangeShapeType="1"/>
              </p:cNvSpPr>
              <p:nvPr/>
            </p:nvSpPr>
            <p:spPr bwMode="auto">
              <a:xfrm flipH="1">
                <a:off x="1416050" y="4143902"/>
                <a:ext cx="517525" cy="322025"/>
              </a:xfrm>
              <a:prstGeom prst="line">
                <a:avLst/>
              </a:prstGeom>
              <a:noFill/>
              <a:ln w="25400">
                <a:solidFill>
                  <a:schemeClr val="tx1"/>
                </a:solidFill>
                <a:round/>
                <a:headEnd/>
                <a:tailEnd/>
              </a:ln>
            </p:spPr>
            <p:txBody>
              <a:bodyPr>
                <a:spAutoFit/>
              </a:bodyPr>
              <a:lstStyle/>
              <a:p>
                <a:pPr>
                  <a:defRPr/>
                </a:pPr>
                <a:endParaRPr lang="en-US" sz="1600">
                  <a:latin typeface="Comic Sans MS" pitchFamily="66" charset="0"/>
                </a:endParaRPr>
              </a:p>
            </p:txBody>
          </p:sp>
          <p:sp>
            <p:nvSpPr>
              <p:cNvPr id="60" name="Text Box 89"/>
              <p:cNvSpPr txBox="1">
                <a:spLocks noChangeArrowheads="1"/>
              </p:cNvSpPr>
              <p:nvPr/>
            </p:nvSpPr>
            <p:spPr bwMode="auto">
              <a:xfrm>
                <a:off x="457200" y="4495653"/>
                <a:ext cx="2247900" cy="352184"/>
              </a:xfrm>
              <a:prstGeom prst="rect">
                <a:avLst/>
              </a:prstGeom>
              <a:noFill/>
              <a:ln w="9525">
                <a:noFill/>
                <a:miter lim="800000"/>
                <a:headEnd/>
                <a:tailEnd/>
              </a:ln>
            </p:spPr>
            <p:txBody>
              <a:bodyPr wrap="square">
                <a:spAutoFit/>
              </a:bodyPr>
              <a:lstStyle/>
              <a:p>
                <a:pPr>
                  <a:defRPr/>
                </a:pPr>
                <a:r>
                  <a:rPr lang="en-US" altLang="zh-CN" sz="1600" b="1" dirty="0">
                    <a:solidFill>
                      <a:srgbClr val="C00000"/>
                    </a:solidFill>
                    <a:latin typeface="Comic Sans MS" pitchFamily="66" charset="0"/>
                    <a:ea typeface="宋体" pitchFamily="2" charset="-122"/>
                  </a:rPr>
                  <a:t>SS#: </a:t>
                </a:r>
                <a:r>
                  <a:rPr lang="en-US" altLang="zh-CN" sz="1600" b="1" i="1" dirty="0">
                    <a:solidFill>
                      <a:srgbClr val="006600"/>
                    </a:solidFill>
                    <a:latin typeface="Comic Sans MS" pitchFamily="66" charset="0"/>
                    <a:ea typeface="宋体" pitchFamily="2" charset="-122"/>
                  </a:rPr>
                  <a:t>123-45-6789</a:t>
                </a:r>
                <a:endParaRPr lang="zh-CN" altLang="en-US" sz="1600" b="1" i="1" dirty="0">
                  <a:solidFill>
                    <a:srgbClr val="006600"/>
                  </a:solidFill>
                  <a:latin typeface="Comic Sans MS" pitchFamily="66" charset="0"/>
                  <a:ea typeface="宋体" pitchFamily="2" charset="-122"/>
                </a:endParaRPr>
              </a:p>
            </p:txBody>
          </p:sp>
          <p:sp>
            <p:nvSpPr>
              <p:cNvPr id="61" name="Line 93"/>
              <p:cNvSpPr>
                <a:spLocks noChangeShapeType="1"/>
              </p:cNvSpPr>
              <p:nvPr/>
            </p:nvSpPr>
            <p:spPr bwMode="auto">
              <a:xfrm>
                <a:off x="2522538" y="4143902"/>
                <a:ext cx="517525" cy="322025"/>
              </a:xfrm>
              <a:prstGeom prst="line">
                <a:avLst/>
              </a:prstGeom>
              <a:noFill/>
              <a:ln w="25400">
                <a:solidFill>
                  <a:schemeClr val="tx1"/>
                </a:solidFill>
                <a:round/>
                <a:headEnd/>
                <a:tailEnd/>
              </a:ln>
            </p:spPr>
            <p:txBody>
              <a:bodyPr>
                <a:spAutoFit/>
              </a:bodyPr>
              <a:lstStyle/>
              <a:p>
                <a:pPr>
                  <a:defRPr/>
                </a:pPr>
                <a:endParaRPr lang="en-US" sz="1600">
                  <a:latin typeface="Comic Sans MS" pitchFamily="66" charset="0"/>
                </a:endParaRPr>
              </a:p>
            </p:txBody>
          </p:sp>
          <p:grpSp>
            <p:nvGrpSpPr>
              <p:cNvPr id="44051" name="组合 27"/>
              <p:cNvGrpSpPr>
                <a:grpSpLocks/>
              </p:cNvGrpSpPr>
              <p:nvPr/>
            </p:nvGrpSpPr>
            <p:grpSpPr bwMode="auto">
              <a:xfrm>
                <a:off x="1933576" y="3886279"/>
                <a:ext cx="949325" cy="450835"/>
                <a:chOff x="1981976" y="3429095"/>
                <a:chExt cx="980449" cy="534035"/>
              </a:xfrm>
            </p:grpSpPr>
            <p:sp>
              <p:nvSpPr>
                <p:cNvPr id="75" name="Text Box 78"/>
                <p:cNvSpPr txBox="1">
                  <a:spLocks noChangeArrowheads="1"/>
                </p:cNvSpPr>
                <p:nvPr/>
              </p:nvSpPr>
              <p:spPr bwMode="auto">
                <a:xfrm>
                  <a:off x="2049198" y="3474088"/>
                  <a:ext cx="913227" cy="417177"/>
                </a:xfrm>
                <a:prstGeom prst="rect">
                  <a:avLst/>
                </a:prstGeom>
                <a:noFill/>
                <a:ln w="9525">
                  <a:noFill/>
                  <a:miter lim="800000"/>
                  <a:headEnd/>
                  <a:tailEnd/>
                </a:ln>
              </p:spPr>
              <p:txBody>
                <a:bodyPr>
                  <a:spAutoFit/>
                </a:bodyPr>
                <a:lstStyle/>
                <a:p>
                  <a:pPr>
                    <a:defRPr/>
                  </a:pPr>
                  <a:r>
                    <a:rPr lang="en-US" altLang="zh-CN" sz="1600">
                      <a:latin typeface="Comic Sans MS" pitchFamily="66" charset="0"/>
                      <a:ea typeface="宋体" pitchFamily="2" charset="-122"/>
                    </a:rPr>
                    <a:t>OR</a:t>
                  </a:r>
                </a:p>
              </p:txBody>
            </p:sp>
            <p:sp>
              <p:nvSpPr>
                <p:cNvPr id="76" name="椭圆 53"/>
                <p:cNvSpPr/>
                <p:nvPr/>
              </p:nvSpPr>
              <p:spPr bwMode="auto">
                <a:xfrm>
                  <a:off x="1981976" y="3429095"/>
                  <a:ext cx="608273" cy="5340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600">
                    <a:solidFill>
                      <a:srgbClr val="FFFFFF"/>
                    </a:solidFill>
                    <a:latin typeface="Comic Sans MS" pitchFamily="66" charset="0"/>
                    <a:ea typeface="宋体" pitchFamily="2" charset="-122"/>
                  </a:endParaRPr>
                </a:p>
              </p:txBody>
            </p:sp>
          </p:grpSp>
          <p:grpSp>
            <p:nvGrpSpPr>
              <p:cNvPr id="44052" name="组合 33"/>
              <p:cNvGrpSpPr>
                <a:grpSpLocks/>
              </p:cNvGrpSpPr>
              <p:nvPr/>
            </p:nvGrpSpPr>
            <p:grpSpPr bwMode="auto">
              <a:xfrm>
                <a:off x="609600" y="4467583"/>
                <a:ext cx="4511675" cy="1295301"/>
                <a:chOff x="609600" y="4467583"/>
                <a:chExt cx="4511675" cy="1295301"/>
              </a:xfrm>
            </p:grpSpPr>
            <p:sp>
              <p:nvSpPr>
                <p:cNvPr id="69" name="Text Box 84"/>
                <p:cNvSpPr txBox="1">
                  <a:spLocks noChangeArrowheads="1"/>
                </p:cNvSpPr>
                <p:nvPr/>
              </p:nvSpPr>
              <p:spPr bwMode="auto">
                <a:xfrm>
                  <a:off x="3200400" y="5154567"/>
                  <a:ext cx="1920875" cy="608317"/>
                </a:xfrm>
                <a:prstGeom prst="rect">
                  <a:avLst/>
                </a:prstGeom>
                <a:noFill/>
                <a:ln w="9525">
                  <a:noFill/>
                  <a:miter lim="800000"/>
                  <a:headEnd/>
                  <a:tailEnd/>
                </a:ln>
              </p:spPr>
              <p:txBody>
                <a:bodyPr wrap="square">
                  <a:spAutoFit/>
                </a:bodyPr>
                <a:lstStyle/>
                <a:p>
                  <a:pPr>
                    <a:defRPr/>
                  </a:pPr>
                  <a:r>
                    <a:rPr lang="en-US" altLang="zh-CN" sz="1600" b="1" dirty="0">
                      <a:solidFill>
                        <a:srgbClr val="CC0000"/>
                      </a:solidFill>
                      <a:latin typeface="Comic Sans MS" pitchFamily="66" charset="0"/>
                      <a:ea typeface="宋体" pitchFamily="2" charset="-122"/>
                    </a:rPr>
                    <a:t>Occupation: </a:t>
                  </a:r>
                  <a:r>
                    <a:rPr lang="en-US" altLang="zh-CN" sz="1600" b="1" i="1" dirty="0">
                      <a:solidFill>
                        <a:srgbClr val="006600"/>
                      </a:solidFill>
                      <a:latin typeface="Comic Sans MS" pitchFamily="66" charset="0"/>
                      <a:ea typeface="宋体" pitchFamily="2" charset="-122"/>
                    </a:rPr>
                    <a:t>Cardiologist</a:t>
                  </a:r>
                  <a:endParaRPr lang="zh-CN" altLang="en-US" sz="1600" b="1" i="1" dirty="0">
                    <a:solidFill>
                      <a:srgbClr val="006600"/>
                    </a:solidFill>
                    <a:latin typeface="Comic Sans MS" pitchFamily="66" charset="0"/>
                    <a:ea typeface="宋体" pitchFamily="2" charset="-122"/>
                  </a:endParaRPr>
                </a:p>
              </p:txBody>
            </p:sp>
            <p:sp>
              <p:nvSpPr>
                <p:cNvPr id="67" name="Text Box 82"/>
                <p:cNvSpPr txBox="1">
                  <a:spLocks noChangeArrowheads="1"/>
                </p:cNvSpPr>
                <p:nvPr/>
              </p:nvSpPr>
              <p:spPr bwMode="auto">
                <a:xfrm>
                  <a:off x="609600" y="5154565"/>
                  <a:ext cx="2498725" cy="608317"/>
                </a:xfrm>
                <a:prstGeom prst="rect">
                  <a:avLst/>
                </a:prstGeom>
                <a:noFill/>
                <a:ln w="9525">
                  <a:noFill/>
                  <a:miter lim="800000"/>
                  <a:headEnd/>
                  <a:tailEnd/>
                </a:ln>
              </p:spPr>
              <p:txBody>
                <a:bodyPr>
                  <a:spAutoFit/>
                </a:bodyPr>
                <a:lstStyle/>
                <a:p>
                  <a:pPr>
                    <a:defRPr/>
                  </a:pPr>
                  <a:r>
                    <a:rPr lang="en-US" altLang="zh-CN" sz="1600" b="1" dirty="0">
                      <a:solidFill>
                        <a:srgbClr val="C00000"/>
                      </a:solidFill>
                      <a:latin typeface="Comic Sans MS" pitchFamily="66" charset="0"/>
                      <a:ea typeface="宋体" pitchFamily="2" charset="-122"/>
                    </a:rPr>
                    <a:t>Affiliation:</a:t>
                  </a:r>
                  <a:r>
                    <a:rPr lang="en-US" altLang="zh-CN" sz="1600" b="1" dirty="0">
                      <a:solidFill>
                        <a:srgbClr val="006600"/>
                      </a:solidFill>
                      <a:latin typeface="Comic Sans MS" pitchFamily="66" charset="0"/>
                      <a:ea typeface="宋体" pitchFamily="2" charset="-122"/>
                    </a:rPr>
                    <a:t> </a:t>
                  </a:r>
                </a:p>
                <a:p>
                  <a:pPr>
                    <a:defRPr/>
                  </a:pPr>
                  <a:r>
                    <a:rPr lang="en-US" altLang="zh-CN" sz="1600" b="1" i="1" dirty="0">
                      <a:solidFill>
                        <a:srgbClr val="006600"/>
                      </a:solidFill>
                      <a:latin typeface="Comic Sans MS" pitchFamily="66" charset="0"/>
                      <a:ea typeface="宋体" pitchFamily="2" charset="-122"/>
                    </a:rPr>
                    <a:t>University Hospital</a:t>
                  </a:r>
                </a:p>
              </p:txBody>
            </p:sp>
            <p:sp>
              <p:nvSpPr>
                <p:cNvPr id="70" name="Line 87"/>
                <p:cNvSpPr>
                  <a:spLocks noChangeShapeType="1"/>
                </p:cNvSpPr>
                <p:nvPr/>
              </p:nvSpPr>
              <p:spPr bwMode="auto">
                <a:xfrm flipH="1">
                  <a:off x="2057400" y="4852357"/>
                  <a:ext cx="760413" cy="460743"/>
                </a:xfrm>
                <a:prstGeom prst="line">
                  <a:avLst/>
                </a:prstGeom>
                <a:noFill/>
                <a:ln w="25400">
                  <a:solidFill>
                    <a:schemeClr val="tx1"/>
                  </a:solidFill>
                  <a:round/>
                  <a:headEnd/>
                  <a:tailEnd/>
                </a:ln>
              </p:spPr>
              <p:txBody>
                <a:bodyPr>
                  <a:spAutoFit/>
                </a:bodyPr>
                <a:lstStyle/>
                <a:p>
                  <a:pPr>
                    <a:defRPr/>
                  </a:pPr>
                  <a:endParaRPr lang="en-US" sz="1600">
                    <a:latin typeface="Comic Sans MS" pitchFamily="66" charset="0"/>
                  </a:endParaRPr>
                </a:p>
              </p:txBody>
            </p:sp>
            <p:sp>
              <p:nvSpPr>
                <p:cNvPr id="71" name="Line 92"/>
                <p:cNvSpPr>
                  <a:spLocks noChangeShapeType="1"/>
                </p:cNvSpPr>
                <p:nvPr/>
              </p:nvSpPr>
              <p:spPr bwMode="auto">
                <a:xfrm>
                  <a:off x="3297238" y="4832540"/>
                  <a:ext cx="588962" cy="364961"/>
                </a:xfrm>
                <a:prstGeom prst="line">
                  <a:avLst/>
                </a:prstGeom>
                <a:noFill/>
                <a:ln w="25400">
                  <a:solidFill>
                    <a:schemeClr val="tx1"/>
                  </a:solidFill>
                  <a:round/>
                  <a:headEnd/>
                  <a:tailEnd/>
                </a:ln>
              </p:spPr>
              <p:txBody>
                <a:bodyPr>
                  <a:spAutoFit/>
                </a:bodyPr>
                <a:lstStyle/>
                <a:p>
                  <a:pPr>
                    <a:defRPr/>
                  </a:pPr>
                  <a:endParaRPr lang="en-US" sz="1600">
                    <a:latin typeface="Comic Sans MS" pitchFamily="66" charset="0"/>
                  </a:endParaRPr>
                </a:p>
              </p:txBody>
            </p:sp>
            <p:grpSp>
              <p:nvGrpSpPr>
                <p:cNvPr id="44057" name="组合 28"/>
                <p:cNvGrpSpPr>
                  <a:grpSpLocks/>
                </p:cNvGrpSpPr>
                <p:nvPr/>
              </p:nvGrpSpPr>
              <p:grpSpPr bwMode="auto">
                <a:xfrm>
                  <a:off x="2705100" y="4467583"/>
                  <a:ext cx="885825" cy="452487"/>
                  <a:chOff x="1940602" y="3429692"/>
                  <a:chExt cx="914869" cy="535991"/>
                </a:xfrm>
              </p:grpSpPr>
              <p:sp>
                <p:nvSpPr>
                  <p:cNvPr id="73" name="Text Box 78"/>
                  <p:cNvSpPr txBox="1">
                    <a:spLocks noChangeArrowheads="1"/>
                  </p:cNvSpPr>
                  <p:nvPr/>
                </p:nvSpPr>
                <p:spPr bwMode="auto">
                  <a:xfrm>
                    <a:off x="1940602" y="3472728"/>
                    <a:ext cx="914869" cy="417177"/>
                  </a:xfrm>
                  <a:prstGeom prst="rect">
                    <a:avLst/>
                  </a:prstGeom>
                  <a:noFill/>
                  <a:ln w="9525">
                    <a:noFill/>
                    <a:miter lim="800000"/>
                    <a:headEnd/>
                    <a:tailEnd/>
                  </a:ln>
                </p:spPr>
                <p:txBody>
                  <a:bodyPr>
                    <a:spAutoFit/>
                  </a:bodyPr>
                  <a:lstStyle/>
                  <a:p>
                    <a:pPr>
                      <a:defRPr/>
                    </a:pPr>
                    <a:r>
                      <a:rPr lang="en-US" altLang="zh-CN" sz="1600">
                        <a:latin typeface="Comic Sans MS" pitchFamily="66" charset="0"/>
                        <a:ea typeface="宋体" pitchFamily="2" charset="-122"/>
                      </a:rPr>
                      <a:t> AND</a:t>
                    </a:r>
                  </a:p>
                </p:txBody>
              </p:sp>
              <p:sp>
                <p:nvSpPr>
                  <p:cNvPr id="74" name="椭圆 51"/>
                  <p:cNvSpPr/>
                  <p:nvPr/>
                </p:nvSpPr>
                <p:spPr bwMode="auto">
                  <a:xfrm>
                    <a:off x="1981591" y="3429692"/>
                    <a:ext cx="608273" cy="5359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600">
                      <a:solidFill>
                        <a:srgbClr val="FFFFFF"/>
                      </a:solidFill>
                      <a:latin typeface="Comic Sans MS" pitchFamily="66" charset="0"/>
                      <a:ea typeface="宋体" pitchFamily="2" charset="-122"/>
                    </a:endParaRPr>
                  </a:p>
                </p:txBody>
              </p:sp>
            </p:grpSp>
          </p:grpSp>
        </p:grpSp>
      </p:grpSp>
      <p:sp>
        <p:nvSpPr>
          <p:cNvPr id="46" name="Rectangle 45"/>
          <p:cNvSpPr/>
          <p:nvPr/>
        </p:nvSpPr>
        <p:spPr>
          <a:xfrm>
            <a:off x="5105400" y="4022728"/>
            <a:ext cx="1568450" cy="320672"/>
          </a:xfrm>
          <a:prstGeom prst="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600">
              <a:solidFill>
                <a:srgbClr val="FFFFFF"/>
              </a:solidFill>
              <a:latin typeface="Comic Sans MS" pitchFamily="66" charset="0"/>
              <a:ea typeface="宋体" pitchFamily="2" charset="-122"/>
            </a:endParaRPr>
          </a:p>
        </p:txBody>
      </p:sp>
      <p:sp>
        <p:nvSpPr>
          <p:cNvPr id="47" name="Rectangle 46"/>
          <p:cNvSpPr/>
          <p:nvPr/>
        </p:nvSpPr>
        <p:spPr>
          <a:xfrm>
            <a:off x="4724400" y="4953000"/>
            <a:ext cx="2133600" cy="317216"/>
          </a:xfrm>
          <a:prstGeom prst="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600">
              <a:solidFill>
                <a:srgbClr val="FFFFFF"/>
              </a:solidFill>
              <a:latin typeface="Comic Sans MS" pitchFamily="66" charset="0"/>
              <a:ea typeface="宋体" pitchFamily="2" charset="-122"/>
            </a:endParaRPr>
          </a:p>
        </p:txBody>
      </p:sp>
      <p:sp>
        <p:nvSpPr>
          <p:cNvPr id="48" name="Rectangle 47"/>
          <p:cNvSpPr/>
          <p:nvPr/>
        </p:nvSpPr>
        <p:spPr>
          <a:xfrm>
            <a:off x="7239000" y="4953000"/>
            <a:ext cx="1371600" cy="304800"/>
          </a:xfrm>
          <a:prstGeom prst="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600">
              <a:solidFill>
                <a:srgbClr val="FFFFFF"/>
              </a:solidFill>
              <a:latin typeface="Comic Sans MS" pitchFamily="66" charset="0"/>
              <a:ea typeface="宋体" pitchFamily="2" charset="-122"/>
            </a:endParaRPr>
          </a:p>
        </p:txBody>
      </p:sp>
      <p:sp>
        <p:nvSpPr>
          <p:cNvPr id="41" name="Rectangle 40"/>
          <p:cNvSpPr/>
          <p:nvPr/>
        </p:nvSpPr>
        <p:spPr>
          <a:xfrm>
            <a:off x="609600" y="5492115"/>
            <a:ext cx="8839200" cy="984885"/>
          </a:xfrm>
          <a:prstGeom prst="rect">
            <a:avLst/>
          </a:prstGeom>
        </p:spPr>
        <p:txBody>
          <a:bodyPr wrap="square">
            <a:spAutoFit/>
          </a:bodyPr>
          <a:lstStyle/>
          <a:p>
            <a:pPr eaLnBrk="1" hangingPunct="1">
              <a:spcAft>
                <a:spcPts val="1200"/>
              </a:spcAft>
            </a:pPr>
            <a:r>
              <a:rPr lang="en-US" altLang="zh-CN" dirty="0">
                <a:latin typeface="Comic Sans MS" pitchFamily="66" charset="0"/>
                <a:ea typeface="宋体" charset="-122"/>
              </a:rPr>
              <a:t>CT = (  </a:t>
            </a:r>
            <a:r>
              <a:rPr lang="en-US" altLang="zh-CN" dirty="0" err="1">
                <a:latin typeface="Comic Sans MS" pitchFamily="66" charset="0"/>
                <a:ea typeface="宋体" charset="-122"/>
              </a:rPr>
              <a:t>M</a:t>
            </a:r>
            <a:r>
              <a:rPr lang="en-US" altLang="zh-CN" sz="1200" dirty="0" err="1">
                <a:latin typeface="Comic Sans MS" pitchFamily="66" charset="0"/>
                <a:ea typeface="Arial Unicode MS" pitchFamily="34" charset="-128"/>
                <a:cs typeface="Arial Unicode MS" pitchFamily="34" charset="-128"/>
                <a:sym typeface="Symbol" pitchFamily="18" charset="2"/>
              </a:rPr>
              <a:t></a:t>
            </a:r>
            <a:r>
              <a:rPr lang="en-US" altLang="zh-CN" dirty="0" err="1">
                <a:solidFill>
                  <a:srgbClr val="002060"/>
                </a:solidFill>
                <a:latin typeface="Comic Sans MS" pitchFamily="66" charset="0"/>
                <a:ea typeface="宋体" charset="-122"/>
              </a:rPr>
              <a:t>e</a:t>
            </a:r>
            <a:r>
              <a:rPr lang="en-US" altLang="zh-CN" dirty="0">
                <a:solidFill>
                  <a:srgbClr val="002060"/>
                </a:solidFill>
                <a:latin typeface="Comic Sans MS" pitchFamily="66" charset="0"/>
                <a:ea typeface="宋体" charset="-122"/>
              </a:rPr>
              <a:t>(</a:t>
            </a:r>
            <a:r>
              <a:rPr lang="en-US" altLang="zh-CN" dirty="0" err="1">
                <a:solidFill>
                  <a:srgbClr val="002060"/>
                </a:solidFill>
                <a:latin typeface="Comic Sans MS" pitchFamily="66" charset="0"/>
                <a:ea typeface="宋体" charset="-122"/>
              </a:rPr>
              <a:t>g,g</a:t>
            </a:r>
            <a:r>
              <a:rPr lang="en-US" altLang="zh-CN" dirty="0">
                <a:solidFill>
                  <a:srgbClr val="002060"/>
                </a:solidFill>
                <a:latin typeface="Comic Sans MS" pitchFamily="66" charset="0"/>
                <a:ea typeface="宋体" charset="-122"/>
              </a:rPr>
              <a:t>)</a:t>
            </a:r>
            <a:r>
              <a:rPr lang="en-US" altLang="zh-CN" baseline="30000" dirty="0">
                <a:solidFill>
                  <a:srgbClr val="002060"/>
                </a:solidFill>
                <a:latin typeface="Comic Sans MS" pitchFamily="66" charset="0"/>
                <a:ea typeface="宋体" charset="-122"/>
              </a:rPr>
              <a:t>a</a:t>
            </a:r>
            <a:r>
              <a:rPr lang="en-US" altLang="zh-CN" baseline="30000" dirty="0">
                <a:solidFill>
                  <a:srgbClr val="FF0000"/>
                </a:solidFill>
                <a:latin typeface="Comic Sans MS" pitchFamily="66" charset="0"/>
                <a:ea typeface="宋体" charset="-122"/>
              </a:rPr>
              <a:t>s</a:t>
            </a:r>
            <a:r>
              <a:rPr lang="en-US" altLang="zh-CN" dirty="0">
                <a:latin typeface="Comic Sans MS" pitchFamily="66" charset="0"/>
                <a:ea typeface="宋体" charset="-122"/>
              </a:rPr>
              <a:t>, </a:t>
            </a:r>
            <a:r>
              <a:rPr lang="en-US" altLang="zh-CN" dirty="0" err="1" smtClean="0">
                <a:latin typeface="Comic Sans MS" pitchFamily="66" charset="0"/>
                <a:ea typeface="宋体" charset="-122"/>
              </a:rPr>
              <a:t>g</a:t>
            </a:r>
            <a:r>
              <a:rPr lang="en-US" altLang="zh-CN" baseline="30000" dirty="0" err="1" smtClean="0">
                <a:solidFill>
                  <a:srgbClr val="FF0000"/>
                </a:solidFill>
                <a:latin typeface="Comic Sans MS" pitchFamily="66" charset="0"/>
                <a:ea typeface="宋体" charset="-122"/>
              </a:rPr>
              <a:t>s</a:t>
            </a:r>
            <a:r>
              <a:rPr lang="en-US" altLang="zh-CN" dirty="0" smtClean="0">
                <a:latin typeface="Comic Sans MS" pitchFamily="66" charset="0"/>
                <a:ea typeface="宋体" charset="-122"/>
              </a:rPr>
              <a:t>, C</a:t>
            </a:r>
            <a:r>
              <a:rPr lang="en-US" altLang="zh-CN" baseline="-25000" dirty="0" smtClean="0">
                <a:latin typeface="Comic Sans MS" pitchFamily="66" charset="0"/>
                <a:ea typeface="宋体" charset="-122"/>
              </a:rPr>
              <a:t>1</a:t>
            </a:r>
            <a:r>
              <a:rPr lang="en-US" altLang="zh-CN" dirty="0">
                <a:latin typeface="Comic Sans MS" pitchFamily="66" charset="0"/>
                <a:ea typeface="宋体" charset="-122"/>
              </a:rPr>
              <a:t>= (g</a:t>
            </a:r>
            <a:r>
              <a:rPr lang="en-US" altLang="zh-CN" baseline="30000" dirty="0">
                <a:latin typeface="Comic Sans MS" pitchFamily="66" charset="0"/>
                <a:ea typeface="宋体" charset="-122"/>
              </a:rPr>
              <a:t>b</a:t>
            </a:r>
            <a:r>
              <a:rPr lang="en-US" altLang="zh-CN" baseline="30000" dirty="0">
                <a:solidFill>
                  <a:srgbClr val="FF0000"/>
                </a:solidFill>
                <a:latin typeface="Comic Sans MS" pitchFamily="66" charset="0"/>
                <a:ea typeface="宋体" charset="-122"/>
              </a:rPr>
              <a:t>s</a:t>
            </a:r>
            <a:r>
              <a:rPr lang="en-US" altLang="zh-CN" sz="2000" baseline="20000" dirty="0">
                <a:solidFill>
                  <a:srgbClr val="FF0000"/>
                </a:solidFill>
                <a:latin typeface="Comic Sans MS" pitchFamily="66" charset="0"/>
                <a:ea typeface="宋体" charset="-122"/>
              </a:rPr>
              <a:t>1</a:t>
            </a:r>
            <a:r>
              <a:rPr lang="en-US" altLang="zh-CN" dirty="0">
                <a:latin typeface="Comic Sans MS" pitchFamily="66" charset="0"/>
                <a:ea typeface="宋体" charset="-122"/>
              </a:rPr>
              <a:t>H(“</a:t>
            </a:r>
            <a:r>
              <a:rPr lang="en-US" altLang="zh-CN" dirty="0">
                <a:solidFill>
                  <a:srgbClr val="006600"/>
                </a:solidFill>
                <a:latin typeface="Comic Sans MS" pitchFamily="66" charset="0"/>
                <a:ea typeface="宋体" charset="-122"/>
              </a:rPr>
              <a:t>123-</a:t>
            </a:r>
            <a:r>
              <a:rPr lang="en-US" altLang="zh-CN" dirty="0">
                <a:latin typeface="Comic Sans MS" pitchFamily="66" charset="0"/>
                <a:ea typeface="宋体" charset="-122"/>
              </a:rPr>
              <a:t>”)</a:t>
            </a:r>
            <a:r>
              <a:rPr lang="en-US" altLang="zh-CN" baseline="30000" dirty="0">
                <a:latin typeface="Comic Sans MS" pitchFamily="66" charset="0"/>
                <a:ea typeface="宋体" charset="-122"/>
              </a:rPr>
              <a:t>r</a:t>
            </a:r>
            <a:r>
              <a:rPr lang="en-US" altLang="zh-CN" baseline="18000" dirty="0">
                <a:latin typeface="Comic Sans MS" pitchFamily="66" charset="0"/>
                <a:ea typeface="宋体" charset="-122"/>
              </a:rPr>
              <a:t>1</a:t>
            </a:r>
            <a:r>
              <a:rPr lang="en-US" altLang="zh-CN" dirty="0">
                <a:latin typeface="Comic Sans MS" pitchFamily="66" charset="0"/>
                <a:ea typeface="宋体" charset="-122"/>
              </a:rPr>
              <a:t>, g</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1</a:t>
            </a:r>
            <a:r>
              <a:rPr lang="en-US" altLang="zh-CN" dirty="0">
                <a:latin typeface="Comic Sans MS" pitchFamily="66" charset="0"/>
                <a:ea typeface="宋体" charset="-122"/>
              </a:rPr>
              <a:t>), </a:t>
            </a:r>
            <a:endParaRPr lang="en-US" altLang="zh-CN" dirty="0" smtClean="0">
              <a:latin typeface="Comic Sans MS" pitchFamily="66" charset="0"/>
              <a:ea typeface="宋体" charset="-122"/>
            </a:endParaRPr>
          </a:p>
          <a:p>
            <a:pPr eaLnBrk="1" hangingPunct="1">
              <a:spcAft>
                <a:spcPts val="1200"/>
              </a:spcAft>
            </a:pPr>
            <a:r>
              <a:rPr lang="en-US" altLang="zh-CN" dirty="0">
                <a:latin typeface="Comic Sans MS" pitchFamily="66" charset="0"/>
                <a:ea typeface="宋体" charset="-122"/>
              </a:rPr>
              <a:t> </a:t>
            </a:r>
            <a:r>
              <a:rPr lang="en-US" altLang="zh-CN" dirty="0" smtClean="0">
                <a:latin typeface="Comic Sans MS" pitchFamily="66" charset="0"/>
                <a:ea typeface="宋体" charset="-122"/>
              </a:rPr>
              <a:t>          C</a:t>
            </a:r>
            <a:r>
              <a:rPr lang="en-US" altLang="zh-CN" baseline="-25000" dirty="0" smtClean="0">
                <a:latin typeface="Comic Sans MS" pitchFamily="66" charset="0"/>
                <a:ea typeface="宋体" charset="-122"/>
              </a:rPr>
              <a:t>2</a:t>
            </a:r>
            <a:r>
              <a:rPr lang="en-US" altLang="zh-CN" dirty="0" smtClean="0">
                <a:latin typeface="Comic Sans MS" pitchFamily="66" charset="0"/>
                <a:ea typeface="宋体" charset="-122"/>
              </a:rPr>
              <a:t> </a:t>
            </a:r>
            <a:r>
              <a:rPr lang="en-US" altLang="zh-CN" dirty="0">
                <a:latin typeface="Comic Sans MS" pitchFamily="66" charset="0"/>
                <a:ea typeface="宋体" charset="-122"/>
              </a:rPr>
              <a:t>= (g</a:t>
            </a:r>
            <a:r>
              <a:rPr lang="en-US" altLang="zh-CN" baseline="30000" dirty="0">
                <a:latin typeface="Comic Sans MS" pitchFamily="66" charset="0"/>
                <a:ea typeface="宋体" charset="-122"/>
              </a:rPr>
              <a:t>b</a:t>
            </a:r>
            <a:r>
              <a:rPr lang="en-US" altLang="zh-CN" baseline="30000" dirty="0">
                <a:solidFill>
                  <a:srgbClr val="FF0000"/>
                </a:solidFill>
                <a:latin typeface="Comic Sans MS" pitchFamily="66" charset="0"/>
                <a:ea typeface="宋体" charset="-122"/>
              </a:rPr>
              <a:t>s</a:t>
            </a:r>
            <a:r>
              <a:rPr lang="en-US" altLang="zh-CN" baseline="20000" dirty="0">
                <a:solidFill>
                  <a:srgbClr val="FF0000"/>
                </a:solidFill>
                <a:latin typeface="Comic Sans MS" pitchFamily="66" charset="0"/>
                <a:ea typeface="宋体" charset="-122"/>
              </a:rPr>
              <a:t>2</a:t>
            </a:r>
            <a:r>
              <a:rPr lang="en-US" altLang="zh-CN" dirty="0">
                <a:latin typeface="Comic Sans MS" pitchFamily="66" charset="0"/>
                <a:ea typeface="宋体" charset="-122"/>
              </a:rPr>
              <a:t>H(“</a:t>
            </a:r>
            <a:r>
              <a:rPr lang="en-US" altLang="zh-CN" dirty="0">
                <a:solidFill>
                  <a:srgbClr val="006600"/>
                </a:solidFill>
                <a:latin typeface="Comic Sans MS" pitchFamily="66" charset="0"/>
                <a:ea typeface="宋体" charset="-122"/>
              </a:rPr>
              <a:t>UH</a:t>
            </a:r>
            <a:r>
              <a:rPr lang="en-US" altLang="zh-CN" dirty="0">
                <a:latin typeface="Comic Sans MS" pitchFamily="66" charset="0"/>
                <a:ea typeface="宋体" charset="-122"/>
              </a:rPr>
              <a:t>”)</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2</a:t>
            </a:r>
            <a:r>
              <a:rPr lang="en-US" altLang="zh-CN" dirty="0">
                <a:latin typeface="Comic Sans MS" pitchFamily="66" charset="0"/>
                <a:ea typeface="宋体" charset="-122"/>
              </a:rPr>
              <a:t>, g</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2</a:t>
            </a:r>
            <a:r>
              <a:rPr lang="en-US" altLang="zh-CN" dirty="0">
                <a:latin typeface="Comic Sans MS" pitchFamily="66" charset="0"/>
                <a:ea typeface="宋体" charset="-122"/>
              </a:rPr>
              <a:t>), </a:t>
            </a:r>
            <a:r>
              <a:rPr lang="en-US" altLang="zh-CN" dirty="0" smtClean="0">
                <a:latin typeface="Comic Sans MS" pitchFamily="66" charset="0"/>
                <a:ea typeface="宋体" charset="-122"/>
              </a:rPr>
              <a:t>C</a:t>
            </a:r>
            <a:r>
              <a:rPr lang="en-US" altLang="zh-CN" baseline="-25000" dirty="0" smtClean="0">
                <a:latin typeface="Comic Sans MS" pitchFamily="66" charset="0"/>
                <a:ea typeface="宋体" charset="-122"/>
              </a:rPr>
              <a:t>3</a:t>
            </a:r>
            <a:r>
              <a:rPr lang="en-US" altLang="zh-CN" dirty="0" smtClean="0">
                <a:latin typeface="Comic Sans MS" pitchFamily="66" charset="0"/>
                <a:ea typeface="宋体" charset="-122"/>
              </a:rPr>
              <a:t> </a:t>
            </a:r>
            <a:r>
              <a:rPr lang="en-US" altLang="zh-CN" dirty="0">
                <a:latin typeface="Comic Sans MS" pitchFamily="66" charset="0"/>
                <a:ea typeface="宋体" charset="-122"/>
              </a:rPr>
              <a:t>= (g</a:t>
            </a:r>
            <a:r>
              <a:rPr lang="en-US" altLang="zh-CN" baseline="30000" dirty="0">
                <a:latin typeface="Comic Sans MS" pitchFamily="66" charset="0"/>
                <a:ea typeface="宋体" charset="-122"/>
              </a:rPr>
              <a:t>b</a:t>
            </a:r>
            <a:r>
              <a:rPr lang="en-US" altLang="zh-CN" baseline="30000" dirty="0">
                <a:solidFill>
                  <a:srgbClr val="FF0000"/>
                </a:solidFill>
                <a:latin typeface="Comic Sans MS" pitchFamily="66" charset="0"/>
                <a:ea typeface="宋体" charset="-122"/>
              </a:rPr>
              <a:t>s</a:t>
            </a:r>
            <a:r>
              <a:rPr lang="en-US" altLang="zh-CN" baseline="20000" dirty="0">
                <a:solidFill>
                  <a:srgbClr val="FF0000"/>
                </a:solidFill>
                <a:latin typeface="Comic Sans MS" pitchFamily="66" charset="0"/>
                <a:ea typeface="宋体" charset="-122"/>
              </a:rPr>
              <a:t>3</a:t>
            </a:r>
            <a:r>
              <a:rPr lang="en-US" altLang="zh-CN" dirty="0">
                <a:latin typeface="Comic Sans MS" pitchFamily="66" charset="0"/>
                <a:ea typeface="宋体" charset="-122"/>
              </a:rPr>
              <a:t>H(“</a:t>
            </a:r>
            <a:r>
              <a:rPr lang="en-US" altLang="zh-CN" dirty="0">
                <a:solidFill>
                  <a:srgbClr val="006600"/>
                </a:solidFill>
                <a:latin typeface="Comic Sans MS" pitchFamily="66" charset="0"/>
                <a:ea typeface="宋体" charset="-122"/>
              </a:rPr>
              <a:t>Cardio</a:t>
            </a:r>
            <a:r>
              <a:rPr lang="en-US" altLang="zh-CN" dirty="0">
                <a:latin typeface="Comic Sans MS" pitchFamily="66" charset="0"/>
                <a:ea typeface="宋体" charset="-122"/>
              </a:rPr>
              <a:t>”)</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3</a:t>
            </a:r>
            <a:r>
              <a:rPr lang="en-US" altLang="zh-CN" dirty="0">
                <a:latin typeface="Comic Sans MS" pitchFamily="66" charset="0"/>
                <a:ea typeface="宋体" charset="-122"/>
              </a:rPr>
              <a:t>, g</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3</a:t>
            </a:r>
            <a:r>
              <a:rPr lang="en-US" altLang="zh-CN" dirty="0">
                <a:latin typeface="Comic Sans MS" pitchFamily="66" charset="0"/>
                <a:ea typeface="宋体" charset="-122"/>
              </a:rPr>
              <a:t>) )</a:t>
            </a:r>
          </a:p>
        </p:txBody>
      </p:sp>
    </p:spTree>
    <p:extLst>
      <p:ext uri="{BB962C8B-B14F-4D97-AF65-F5344CB8AC3E}">
        <p14:creationId xmlns:p14="http://schemas.microsoft.com/office/powerpoint/2010/main" val="35382776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5" grpId="0" animBg="1"/>
      <p:bldP spid="46" grpId="0" animBg="1"/>
      <p:bldP spid="47" grpId="0" animBg="1"/>
      <p:bldP spid="48"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5068" name="组合 34"/>
          <p:cNvGrpSpPr>
            <a:grpSpLocks/>
          </p:cNvGrpSpPr>
          <p:nvPr/>
        </p:nvGrpSpPr>
        <p:grpSpPr bwMode="auto">
          <a:xfrm>
            <a:off x="5353429" y="1265749"/>
            <a:ext cx="3873324" cy="1430412"/>
            <a:chOff x="915312" y="3833495"/>
            <a:chExt cx="3814822" cy="1720032"/>
          </a:xfrm>
        </p:grpSpPr>
        <p:sp>
          <p:nvSpPr>
            <p:cNvPr id="45083" name="Line 85"/>
            <p:cNvSpPr>
              <a:spLocks noChangeShapeType="1"/>
            </p:cNvSpPr>
            <p:nvPr/>
          </p:nvSpPr>
          <p:spPr bwMode="auto">
            <a:xfrm flipH="1">
              <a:off x="1447800" y="4124076"/>
              <a:ext cx="516467" cy="3216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a:latin typeface="Comic Sans MS" pitchFamily="66" charset="0"/>
              </a:endParaRPr>
            </a:p>
          </p:txBody>
        </p:sp>
        <p:sp>
          <p:nvSpPr>
            <p:cNvPr id="45084" name="Text Box 89"/>
            <p:cNvSpPr txBox="1">
              <a:spLocks noChangeArrowheads="1"/>
            </p:cNvSpPr>
            <p:nvPr/>
          </p:nvSpPr>
          <p:spPr bwMode="auto">
            <a:xfrm>
              <a:off x="915312" y="4495443"/>
              <a:ext cx="990600" cy="44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800" dirty="0">
                  <a:latin typeface="Comic Sans MS" pitchFamily="66" charset="0"/>
                  <a:ea typeface="宋体" charset="-122"/>
                </a:rPr>
                <a:t>SS#:*</a:t>
              </a:r>
              <a:endParaRPr lang="zh-CN" altLang="en-US" sz="1800" i="1" dirty="0">
                <a:latin typeface="Comic Sans MS" pitchFamily="66" charset="0"/>
                <a:ea typeface="宋体" charset="-122"/>
              </a:endParaRPr>
            </a:p>
          </p:txBody>
        </p:sp>
        <p:sp>
          <p:nvSpPr>
            <p:cNvPr id="45085" name="Line 93"/>
            <p:cNvSpPr>
              <a:spLocks noChangeShapeType="1"/>
            </p:cNvSpPr>
            <p:nvPr/>
          </p:nvSpPr>
          <p:spPr bwMode="auto">
            <a:xfrm>
              <a:off x="2523068" y="4143514"/>
              <a:ext cx="516466" cy="3216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a:latin typeface="Comic Sans MS" pitchFamily="66" charset="0"/>
              </a:endParaRPr>
            </a:p>
          </p:txBody>
        </p:sp>
        <p:grpSp>
          <p:nvGrpSpPr>
            <p:cNvPr id="45086" name="组合 27"/>
            <p:cNvGrpSpPr>
              <a:grpSpLocks/>
            </p:cNvGrpSpPr>
            <p:nvPr/>
          </p:nvGrpSpPr>
          <p:grpSpPr bwMode="auto">
            <a:xfrm>
              <a:off x="1933747" y="3833495"/>
              <a:ext cx="695937" cy="469037"/>
              <a:chOff x="1982155" y="3366568"/>
              <a:chExt cx="718754" cy="555596"/>
            </a:xfrm>
          </p:grpSpPr>
          <p:sp>
            <p:nvSpPr>
              <p:cNvPr id="45095" name="Text Box 78"/>
              <p:cNvSpPr txBox="1">
                <a:spLocks noChangeArrowheads="1"/>
              </p:cNvSpPr>
              <p:nvPr/>
            </p:nvSpPr>
            <p:spPr bwMode="auto">
              <a:xfrm>
                <a:off x="2031093" y="3396093"/>
                <a:ext cx="669816" cy="52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800" dirty="0">
                    <a:latin typeface="Comic Sans MS" pitchFamily="66" charset="0"/>
                    <a:ea typeface="宋体" charset="-122"/>
                  </a:rPr>
                  <a:t>OR</a:t>
                </a:r>
              </a:p>
            </p:txBody>
          </p:sp>
          <p:sp>
            <p:nvSpPr>
              <p:cNvPr id="34" name="椭圆 61"/>
              <p:cNvSpPr/>
              <p:nvPr/>
            </p:nvSpPr>
            <p:spPr bwMode="auto">
              <a:xfrm>
                <a:off x="1982155" y="3366568"/>
                <a:ext cx="609236" cy="534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800">
                  <a:solidFill>
                    <a:srgbClr val="FFFFFF"/>
                  </a:solidFill>
                  <a:latin typeface="Comic Sans MS" pitchFamily="66" charset="0"/>
                  <a:ea typeface="宋体" pitchFamily="2" charset="-122"/>
                </a:endParaRPr>
              </a:p>
            </p:txBody>
          </p:sp>
        </p:grpSp>
        <p:grpSp>
          <p:nvGrpSpPr>
            <p:cNvPr id="45087" name="组合 33"/>
            <p:cNvGrpSpPr>
              <a:grpSpLocks/>
            </p:cNvGrpSpPr>
            <p:nvPr/>
          </p:nvGrpSpPr>
          <p:grpSpPr bwMode="auto">
            <a:xfrm>
              <a:off x="1409991" y="4448487"/>
              <a:ext cx="3320143" cy="1105040"/>
              <a:chOff x="1409991" y="4448487"/>
              <a:chExt cx="3320143" cy="1105040"/>
            </a:xfrm>
          </p:grpSpPr>
          <p:sp>
            <p:nvSpPr>
              <p:cNvPr id="45088" name="Text Box 82"/>
              <p:cNvSpPr txBox="1">
                <a:spLocks noChangeArrowheads="1"/>
              </p:cNvSpPr>
              <p:nvPr/>
            </p:nvSpPr>
            <p:spPr bwMode="auto">
              <a:xfrm>
                <a:off x="1409991" y="5109415"/>
                <a:ext cx="1669063" cy="44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800" dirty="0">
                    <a:latin typeface="Comic Sans MS" pitchFamily="66" charset="0"/>
                    <a:ea typeface="宋体" charset="-122"/>
                  </a:rPr>
                  <a:t>Affiliation</a:t>
                </a:r>
                <a:r>
                  <a:rPr lang="en-US" altLang="zh-CN" sz="1800" dirty="0" smtClean="0">
                    <a:latin typeface="Comic Sans MS" pitchFamily="66" charset="0"/>
                    <a:ea typeface="宋体" charset="-122"/>
                  </a:rPr>
                  <a:t>:</a:t>
                </a:r>
                <a:r>
                  <a:rPr lang="en-US" altLang="zh-CN" sz="1800" i="1" dirty="0" smtClean="0">
                    <a:latin typeface="Comic Sans MS" pitchFamily="66" charset="0"/>
                    <a:ea typeface="宋体" charset="-122"/>
                  </a:rPr>
                  <a:t>*</a:t>
                </a:r>
                <a:endParaRPr lang="en-US" altLang="zh-CN" sz="1800" i="1" dirty="0">
                  <a:latin typeface="Comic Sans MS" pitchFamily="66" charset="0"/>
                  <a:ea typeface="宋体" charset="-122"/>
                </a:endParaRPr>
              </a:p>
            </p:txBody>
          </p:sp>
          <p:sp>
            <p:nvSpPr>
              <p:cNvPr id="45089" name="Text Box 84"/>
              <p:cNvSpPr txBox="1">
                <a:spLocks noChangeArrowheads="1"/>
              </p:cNvSpPr>
              <p:nvPr/>
            </p:nvSpPr>
            <p:spPr bwMode="auto">
              <a:xfrm>
                <a:off x="3048000" y="5105783"/>
                <a:ext cx="1682134" cy="44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800" dirty="0">
                    <a:latin typeface="Comic Sans MS" pitchFamily="66" charset="0"/>
                    <a:ea typeface="宋体" charset="-122"/>
                  </a:rPr>
                  <a:t>Occupation</a:t>
                </a:r>
                <a:r>
                  <a:rPr lang="en-US" altLang="zh-CN" sz="1800" dirty="0" smtClean="0">
                    <a:latin typeface="Comic Sans MS" pitchFamily="66" charset="0"/>
                    <a:ea typeface="宋体" charset="-122"/>
                  </a:rPr>
                  <a:t>:</a:t>
                </a:r>
                <a:r>
                  <a:rPr lang="en-US" altLang="zh-CN" sz="1800" i="1" dirty="0" smtClean="0">
                    <a:latin typeface="Comic Sans MS" pitchFamily="66" charset="0"/>
                    <a:ea typeface="宋体" charset="-122"/>
                  </a:rPr>
                  <a:t>*</a:t>
                </a:r>
                <a:endParaRPr lang="zh-CN" altLang="en-US" sz="1800" i="1" dirty="0">
                  <a:latin typeface="Comic Sans MS" pitchFamily="66" charset="0"/>
                  <a:ea typeface="宋体" charset="-122"/>
                </a:endParaRPr>
              </a:p>
            </p:txBody>
          </p:sp>
          <p:sp>
            <p:nvSpPr>
              <p:cNvPr id="45090" name="Line 87"/>
              <p:cNvSpPr>
                <a:spLocks noChangeShapeType="1"/>
              </p:cNvSpPr>
              <p:nvPr/>
            </p:nvSpPr>
            <p:spPr bwMode="auto">
              <a:xfrm flipH="1">
                <a:off x="2262391" y="4844285"/>
                <a:ext cx="516467" cy="3216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a:latin typeface="Comic Sans MS" pitchFamily="66" charset="0"/>
                </a:endParaRPr>
              </a:p>
            </p:txBody>
          </p:sp>
          <p:sp>
            <p:nvSpPr>
              <p:cNvPr id="45091" name="Line 92"/>
              <p:cNvSpPr>
                <a:spLocks noChangeShapeType="1"/>
              </p:cNvSpPr>
              <p:nvPr/>
            </p:nvSpPr>
            <p:spPr bwMode="auto">
              <a:xfrm>
                <a:off x="3296712" y="4832749"/>
                <a:ext cx="590248" cy="3639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sz="1800">
                  <a:latin typeface="Comic Sans MS" pitchFamily="66" charset="0"/>
                </a:endParaRPr>
              </a:p>
            </p:txBody>
          </p:sp>
          <p:grpSp>
            <p:nvGrpSpPr>
              <p:cNvPr id="45092" name="组合 28"/>
              <p:cNvGrpSpPr>
                <a:grpSpLocks/>
              </p:cNvGrpSpPr>
              <p:nvPr/>
            </p:nvGrpSpPr>
            <p:grpSpPr bwMode="auto">
              <a:xfrm>
                <a:off x="2744400" y="4448487"/>
                <a:ext cx="723173" cy="511740"/>
                <a:chOff x="1981194" y="3407073"/>
                <a:chExt cx="746885" cy="606178"/>
              </a:xfrm>
            </p:grpSpPr>
            <p:sp>
              <p:nvSpPr>
                <p:cNvPr id="45093" name="Text Box 78"/>
                <p:cNvSpPr txBox="1">
                  <a:spLocks noChangeArrowheads="1"/>
                </p:cNvSpPr>
                <p:nvPr/>
              </p:nvSpPr>
              <p:spPr bwMode="auto">
                <a:xfrm>
                  <a:off x="1981194" y="3506533"/>
                  <a:ext cx="746885" cy="43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1400" dirty="0" smtClean="0">
                      <a:latin typeface="Comic Sans MS" pitchFamily="66" charset="0"/>
                      <a:ea typeface="宋体" charset="-122"/>
                    </a:rPr>
                    <a:t>AND</a:t>
                  </a:r>
                  <a:endParaRPr lang="en-US" altLang="zh-CN" sz="1400" dirty="0">
                    <a:latin typeface="Comic Sans MS" pitchFamily="66" charset="0"/>
                    <a:ea typeface="宋体" charset="-122"/>
                  </a:endParaRPr>
                </a:p>
              </p:txBody>
            </p:sp>
            <p:sp>
              <p:nvSpPr>
                <p:cNvPr id="30" name="椭圆 57"/>
                <p:cNvSpPr/>
                <p:nvPr/>
              </p:nvSpPr>
              <p:spPr bwMode="auto">
                <a:xfrm>
                  <a:off x="2000571" y="3407073"/>
                  <a:ext cx="558779" cy="606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800">
                    <a:solidFill>
                      <a:srgbClr val="FFFFFF"/>
                    </a:solidFill>
                    <a:latin typeface="Comic Sans MS" pitchFamily="66" charset="0"/>
                    <a:ea typeface="宋体" pitchFamily="2" charset="-122"/>
                  </a:endParaRPr>
                </a:p>
              </p:txBody>
            </p:sp>
          </p:grpSp>
        </p:grpSp>
      </p:grpSp>
      <p:sp>
        <p:nvSpPr>
          <p:cNvPr id="45070" name="Text Box 4"/>
          <p:cNvSpPr txBox="1">
            <a:spLocks noChangeArrowheads="1"/>
          </p:cNvSpPr>
          <p:nvPr/>
        </p:nvSpPr>
        <p:spPr bwMode="auto">
          <a:xfrm>
            <a:off x="304800" y="1611312"/>
            <a:ext cx="601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a:latin typeface="Comic Sans MS" pitchFamily="66" charset="0"/>
                <a:ea typeface="宋体" charset="-122"/>
              </a:rPr>
              <a:t>PP:   g,  g</a:t>
            </a:r>
            <a:r>
              <a:rPr lang="en-US" altLang="zh-CN" sz="2000" baseline="30000">
                <a:latin typeface="Comic Sans MS" pitchFamily="66" charset="0"/>
                <a:ea typeface="宋体" charset="-122"/>
              </a:rPr>
              <a:t>b</a:t>
            </a:r>
            <a:r>
              <a:rPr lang="en-US" altLang="zh-CN" sz="2000">
                <a:latin typeface="Comic Sans MS" pitchFamily="66" charset="0"/>
                <a:ea typeface="宋体" charset="-122"/>
              </a:rPr>
              <a:t>,  e(g,g)</a:t>
            </a:r>
            <a:r>
              <a:rPr lang="en-US" altLang="zh-CN" sz="2000" baseline="30000">
                <a:latin typeface="Comic Sans MS" pitchFamily="66" charset="0"/>
                <a:ea typeface="宋体" charset="-122"/>
              </a:rPr>
              <a:t>a</a:t>
            </a:r>
            <a:r>
              <a:rPr lang="en-US" altLang="zh-CN" sz="2000">
                <a:latin typeface="Comic Sans MS" pitchFamily="66" charset="0"/>
                <a:ea typeface="宋体" charset="-122"/>
              </a:rPr>
              <a:t>,  F: {0,1}</a:t>
            </a:r>
            <a:r>
              <a:rPr lang="en-US" altLang="zh-CN" sz="2000" baseline="30000">
                <a:latin typeface="Comic Sans MS" pitchFamily="66" charset="0"/>
                <a:ea typeface="宋体" charset="-122"/>
              </a:rPr>
              <a:t>*</a:t>
            </a:r>
            <a:r>
              <a:rPr lang="en-US" altLang="zh-CN" sz="2000">
                <a:latin typeface="Comic Sans MS" pitchFamily="66" charset="0"/>
                <a:ea typeface="宋体" charset="-122"/>
                <a:sym typeface="Symbol" pitchFamily="18" charset="2"/>
              </a:rPr>
              <a:t>  </a:t>
            </a:r>
            <a:r>
              <a:rPr lang="en-US" altLang="zh-CN" sz="2000">
                <a:latin typeface="Comic Sans MS" pitchFamily="66" charset="0"/>
                <a:ea typeface="宋体" charset="-122"/>
              </a:rPr>
              <a:t>G </a:t>
            </a:r>
          </a:p>
        </p:txBody>
      </p:sp>
      <p:sp>
        <p:nvSpPr>
          <p:cNvPr id="949250" name="Rectangle 2"/>
          <p:cNvSpPr>
            <a:spLocks noGrp="1" noChangeArrowheads="1"/>
          </p:cNvSpPr>
          <p:nvPr>
            <p:ph type="title"/>
          </p:nvPr>
        </p:nvSpPr>
        <p:spPr>
          <a:xfrm>
            <a:off x="304800" y="609600"/>
            <a:ext cx="8686800" cy="1143000"/>
          </a:xfrm>
          <a:noFill/>
        </p:spPr>
        <p:txBody>
          <a:bodyPr/>
          <a:lstStyle/>
          <a:p>
            <a:pPr eaLnBrk="1" hangingPunct="1">
              <a:defRPr/>
            </a:pPr>
            <a:r>
              <a:rPr lang="en-US" dirty="0" smtClean="0">
                <a:latin typeface="Comic Sans MS" pitchFamily="66" charset="0"/>
              </a:rPr>
              <a:t>Dictionary Attack on Attribute Values</a:t>
            </a:r>
            <a:endParaRPr lang="en-US" dirty="0">
              <a:latin typeface="Comic Sans MS" pitchFamily="66" charset="0"/>
            </a:endParaRPr>
          </a:p>
        </p:txBody>
      </p:sp>
      <p:sp>
        <p:nvSpPr>
          <p:cNvPr id="45060" name="Text Box 6"/>
          <p:cNvSpPr txBox="1">
            <a:spLocks noChangeArrowheads="1"/>
          </p:cNvSpPr>
          <p:nvPr/>
        </p:nvSpPr>
        <p:spPr bwMode="auto">
          <a:xfrm>
            <a:off x="152400" y="2220912"/>
            <a:ext cx="203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b="1">
                <a:latin typeface="Comic Sans MS" pitchFamily="66" charset="0"/>
                <a:ea typeface="宋体" charset="-122"/>
              </a:rPr>
              <a:t>Ciphertext:</a:t>
            </a:r>
          </a:p>
        </p:txBody>
      </p:sp>
      <p:grpSp>
        <p:nvGrpSpPr>
          <p:cNvPr id="45062" name="组合 33"/>
          <p:cNvGrpSpPr>
            <a:grpSpLocks/>
          </p:cNvGrpSpPr>
          <p:nvPr/>
        </p:nvGrpSpPr>
        <p:grpSpPr bwMode="auto">
          <a:xfrm>
            <a:off x="609600" y="4049713"/>
            <a:ext cx="3163755" cy="1071434"/>
            <a:chOff x="932543" y="4343400"/>
            <a:chExt cx="3540394" cy="1070241"/>
          </a:xfrm>
        </p:grpSpPr>
        <p:sp>
          <p:nvSpPr>
            <p:cNvPr id="45097" name="矩形 27"/>
            <p:cNvSpPr>
              <a:spLocks noChangeArrowheads="1"/>
            </p:cNvSpPr>
            <p:nvPr/>
          </p:nvSpPr>
          <p:spPr bwMode="auto">
            <a:xfrm>
              <a:off x="1218558" y="4343400"/>
              <a:ext cx="3254379" cy="46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latin typeface="Comic Sans MS" pitchFamily="66" charset="0"/>
                  <a:ea typeface="宋体" charset="-122"/>
                </a:rPr>
                <a:t>e(g</a:t>
              </a:r>
              <a:r>
                <a:rPr lang="en-US" altLang="zh-CN" sz="2400" baseline="30000">
                  <a:latin typeface="Comic Sans MS" pitchFamily="66" charset="0"/>
                  <a:ea typeface="宋体" charset="-122"/>
                </a:rPr>
                <a:t>bs2</a:t>
              </a:r>
              <a:r>
                <a:rPr lang="en-US" altLang="zh-CN" sz="2400">
                  <a:latin typeface="Comic Sans MS" pitchFamily="66" charset="0"/>
                  <a:ea typeface="宋体" charset="-122"/>
                </a:rPr>
                <a:t>H</a:t>
              </a:r>
              <a:r>
                <a:rPr lang="en-US" altLang="zh-CN" sz="2400">
                  <a:solidFill>
                    <a:srgbClr val="006600"/>
                  </a:solidFill>
                  <a:latin typeface="Comic Sans MS" pitchFamily="66" charset="0"/>
                  <a:ea typeface="宋体" charset="-122"/>
                </a:rPr>
                <a:t>(“UH”)</a:t>
              </a:r>
              <a:r>
                <a:rPr lang="en-US" altLang="zh-CN" sz="2400" baseline="30000">
                  <a:latin typeface="Comic Sans MS" pitchFamily="66" charset="0"/>
                  <a:ea typeface="宋体" charset="-122"/>
                </a:rPr>
                <a:t>r2</a:t>
              </a:r>
              <a:r>
                <a:rPr lang="en-US" altLang="zh-CN" sz="2400">
                  <a:latin typeface="Comic Sans MS" pitchFamily="66" charset="0"/>
                  <a:ea typeface="宋体" charset="-122"/>
                </a:rPr>
                <a:t>,  g)</a:t>
              </a:r>
              <a:endParaRPr lang="zh-CN" altLang="en-US" sz="2400">
                <a:latin typeface="Comic Sans MS" pitchFamily="66" charset="0"/>
                <a:ea typeface="宋体" charset="-122"/>
              </a:endParaRPr>
            </a:p>
          </p:txBody>
        </p:sp>
        <p:sp>
          <p:nvSpPr>
            <p:cNvPr id="45098" name="矩形 27"/>
            <p:cNvSpPr>
              <a:spLocks noChangeArrowheads="1"/>
            </p:cNvSpPr>
            <p:nvPr/>
          </p:nvSpPr>
          <p:spPr bwMode="auto">
            <a:xfrm>
              <a:off x="1294946" y="4952490"/>
              <a:ext cx="2683939" cy="46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latin typeface="Comic Sans MS" pitchFamily="66" charset="0"/>
                  <a:ea typeface="宋体" charset="-122"/>
                </a:rPr>
                <a:t>e(g</a:t>
              </a:r>
              <a:r>
                <a:rPr lang="en-US" altLang="zh-CN" sz="2400" baseline="30000">
                  <a:latin typeface="Comic Sans MS" pitchFamily="66" charset="0"/>
                  <a:ea typeface="宋体" charset="-122"/>
                </a:rPr>
                <a:t>r2</a:t>
              </a:r>
              <a:r>
                <a:rPr lang="en-US" altLang="zh-CN" sz="2400">
                  <a:latin typeface="Comic Sans MS" pitchFamily="66" charset="0"/>
                  <a:ea typeface="宋体" charset="-122"/>
                </a:rPr>
                <a:t>,  H(“</a:t>
              </a:r>
              <a:r>
                <a:rPr lang="en-US" altLang="zh-CN" sz="2400">
                  <a:solidFill>
                    <a:srgbClr val="C00000"/>
                  </a:solidFill>
                  <a:latin typeface="Comic Sans MS" pitchFamily="66" charset="0"/>
                  <a:ea typeface="宋体" charset="-122"/>
                </a:rPr>
                <a:t>UH</a:t>
              </a:r>
              <a:r>
                <a:rPr lang="en-US" altLang="zh-CN" sz="2400">
                  <a:latin typeface="Comic Sans MS" pitchFamily="66" charset="0"/>
                  <a:ea typeface="宋体" charset="-122"/>
                </a:rPr>
                <a:t>”))</a:t>
              </a:r>
              <a:endParaRPr lang="zh-CN" altLang="en-US" sz="2400">
                <a:latin typeface="Comic Sans MS" pitchFamily="66" charset="0"/>
                <a:ea typeface="宋体" charset="-122"/>
              </a:endParaRPr>
            </a:p>
          </p:txBody>
        </p:sp>
        <p:cxnSp>
          <p:nvCxnSpPr>
            <p:cNvPr id="33" name="直接连接符 32"/>
            <p:cNvCxnSpPr/>
            <p:nvPr/>
          </p:nvCxnSpPr>
          <p:spPr>
            <a:xfrm>
              <a:off x="932543" y="4876206"/>
              <a:ext cx="3496129" cy="0"/>
            </a:xfrm>
            <a:prstGeom prst="line">
              <a:avLst/>
            </a:prstGeom>
          </p:spPr>
          <p:style>
            <a:lnRef idx="3">
              <a:schemeClr val="dk1"/>
            </a:lnRef>
            <a:fillRef idx="0">
              <a:schemeClr val="dk1"/>
            </a:fillRef>
            <a:effectRef idx="2">
              <a:schemeClr val="dk1"/>
            </a:effectRef>
            <a:fontRef idx="minor">
              <a:schemeClr val="tx1"/>
            </a:fontRef>
          </p:style>
        </p:cxnSp>
      </p:grpSp>
      <p:sp>
        <p:nvSpPr>
          <p:cNvPr id="45063" name="矩形 27"/>
          <p:cNvSpPr>
            <a:spLocks noChangeArrowheads="1"/>
          </p:cNvSpPr>
          <p:nvPr/>
        </p:nvSpPr>
        <p:spPr bwMode="auto">
          <a:xfrm>
            <a:off x="4275138" y="4049712"/>
            <a:ext cx="33666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latin typeface="Comic Sans MS" pitchFamily="66" charset="0"/>
                <a:ea typeface="宋体" charset="-122"/>
              </a:rPr>
              <a:t>e(g</a:t>
            </a:r>
            <a:r>
              <a:rPr lang="en-US" altLang="zh-CN" sz="2400" baseline="30000">
                <a:latin typeface="Comic Sans MS" pitchFamily="66" charset="0"/>
                <a:ea typeface="宋体" charset="-122"/>
              </a:rPr>
              <a:t>bs3</a:t>
            </a:r>
            <a:r>
              <a:rPr lang="en-US" altLang="zh-CN" sz="2400">
                <a:latin typeface="Comic Sans MS" pitchFamily="66" charset="0"/>
                <a:ea typeface="宋体" charset="-122"/>
              </a:rPr>
              <a:t>H</a:t>
            </a:r>
            <a:r>
              <a:rPr lang="en-US" altLang="zh-CN" sz="2400">
                <a:solidFill>
                  <a:srgbClr val="006600"/>
                </a:solidFill>
                <a:latin typeface="Comic Sans MS" pitchFamily="66" charset="0"/>
                <a:ea typeface="宋体" charset="-122"/>
              </a:rPr>
              <a:t>(“Cardio”)</a:t>
            </a:r>
            <a:r>
              <a:rPr lang="en-US" altLang="zh-CN" sz="2400" baseline="30000">
                <a:latin typeface="Comic Sans MS" pitchFamily="66" charset="0"/>
                <a:ea typeface="宋体" charset="-122"/>
              </a:rPr>
              <a:t>r3</a:t>
            </a:r>
            <a:r>
              <a:rPr lang="en-US" altLang="zh-CN" sz="2400">
                <a:latin typeface="Comic Sans MS" pitchFamily="66" charset="0"/>
                <a:ea typeface="宋体" charset="-122"/>
              </a:rPr>
              <a:t>,  g)</a:t>
            </a:r>
            <a:endParaRPr lang="zh-CN" altLang="en-US" sz="2400">
              <a:latin typeface="Comic Sans MS" pitchFamily="66" charset="0"/>
              <a:ea typeface="宋体" charset="-122"/>
            </a:endParaRPr>
          </a:p>
        </p:txBody>
      </p:sp>
      <p:sp>
        <p:nvSpPr>
          <p:cNvPr id="45064" name="矩形 27"/>
          <p:cNvSpPr>
            <a:spLocks noChangeArrowheads="1"/>
          </p:cNvSpPr>
          <p:nvPr/>
        </p:nvSpPr>
        <p:spPr bwMode="auto">
          <a:xfrm>
            <a:off x="4340225" y="4659312"/>
            <a:ext cx="2856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latin typeface="Comic Sans MS" pitchFamily="66" charset="0"/>
                <a:ea typeface="宋体" charset="-122"/>
              </a:rPr>
              <a:t>e(g</a:t>
            </a:r>
            <a:r>
              <a:rPr lang="en-US" altLang="zh-CN" sz="2400" baseline="30000">
                <a:latin typeface="Comic Sans MS" pitchFamily="66" charset="0"/>
                <a:ea typeface="宋体" charset="-122"/>
              </a:rPr>
              <a:t>r3</a:t>
            </a:r>
            <a:r>
              <a:rPr lang="en-US" altLang="zh-CN" sz="2400">
                <a:latin typeface="Comic Sans MS" pitchFamily="66" charset="0"/>
                <a:ea typeface="宋体" charset="-122"/>
              </a:rPr>
              <a:t>,  H(“</a:t>
            </a:r>
            <a:r>
              <a:rPr lang="en-US" altLang="zh-CN" sz="2400">
                <a:solidFill>
                  <a:srgbClr val="C00000"/>
                </a:solidFill>
                <a:latin typeface="Comic Sans MS" pitchFamily="66" charset="0"/>
                <a:ea typeface="宋体" charset="-122"/>
              </a:rPr>
              <a:t>Cardio</a:t>
            </a:r>
            <a:r>
              <a:rPr lang="en-US" altLang="zh-CN" sz="2400">
                <a:latin typeface="Comic Sans MS" pitchFamily="66" charset="0"/>
                <a:ea typeface="宋体" charset="-122"/>
              </a:rPr>
              <a:t>”))</a:t>
            </a:r>
            <a:endParaRPr lang="zh-CN" altLang="en-US" sz="2400">
              <a:latin typeface="Comic Sans MS" pitchFamily="66" charset="0"/>
              <a:ea typeface="宋体" charset="-122"/>
            </a:endParaRPr>
          </a:p>
        </p:txBody>
      </p:sp>
      <p:cxnSp>
        <p:nvCxnSpPr>
          <p:cNvPr id="38" name="直接连接符 37"/>
          <p:cNvCxnSpPr/>
          <p:nvPr/>
        </p:nvCxnSpPr>
        <p:spPr bwMode="auto">
          <a:xfrm>
            <a:off x="4038600" y="4583112"/>
            <a:ext cx="3603165" cy="0"/>
          </a:xfrm>
          <a:prstGeom prst="line">
            <a:avLst/>
          </a:prstGeom>
        </p:spPr>
        <p:style>
          <a:lnRef idx="3">
            <a:schemeClr val="dk1"/>
          </a:lnRef>
          <a:fillRef idx="0">
            <a:schemeClr val="dk1"/>
          </a:fillRef>
          <a:effectRef idx="2">
            <a:schemeClr val="dk1"/>
          </a:effectRef>
          <a:fontRef idx="minor">
            <a:schemeClr val="tx1"/>
          </a:fontRef>
        </p:style>
      </p:cxnSp>
      <p:sp>
        <p:nvSpPr>
          <p:cNvPr id="45066" name="矩形 27"/>
          <p:cNvSpPr>
            <a:spLocks noChangeArrowheads="1"/>
          </p:cNvSpPr>
          <p:nvPr/>
        </p:nvSpPr>
        <p:spPr bwMode="auto">
          <a:xfrm>
            <a:off x="6477000" y="5568950"/>
            <a:ext cx="13933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7030A0"/>
                </a:solidFill>
                <a:latin typeface="Comic Sans MS" pitchFamily="66" charset="0"/>
                <a:ea typeface="宋体" charset="-122"/>
              </a:rPr>
              <a:t>e(g</a:t>
            </a:r>
            <a:r>
              <a:rPr lang="en-US" altLang="zh-CN" sz="2400" baseline="30000">
                <a:solidFill>
                  <a:srgbClr val="7030A0"/>
                </a:solidFill>
                <a:latin typeface="Comic Sans MS" pitchFamily="66" charset="0"/>
                <a:ea typeface="宋体" charset="-122"/>
              </a:rPr>
              <a:t>s</a:t>
            </a:r>
            <a:r>
              <a:rPr lang="en-US" altLang="zh-CN" sz="2400">
                <a:solidFill>
                  <a:srgbClr val="7030A0"/>
                </a:solidFill>
                <a:latin typeface="Comic Sans MS" pitchFamily="66" charset="0"/>
                <a:ea typeface="宋体" charset="-122"/>
              </a:rPr>
              <a:t>,  g</a:t>
            </a:r>
            <a:r>
              <a:rPr lang="en-US" altLang="zh-CN" sz="2400" baseline="30000">
                <a:solidFill>
                  <a:srgbClr val="7030A0"/>
                </a:solidFill>
                <a:latin typeface="Comic Sans MS" pitchFamily="66" charset="0"/>
                <a:ea typeface="宋体" charset="-122"/>
              </a:rPr>
              <a:t>b</a:t>
            </a:r>
            <a:r>
              <a:rPr lang="en-US" altLang="zh-CN" sz="2400">
                <a:solidFill>
                  <a:srgbClr val="7030A0"/>
                </a:solidFill>
                <a:latin typeface="Comic Sans MS" pitchFamily="66" charset="0"/>
                <a:ea typeface="宋体" charset="-122"/>
              </a:rPr>
              <a:t>)</a:t>
            </a:r>
            <a:endParaRPr lang="zh-CN" altLang="en-US" sz="2400">
              <a:solidFill>
                <a:srgbClr val="7030A0"/>
              </a:solidFill>
              <a:latin typeface="Comic Sans MS" pitchFamily="66" charset="0"/>
              <a:ea typeface="宋体" charset="-122"/>
            </a:endParaRPr>
          </a:p>
        </p:txBody>
      </p:sp>
      <p:sp>
        <p:nvSpPr>
          <p:cNvPr id="45067" name="TextBox 41"/>
          <p:cNvSpPr txBox="1">
            <a:spLocks noChangeArrowheads="1"/>
          </p:cNvSpPr>
          <p:nvPr/>
        </p:nvSpPr>
        <p:spPr bwMode="auto">
          <a:xfrm flipH="1">
            <a:off x="3733800" y="4354512"/>
            <a:ext cx="22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dirty="0">
                <a:latin typeface="Comic Sans MS" pitchFamily="66" charset="0"/>
                <a:ea typeface="宋体" charset="-122"/>
                <a:sym typeface="Symbol" pitchFamily="18" charset="2"/>
              </a:rPr>
              <a:t></a:t>
            </a:r>
            <a:endParaRPr lang="zh-CN" altLang="en-US" dirty="0">
              <a:latin typeface="Comic Sans MS" pitchFamily="66" charset="0"/>
              <a:ea typeface="宋体" charset="-122"/>
            </a:endParaRPr>
          </a:p>
        </p:txBody>
      </p:sp>
      <p:sp>
        <p:nvSpPr>
          <p:cNvPr id="45069" name="矩形 27"/>
          <p:cNvSpPr>
            <a:spLocks noChangeArrowheads="1"/>
          </p:cNvSpPr>
          <p:nvPr/>
        </p:nvSpPr>
        <p:spPr bwMode="auto">
          <a:xfrm>
            <a:off x="1447800" y="5649912"/>
            <a:ext cx="15183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6600"/>
                </a:solidFill>
                <a:latin typeface="Comic Sans MS" pitchFamily="66" charset="0"/>
                <a:ea typeface="宋体" charset="-122"/>
              </a:rPr>
              <a:t>e(g</a:t>
            </a:r>
            <a:r>
              <a:rPr lang="en-US" altLang="zh-CN" sz="2400" baseline="30000">
                <a:solidFill>
                  <a:srgbClr val="006600"/>
                </a:solidFill>
                <a:latin typeface="Comic Sans MS" pitchFamily="66" charset="0"/>
                <a:ea typeface="宋体" charset="-122"/>
              </a:rPr>
              <a:t>bs2</a:t>
            </a:r>
            <a:r>
              <a:rPr lang="en-US" altLang="zh-CN" sz="2400">
                <a:solidFill>
                  <a:srgbClr val="006600"/>
                </a:solidFill>
                <a:latin typeface="Comic Sans MS" pitchFamily="66" charset="0"/>
                <a:ea typeface="宋体" charset="-122"/>
              </a:rPr>
              <a:t>,  g)</a:t>
            </a:r>
            <a:endParaRPr lang="zh-CN" altLang="en-US" sz="2400">
              <a:solidFill>
                <a:srgbClr val="006600"/>
              </a:solidFill>
              <a:latin typeface="Comic Sans MS" pitchFamily="66" charset="0"/>
              <a:ea typeface="宋体" charset="-122"/>
            </a:endParaRPr>
          </a:p>
        </p:txBody>
      </p:sp>
      <p:sp>
        <p:nvSpPr>
          <p:cNvPr id="56" name="Oval 55"/>
          <p:cNvSpPr/>
          <p:nvPr/>
        </p:nvSpPr>
        <p:spPr>
          <a:xfrm>
            <a:off x="761999" y="3744912"/>
            <a:ext cx="3011355" cy="1600200"/>
          </a:xfrm>
          <a:prstGeom prst="ellipse">
            <a:avLst/>
          </a:prstGeom>
          <a:noFill/>
          <a:ln>
            <a:solidFill>
              <a:srgbClr val="0066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006600"/>
              </a:solidFill>
              <a:latin typeface="Comic Sans MS" pitchFamily="66" charset="0"/>
              <a:ea typeface="宋体" pitchFamily="2" charset="-122"/>
            </a:endParaRPr>
          </a:p>
        </p:txBody>
      </p:sp>
      <p:cxnSp>
        <p:nvCxnSpPr>
          <p:cNvPr id="58" name="Straight Connector 57"/>
          <p:cNvCxnSpPr>
            <a:stCxn id="56" idx="4"/>
          </p:cNvCxnSpPr>
          <p:nvPr/>
        </p:nvCxnSpPr>
        <p:spPr>
          <a:xfrm flipH="1">
            <a:off x="1981201" y="5345112"/>
            <a:ext cx="286476" cy="304800"/>
          </a:xfrm>
          <a:prstGeom prst="line">
            <a:avLst/>
          </a:prstGeom>
          <a:ln w="28575">
            <a:solidFill>
              <a:srgbClr val="006600"/>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114799" y="3744912"/>
            <a:ext cx="3656550" cy="1600200"/>
          </a:xfrm>
          <a:prstGeom prst="ellipse">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latin typeface="Comic Sans MS" pitchFamily="66" charset="0"/>
              <a:ea typeface="宋体" pitchFamily="2" charset="-122"/>
            </a:endParaRPr>
          </a:p>
        </p:txBody>
      </p:sp>
      <p:cxnSp>
        <p:nvCxnSpPr>
          <p:cNvPr id="61" name="Straight Connector 60"/>
          <p:cNvCxnSpPr/>
          <p:nvPr/>
        </p:nvCxnSpPr>
        <p:spPr>
          <a:xfrm flipH="1">
            <a:off x="4724400" y="5268912"/>
            <a:ext cx="228600" cy="3810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45075" name="矩形 27"/>
          <p:cNvSpPr>
            <a:spLocks noChangeArrowheads="1"/>
          </p:cNvSpPr>
          <p:nvPr/>
        </p:nvSpPr>
        <p:spPr bwMode="auto">
          <a:xfrm>
            <a:off x="4038600" y="5573712"/>
            <a:ext cx="15183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FF"/>
                </a:solidFill>
                <a:latin typeface="Comic Sans MS" pitchFamily="66" charset="0"/>
                <a:ea typeface="宋体" charset="-122"/>
              </a:rPr>
              <a:t>e(g</a:t>
            </a:r>
            <a:r>
              <a:rPr lang="en-US" altLang="zh-CN" sz="2400" baseline="30000">
                <a:solidFill>
                  <a:srgbClr val="0000FF"/>
                </a:solidFill>
                <a:latin typeface="Comic Sans MS" pitchFamily="66" charset="0"/>
                <a:ea typeface="宋体" charset="-122"/>
              </a:rPr>
              <a:t>bs3</a:t>
            </a:r>
            <a:r>
              <a:rPr lang="en-US" altLang="zh-CN" sz="2400">
                <a:solidFill>
                  <a:srgbClr val="0000FF"/>
                </a:solidFill>
                <a:latin typeface="Comic Sans MS" pitchFamily="66" charset="0"/>
                <a:ea typeface="宋体" charset="-122"/>
              </a:rPr>
              <a:t>,  g)</a:t>
            </a:r>
            <a:endParaRPr lang="zh-CN" altLang="en-US" sz="2400">
              <a:solidFill>
                <a:srgbClr val="0000FF"/>
              </a:solidFill>
              <a:latin typeface="Comic Sans MS" pitchFamily="66" charset="0"/>
              <a:ea typeface="宋体" charset="-122"/>
            </a:endParaRPr>
          </a:p>
        </p:txBody>
      </p:sp>
      <p:sp>
        <p:nvSpPr>
          <p:cNvPr id="64" name="Oval 63"/>
          <p:cNvSpPr/>
          <p:nvPr/>
        </p:nvSpPr>
        <p:spPr>
          <a:xfrm>
            <a:off x="1219200" y="1535112"/>
            <a:ext cx="457200" cy="685800"/>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latin typeface="Comic Sans MS" pitchFamily="66" charset="0"/>
              <a:ea typeface="宋体" pitchFamily="2" charset="-122"/>
            </a:endParaRPr>
          </a:p>
        </p:txBody>
      </p:sp>
      <p:sp>
        <p:nvSpPr>
          <p:cNvPr id="65" name="Oval 64"/>
          <p:cNvSpPr/>
          <p:nvPr/>
        </p:nvSpPr>
        <p:spPr>
          <a:xfrm>
            <a:off x="2743200" y="2701700"/>
            <a:ext cx="457200" cy="533400"/>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latin typeface="Comic Sans MS" pitchFamily="66" charset="0"/>
              <a:ea typeface="宋体" pitchFamily="2" charset="-122"/>
            </a:endParaRPr>
          </a:p>
        </p:txBody>
      </p:sp>
      <p:cxnSp>
        <p:nvCxnSpPr>
          <p:cNvPr id="67" name="Straight Connector 66"/>
          <p:cNvCxnSpPr>
            <a:stCxn id="64" idx="5"/>
            <a:endCxn id="65" idx="0"/>
          </p:cNvCxnSpPr>
          <p:nvPr/>
        </p:nvCxnSpPr>
        <p:spPr>
          <a:xfrm>
            <a:off x="1609445" y="2120479"/>
            <a:ext cx="1362355" cy="581221"/>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5" idx="6"/>
            <a:endCxn id="45066" idx="0"/>
          </p:cNvCxnSpPr>
          <p:nvPr/>
        </p:nvCxnSpPr>
        <p:spPr>
          <a:xfrm>
            <a:off x="3200400" y="2968400"/>
            <a:ext cx="3973265" cy="2600550"/>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sp>
        <p:nvSpPr>
          <p:cNvPr id="45080" name="TextBox 69"/>
          <p:cNvSpPr txBox="1">
            <a:spLocks noChangeArrowheads="1"/>
          </p:cNvSpPr>
          <p:nvPr/>
        </p:nvSpPr>
        <p:spPr bwMode="auto">
          <a:xfrm>
            <a:off x="3200400" y="557371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400">
                <a:latin typeface="Comic Sans MS" pitchFamily="66" charset="0"/>
                <a:ea typeface="宋体" charset="-122"/>
              </a:rPr>
              <a:t>x</a:t>
            </a:r>
          </a:p>
        </p:txBody>
      </p:sp>
      <p:sp>
        <p:nvSpPr>
          <p:cNvPr id="45081" name="TextBox 70"/>
          <p:cNvSpPr txBox="1">
            <a:spLocks noChangeArrowheads="1"/>
          </p:cNvSpPr>
          <p:nvPr/>
        </p:nvSpPr>
        <p:spPr bwMode="auto">
          <a:xfrm>
            <a:off x="5791200" y="5649912"/>
            <a:ext cx="3417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a:latin typeface="Comic Sans MS" pitchFamily="66" charset="0"/>
                <a:ea typeface="宋体" charset="-122"/>
              </a:rPr>
              <a:t>=</a:t>
            </a:r>
          </a:p>
        </p:txBody>
      </p:sp>
      <p:sp>
        <p:nvSpPr>
          <p:cNvPr id="45082" name="TextBox 50"/>
          <p:cNvSpPr txBox="1">
            <a:spLocks noChangeArrowheads="1"/>
          </p:cNvSpPr>
          <p:nvPr/>
        </p:nvSpPr>
        <p:spPr bwMode="auto">
          <a:xfrm>
            <a:off x="304800" y="6248400"/>
            <a:ext cx="90027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dirty="0">
                <a:latin typeface="Comic Sans MS" pitchFamily="66" charset="0"/>
                <a:ea typeface="宋体" charset="-122"/>
              </a:rPr>
              <a:t>The guessed values </a:t>
            </a:r>
            <a:r>
              <a:rPr lang="en-US" altLang="zh-CN" b="1" dirty="0">
                <a:solidFill>
                  <a:srgbClr val="C00000"/>
                </a:solidFill>
                <a:latin typeface="Comic Sans MS" pitchFamily="66" charset="0"/>
                <a:ea typeface="宋体" charset="-122"/>
              </a:rPr>
              <a:t>UH &amp; Cardio </a:t>
            </a:r>
            <a:r>
              <a:rPr lang="en-US" altLang="zh-CN" b="1" dirty="0">
                <a:latin typeface="Comic Sans MS" pitchFamily="66" charset="0"/>
                <a:ea typeface="宋体" charset="-122"/>
              </a:rPr>
              <a:t>can be verified as above.</a:t>
            </a:r>
          </a:p>
        </p:txBody>
      </p:sp>
      <p:sp>
        <p:nvSpPr>
          <p:cNvPr id="45" name="Rectangle 44"/>
          <p:cNvSpPr/>
          <p:nvPr/>
        </p:nvSpPr>
        <p:spPr>
          <a:xfrm>
            <a:off x="152400" y="2672715"/>
            <a:ext cx="8839200" cy="984885"/>
          </a:xfrm>
          <a:prstGeom prst="rect">
            <a:avLst/>
          </a:prstGeom>
        </p:spPr>
        <p:txBody>
          <a:bodyPr wrap="square">
            <a:spAutoFit/>
          </a:bodyPr>
          <a:lstStyle/>
          <a:p>
            <a:pPr eaLnBrk="1" hangingPunct="1">
              <a:spcAft>
                <a:spcPts val="1200"/>
              </a:spcAft>
            </a:pPr>
            <a:r>
              <a:rPr lang="en-US" altLang="zh-CN" dirty="0">
                <a:latin typeface="Comic Sans MS" pitchFamily="66" charset="0"/>
                <a:ea typeface="宋体" charset="-122"/>
              </a:rPr>
              <a:t>CT = (  </a:t>
            </a:r>
            <a:r>
              <a:rPr lang="en-US" altLang="zh-CN" dirty="0" err="1">
                <a:latin typeface="Comic Sans MS" pitchFamily="66" charset="0"/>
                <a:ea typeface="宋体" charset="-122"/>
              </a:rPr>
              <a:t>M</a:t>
            </a:r>
            <a:r>
              <a:rPr lang="en-US" altLang="zh-CN" sz="1400" dirty="0" err="1">
                <a:latin typeface="Comic Sans MS" pitchFamily="66" charset="0"/>
                <a:ea typeface="Arial Unicode MS" pitchFamily="34" charset="-128"/>
                <a:cs typeface="Arial Unicode MS" pitchFamily="34" charset="-128"/>
                <a:sym typeface="Symbol" pitchFamily="18" charset="2"/>
              </a:rPr>
              <a:t></a:t>
            </a:r>
            <a:r>
              <a:rPr lang="en-US" altLang="zh-CN" dirty="0" err="1">
                <a:solidFill>
                  <a:srgbClr val="002060"/>
                </a:solidFill>
                <a:latin typeface="Comic Sans MS" pitchFamily="66" charset="0"/>
                <a:ea typeface="宋体" charset="-122"/>
              </a:rPr>
              <a:t>e</a:t>
            </a:r>
            <a:r>
              <a:rPr lang="en-US" altLang="zh-CN" dirty="0">
                <a:solidFill>
                  <a:srgbClr val="002060"/>
                </a:solidFill>
                <a:latin typeface="Comic Sans MS" pitchFamily="66" charset="0"/>
                <a:ea typeface="宋体" charset="-122"/>
              </a:rPr>
              <a:t>(</a:t>
            </a:r>
            <a:r>
              <a:rPr lang="en-US" altLang="zh-CN" dirty="0" err="1">
                <a:solidFill>
                  <a:srgbClr val="002060"/>
                </a:solidFill>
                <a:latin typeface="Comic Sans MS" pitchFamily="66" charset="0"/>
                <a:ea typeface="宋体" charset="-122"/>
              </a:rPr>
              <a:t>g,g</a:t>
            </a:r>
            <a:r>
              <a:rPr lang="en-US" altLang="zh-CN" dirty="0">
                <a:solidFill>
                  <a:srgbClr val="002060"/>
                </a:solidFill>
                <a:latin typeface="Comic Sans MS" pitchFamily="66" charset="0"/>
                <a:ea typeface="宋体" charset="-122"/>
              </a:rPr>
              <a:t>)</a:t>
            </a:r>
            <a:r>
              <a:rPr lang="en-US" altLang="zh-CN" baseline="30000" dirty="0">
                <a:solidFill>
                  <a:srgbClr val="002060"/>
                </a:solidFill>
                <a:latin typeface="Comic Sans MS" pitchFamily="66" charset="0"/>
                <a:ea typeface="宋体" charset="-122"/>
              </a:rPr>
              <a:t>a</a:t>
            </a:r>
            <a:r>
              <a:rPr lang="en-US" altLang="zh-CN" baseline="30000" dirty="0">
                <a:solidFill>
                  <a:srgbClr val="FF0000"/>
                </a:solidFill>
                <a:latin typeface="Comic Sans MS" pitchFamily="66" charset="0"/>
                <a:ea typeface="宋体" charset="-122"/>
              </a:rPr>
              <a:t>s</a:t>
            </a:r>
            <a:r>
              <a:rPr lang="en-US" altLang="zh-CN" dirty="0">
                <a:latin typeface="Comic Sans MS" pitchFamily="66" charset="0"/>
                <a:ea typeface="宋体" charset="-122"/>
              </a:rPr>
              <a:t>, </a:t>
            </a:r>
            <a:r>
              <a:rPr lang="en-US" altLang="zh-CN" dirty="0" err="1" smtClean="0">
                <a:latin typeface="Comic Sans MS" pitchFamily="66" charset="0"/>
                <a:ea typeface="宋体" charset="-122"/>
              </a:rPr>
              <a:t>g</a:t>
            </a:r>
            <a:r>
              <a:rPr lang="en-US" altLang="zh-CN" baseline="30000" dirty="0" err="1" smtClean="0">
                <a:solidFill>
                  <a:srgbClr val="FF0000"/>
                </a:solidFill>
                <a:latin typeface="Comic Sans MS" pitchFamily="66" charset="0"/>
                <a:ea typeface="宋体" charset="-122"/>
              </a:rPr>
              <a:t>s</a:t>
            </a:r>
            <a:r>
              <a:rPr lang="en-US" altLang="zh-CN" dirty="0" smtClean="0">
                <a:latin typeface="Comic Sans MS" pitchFamily="66" charset="0"/>
                <a:ea typeface="宋体" charset="-122"/>
              </a:rPr>
              <a:t>, C</a:t>
            </a:r>
            <a:r>
              <a:rPr lang="en-US" altLang="zh-CN" baseline="-25000" dirty="0" smtClean="0">
                <a:latin typeface="Comic Sans MS" pitchFamily="66" charset="0"/>
                <a:ea typeface="宋体" charset="-122"/>
              </a:rPr>
              <a:t>1</a:t>
            </a:r>
            <a:r>
              <a:rPr lang="en-US" altLang="zh-CN" dirty="0">
                <a:latin typeface="Comic Sans MS" pitchFamily="66" charset="0"/>
                <a:ea typeface="宋体" charset="-122"/>
              </a:rPr>
              <a:t>= (g</a:t>
            </a:r>
            <a:r>
              <a:rPr lang="en-US" altLang="zh-CN" baseline="30000" dirty="0">
                <a:latin typeface="Comic Sans MS" pitchFamily="66" charset="0"/>
                <a:ea typeface="宋体" charset="-122"/>
              </a:rPr>
              <a:t>b</a:t>
            </a:r>
            <a:r>
              <a:rPr lang="en-US" altLang="zh-CN" baseline="30000" dirty="0">
                <a:solidFill>
                  <a:srgbClr val="FF0000"/>
                </a:solidFill>
                <a:latin typeface="Comic Sans MS" pitchFamily="66" charset="0"/>
                <a:ea typeface="宋体" charset="-122"/>
              </a:rPr>
              <a:t>s</a:t>
            </a:r>
            <a:r>
              <a:rPr lang="en-US" altLang="zh-CN" sz="2000" baseline="20000" dirty="0">
                <a:solidFill>
                  <a:srgbClr val="FF0000"/>
                </a:solidFill>
                <a:latin typeface="Comic Sans MS" pitchFamily="66" charset="0"/>
                <a:ea typeface="宋体" charset="-122"/>
              </a:rPr>
              <a:t>1</a:t>
            </a:r>
            <a:r>
              <a:rPr lang="en-US" altLang="zh-CN" dirty="0">
                <a:latin typeface="Comic Sans MS" pitchFamily="66" charset="0"/>
                <a:ea typeface="宋体" charset="-122"/>
              </a:rPr>
              <a:t>H(“</a:t>
            </a:r>
            <a:r>
              <a:rPr lang="en-US" altLang="zh-CN" dirty="0">
                <a:solidFill>
                  <a:srgbClr val="006600"/>
                </a:solidFill>
                <a:latin typeface="Comic Sans MS" pitchFamily="66" charset="0"/>
                <a:ea typeface="宋体" charset="-122"/>
              </a:rPr>
              <a:t>123-</a:t>
            </a:r>
            <a:r>
              <a:rPr lang="en-US" altLang="zh-CN" dirty="0">
                <a:latin typeface="Comic Sans MS" pitchFamily="66" charset="0"/>
                <a:ea typeface="宋体" charset="-122"/>
              </a:rPr>
              <a:t>”)</a:t>
            </a:r>
            <a:r>
              <a:rPr lang="en-US" altLang="zh-CN" baseline="30000" dirty="0">
                <a:latin typeface="Comic Sans MS" pitchFamily="66" charset="0"/>
                <a:ea typeface="宋体" charset="-122"/>
              </a:rPr>
              <a:t>r</a:t>
            </a:r>
            <a:r>
              <a:rPr lang="en-US" altLang="zh-CN" baseline="18000" dirty="0">
                <a:latin typeface="Comic Sans MS" pitchFamily="66" charset="0"/>
                <a:ea typeface="宋体" charset="-122"/>
              </a:rPr>
              <a:t>1</a:t>
            </a:r>
            <a:r>
              <a:rPr lang="en-US" altLang="zh-CN" dirty="0">
                <a:latin typeface="Comic Sans MS" pitchFamily="66" charset="0"/>
                <a:ea typeface="宋体" charset="-122"/>
              </a:rPr>
              <a:t>, g</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1</a:t>
            </a:r>
            <a:r>
              <a:rPr lang="en-US" altLang="zh-CN" dirty="0">
                <a:latin typeface="Comic Sans MS" pitchFamily="66" charset="0"/>
                <a:ea typeface="宋体" charset="-122"/>
              </a:rPr>
              <a:t>), </a:t>
            </a:r>
            <a:endParaRPr lang="en-US" altLang="zh-CN" dirty="0" smtClean="0">
              <a:latin typeface="Comic Sans MS" pitchFamily="66" charset="0"/>
              <a:ea typeface="宋体" charset="-122"/>
            </a:endParaRPr>
          </a:p>
          <a:p>
            <a:pPr eaLnBrk="1" hangingPunct="1">
              <a:spcAft>
                <a:spcPts val="1200"/>
              </a:spcAft>
            </a:pPr>
            <a:r>
              <a:rPr lang="en-US" altLang="zh-CN" dirty="0">
                <a:latin typeface="Comic Sans MS" pitchFamily="66" charset="0"/>
                <a:ea typeface="宋体" charset="-122"/>
              </a:rPr>
              <a:t> </a:t>
            </a:r>
            <a:r>
              <a:rPr lang="en-US" altLang="zh-CN" dirty="0" smtClean="0">
                <a:latin typeface="Comic Sans MS" pitchFamily="66" charset="0"/>
                <a:ea typeface="宋体" charset="-122"/>
              </a:rPr>
              <a:t>          C</a:t>
            </a:r>
            <a:r>
              <a:rPr lang="en-US" altLang="zh-CN" baseline="-25000" dirty="0" smtClean="0">
                <a:latin typeface="Comic Sans MS" pitchFamily="66" charset="0"/>
                <a:ea typeface="宋体" charset="-122"/>
              </a:rPr>
              <a:t>2</a:t>
            </a:r>
            <a:r>
              <a:rPr lang="en-US" altLang="zh-CN" dirty="0" smtClean="0">
                <a:latin typeface="Comic Sans MS" pitchFamily="66" charset="0"/>
                <a:ea typeface="宋体" charset="-122"/>
              </a:rPr>
              <a:t> </a:t>
            </a:r>
            <a:r>
              <a:rPr lang="en-US" altLang="zh-CN" dirty="0">
                <a:latin typeface="Comic Sans MS" pitchFamily="66" charset="0"/>
                <a:ea typeface="宋体" charset="-122"/>
              </a:rPr>
              <a:t>= (g</a:t>
            </a:r>
            <a:r>
              <a:rPr lang="en-US" altLang="zh-CN" baseline="30000" dirty="0">
                <a:latin typeface="Comic Sans MS" pitchFamily="66" charset="0"/>
                <a:ea typeface="宋体" charset="-122"/>
              </a:rPr>
              <a:t>b</a:t>
            </a:r>
            <a:r>
              <a:rPr lang="en-US" altLang="zh-CN" baseline="30000" dirty="0">
                <a:solidFill>
                  <a:srgbClr val="FF0000"/>
                </a:solidFill>
                <a:latin typeface="Comic Sans MS" pitchFamily="66" charset="0"/>
                <a:ea typeface="宋体" charset="-122"/>
              </a:rPr>
              <a:t>s</a:t>
            </a:r>
            <a:r>
              <a:rPr lang="en-US" altLang="zh-CN" baseline="20000" dirty="0">
                <a:solidFill>
                  <a:srgbClr val="FF0000"/>
                </a:solidFill>
                <a:latin typeface="Comic Sans MS" pitchFamily="66" charset="0"/>
                <a:ea typeface="宋体" charset="-122"/>
              </a:rPr>
              <a:t>2</a:t>
            </a:r>
            <a:r>
              <a:rPr lang="en-US" altLang="zh-CN" dirty="0">
                <a:latin typeface="Comic Sans MS" pitchFamily="66" charset="0"/>
                <a:ea typeface="宋体" charset="-122"/>
              </a:rPr>
              <a:t>H(“</a:t>
            </a:r>
            <a:r>
              <a:rPr lang="en-US" altLang="zh-CN" dirty="0">
                <a:solidFill>
                  <a:srgbClr val="006600"/>
                </a:solidFill>
                <a:latin typeface="Comic Sans MS" pitchFamily="66" charset="0"/>
                <a:ea typeface="宋体" charset="-122"/>
              </a:rPr>
              <a:t>UH</a:t>
            </a:r>
            <a:r>
              <a:rPr lang="en-US" altLang="zh-CN" dirty="0">
                <a:latin typeface="Comic Sans MS" pitchFamily="66" charset="0"/>
                <a:ea typeface="宋体" charset="-122"/>
              </a:rPr>
              <a:t>”)</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2</a:t>
            </a:r>
            <a:r>
              <a:rPr lang="en-US" altLang="zh-CN" dirty="0">
                <a:latin typeface="Comic Sans MS" pitchFamily="66" charset="0"/>
                <a:ea typeface="宋体" charset="-122"/>
              </a:rPr>
              <a:t>, g</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2</a:t>
            </a:r>
            <a:r>
              <a:rPr lang="en-US" altLang="zh-CN" dirty="0">
                <a:latin typeface="Comic Sans MS" pitchFamily="66" charset="0"/>
                <a:ea typeface="宋体" charset="-122"/>
              </a:rPr>
              <a:t>), </a:t>
            </a:r>
            <a:r>
              <a:rPr lang="en-US" altLang="zh-CN" dirty="0" smtClean="0">
                <a:latin typeface="Comic Sans MS" pitchFamily="66" charset="0"/>
                <a:ea typeface="宋体" charset="-122"/>
              </a:rPr>
              <a:t>C</a:t>
            </a:r>
            <a:r>
              <a:rPr lang="en-US" altLang="zh-CN" baseline="-25000" dirty="0" smtClean="0">
                <a:latin typeface="Comic Sans MS" pitchFamily="66" charset="0"/>
                <a:ea typeface="宋体" charset="-122"/>
              </a:rPr>
              <a:t>3</a:t>
            </a:r>
            <a:r>
              <a:rPr lang="en-US" altLang="zh-CN" dirty="0" smtClean="0">
                <a:latin typeface="Comic Sans MS" pitchFamily="66" charset="0"/>
                <a:ea typeface="宋体" charset="-122"/>
              </a:rPr>
              <a:t> </a:t>
            </a:r>
            <a:r>
              <a:rPr lang="en-US" altLang="zh-CN" dirty="0">
                <a:latin typeface="Comic Sans MS" pitchFamily="66" charset="0"/>
                <a:ea typeface="宋体" charset="-122"/>
              </a:rPr>
              <a:t>= (g</a:t>
            </a:r>
            <a:r>
              <a:rPr lang="en-US" altLang="zh-CN" baseline="30000" dirty="0">
                <a:latin typeface="Comic Sans MS" pitchFamily="66" charset="0"/>
                <a:ea typeface="宋体" charset="-122"/>
              </a:rPr>
              <a:t>b</a:t>
            </a:r>
            <a:r>
              <a:rPr lang="en-US" altLang="zh-CN" baseline="30000" dirty="0">
                <a:solidFill>
                  <a:srgbClr val="FF0000"/>
                </a:solidFill>
                <a:latin typeface="Comic Sans MS" pitchFamily="66" charset="0"/>
                <a:ea typeface="宋体" charset="-122"/>
              </a:rPr>
              <a:t>s</a:t>
            </a:r>
            <a:r>
              <a:rPr lang="en-US" altLang="zh-CN" baseline="20000" dirty="0">
                <a:solidFill>
                  <a:srgbClr val="FF0000"/>
                </a:solidFill>
                <a:latin typeface="Comic Sans MS" pitchFamily="66" charset="0"/>
                <a:ea typeface="宋体" charset="-122"/>
              </a:rPr>
              <a:t>3</a:t>
            </a:r>
            <a:r>
              <a:rPr lang="en-US" altLang="zh-CN" dirty="0">
                <a:latin typeface="Comic Sans MS" pitchFamily="66" charset="0"/>
                <a:ea typeface="宋体" charset="-122"/>
              </a:rPr>
              <a:t>H(“</a:t>
            </a:r>
            <a:r>
              <a:rPr lang="en-US" altLang="zh-CN" dirty="0">
                <a:solidFill>
                  <a:srgbClr val="006600"/>
                </a:solidFill>
                <a:latin typeface="Comic Sans MS" pitchFamily="66" charset="0"/>
                <a:ea typeface="宋体" charset="-122"/>
              </a:rPr>
              <a:t>Cardio</a:t>
            </a:r>
            <a:r>
              <a:rPr lang="en-US" altLang="zh-CN" dirty="0">
                <a:latin typeface="Comic Sans MS" pitchFamily="66" charset="0"/>
                <a:ea typeface="宋体" charset="-122"/>
              </a:rPr>
              <a:t>”)</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3</a:t>
            </a:r>
            <a:r>
              <a:rPr lang="en-US" altLang="zh-CN" dirty="0">
                <a:latin typeface="Comic Sans MS" pitchFamily="66" charset="0"/>
                <a:ea typeface="宋体" charset="-122"/>
              </a:rPr>
              <a:t>, g</a:t>
            </a:r>
            <a:r>
              <a:rPr lang="en-US" altLang="zh-CN" baseline="30000" dirty="0">
                <a:latin typeface="Comic Sans MS" pitchFamily="66" charset="0"/>
                <a:ea typeface="宋体" charset="-122"/>
              </a:rPr>
              <a:t>r</a:t>
            </a:r>
            <a:r>
              <a:rPr lang="en-US" altLang="zh-CN" baseline="20000" dirty="0">
                <a:latin typeface="Comic Sans MS" pitchFamily="66" charset="0"/>
                <a:ea typeface="宋体" charset="-122"/>
              </a:rPr>
              <a:t>3</a:t>
            </a:r>
            <a:r>
              <a:rPr lang="en-US" altLang="zh-CN" dirty="0">
                <a:latin typeface="Comic Sans MS" pitchFamily="66" charset="0"/>
                <a:ea typeface="宋体" charset="-122"/>
              </a:rPr>
              <a:t>) )</a:t>
            </a:r>
          </a:p>
        </p:txBody>
      </p:sp>
    </p:spTree>
    <p:extLst>
      <p:ext uri="{BB962C8B-B14F-4D97-AF65-F5344CB8AC3E}">
        <p14:creationId xmlns:p14="http://schemas.microsoft.com/office/powerpoint/2010/main" val="239705332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609600"/>
            <a:ext cx="7772400" cy="1143000"/>
          </a:xfrm>
          <a:noFill/>
        </p:spPr>
        <p:txBody>
          <a:bodyPr/>
          <a:lstStyle/>
          <a:p>
            <a:pPr eaLnBrk="1" hangingPunct="1">
              <a:defRPr/>
            </a:pPr>
            <a:r>
              <a:rPr lang="en-US" dirty="0" smtClean="0">
                <a:latin typeface="Comic Sans MS" pitchFamily="66" charset="0"/>
              </a:rPr>
              <a:t>Main Idea in </a:t>
            </a:r>
            <a:r>
              <a:rPr lang="en-US" altLang="zh-CN" sz="3200" dirty="0">
                <a:latin typeface="Comic Sans MS" pitchFamily="66" charset="0"/>
              </a:rPr>
              <a:t>[Lai, Deng, Li </a:t>
            </a:r>
            <a:r>
              <a:rPr lang="en-US" altLang="zh-CN" sz="3200" dirty="0" smtClean="0">
                <a:latin typeface="Comic Sans MS" pitchFamily="66" charset="0"/>
              </a:rPr>
              <a:t>AsiaCCS’12</a:t>
            </a:r>
            <a:r>
              <a:rPr lang="en-US" altLang="zh-CN" sz="3200" dirty="0">
                <a:latin typeface="Comic Sans MS" pitchFamily="66" charset="0"/>
              </a:rPr>
              <a:t>]</a:t>
            </a:r>
            <a:endParaRPr lang="en-US" altLang="zh-CN" dirty="0" smtClean="0">
              <a:latin typeface="Comic Sans MS" pitchFamily="66" charset="0"/>
              <a:ea typeface="宋体" pitchFamily="2" charset="-122"/>
            </a:endParaRPr>
          </a:p>
        </p:txBody>
      </p:sp>
      <p:sp>
        <p:nvSpPr>
          <p:cNvPr id="18435" name="Rectangle 3"/>
          <p:cNvSpPr>
            <a:spLocks noGrp="1" noChangeArrowheads="1"/>
          </p:cNvSpPr>
          <p:nvPr>
            <p:ph idx="1"/>
          </p:nvPr>
        </p:nvSpPr>
        <p:spPr>
          <a:xfrm>
            <a:off x="762000" y="1600200"/>
            <a:ext cx="8077200" cy="4114800"/>
          </a:xfrm>
        </p:spPr>
        <p:txBody>
          <a:bodyPr/>
          <a:lstStyle/>
          <a:p>
            <a:pPr marL="0" indent="0" eaLnBrk="1" hangingPunct="1">
              <a:spcAft>
                <a:spcPts val="1200"/>
              </a:spcAft>
              <a:buClrTx/>
            </a:pPr>
            <a:r>
              <a:rPr lang="en-US" altLang="zh-CN" dirty="0" smtClean="0">
                <a:solidFill>
                  <a:schemeClr val="tx1"/>
                </a:solidFill>
                <a:latin typeface="Comic Sans MS" pitchFamily="66" charset="0"/>
                <a:ea typeface="宋体" charset="-122"/>
              </a:rPr>
              <a:t>Using </a:t>
            </a:r>
            <a:r>
              <a:rPr lang="en-US" altLang="zh-CN" dirty="0" smtClean="0">
                <a:solidFill>
                  <a:srgbClr val="FF0000"/>
                </a:solidFill>
                <a:latin typeface="Comic Sans MS" pitchFamily="66" charset="0"/>
                <a:ea typeface="宋体" charset="-122"/>
              </a:rPr>
              <a:t>composite order bilinear group </a:t>
            </a:r>
            <a:r>
              <a:rPr lang="en-US" altLang="zh-CN" dirty="0" smtClean="0">
                <a:solidFill>
                  <a:schemeClr val="tx1"/>
                </a:solidFill>
                <a:latin typeface="Comic Sans MS" pitchFamily="66" charset="0"/>
                <a:ea typeface="宋体" charset="-122"/>
              </a:rPr>
              <a:t>to hide attribute values in </a:t>
            </a:r>
            <a:r>
              <a:rPr lang="en-US" altLang="zh-CN" dirty="0" err="1" smtClean="0">
                <a:solidFill>
                  <a:schemeClr val="tx1"/>
                </a:solidFill>
                <a:latin typeface="Comic Sans MS" pitchFamily="66" charset="0"/>
                <a:ea typeface="宋体" charset="-122"/>
              </a:rPr>
              <a:t>ciphertext</a:t>
            </a:r>
            <a:endParaRPr lang="en-US" altLang="zh-CN" sz="2800" dirty="0" smtClean="0">
              <a:solidFill>
                <a:schemeClr val="tx1"/>
              </a:solidFill>
              <a:latin typeface="Comic Sans MS" pitchFamily="66" charset="0"/>
              <a:ea typeface="Arial Unicode MS" pitchFamily="34" charset="-128"/>
              <a:cs typeface="Arial Unicode MS" pitchFamily="34" charset="-128"/>
            </a:endParaRPr>
          </a:p>
          <a:p>
            <a:pPr marL="400050" lvl="1" indent="0" eaLnBrk="1" hangingPunct="1">
              <a:spcAft>
                <a:spcPts val="1200"/>
              </a:spcAft>
              <a:buNone/>
            </a:pPr>
            <a:r>
              <a:rPr lang="en-US" altLang="zh-CN" dirty="0" smtClean="0">
                <a:latin typeface="Comic Sans MS" pitchFamily="66" charset="0"/>
                <a:ea typeface="Arial Unicode MS" pitchFamily="34" charset="-128"/>
                <a:cs typeface="Arial Unicode MS" pitchFamily="34" charset="-128"/>
              </a:rPr>
              <a:t>G, G</a:t>
            </a:r>
            <a:r>
              <a:rPr lang="en-US" altLang="zh-CN" baseline="-25000" dirty="0" smtClean="0">
                <a:latin typeface="Comic Sans MS" pitchFamily="66" charset="0"/>
                <a:ea typeface="Arial Unicode MS" pitchFamily="34" charset="-128"/>
                <a:cs typeface="Arial Unicode MS" pitchFamily="34" charset="-128"/>
              </a:rPr>
              <a:t>T</a:t>
            </a:r>
            <a:r>
              <a:rPr lang="en-US" altLang="zh-CN" dirty="0" smtClean="0">
                <a:latin typeface="Comic Sans MS" pitchFamily="66" charset="0"/>
                <a:ea typeface="Arial Unicode MS" pitchFamily="34" charset="-128"/>
                <a:cs typeface="Arial Unicode MS" pitchFamily="34" charset="-128"/>
              </a:rPr>
              <a:t> are cyclic groups of order N = p</a:t>
            </a:r>
            <a:r>
              <a:rPr lang="en-US" altLang="zh-CN" baseline="-25000" dirty="0" smtClean="0">
                <a:latin typeface="Comic Sans MS" pitchFamily="66" charset="0"/>
                <a:ea typeface="Arial Unicode MS" pitchFamily="34" charset="-128"/>
                <a:cs typeface="Arial Unicode MS" pitchFamily="34" charset="-128"/>
              </a:rPr>
              <a:t>1</a:t>
            </a:r>
            <a:r>
              <a:rPr lang="en-US" altLang="zh-CN" dirty="0" smtClean="0">
                <a:latin typeface="Comic Sans MS" pitchFamily="66" charset="0"/>
                <a:ea typeface="Arial Unicode MS" pitchFamily="34" charset="-128"/>
                <a:cs typeface="Arial Unicode MS" pitchFamily="34" charset="-128"/>
              </a:rPr>
              <a:t>p</a:t>
            </a:r>
            <a:r>
              <a:rPr lang="en-US" altLang="zh-CN" baseline="-25000" dirty="0" smtClean="0">
                <a:latin typeface="Comic Sans MS" pitchFamily="66" charset="0"/>
                <a:ea typeface="Arial Unicode MS" pitchFamily="34" charset="-128"/>
                <a:cs typeface="Arial Unicode MS" pitchFamily="34" charset="-128"/>
              </a:rPr>
              <a:t>2</a:t>
            </a:r>
            <a:r>
              <a:rPr lang="en-US" altLang="zh-CN" dirty="0" smtClean="0">
                <a:latin typeface="Comic Sans MS" pitchFamily="66" charset="0"/>
                <a:ea typeface="Arial Unicode MS" pitchFamily="34" charset="-128"/>
                <a:cs typeface="Arial Unicode MS" pitchFamily="34" charset="-128"/>
              </a:rPr>
              <a:t>p</a:t>
            </a:r>
            <a:r>
              <a:rPr lang="en-US" altLang="zh-CN" baseline="-25000" dirty="0" smtClean="0">
                <a:latin typeface="Comic Sans MS" pitchFamily="66" charset="0"/>
                <a:ea typeface="Arial Unicode MS" pitchFamily="34" charset="-128"/>
                <a:cs typeface="Arial Unicode MS" pitchFamily="34" charset="-128"/>
              </a:rPr>
              <a:t>3</a:t>
            </a:r>
            <a:r>
              <a:rPr lang="en-US" altLang="zh-CN" dirty="0" smtClean="0">
                <a:latin typeface="Comic Sans MS" pitchFamily="66" charset="0"/>
                <a:ea typeface="Arial Unicode MS" pitchFamily="34" charset="-128"/>
                <a:cs typeface="Arial Unicode MS" pitchFamily="34" charset="-128"/>
              </a:rPr>
              <a:t>p</a:t>
            </a:r>
            <a:r>
              <a:rPr lang="en-US" altLang="zh-CN" baseline="-25000" dirty="0" smtClean="0">
                <a:latin typeface="Comic Sans MS" pitchFamily="66" charset="0"/>
                <a:ea typeface="Arial Unicode MS" pitchFamily="34" charset="-128"/>
                <a:cs typeface="Arial Unicode MS" pitchFamily="34" charset="-128"/>
              </a:rPr>
              <a:t>4</a:t>
            </a:r>
            <a:endParaRPr lang="en-US" altLang="zh-CN" dirty="0" smtClean="0">
              <a:latin typeface="Comic Sans MS" pitchFamily="66" charset="0"/>
              <a:ea typeface="Arial Unicode MS" pitchFamily="34" charset="-128"/>
              <a:cs typeface="Arial Unicode MS" pitchFamily="34" charset="-128"/>
            </a:endParaRPr>
          </a:p>
          <a:p>
            <a:pPr marL="400050" lvl="1" indent="0" eaLnBrk="1" hangingPunct="1">
              <a:spcAft>
                <a:spcPts val="1200"/>
              </a:spcAft>
              <a:buNone/>
            </a:pPr>
            <a:r>
              <a:rPr lang="en-US" altLang="zh-CN" dirty="0" smtClean="0">
                <a:latin typeface="Comic Sans MS" pitchFamily="66" charset="0"/>
                <a:ea typeface="Arial Unicode MS" pitchFamily="34" charset="-128"/>
                <a:cs typeface="Arial Unicode MS" pitchFamily="34" charset="-128"/>
              </a:rPr>
              <a:t>e: G × G → G</a:t>
            </a:r>
            <a:r>
              <a:rPr lang="en-US" altLang="zh-CN" baseline="-25000" dirty="0" smtClean="0">
                <a:latin typeface="Comic Sans MS" pitchFamily="66" charset="0"/>
                <a:ea typeface="Arial Unicode MS" pitchFamily="34" charset="-128"/>
                <a:cs typeface="Arial Unicode MS" pitchFamily="34" charset="-128"/>
              </a:rPr>
              <a:t>T</a:t>
            </a:r>
            <a:endParaRPr lang="en-US" altLang="zh-CN" dirty="0" smtClean="0">
              <a:latin typeface="Comic Sans MS" pitchFamily="66" charset="0"/>
              <a:ea typeface="Arial Unicode MS" pitchFamily="34" charset="-128"/>
              <a:cs typeface="Arial Unicode MS" pitchFamily="34" charset="-128"/>
            </a:endParaRPr>
          </a:p>
          <a:p>
            <a:pPr marL="914400" lvl="2" indent="-231775" eaLnBrk="1" hangingPunct="1">
              <a:spcAft>
                <a:spcPts val="1200"/>
              </a:spcAft>
              <a:buFont typeface="Arial" pitchFamily="34" charset="0"/>
              <a:buChar char="•"/>
            </a:pPr>
            <a:r>
              <a:rPr lang="en-US" altLang="zh-CN" dirty="0" smtClean="0">
                <a:solidFill>
                  <a:srgbClr val="0000FF"/>
                </a:solidFill>
                <a:latin typeface="Comic Sans MS" pitchFamily="66" charset="0"/>
                <a:ea typeface="Arial Unicode MS" pitchFamily="34" charset="-128"/>
                <a:cs typeface="Arial Unicode MS" pitchFamily="34" charset="-128"/>
              </a:rPr>
              <a:t>Bilinear</a:t>
            </a:r>
            <a:r>
              <a:rPr lang="en-US" altLang="zh-CN" dirty="0" smtClean="0">
                <a:latin typeface="Comic Sans MS" pitchFamily="66" charset="0"/>
                <a:ea typeface="Arial Unicode MS" pitchFamily="34" charset="-128"/>
                <a:cs typeface="Arial Unicode MS" pitchFamily="34" charset="-128"/>
              </a:rPr>
              <a:t>: </a:t>
            </a:r>
            <a:r>
              <a:rPr lang="en-US" altLang="zh-CN" dirty="0" smtClean="0">
                <a:latin typeface="Comic Sans MS" pitchFamily="66" charset="0"/>
                <a:ea typeface="Dotum" pitchFamily="34" charset="-127"/>
              </a:rPr>
              <a:t>∀</a:t>
            </a:r>
            <a:r>
              <a:rPr lang="en-US" altLang="zh-CN" dirty="0" smtClean="0">
                <a:latin typeface="Comic Sans MS" pitchFamily="66" charset="0"/>
                <a:ea typeface="Arial Unicode MS" pitchFamily="34" charset="-128"/>
                <a:cs typeface="Arial Unicode MS" pitchFamily="34" charset="-128"/>
              </a:rPr>
              <a:t>a, </a:t>
            </a:r>
            <a:r>
              <a:rPr lang="en-US" altLang="zh-CN" dirty="0" err="1" smtClean="0">
                <a:latin typeface="Comic Sans MS" pitchFamily="66" charset="0"/>
                <a:ea typeface="Arial Unicode MS" pitchFamily="34" charset="-128"/>
                <a:cs typeface="Arial Unicode MS" pitchFamily="34" charset="-128"/>
              </a:rPr>
              <a:t>b</a:t>
            </a:r>
            <a:r>
              <a:rPr lang="en-US" altLang="zh-CN" dirty="0" err="1" smtClean="0">
                <a:latin typeface="Comic Sans MS" pitchFamily="66" charset="0"/>
                <a:ea typeface="Dotum" pitchFamily="34" charset="-127"/>
              </a:rPr>
              <a:t>∈</a:t>
            </a:r>
            <a:r>
              <a:rPr lang="en-US" altLang="zh-CN" dirty="0" err="1" smtClean="0">
                <a:latin typeface="Comic Sans MS" pitchFamily="66" charset="0"/>
                <a:ea typeface="Arial Unicode MS" pitchFamily="34" charset="-128"/>
                <a:cs typeface="Arial Unicode MS" pitchFamily="34" charset="-128"/>
              </a:rPr>
              <a:t>Z</a:t>
            </a:r>
            <a:r>
              <a:rPr lang="en-US" altLang="zh-CN" baseline="-25000" dirty="0" err="1" smtClean="0">
                <a:latin typeface="Comic Sans MS" pitchFamily="66" charset="0"/>
                <a:ea typeface="Arial Unicode MS" pitchFamily="34" charset="-128"/>
                <a:cs typeface="Arial Unicode MS" pitchFamily="34" charset="-128"/>
              </a:rPr>
              <a:t>N</a:t>
            </a:r>
            <a:r>
              <a:rPr lang="en-US" altLang="zh-CN" dirty="0" smtClean="0">
                <a:latin typeface="Comic Sans MS" pitchFamily="66" charset="0"/>
                <a:ea typeface="Arial Unicode MS" pitchFamily="34" charset="-128"/>
                <a:cs typeface="Arial Unicode MS" pitchFamily="34" charset="-128"/>
              </a:rPr>
              <a:t>, </a:t>
            </a:r>
            <a:r>
              <a:rPr lang="en-US" altLang="zh-CN" dirty="0" smtClean="0">
                <a:latin typeface="Comic Sans MS" pitchFamily="66" charset="0"/>
                <a:ea typeface="Dotum" pitchFamily="34" charset="-127"/>
              </a:rPr>
              <a:t>∀</a:t>
            </a:r>
            <a:r>
              <a:rPr lang="en-US" altLang="zh-CN" dirty="0" err="1" smtClean="0">
                <a:latin typeface="Comic Sans MS" pitchFamily="66" charset="0"/>
                <a:ea typeface="Arial Unicode MS" pitchFamily="34" charset="-128"/>
                <a:cs typeface="Arial Unicode MS" pitchFamily="34" charset="-128"/>
              </a:rPr>
              <a:t>g</a:t>
            </a:r>
            <a:r>
              <a:rPr lang="en-US" altLang="zh-CN" dirty="0" err="1" smtClean="0">
                <a:latin typeface="Comic Sans MS" pitchFamily="66" charset="0"/>
                <a:ea typeface="Dotum" pitchFamily="34" charset="-127"/>
              </a:rPr>
              <a:t>∈</a:t>
            </a:r>
            <a:r>
              <a:rPr lang="en-US" altLang="zh-CN" dirty="0" err="1" smtClean="0">
                <a:latin typeface="Comic Sans MS" pitchFamily="66" charset="0"/>
                <a:ea typeface="Arial Unicode MS" pitchFamily="34" charset="-128"/>
                <a:cs typeface="Arial Unicode MS" pitchFamily="34" charset="-128"/>
              </a:rPr>
              <a:t>G</a:t>
            </a:r>
            <a:r>
              <a:rPr lang="en-US" altLang="zh-CN" dirty="0" smtClean="0">
                <a:latin typeface="Comic Sans MS" pitchFamily="66" charset="0"/>
                <a:ea typeface="Arial Unicode MS" pitchFamily="34" charset="-128"/>
                <a:cs typeface="Arial Unicode MS" pitchFamily="34" charset="-128"/>
              </a:rPr>
              <a:t>, e(</a:t>
            </a:r>
            <a:r>
              <a:rPr lang="en-US" altLang="zh-CN" dirty="0" err="1" smtClean="0">
                <a:latin typeface="Comic Sans MS" pitchFamily="66" charset="0"/>
                <a:ea typeface="Arial Unicode MS" pitchFamily="34" charset="-128"/>
                <a:cs typeface="Arial Unicode MS" pitchFamily="34" charset="-128"/>
              </a:rPr>
              <a:t>g</a:t>
            </a:r>
            <a:r>
              <a:rPr lang="en-US" altLang="zh-CN" baseline="30000" dirty="0" err="1" smtClean="0">
                <a:latin typeface="Comic Sans MS" pitchFamily="66" charset="0"/>
                <a:ea typeface="Arial Unicode MS" pitchFamily="34" charset="-128"/>
                <a:cs typeface="Arial Unicode MS" pitchFamily="34" charset="-128"/>
              </a:rPr>
              <a:t>a</a:t>
            </a:r>
            <a:r>
              <a:rPr lang="en-US" altLang="zh-CN" dirty="0" smtClean="0">
                <a:latin typeface="Comic Sans MS" pitchFamily="66" charset="0"/>
                <a:ea typeface="Arial Unicode MS" pitchFamily="34" charset="-128"/>
                <a:cs typeface="Arial Unicode MS" pitchFamily="34" charset="-128"/>
              </a:rPr>
              <a:t>, </a:t>
            </a:r>
            <a:r>
              <a:rPr lang="en-US" altLang="zh-CN" dirty="0" err="1" smtClean="0">
                <a:latin typeface="Comic Sans MS" pitchFamily="66" charset="0"/>
                <a:ea typeface="Arial Unicode MS" pitchFamily="34" charset="-128"/>
                <a:cs typeface="Arial Unicode MS" pitchFamily="34" charset="-128"/>
              </a:rPr>
              <a:t>g</a:t>
            </a:r>
            <a:r>
              <a:rPr lang="en-US" altLang="zh-CN" baseline="30000" dirty="0" err="1" smtClean="0">
                <a:latin typeface="Comic Sans MS" pitchFamily="66" charset="0"/>
                <a:ea typeface="Arial Unicode MS" pitchFamily="34" charset="-128"/>
                <a:cs typeface="Arial Unicode MS" pitchFamily="34" charset="-128"/>
              </a:rPr>
              <a:t>b</a:t>
            </a:r>
            <a:r>
              <a:rPr lang="en-US" altLang="zh-CN" dirty="0" smtClean="0">
                <a:latin typeface="Comic Sans MS" pitchFamily="66" charset="0"/>
                <a:ea typeface="Arial Unicode MS" pitchFamily="34" charset="-128"/>
                <a:cs typeface="Arial Unicode MS" pitchFamily="34" charset="-128"/>
              </a:rPr>
              <a:t>)  =e(g, g)</a:t>
            </a:r>
            <a:r>
              <a:rPr lang="en-US" altLang="zh-CN" baseline="30000" dirty="0" err="1" smtClean="0">
                <a:latin typeface="Comic Sans MS" pitchFamily="66" charset="0"/>
                <a:ea typeface="Arial Unicode MS" pitchFamily="34" charset="-128"/>
                <a:cs typeface="Arial Unicode MS" pitchFamily="34" charset="-128"/>
              </a:rPr>
              <a:t>ab</a:t>
            </a:r>
            <a:endParaRPr lang="en-US" altLang="zh-CN" baseline="30000" dirty="0" smtClean="0">
              <a:latin typeface="Comic Sans MS" pitchFamily="66" charset="0"/>
              <a:ea typeface="Arial Unicode MS" pitchFamily="34" charset="-128"/>
              <a:cs typeface="Arial Unicode MS" pitchFamily="34" charset="-128"/>
            </a:endParaRPr>
          </a:p>
          <a:p>
            <a:pPr marL="914400" lvl="2" indent="-231775" eaLnBrk="1" hangingPunct="1">
              <a:spcAft>
                <a:spcPts val="1200"/>
              </a:spcAft>
              <a:buFont typeface="Arial" pitchFamily="34" charset="0"/>
              <a:buChar char="•"/>
            </a:pPr>
            <a:r>
              <a:rPr lang="en-US" altLang="zh-CN" dirty="0" smtClean="0">
                <a:solidFill>
                  <a:srgbClr val="0000FF"/>
                </a:solidFill>
                <a:latin typeface="Comic Sans MS" pitchFamily="66" charset="0"/>
                <a:ea typeface="Arial Unicode MS" pitchFamily="34" charset="-128"/>
                <a:cs typeface="Arial Unicode MS" pitchFamily="34" charset="-128"/>
              </a:rPr>
              <a:t>Non-degenerate</a:t>
            </a:r>
            <a:r>
              <a:rPr lang="en-US" altLang="zh-CN" dirty="0" smtClean="0">
                <a:latin typeface="Comic Sans MS" pitchFamily="66" charset="0"/>
                <a:ea typeface="Arial Unicode MS" pitchFamily="34" charset="-128"/>
                <a:cs typeface="Arial Unicode MS" pitchFamily="34" charset="-128"/>
              </a:rPr>
              <a:t>: </a:t>
            </a:r>
            <a:r>
              <a:rPr lang="en-US" altLang="zh-CN" dirty="0" smtClean="0">
                <a:latin typeface="Comic Sans MS" pitchFamily="66" charset="0"/>
                <a:ea typeface="Dotum" pitchFamily="34" charset="-127"/>
              </a:rPr>
              <a:t>∃</a:t>
            </a:r>
            <a:r>
              <a:rPr lang="en-US" altLang="zh-CN" dirty="0" err="1" smtClean="0">
                <a:latin typeface="Comic Sans MS" pitchFamily="66" charset="0"/>
                <a:ea typeface="Arial Unicode MS" pitchFamily="34" charset="-128"/>
                <a:cs typeface="Arial Unicode MS" pitchFamily="34" charset="-128"/>
              </a:rPr>
              <a:t>g</a:t>
            </a:r>
            <a:r>
              <a:rPr lang="en-US" altLang="zh-CN" dirty="0" err="1" smtClean="0">
                <a:latin typeface="Comic Sans MS" pitchFamily="66" charset="0"/>
                <a:ea typeface="Dotum" pitchFamily="34" charset="-127"/>
              </a:rPr>
              <a:t>∈</a:t>
            </a:r>
            <a:r>
              <a:rPr lang="en-US" altLang="zh-CN" dirty="0" err="1" smtClean="0">
                <a:latin typeface="Comic Sans MS" pitchFamily="66" charset="0"/>
                <a:ea typeface="Arial Unicode MS" pitchFamily="34" charset="-128"/>
                <a:cs typeface="Arial Unicode MS" pitchFamily="34" charset="-128"/>
              </a:rPr>
              <a:t>G</a:t>
            </a:r>
            <a:r>
              <a:rPr lang="en-US" altLang="zh-CN" dirty="0" smtClean="0">
                <a:latin typeface="Comic Sans MS" pitchFamily="66" charset="0"/>
                <a:ea typeface="Arial Unicode MS" pitchFamily="34" charset="-128"/>
                <a:cs typeface="Arial Unicode MS" pitchFamily="34" charset="-128"/>
              </a:rPr>
              <a:t> such that e(g, g) has order N in G</a:t>
            </a:r>
            <a:r>
              <a:rPr lang="en-US" altLang="zh-CN" baseline="-25000" dirty="0" smtClean="0">
                <a:latin typeface="Comic Sans MS" pitchFamily="66" charset="0"/>
                <a:ea typeface="Arial Unicode MS" pitchFamily="34" charset="-128"/>
                <a:cs typeface="Arial Unicode MS" pitchFamily="34" charset="-128"/>
              </a:rPr>
              <a:t>T</a:t>
            </a:r>
            <a:endParaRPr lang="en-US" altLang="zh-CN" dirty="0" smtClean="0">
              <a:solidFill>
                <a:srgbClr val="0000FF"/>
              </a:solidFill>
              <a:latin typeface="Comic Sans MS" pitchFamily="66" charset="0"/>
              <a:ea typeface="Arial Unicode MS" pitchFamily="34" charset="-128"/>
              <a:cs typeface="Arial Unicode MS" pitchFamily="34" charset="-128"/>
            </a:endParaRPr>
          </a:p>
          <a:p>
            <a:pPr marL="400050" lvl="1" indent="0" eaLnBrk="1" hangingPunct="1">
              <a:spcAft>
                <a:spcPts val="1200"/>
              </a:spcAft>
              <a:buNone/>
            </a:pPr>
            <a:r>
              <a:rPr lang="en-US" altLang="zh-CN" dirty="0" err="1" smtClean="0">
                <a:solidFill>
                  <a:srgbClr val="0000FF"/>
                </a:solidFill>
                <a:latin typeface="Comic Sans MS" pitchFamily="66" charset="0"/>
                <a:ea typeface="Arial Unicode MS" pitchFamily="34" charset="-128"/>
                <a:cs typeface="Arial Unicode MS" pitchFamily="34" charset="-128"/>
              </a:rPr>
              <a:t>Orthogonality</a:t>
            </a:r>
            <a:r>
              <a:rPr lang="en-US" altLang="zh-CN" dirty="0" smtClean="0">
                <a:latin typeface="Comic Sans MS" pitchFamily="66" charset="0"/>
                <a:ea typeface="Arial Unicode MS" pitchFamily="34" charset="-128"/>
                <a:cs typeface="Arial Unicode MS" pitchFamily="34" charset="-128"/>
              </a:rPr>
              <a:t>: e(h</a:t>
            </a:r>
            <a:r>
              <a:rPr lang="en-US" altLang="zh-CN" baseline="-25000" dirty="0" smtClean="0">
                <a:latin typeface="Comic Sans MS" pitchFamily="66" charset="0"/>
                <a:ea typeface="Arial Unicode MS" pitchFamily="34" charset="-128"/>
                <a:cs typeface="Arial Unicode MS" pitchFamily="34" charset="-128"/>
              </a:rPr>
              <a:t>i</a:t>
            </a:r>
            <a:r>
              <a:rPr lang="en-US" altLang="zh-CN" dirty="0" smtClean="0">
                <a:latin typeface="Comic Sans MS" pitchFamily="66" charset="0"/>
                <a:ea typeface="Arial Unicode MS" pitchFamily="34" charset="-128"/>
                <a:cs typeface="Arial Unicode MS" pitchFamily="34" charset="-128"/>
              </a:rPr>
              <a:t>, </a:t>
            </a:r>
            <a:r>
              <a:rPr lang="en-US" altLang="zh-CN" dirty="0" err="1" smtClean="0">
                <a:latin typeface="Comic Sans MS" pitchFamily="66" charset="0"/>
                <a:ea typeface="Arial Unicode MS" pitchFamily="34" charset="-128"/>
                <a:cs typeface="Arial Unicode MS" pitchFamily="34" charset="-128"/>
              </a:rPr>
              <a:t>h</a:t>
            </a:r>
            <a:r>
              <a:rPr lang="en-US" altLang="zh-CN" baseline="-25000" dirty="0" err="1" smtClean="0">
                <a:latin typeface="Comic Sans MS" pitchFamily="66" charset="0"/>
                <a:ea typeface="Arial Unicode MS" pitchFamily="34" charset="-128"/>
                <a:cs typeface="Arial Unicode MS" pitchFamily="34" charset="-128"/>
              </a:rPr>
              <a:t>j</a:t>
            </a:r>
            <a:r>
              <a:rPr lang="en-US" altLang="zh-CN" dirty="0" smtClean="0">
                <a:latin typeface="Comic Sans MS" pitchFamily="66" charset="0"/>
                <a:ea typeface="Arial Unicode MS" pitchFamily="34" charset="-128"/>
                <a:cs typeface="Arial Unicode MS" pitchFamily="34" charset="-128"/>
              </a:rPr>
              <a:t>) = 1, </a:t>
            </a:r>
            <a:r>
              <a:rPr lang="en-US" altLang="zh-CN" dirty="0" err="1" smtClean="0">
                <a:latin typeface="Comic Sans MS" pitchFamily="66" charset="0"/>
                <a:ea typeface="Arial Unicode MS" pitchFamily="34" charset="-128"/>
                <a:cs typeface="Arial Unicode MS" pitchFamily="34" charset="-128"/>
              </a:rPr>
              <a:t>h</a:t>
            </a:r>
            <a:r>
              <a:rPr lang="en-US" altLang="zh-CN" baseline="-25000" dirty="0" err="1" smtClean="0">
                <a:latin typeface="Comic Sans MS" pitchFamily="66" charset="0"/>
                <a:ea typeface="Arial Unicode MS" pitchFamily="34" charset="-128"/>
                <a:cs typeface="Arial Unicode MS" pitchFamily="34" charset="-128"/>
              </a:rPr>
              <a:t>i</a:t>
            </a:r>
            <a:r>
              <a:rPr lang="en-US" altLang="zh-CN" dirty="0" err="1" smtClean="0">
                <a:latin typeface="Comic Sans MS" pitchFamily="66" charset="0"/>
                <a:ea typeface="Dotum" pitchFamily="34" charset="-127"/>
              </a:rPr>
              <a:t>∈</a:t>
            </a:r>
            <a:r>
              <a:rPr lang="en-US" altLang="zh-CN" dirty="0" err="1" smtClean="0">
                <a:latin typeface="Comic Sans MS" pitchFamily="66" charset="0"/>
                <a:ea typeface="Arial Unicode MS" pitchFamily="34" charset="-128"/>
                <a:cs typeface="Arial Unicode MS" pitchFamily="34" charset="-128"/>
              </a:rPr>
              <a:t>G</a:t>
            </a:r>
            <a:r>
              <a:rPr lang="en-US" altLang="zh-CN" baseline="-25000" dirty="0" err="1" smtClean="0">
                <a:latin typeface="Comic Sans MS" pitchFamily="66" charset="0"/>
                <a:ea typeface="Arial Unicode MS" pitchFamily="34" charset="-128"/>
                <a:cs typeface="Arial Unicode MS" pitchFamily="34" charset="-128"/>
              </a:rPr>
              <a:t>pi</a:t>
            </a:r>
            <a:r>
              <a:rPr lang="en-US" altLang="zh-CN" dirty="0" smtClean="0">
                <a:latin typeface="Comic Sans MS" pitchFamily="66" charset="0"/>
                <a:ea typeface="Arial Unicode MS" pitchFamily="34" charset="-128"/>
                <a:cs typeface="Arial Unicode MS" pitchFamily="34" charset="-128"/>
              </a:rPr>
              <a:t> and </a:t>
            </a:r>
            <a:r>
              <a:rPr lang="en-US" altLang="zh-CN" dirty="0" err="1" smtClean="0">
                <a:latin typeface="Comic Sans MS" pitchFamily="66" charset="0"/>
                <a:ea typeface="Arial Unicode MS" pitchFamily="34" charset="-128"/>
                <a:cs typeface="Arial Unicode MS" pitchFamily="34" charset="-128"/>
              </a:rPr>
              <a:t>h</a:t>
            </a:r>
            <a:r>
              <a:rPr lang="en-US" altLang="zh-CN" baseline="-25000" dirty="0" err="1" smtClean="0">
                <a:latin typeface="Comic Sans MS" pitchFamily="66" charset="0"/>
                <a:ea typeface="Arial Unicode MS" pitchFamily="34" charset="-128"/>
                <a:cs typeface="Arial Unicode MS" pitchFamily="34" charset="-128"/>
              </a:rPr>
              <a:t>j</a:t>
            </a:r>
            <a:r>
              <a:rPr lang="en-US" altLang="zh-CN" dirty="0" err="1" smtClean="0">
                <a:latin typeface="Comic Sans MS" pitchFamily="66" charset="0"/>
                <a:ea typeface="Dotum" pitchFamily="34" charset="-127"/>
              </a:rPr>
              <a:t>∈</a:t>
            </a:r>
            <a:r>
              <a:rPr lang="en-US" altLang="zh-CN" dirty="0" err="1" smtClean="0">
                <a:latin typeface="Comic Sans MS" pitchFamily="66" charset="0"/>
                <a:ea typeface="Arial Unicode MS" pitchFamily="34" charset="-128"/>
                <a:cs typeface="Arial Unicode MS" pitchFamily="34" charset="-128"/>
              </a:rPr>
              <a:t>G</a:t>
            </a:r>
            <a:r>
              <a:rPr lang="en-US" altLang="zh-CN" baseline="-25000" dirty="0" err="1" smtClean="0">
                <a:latin typeface="Comic Sans MS" pitchFamily="66" charset="0"/>
                <a:ea typeface="Arial Unicode MS" pitchFamily="34" charset="-128"/>
                <a:cs typeface="Arial Unicode MS" pitchFamily="34" charset="-128"/>
              </a:rPr>
              <a:t>pj</a:t>
            </a:r>
            <a:r>
              <a:rPr lang="en-US" altLang="zh-CN" dirty="0" smtClean="0">
                <a:latin typeface="Comic Sans MS" pitchFamily="66" charset="0"/>
                <a:ea typeface="Arial Unicode MS" pitchFamily="34" charset="-128"/>
                <a:cs typeface="Arial Unicode MS" pitchFamily="34" charset="-128"/>
              </a:rPr>
              <a:t> for </a:t>
            </a:r>
            <a:r>
              <a:rPr lang="en-US" altLang="zh-CN" dirty="0" err="1" smtClean="0">
                <a:latin typeface="Comic Sans MS" pitchFamily="66" charset="0"/>
                <a:ea typeface="Arial Unicode MS" pitchFamily="34" charset="-128"/>
                <a:cs typeface="Arial Unicode MS" pitchFamily="34" charset="-128"/>
              </a:rPr>
              <a:t>i≠j</a:t>
            </a:r>
            <a:endParaRPr lang="en-US" altLang="zh-CN" baseline="-25000" dirty="0" smtClean="0">
              <a:latin typeface="Comic Sans MS" pitchFamily="66" charset="0"/>
              <a:ea typeface="Arial Unicode MS" pitchFamily="34" charset="-128"/>
              <a:cs typeface="Arial Unicode MS" pitchFamily="34" charset="-128"/>
            </a:endParaRPr>
          </a:p>
          <a:p>
            <a:pPr eaLnBrk="1" hangingPunct="1">
              <a:spcAft>
                <a:spcPts val="1200"/>
              </a:spcAft>
            </a:pPr>
            <a:endParaRPr lang="en-US" altLang="zh-CN" sz="2600" dirty="0" smtClean="0">
              <a:solidFill>
                <a:srgbClr val="0000CC"/>
              </a:solidFill>
              <a:latin typeface="Comic Sans MS" pitchFamily="66" charset="0"/>
              <a:ea typeface="Arial Unicode MS" pitchFamily="34" charset="-128"/>
              <a:cs typeface="Arial Unicode MS" pitchFamily="34" charset="-128"/>
            </a:endParaRPr>
          </a:p>
          <a:p>
            <a:pPr eaLnBrk="1" hangingPunct="1">
              <a:spcAft>
                <a:spcPts val="1200"/>
              </a:spcAft>
            </a:pPr>
            <a:endParaRPr lang="en-US" altLang="zh-CN" sz="2400" dirty="0" smtClean="0">
              <a:solidFill>
                <a:srgbClr val="0000CC"/>
              </a:solidFill>
              <a:latin typeface="Comic Sans MS" pitchFamily="66" charset="0"/>
              <a:ea typeface="Arial Unicode MS" pitchFamily="34" charset="-128"/>
              <a:cs typeface="Arial Unicode MS" pitchFamily="34" charset="-128"/>
            </a:endParaRPr>
          </a:p>
          <a:p>
            <a:pPr eaLnBrk="1" hangingPunct="1">
              <a:spcAft>
                <a:spcPts val="1200"/>
              </a:spcAft>
            </a:pPr>
            <a:endParaRPr lang="en-US" altLang="zh-CN" sz="2600" dirty="0" smtClean="0">
              <a:latin typeface="Comic Sans MS" pitchFamily="66" charset="0"/>
              <a:ea typeface="Arial Unicode MS" pitchFamily="34" charset="-128"/>
              <a:cs typeface="Arial Unicode MS" pitchFamily="34" charset="-128"/>
            </a:endParaRPr>
          </a:p>
        </p:txBody>
      </p:sp>
    </p:spTree>
    <p:extLst>
      <p:ext uri="{BB962C8B-B14F-4D97-AF65-F5344CB8AC3E}">
        <p14:creationId xmlns:p14="http://schemas.microsoft.com/office/powerpoint/2010/main" val="20628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609600"/>
            <a:ext cx="8305800" cy="647700"/>
          </a:xfrm>
        </p:spPr>
        <p:txBody>
          <a:bodyPr/>
          <a:lstStyle/>
          <a:p>
            <a:pPr eaLnBrk="1" hangingPunct="1"/>
            <a:r>
              <a:rPr lang="en-US" altLang="zh-CN" dirty="0" smtClean="0">
                <a:latin typeface="Comic Sans MS" pitchFamily="66" charset="0"/>
                <a:ea typeface="宋体" charset="-122"/>
              </a:rPr>
              <a:t>Traditional Access Control Model</a:t>
            </a:r>
          </a:p>
        </p:txBody>
      </p:sp>
      <p:sp>
        <p:nvSpPr>
          <p:cNvPr id="10243" name="Rectangle 3"/>
          <p:cNvSpPr>
            <a:spLocks noChangeArrowheads="1"/>
          </p:cNvSpPr>
          <p:nvPr/>
        </p:nvSpPr>
        <p:spPr bwMode="auto">
          <a:xfrm>
            <a:off x="3929063" y="2671763"/>
            <a:ext cx="1390650" cy="723900"/>
          </a:xfrm>
          <a:prstGeom prst="rect">
            <a:avLst/>
          </a:prstGeom>
          <a:solidFill>
            <a:srgbClr val="CCFFFF"/>
          </a:solidFill>
          <a:ln w="9525" algn="ctr">
            <a:solidFill>
              <a:schemeClr val="tx1"/>
            </a:solidFill>
            <a:miter lim="800000"/>
            <a:headEnd/>
            <a:tailEnd/>
          </a:ln>
        </p:spPr>
        <p:txBody>
          <a:bodyPr wrap="none" anchor="ctr"/>
          <a:lstStyle/>
          <a:p>
            <a:pPr marL="469900" indent="-469900"/>
            <a:r>
              <a:rPr lang="en-US" altLang="zh-CN" sz="2000">
                <a:latin typeface="Comic Sans MS" pitchFamily="66" charset="0"/>
                <a:ea typeface="宋体" charset="-122"/>
              </a:rPr>
              <a:t>Reference</a:t>
            </a:r>
          </a:p>
          <a:p>
            <a:pPr marL="469900" indent="-469900"/>
            <a:r>
              <a:rPr lang="en-US" altLang="zh-CN" sz="2000">
                <a:latin typeface="Comic Sans MS" pitchFamily="66" charset="0"/>
                <a:ea typeface="宋体" charset="-122"/>
              </a:rPr>
              <a:t>Monitor</a:t>
            </a:r>
          </a:p>
        </p:txBody>
      </p:sp>
      <p:sp>
        <p:nvSpPr>
          <p:cNvPr id="5" name="Line 4"/>
          <p:cNvSpPr>
            <a:spLocks noChangeShapeType="1"/>
          </p:cNvSpPr>
          <p:nvPr/>
        </p:nvSpPr>
        <p:spPr bwMode="auto">
          <a:xfrm>
            <a:off x="1243013" y="3071813"/>
            <a:ext cx="2686050" cy="0"/>
          </a:xfrm>
          <a:prstGeom prst="line">
            <a:avLst/>
          </a:prstGeom>
          <a:noFill/>
          <a:ln w="9525">
            <a:solidFill>
              <a:schemeClr val="tx1"/>
            </a:solidFill>
            <a:round/>
            <a:headEnd/>
            <a:tailEnd type="triangle" w="med" len="med"/>
          </a:ln>
        </p:spPr>
        <p:txBody>
          <a:bodyPr/>
          <a:lstStyle/>
          <a:p>
            <a:pPr>
              <a:defRPr/>
            </a:pPr>
            <a:endParaRPr lang="en-US" sz="2000">
              <a:latin typeface="Comic Sans MS" pitchFamily="66" charset="0"/>
            </a:endParaRPr>
          </a:p>
        </p:txBody>
      </p:sp>
      <p:sp>
        <p:nvSpPr>
          <p:cNvPr id="6" name="Line 5"/>
          <p:cNvSpPr>
            <a:spLocks noChangeShapeType="1"/>
          </p:cNvSpPr>
          <p:nvPr/>
        </p:nvSpPr>
        <p:spPr bwMode="auto">
          <a:xfrm>
            <a:off x="5338763" y="3071813"/>
            <a:ext cx="1371600" cy="0"/>
          </a:xfrm>
          <a:prstGeom prst="line">
            <a:avLst/>
          </a:prstGeom>
          <a:noFill/>
          <a:ln w="9525">
            <a:solidFill>
              <a:schemeClr val="tx1"/>
            </a:solidFill>
            <a:round/>
            <a:headEnd/>
            <a:tailEnd type="triangle" w="med" len="med"/>
          </a:ln>
        </p:spPr>
        <p:txBody>
          <a:bodyPr/>
          <a:lstStyle/>
          <a:p>
            <a:pPr>
              <a:defRPr/>
            </a:pPr>
            <a:endParaRPr lang="en-US" sz="2000">
              <a:latin typeface="Comic Sans MS" pitchFamily="66" charset="0"/>
            </a:endParaRPr>
          </a:p>
        </p:txBody>
      </p:sp>
      <p:sp>
        <p:nvSpPr>
          <p:cNvPr id="7" name="Line 6"/>
          <p:cNvSpPr>
            <a:spLocks noChangeShapeType="1"/>
          </p:cNvSpPr>
          <p:nvPr/>
        </p:nvSpPr>
        <p:spPr bwMode="auto">
          <a:xfrm>
            <a:off x="2881313" y="2366963"/>
            <a:ext cx="0" cy="1181100"/>
          </a:xfrm>
          <a:prstGeom prst="line">
            <a:avLst/>
          </a:prstGeom>
          <a:noFill/>
          <a:ln w="57150" cmpd="thinThick">
            <a:solidFill>
              <a:schemeClr val="tx1"/>
            </a:solidFill>
            <a:round/>
            <a:headEnd/>
            <a:tailEnd/>
          </a:ln>
        </p:spPr>
        <p:txBody>
          <a:bodyPr/>
          <a:lstStyle/>
          <a:p>
            <a:pPr>
              <a:defRPr/>
            </a:pPr>
            <a:endParaRPr lang="en-US" sz="2000">
              <a:latin typeface="Comic Sans MS" pitchFamily="66" charset="0"/>
            </a:endParaRPr>
          </a:p>
        </p:txBody>
      </p:sp>
      <p:sp>
        <p:nvSpPr>
          <p:cNvPr id="8" name="Line 7"/>
          <p:cNvSpPr>
            <a:spLocks noChangeShapeType="1"/>
          </p:cNvSpPr>
          <p:nvPr/>
        </p:nvSpPr>
        <p:spPr bwMode="auto">
          <a:xfrm flipH="1">
            <a:off x="6024563" y="2386013"/>
            <a:ext cx="19050" cy="1123950"/>
          </a:xfrm>
          <a:prstGeom prst="line">
            <a:avLst/>
          </a:prstGeom>
          <a:noFill/>
          <a:ln w="57150" cmpd="thinThick">
            <a:solidFill>
              <a:schemeClr val="tx1"/>
            </a:solidFill>
            <a:round/>
            <a:headEnd/>
            <a:tailEnd/>
          </a:ln>
        </p:spPr>
        <p:txBody>
          <a:bodyPr/>
          <a:lstStyle/>
          <a:p>
            <a:pPr>
              <a:defRPr/>
            </a:pPr>
            <a:endParaRPr lang="en-US" sz="2000">
              <a:latin typeface="Comic Sans MS" pitchFamily="66" charset="0"/>
            </a:endParaRPr>
          </a:p>
        </p:txBody>
      </p:sp>
      <p:sp>
        <p:nvSpPr>
          <p:cNvPr id="10248" name="AutoShape 8"/>
          <p:cNvSpPr>
            <a:spLocks noChangeArrowheads="1"/>
          </p:cNvSpPr>
          <p:nvPr/>
        </p:nvSpPr>
        <p:spPr bwMode="auto">
          <a:xfrm>
            <a:off x="3757613" y="1768475"/>
            <a:ext cx="1981200" cy="571500"/>
          </a:xfrm>
          <a:prstGeom prst="can">
            <a:avLst>
              <a:gd name="adj" fmla="val 25000"/>
            </a:avLst>
          </a:prstGeom>
          <a:solidFill>
            <a:srgbClr val="CCFFFF"/>
          </a:solidFill>
          <a:ln w="9525">
            <a:solidFill>
              <a:schemeClr val="tx1"/>
            </a:solidFill>
            <a:round/>
            <a:headEnd/>
            <a:tailEnd/>
          </a:ln>
        </p:spPr>
        <p:txBody>
          <a:bodyPr wrap="none" anchor="ctr"/>
          <a:lstStyle/>
          <a:p>
            <a:pPr marL="469900" indent="-469900"/>
            <a:r>
              <a:rPr lang="en-US" altLang="zh-CN" sz="2000">
                <a:latin typeface="Comic Sans MS" pitchFamily="66" charset="0"/>
                <a:ea typeface="宋体" charset="-122"/>
              </a:rPr>
              <a:t>Access Policies</a:t>
            </a:r>
          </a:p>
        </p:txBody>
      </p:sp>
      <p:sp>
        <p:nvSpPr>
          <p:cNvPr id="10" name="Line 9"/>
          <p:cNvSpPr>
            <a:spLocks noChangeShapeType="1"/>
          </p:cNvSpPr>
          <p:nvPr/>
        </p:nvSpPr>
        <p:spPr bwMode="auto">
          <a:xfrm>
            <a:off x="4608513" y="2346325"/>
            <a:ext cx="6350" cy="306388"/>
          </a:xfrm>
          <a:prstGeom prst="line">
            <a:avLst/>
          </a:prstGeom>
          <a:noFill/>
          <a:ln w="9525">
            <a:solidFill>
              <a:schemeClr val="tx1"/>
            </a:solidFill>
            <a:round/>
            <a:headEnd type="triangle" w="med" len="med"/>
            <a:tailEnd type="triangle" w="med" len="med"/>
          </a:ln>
        </p:spPr>
        <p:txBody>
          <a:bodyPr/>
          <a:lstStyle/>
          <a:p>
            <a:pPr>
              <a:defRPr/>
            </a:pPr>
            <a:endParaRPr lang="en-US" sz="2000">
              <a:latin typeface="Comic Sans MS" pitchFamily="66" charset="0"/>
            </a:endParaRPr>
          </a:p>
        </p:txBody>
      </p:sp>
      <p:sp>
        <p:nvSpPr>
          <p:cNvPr id="10250" name="Text Box 10"/>
          <p:cNvSpPr txBox="1">
            <a:spLocks noChangeArrowheads="1"/>
          </p:cNvSpPr>
          <p:nvPr/>
        </p:nvSpPr>
        <p:spPr bwMode="auto">
          <a:xfrm>
            <a:off x="2139950" y="3546475"/>
            <a:ext cx="19656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69900" indent="-469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a:latin typeface="Comic Sans MS" pitchFamily="66" charset="0"/>
                <a:ea typeface="宋体" charset="-122"/>
              </a:rPr>
              <a:t>Authentication</a:t>
            </a:r>
          </a:p>
        </p:txBody>
      </p:sp>
      <p:sp>
        <p:nvSpPr>
          <p:cNvPr id="10251" name="Text Box 11"/>
          <p:cNvSpPr txBox="1">
            <a:spLocks noChangeArrowheads="1"/>
          </p:cNvSpPr>
          <p:nvPr/>
        </p:nvSpPr>
        <p:spPr bwMode="auto">
          <a:xfrm>
            <a:off x="5049838" y="3546475"/>
            <a:ext cx="1975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69900" indent="-469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a:latin typeface="Comic Sans MS" pitchFamily="66" charset="0"/>
                <a:ea typeface="宋体" charset="-122"/>
              </a:rPr>
              <a:t>Access Control</a:t>
            </a:r>
          </a:p>
        </p:txBody>
      </p:sp>
      <p:sp>
        <p:nvSpPr>
          <p:cNvPr id="10252" name="Rectangle 18"/>
          <p:cNvSpPr>
            <a:spLocks noChangeArrowheads="1"/>
          </p:cNvSpPr>
          <p:nvPr/>
        </p:nvSpPr>
        <p:spPr bwMode="auto">
          <a:xfrm>
            <a:off x="7624763" y="2252663"/>
            <a:ext cx="419100" cy="476250"/>
          </a:xfrm>
          <a:prstGeom prst="rect">
            <a:avLst/>
          </a:prstGeom>
          <a:solidFill>
            <a:srgbClr val="CCFFFF"/>
          </a:solidFill>
          <a:ln w="9525" algn="ctr">
            <a:solidFill>
              <a:schemeClr val="tx1"/>
            </a:solidFill>
            <a:miter lim="800000"/>
            <a:headEnd/>
            <a:tailEnd/>
          </a:ln>
        </p:spPr>
        <p:txBody>
          <a:bodyPr wrap="none" anchor="ctr"/>
          <a:lstStyle/>
          <a:p>
            <a:endParaRPr lang="en-US" altLang="zh-CN" sz="2000">
              <a:latin typeface="Comic Sans MS" pitchFamily="66" charset="0"/>
              <a:ea typeface="宋体" charset="-122"/>
            </a:endParaRPr>
          </a:p>
        </p:txBody>
      </p:sp>
      <p:sp>
        <p:nvSpPr>
          <p:cNvPr id="10253" name="Rectangle 19"/>
          <p:cNvSpPr>
            <a:spLocks noChangeArrowheads="1"/>
          </p:cNvSpPr>
          <p:nvPr/>
        </p:nvSpPr>
        <p:spPr bwMode="auto">
          <a:xfrm rot="5400000">
            <a:off x="6919913" y="2195513"/>
            <a:ext cx="495300" cy="400050"/>
          </a:xfrm>
          <a:prstGeom prst="rect">
            <a:avLst/>
          </a:prstGeom>
          <a:solidFill>
            <a:srgbClr val="CCFFFF"/>
          </a:solidFill>
          <a:ln w="9525" algn="ctr">
            <a:solidFill>
              <a:schemeClr val="tx1"/>
            </a:solidFill>
            <a:miter lim="800000"/>
            <a:headEnd/>
            <a:tailEnd/>
          </a:ln>
        </p:spPr>
        <p:txBody>
          <a:bodyPr wrap="none" anchor="ctr"/>
          <a:lstStyle/>
          <a:p>
            <a:endParaRPr lang="en-US" altLang="zh-CN" sz="2000">
              <a:latin typeface="Comic Sans MS" pitchFamily="66" charset="0"/>
              <a:ea typeface="宋体" charset="-122"/>
            </a:endParaRPr>
          </a:p>
        </p:txBody>
      </p:sp>
      <p:sp>
        <p:nvSpPr>
          <p:cNvPr id="10254" name="Rectangle 20"/>
          <p:cNvSpPr>
            <a:spLocks noChangeArrowheads="1"/>
          </p:cNvSpPr>
          <p:nvPr/>
        </p:nvSpPr>
        <p:spPr bwMode="auto">
          <a:xfrm>
            <a:off x="6729413" y="2843213"/>
            <a:ext cx="419100" cy="476250"/>
          </a:xfrm>
          <a:prstGeom prst="rect">
            <a:avLst/>
          </a:prstGeom>
          <a:solidFill>
            <a:srgbClr val="CCFFFF"/>
          </a:solidFill>
          <a:ln w="9525" algn="ctr">
            <a:solidFill>
              <a:schemeClr val="tx1"/>
            </a:solidFill>
            <a:miter lim="800000"/>
            <a:headEnd/>
            <a:tailEnd/>
          </a:ln>
        </p:spPr>
        <p:txBody>
          <a:bodyPr wrap="none" anchor="ctr"/>
          <a:lstStyle/>
          <a:p>
            <a:endParaRPr lang="en-US" altLang="zh-CN" sz="2000">
              <a:latin typeface="Comic Sans MS" pitchFamily="66" charset="0"/>
              <a:ea typeface="宋体" charset="-122"/>
            </a:endParaRPr>
          </a:p>
        </p:txBody>
      </p:sp>
      <p:sp>
        <p:nvSpPr>
          <p:cNvPr id="10255" name="Rectangle 21"/>
          <p:cNvSpPr>
            <a:spLocks noChangeArrowheads="1"/>
          </p:cNvSpPr>
          <p:nvPr/>
        </p:nvSpPr>
        <p:spPr bwMode="auto">
          <a:xfrm>
            <a:off x="7319963" y="2747963"/>
            <a:ext cx="419100" cy="476250"/>
          </a:xfrm>
          <a:prstGeom prst="rect">
            <a:avLst/>
          </a:prstGeom>
          <a:solidFill>
            <a:srgbClr val="CCFFFF"/>
          </a:solidFill>
          <a:ln w="9525" algn="ctr">
            <a:solidFill>
              <a:schemeClr val="tx1"/>
            </a:solidFill>
            <a:miter lim="800000"/>
            <a:headEnd/>
            <a:tailEnd/>
          </a:ln>
        </p:spPr>
        <p:txBody>
          <a:bodyPr wrap="none" anchor="ctr"/>
          <a:lstStyle/>
          <a:p>
            <a:endParaRPr lang="en-US" altLang="zh-CN" sz="2000">
              <a:latin typeface="Comic Sans MS" pitchFamily="66" charset="0"/>
              <a:ea typeface="宋体" charset="-122"/>
            </a:endParaRPr>
          </a:p>
        </p:txBody>
      </p:sp>
      <p:sp>
        <p:nvSpPr>
          <p:cNvPr id="10256" name="Text Box 26"/>
          <p:cNvSpPr txBox="1">
            <a:spLocks noChangeArrowheads="1"/>
          </p:cNvSpPr>
          <p:nvPr/>
        </p:nvSpPr>
        <p:spPr bwMode="auto">
          <a:xfrm>
            <a:off x="7015163" y="3338513"/>
            <a:ext cx="1111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69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a:latin typeface="Comic Sans MS" pitchFamily="66" charset="0"/>
                <a:ea typeface="宋体" charset="-122"/>
              </a:rPr>
              <a:t>Files</a:t>
            </a:r>
          </a:p>
        </p:txBody>
      </p:sp>
      <p:sp>
        <p:nvSpPr>
          <p:cNvPr id="29" name="Rounded Rectangle 28"/>
          <p:cNvSpPr/>
          <p:nvPr/>
        </p:nvSpPr>
        <p:spPr bwMode="auto">
          <a:xfrm>
            <a:off x="2005584" y="1624006"/>
            <a:ext cx="6553200" cy="2514600"/>
          </a:xfrm>
          <a:prstGeom prst="roundRect">
            <a:avLst/>
          </a:prstGeom>
          <a:noFill/>
          <a:ln w="12700" cap="flat" cmpd="sng" algn="ctr">
            <a:solidFill>
              <a:srgbClr val="0000FF"/>
            </a:solidFill>
            <a:prstDash val="solid"/>
            <a:round/>
            <a:headEnd type="none" w="sm" len="sm"/>
            <a:tailEnd type="none" w="sm" len="sm"/>
          </a:ln>
          <a:effectLst>
            <a:glow rad="101600">
              <a:schemeClr val="accent6">
                <a:satMod val="175000"/>
                <a:alpha val="40000"/>
              </a:schemeClr>
            </a:glow>
          </a:effectLst>
        </p:spPr>
        <p:txBody>
          <a:bodyPr/>
          <a:lstStyle/>
          <a:p>
            <a:pPr>
              <a:defRPr/>
            </a:pPr>
            <a:endParaRPr lang="en-US" altLang="zh-CN" sz="2000">
              <a:latin typeface="Comic Sans MS" pitchFamily="66" charset="0"/>
              <a:ea typeface="宋体" pitchFamily="2" charset="-122"/>
            </a:endParaRPr>
          </a:p>
        </p:txBody>
      </p:sp>
      <p:pic>
        <p:nvPicPr>
          <p:cNvPr id="10260" name="Picture 7" descr="sar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2233613"/>
            <a:ext cx="101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1" name="Picture 6" descr="ca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1252538"/>
            <a:ext cx="101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24" descr="pmore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3" y="3300413"/>
            <a:ext cx="101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63" name="Straight Arrow Connector 26"/>
          <p:cNvCxnSpPr>
            <a:cxnSpLocks noChangeShapeType="1"/>
            <a:endCxn id="10243" idx="1"/>
          </p:cNvCxnSpPr>
          <p:nvPr/>
        </p:nvCxnSpPr>
        <p:spPr bwMode="auto">
          <a:xfrm>
            <a:off x="938213" y="1776413"/>
            <a:ext cx="2990850" cy="12573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64" name="Straight Arrow Connector 29"/>
          <p:cNvCxnSpPr>
            <a:cxnSpLocks noChangeShapeType="1"/>
            <a:endCxn id="5" idx="1"/>
          </p:cNvCxnSpPr>
          <p:nvPr/>
        </p:nvCxnSpPr>
        <p:spPr bwMode="auto">
          <a:xfrm flipV="1">
            <a:off x="1268413" y="3071813"/>
            <a:ext cx="2660650" cy="7366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3" name="TextBox 32"/>
          <p:cNvSpPr txBox="1">
            <a:spLocks noChangeArrowheads="1"/>
          </p:cNvSpPr>
          <p:nvPr/>
        </p:nvSpPr>
        <p:spPr bwMode="auto">
          <a:xfrm>
            <a:off x="584200" y="5397500"/>
            <a:ext cx="67214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spcAft>
                <a:spcPts val="600"/>
              </a:spcAft>
            </a:pPr>
            <a:r>
              <a:rPr lang="en-US" altLang="zh-CN" sz="2400" b="1" dirty="0">
                <a:solidFill>
                  <a:srgbClr val="0000FF"/>
                </a:solidFill>
                <a:latin typeface="Comic Sans MS" pitchFamily="66" charset="0"/>
                <a:ea typeface="宋体" charset="-122"/>
              </a:rPr>
              <a:t>Pros</a:t>
            </a:r>
            <a:r>
              <a:rPr lang="en-US" altLang="zh-CN" sz="2400" b="1" dirty="0">
                <a:latin typeface="Comic Sans MS" pitchFamily="66" charset="0"/>
                <a:ea typeface="宋体" charset="-122"/>
              </a:rPr>
              <a:t>: </a:t>
            </a:r>
            <a:r>
              <a:rPr lang="en-US" altLang="zh-CN" sz="2400" dirty="0">
                <a:latin typeface="Comic Sans MS" pitchFamily="66" charset="0"/>
                <a:ea typeface="宋体" charset="-122"/>
              </a:rPr>
              <a:t>Flexible and scalable, MAC, DAC, RBAC </a:t>
            </a:r>
          </a:p>
          <a:p>
            <a:pPr eaLnBrk="1" hangingPunct="1">
              <a:spcBef>
                <a:spcPts val="600"/>
              </a:spcBef>
              <a:spcAft>
                <a:spcPts val="600"/>
              </a:spcAft>
            </a:pPr>
            <a:r>
              <a:rPr lang="en-US" altLang="zh-CN" sz="2400" b="1" dirty="0">
                <a:solidFill>
                  <a:srgbClr val="0000FF"/>
                </a:solidFill>
                <a:latin typeface="Comic Sans MS" pitchFamily="66" charset="0"/>
                <a:ea typeface="宋体" charset="-122"/>
              </a:rPr>
              <a:t>Cons</a:t>
            </a:r>
            <a:r>
              <a:rPr lang="en-US" altLang="zh-CN" sz="2400" dirty="0">
                <a:latin typeface="Comic Sans MS" pitchFamily="66" charset="0"/>
                <a:ea typeface="宋体" charset="-122"/>
              </a:rPr>
              <a:t>: Data vulnerable to compromise</a:t>
            </a:r>
          </a:p>
        </p:txBody>
      </p:sp>
      <p:sp>
        <p:nvSpPr>
          <p:cNvPr id="34" name="Down Arrow 33"/>
          <p:cNvSpPr>
            <a:spLocks noChangeArrowheads="1"/>
          </p:cNvSpPr>
          <p:nvPr/>
        </p:nvSpPr>
        <p:spPr bwMode="auto">
          <a:xfrm flipV="1">
            <a:off x="7223125" y="4175125"/>
            <a:ext cx="311150" cy="476250"/>
          </a:xfrm>
          <a:prstGeom prst="downArrow">
            <a:avLst>
              <a:gd name="adj1" fmla="val 50000"/>
              <a:gd name="adj2" fmla="val 50043"/>
            </a:avLst>
          </a:prstGeom>
          <a:solidFill>
            <a:srgbClr val="C00000"/>
          </a:solidFill>
          <a:ln w="12700" algn="ctr">
            <a:solidFill>
              <a:schemeClr val="tx1"/>
            </a:solidFill>
            <a:round/>
            <a:headEnd type="none" w="sm" len="sm"/>
            <a:tailEnd type="none" w="sm" len="sm"/>
          </a:ln>
        </p:spPr>
        <p:txBody>
          <a:bodyPr/>
          <a:lstStyle/>
          <a:p>
            <a:endParaRPr lang="zh-CN" altLang="zh-CN">
              <a:latin typeface="Comic Sans MS" pitchFamily="66" charset="0"/>
              <a:ea typeface="宋体" charset="-122"/>
            </a:endParaRPr>
          </a:p>
        </p:txBody>
      </p:sp>
      <p:sp>
        <p:nvSpPr>
          <p:cNvPr id="35" name="Down Arrow 34"/>
          <p:cNvSpPr>
            <a:spLocks noChangeArrowheads="1"/>
          </p:cNvSpPr>
          <p:nvPr/>
        </p:nvSpPr>
        <p:spPr bwMode="auto">
          <a:xfrm flipV="1">
            <a:off x="4340225" y="4162425"/>
            <a:ext cx="311150" cy="476250"/>
          </a:xfrm>
          <a:prstGeom prst="downArrow">
            <a:avLst>
              <a:gd name="adj1" fmla="val 50000"/>
              <a:gd name="adj2" fmla="val 50043"/>
            </a:avLst>
          </a:prstGeom>
          <a:solidFill>
            <a:srgbClr val="C00000"/>
          </a:solidFill>
          <a:ln w="12700" algn="ctr">
            <a:solidFill>
              <a:schemeClr val="tx1"/>
            </a:solidFill>
            <a:round/>
            <a:headEnd type="none" w="sm" len="sm"/>
            <a:tailEnd type="none" w="sm" len="sm"/>
          </a:ln>
        </p:spPr>
        <p:txBody>
          <a:bodyPr/>
          <a:lstStyle/>
          <a:p>
            <a:endParaRPr lang="zh-CN" altLang="zh-CN">
              <a:latin typeface="Comic Sans MS" pitchFamily="66" charset="0"/>
              <a:ea typeface="宋体" charset="-122"/>
            </a:endParaRPr>
          </a:p>
        </p:txBody>
      </p:sp>
      <p:sp>
        <p:nvSpPr>
          <p:cNvPr id="36" name="TextBox 35"/>
          <p:cNvSpPr txBox="1">
            <a:spLocks noChangeArrowheads="1"/>
          </p:cNvSpPr>
          <p:nvPr/>
        </p:nvSpPr>
        <p:spPr bwMode="auto">
          <a:xfrm>
            <a:off x="2819400" y="4572000"/>
            <a:ext cx="30909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b="1" dirty="0">
                <a:solidFill>
                  <a:srgbClr val="C00000"/>
                </a:solidFill>
                <a:latin typeface="Comic Sans MS" pitchFamily="66" charset="0"/>
                <a:ea typeface="宋体" charset="-122"/>
              </a:rPr>
              <a:t>Trusted to mediate</a:t>
            </a:r>
          </a:p>
          <a:p>
            <a:pPr eaLnBrk="1" hangingPunct="1"/>
            <a:r>
              <a:rPr lang="en-US" altLang="zh-CN" b="1" dirty="0">
                <a:solidFill>
                  <a:srgbClr val="C00000"/>
                </a:solidFill>
                <a:latin typeface="Comic Sans MS" pitchFamily="66" charset="0"/>
                <a:ea typeface="宋体" charset="-122"/>
              </a:rPr>
              <a:t>Access control</a:t>
            </a:r>
          </a:p>
        </p:txBody>
      </p:sp>
      <p:sp>
        <p:nvSpPr>
          <p:cNvPr id="37" name="Rectangle 36"/>
          <p:cNvSpPr>
            <a:spLocks noChangeArrowheads="1"/>
          </p:cNvSpPr>
          <p:nvPr/>
        </p:nvSpPr>
        <p:spPr bwMode="auto">
          <a:xfrm>
            <a:off x="5938838" y="4572000"/>
            <a:ext cx="3052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a:solidFill>
                  <a:srgbClr val="C00000"/>
                </a:solidFill>
                <a:latin typeface="Comic Sans MS" pitchFamily="66" charset="0"/>
                <a:ea typeface="宋体" charset="-122"/>
              </a:rPr>
              <a:t>Trusted to keep </a:t>
            </a:r>
            <a:r>
              <a:rPr lang="en-US" altLang="zh-CN" b="1" dirty="0" smtClean="0">
                <a:solidFill>
                  <a:srgbClr val="C00000"/>
                </a:solidFill>
                <a:latin typeface="Comic Sans MS" pitchFamily="66" charset="0"/>
                <a:ea typeface="宋体" charset="-122"/>
              </a:rPr>
              <a:t>data confidential</a:t>
            </a:r>
            <a:endParaRPr lang="en-US" altLang="zh-CN" b="1" dirty="0">
              <a:solidFill>
                <a:srgbClr val="C00000"/>
              </a:solidFill>
              <a:latin typeface="Comic Sans MS" pitchFamily="66" charset="0"/>
              <a:ea typeface="宋体" charset="-122"/>
            </a:endParaRPr>
          </a:p>
        </p:txBody>
      </p:sp>
    </p:spTree>
    <p:extLst>
      <p:ext uri="{BB962C8B-B14F-4D97-AF65-F5344CB8AC3E}">
        <p14:creationId xmlns:p14="http://schemas.microsoft.com/office/powerpoint/2010/main" val="2461085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85800" y="609600"/>
            <a:ext cx="7772400" cy="1143000"/>
          </a:xfrm>
        </p:spPr>
        <p:txBody>
          <a:bodyPr/>
          <a:lstStyle/>
          <a:p>
            <a:pPr eaLnBrk="1" hangingPunct="1"/>
            <a:r>
              <a:rPr lang="en-GB" altLang="zh-CN" dirty="0" smtClean="0">
                <a:latin typeface="Comic Sans MS" pitchFamily="66" charset="0"/>
                <a:ea typeface="宋体" charset="-122"/>
              </a:rPr>
              <a:t>Construction in </a:t>
            </a:r>
            <a:r>
              <a:rPr lang="en-US" altLang="zh-CN" dirty="0" smtClean="0">
                <a:latin typeface="Comic Sans MS" pitchFamily="66" charset="0"/>
              </a:rPr>
              <a:t>[Lai</a:t>
            </a:r>
            <a:r>
              <a:rPr lang="en-US" altLang="zh-CN" dirty="0">
                <a:latin typeface="Comic Sans MS" pitchFamily="66" charset="0"/>
              </a:rPr>
              <a:t>, Deng, Li 2012]</a:t>
            </a:r>
            <a:endParaRPr lang="en-US" altLang="zh-CN" dirty="0" smtClean="0">
              <a:latin typeface="Comic Sans MS" pitchFamily="66" charset="0"/>
              <a:ea typeface="宋体" charset="-122"/>
            </a:endParaRPr>
          </a:p>
        </p:txBody>
      </p:sp>
      <p:sp>
        <p:nvSpPr>
          <p:cNvPr id="46083" name="Content Placeholder 2"/>
          <p:cNvSpPr>
            <a:spLocks noGrp="1"/>
          </p:cNvSpPr>
          <p:nvPr>
            <p:ph idx="1"/>
          </p:nvPr>
        </p:nvSpPr>
        <p:spPr>
          <a:xfrm>
            <a:off x="457200" y="1319212"/>
            <a:ext cx="8458200" cy="5005388"/>
          </a:xfrm>
        </p:spPr>
        <p:txBody>
          <a:bodyPr/>
          <a:lstStyle/>
          <a:p>
            <a:pPr marL="0" indent="0" eaLnBrk="1" hangingPunct="1">
              <a:spcAft>
                <a:spcPts val="1800"/>
              </a:spcAft>
              <a:buClrTx/>
            </a:pPr>
            <a:r>
              <a:rPr lang="en-GB" altLang="zh-CN" sz="2000" dirty="0" smtClean="0">
                <a:latin typeface="Comic Sans MS" pitchFamily="66" charset="0"/>
                <a:ea typeface="宋体" charset="-122"/>
              </a:rPr>
              <a:t>Based on </a:t>
            </a:r>
            <a:r>
              <a:rPr lang="en-US" altLang="zh-CN" sz="2000" dirty="0" smtClean="0">
                <a:latin typeface="Comic Sans MS" pitchFamily="66" charset="0"/>
                <a:ea typeface="宋体" charset="-122"/>
              </a:rPr>
              <a:t> </a:t>
            </a:r>
            <a:r>
              <a:rPr lang="en-US" altLang="zh-CN" sz="2000" dirty="0" smtClean="0">
                <a:latin typeface="Comic Sans MS" pitchFamily="66" charset="0"/>
                <a:ea typeface="Arial Unicode MS" pitchFamily="34" charset="-128"/>
                <a:cs typeface="Arial Unicode MS" pitchFamily="34" charset="-128"/>
              </a:rPr>
              <a:t>e: G × G → G</a:t>
            </a:r>
            <a:r>
              <a:rPr lang="en-US" altLang="zh-CN" sz="2000" baseline="-25000" dirty="0" smtClean="0">
                <a:latin typeface="Comic Sans MS" pitchFamily="66" charset="0"/>
                <a:ea typeface="Arial Unicode MS" pitchFamily="34" charset="-128"/>
                <a:cs typeface="Arial Unicode MS" pitchFamily="34" charset="-128"/>
              </a:rPr>
              <a:t>T</a:t>
            </a:r>
            <a:r>
              <a:rPr lang="en-US" altLang="zh-CN" sz="2000" dirty="0" smtClean="0">
                <a:latin typeface="Comic Sans MS" pitchFamily="66" charset="0"/>
                <a:ea typeface="Arial Unicode MS" pitchFamily="34" charset="-128"/>
                <a:cs typeface="Arial Unicode MS" pitchFamily="34" charset="-128"/>
              </a:rPr>
              <a:t>,</a:t>
            </a:r>
            <a:r>
              <a:rPr lang="en-US" altLang="zh-CN" sz="2000" dirty="0" smtClean="0">
                <a:solidFill>
                  <a:srgbClr val="0000FF"/>
                </a:solidFill>
                <a:latin typeface="Comic Sans MS" pitchFamily="66" charset="0"/>
                <a:ea typeface="Arial Unicode MS" pitchFamily="34" charset="-128"/>
                <a:cs typeface="Arial Unicode MS" pitchFamily="34" charset="-128"/>
              </a:rPr>
              <a:t> </a:t>
            </a:r>
            <a:r>
              <a:rPr lang="en-US" altLang="zh-CN" sz="2000" dirty="0" smtClean="0">
                <a:latin typeface="Comic Sans MS" pitchFamily="66" charset="0"/>
                <a:ea typeface="Arial Unicode MS" pitchFamily="34" charset="-128"/>
                <a:cs typeface="Arial Unicode MS" pitchFamily="34" charset="-128"/>
              </a:rPr>
              <a:t>composite order p</a:t>
            </a:r>
            <a:r>
              <a:rPr lang="en-US" altLang="zh-CN" sz="2000" baseline="-25000" dirty="0" smtClean="0">
                <a:latin typeface="Comic Sans MS" pitchFamily="66" charset="0"/>
                <a:ea typeface="Arial Unicode MS" pitchFamily="34" charset="-128"/>
                <a:cs typeface="Arial Unicode MS" pitchFamily="34" charset="-128"/>
              </a:rPr>
              <a:t>1</a:t>
            </a:r>
            <a:r>
              <a:rPr lang="en-US" altLang="zh-CN" sz="2000" dirty="0" smtClean="0">
                <a:latin typeface="Comic Sans MS" pitchFamily="66" charset="0"/>
                <a:ea typeface="Arial Unicode MS" pitchFamily="34" charset="-128"/>
                <a:cs typeface="Arial Unicode MS" pitchFamily="34" charset="-128"/>
              </a:rPr>
              <a:t>p</a:t>
            </a:r>
            <a:r>
              <a:rPr lang="en-US" altLang="zh-CN" sz="2000" baseline="-25000" dirty="0" smtClean="0">
                <a:latin typeface="Comic Sans MS" pitchFamily="66" charset="0"/>
                <a:ea typeface="Arial Unicode MS" pitchFamily="34" charset="-128"/>
                <a:cs typeface="Arial Unicode MS" pitchFamily="34" charset="-128"/>
              </a:rPr>
              <a:t>2</a:t>
            </a:r>
            <a:r>
              <a:rPr lang="en-US" altLang="zh-CN" sz="2000" dirty="0" smtClean="0">
                <a:latin typeface="Comic Sans MS" pitchFamily="66" charset="0"/>
                <a:ea typeface="Arial Unicode MS" pitchFamily="34" charset="-128"/>
                <a:cs typeface="Arial Unicode MS" pitchFamily="34" charset="-128"/>
              </a:rPr>
              <a:t>p</a:t>
            </a:r>
            <a:r>
              <a:rPr lang="en-US" altLang="zh-CN" sz="2000" baseline="-25000" dirty="0" smtClean="0">
                <a:latin typeface="Comic Sans MS" pitchFamily="66" charset="0"/>
                <a:ea typeface="Arial Unicode MS" pitchFamily="34" charset="-128"/>
                <a:cs typeface="Arial Unicode MS" pitchFamily="34" charset="-128"/>
              </a:rPr>
              <a:t>3</a:t>
            </a:r>
            <a:r>
              <a:rPr lang="en-US" altLang="zh-CN" sz="2000" dirty="0" smtClean="0">
                <a:latin typeface="Comic Sans MS" pitchFamily="66" charset="0"/>
                <a:ea typeface="Arial Unicode MS" pitchFamily="34" charset="-128"/>
                <a:cs typeface="Arial Unicode MS" pitchFamily="34" charset="-128"/>
              </a:rPr>
              <a:t>p</a:t>
            </a:r>
            <a:r>
              <a:rPr lang="en-US" altLang="zh-CN" sz="2000" baseline="-25000" dirty="0" smtClean="0">
                <a:latin typeface="Comic Sans MS" pitchFamily="66" charset="0"/>
                <a:ea typeface="Arial Unicode MS" pitchFamily="34" charset="-128"/>
                <a:cs typeface="Arial Unicode MS" pitchFamily="34" charset="-128"/>
              </a:rPr>
              <a:t>4</a:t>
            </a:r>
            <a:r>
              <a:rPr lang="en-GB" altLang="zh-CN" sz="2000" dirty="0" smtClean="0">
                <a:latin typeface="Comic Sans MS" pitchFamily="66" charset="0"/>
                <a:ea typeface="宋体" charset="-122"/>
              </a:rPr>
              <a:t> with </a:t>
            </a:r>
            <a:r>
              <a:rPr lang="en-US" altLang="zh-CN" sz="2000" dirty="0" smtClean="0">
                <a:solidFill>
                  <a:srgbClr val="0000FF"/>
                </a:solidFill>
                <a:latin typeface="Comic Sans MS" pitchFamily="66" charset="0"/>
                <a:ea typeface="Arial Unicode MS" pitchFamily="34" charset="-128"/>
                <a:cs typeface="Arial Unicode MS" pitchFamily="34" charset="-128"/>
              </a:rPr>
              <a:t>G</a:t>
            </a:r>
            <a:r>
              <a:rPr lang="en-US" altLang="zh-CN" sz="2000" baseline="-25000" dirty="0" smtClean="0">
                <a:solidFill>
                  <a:srgbClr val="0000FF"/>
                </a:solidFill>
                <a:latin typeface="Comic Sans MS" pitchFamily="66" charset="0"/>
                <a:ea typeface="Arial Unicode MS" pitchFamily="34" charset="-128"/>
                <a:cs typeface="Arial Unicode MS" pitchFamily="34" charset="-128"/>
              </a:rPr>
              <a:t>p1 </a:t>
            </a:r>
            <a:r>
              <a:rPr lang="en-GB" altLang="zh-CN" sz="2000" dirty="0" smtClean="0">
                <a:solidFill>
                  <a:srgbClr val="0000FF"/>
                </a:solidFill>
                <a:latin typeface="Comic Sans MS" pitchFamily="66" charset="0"/>
                <a:ea typeface="宋体" charset="-122"/>
                <a:sym typeface="Wingdings" pitchFamily="2" charset="2"/>
              </a:rPr>
              <a:t> </a:t>
            </a:r>
            <a:r>
              <a:rPr lang="en-GB" altLang="zh-CN" sz="2000" dirty="0" smtClean="0">
                <a:latin typeface="Comic Sans MS" pitchFamily="66" charset="0"/>
                <a:ea typeface="宋体" charset="-122"/>
                <a:sym typeface="Wingdings" pitchFamily="2" charset="2"/>
              </a:rPr>
              <a:t>as the main working group</a:t>
            </a:r>
          </a:p>
          <a:p>
            <a:pPr marL="0" indent="0" eaLnBrk="1" hangingPunct="1">
              <a:lnSpc>
                <a:spcPct val="150000"/>
              </a:lnSpc>
              <a:spcAft>
                <a:spcPts val="1800"/>
              </a:spcAft>
              <a:buClrTx/>
            </a:pPr>
            <a:r>
              <a:rPr lang="en-GB" altLang="zh-CN" sz="2000" dirty="0">
                <a:solidFill>
                  <a:srgbClr val="0000FF"/>
                </a:solidFill>
                <a:latin typeface="Comic Sans MS" pitchFamily="66" charset="0"/>
                <a:ea typeface="宋体" charset="-122"/>
              </a:rPr>
              <a:t> </a:t>
            </a:r>
            <a:r>
              <a:rPr lang="en-GB" altLang="zh-CN" sz="2000" dirty="0" smtClean="0">
                <a:solidFill>
                  <a:srgbClr val="0000FF"/>
                </a:solidFill>
                <a:latin typeface="Comic Sans MS" pitchFamily="66" charset="0"/>
                <a:ea typeface="宋体" charset="-122"/>
              </a:rPr>
              <a:t>  Secret Key </a:t>
            </a:r>
            <a:r>
              <a:rPr lang="en-US" altLang="zh-CN" sz="2000" dirty="0" err="1" smtClean="0">
                <a:latin typeface="Comic Sans MS" pitchFamily="66" charset="0"/>
                <a:ea typeface="宋体" charset="-122"/>
              </a:rPr>
              <a:t>g</a:t>
            </a:r>
            <a:r>
              <a:rPr lang="en-US" altLang="zh-CN" sz="2000" baseline="30000" dirty="0" err="1" smtClean="0">
                <a:latin typeface="Comic Sans MS" pitchFamily="66" charset="0"/>
                <a:ea typeface="宋体" charset="-122"/>
              </a:rPr>
              <a:t>a+bt</a:t>
            </a:r>
            <a:r>
              <a:rPr lang="en-US" altLang="zh-CN" sz="2000" dirty="0" err="1" smtClean="0">
                <a:solidFill>
                  <a:srgbClr val="CC0000"/>
                </a:solidFill>
                <a:latin typeface="Comic Sans MS" pitchFamily="66" charset="0"/>
                <a:ea typeface="宋体" charset="-122"/>
              </a:rPr>
              <a:t>R</a:t>
            </a:r>
            <a:r>
              <a:rPr lang="en-US" altLang="zh-CN" sz="2000" dirty="0" smtClean="0">
                <a:latin typeface="Comic Sans MS" pitchFamily="66" charset="0"/>
                <a:ea typeface="宋体" charset="-122"/>
              </a:rPr>
              <a:t>, </a:t>
            </a:r>
            <a:r>
              <a:rPr lang="en-US" altLang="zh-CN" sz="2000" dirty="0" err="1" smtClean="0">
                <a:latin typeface="Comic Sans MS" pitchFamily="66" charset="0"/>
                <a:ea typeface="宋体" charset="-122"/>
              </a:rPr>
              <a:t>g</a:t>
            </a:r>
            <a:r>
              <a:rPr lang="en-US" altLang="zh-CN" sz="2000" baseline="30000" dirty="0" err="1" smtClean="0">
                <a:latin typeface="Comic Sans MS" pitchFamily="66" charset="0"/>
                <a:ea typeface="宋体" charset="-122"/>
              </a:rPr>
              <a:t>t</a:t>
            </a:r>
            <a:r>
              <a:rPr lang="en-US" altLang="zh-CN" sz="2000" dirty="0" err="1" smtClean="0">
                <a:solidFill>
                  <a:srgbClr val="CC0000"/>
                </a:solidFill>
                <a:latin typeface="Comic Sans MS" pitchFamily="66" charset="0"/>
                <a:ea typeface="宋体" charset="-122"/>
              </a:rPr>
              <a:t>R</a:t>
            </a:r>
            <a:r>
              <a:rPr lang="en-US" altLang="zh-CN" sz="2000" dirty="0" smtClean="0">
                <a:solidFill>
                  <a:srgbClr val="CC0000"/>
                </a:solidFill>
                <a:latin typeface="Comic Sans MS" pitchFamily="66" charset="0"/>
                <a:ea typeface="宋体" charset="-122"/>
              </a:rPr>
              <a:t>’</a:t>
            </a:r>
            <a:r>
              <a:rPr lang="en-US" altLang="zh-CN" sz="2000" dirty="0" smtClean="0">
                <a:latin typeface="Comic Sans MS" pitchFamily="66" charset="0"/>
                <a:ea typeface="宋体" charset="-122"/>
              </a:rPr>
              <a:t>, (H(</a:t>
            </a:r>
            <a:r>
              <a:rPr lang="en-US" altLang="zh-CN" sz="2000" dirty="0" smtClean="0">
                <a:solidFill>
                  <a:srgbClr val="006600"/>
                </a:solidFill>
                <a:latin typeface="Comic Sans MS" pitchFamily="66" charset="0"/>
                <a:ea typeface="宋体" charset="-122"/>
              </a:rPr>
              <a:t>Value1</a:t>
            </a:r>
            <a:r>
              <a:rPr lang="en-US" altLang="zh-CN" sz="2000" dirty="0" smtClean="0">
                <a:latin typeface="Comic Sans MS" pitchFamily="66" charset="0"/>
                <a:ea typeface="宋体" charset="-122"/>
              </a:rPr>
              <a:t>)</a:t>
            </a:r>
            <a:r>
              <a:rPr lang="en-US" altLang="zh-CN" sz="2000" baseline="30000" dirty="0" smtClean="0">
                <a:latin typeface="Comic Sans MS" pitchFamily="66" charset="0"/>
                <a:ea typeface="宋体" charset="-122"/>
              </a:rPr>
              <a:t>t</a:t>
            </a:r>
            <a:r>
              <a:rPr lang="en-US" altLang="zh-CN" sz="2000" dirty="0" smtClean="0">
                <a:solidFill>
                  <a:srgbClr val="CC0000"/>
                </a:solidFill>
                <a:latin typeface="Comic Sans MS" pitchFamily="66" charset="0"/>
                <a:ea typeface="宋体" charset="-122"/>
              </a:rPr>
              <a:t>R</a:t>
            </a:r>
            <a:r>
              <a:rPr lang="en-US" altLang="zh-CN" sz="2000" baseline="-25000" dirty="0" smtClean="0">
                <a:solidFill>
                  <a:srgbClr val="CC0000"/>
                </a:solidFill>
                <a:latin typeface="Comic Sans MS" pitchFamily="66" charset="0"/>
                <a:ea typeface="宋体" charset="-122"/>
              </a:rPr>
              <a:t>1</a:t>
            </a:r>
            <a:r>
              <a:rPr lang="en-US" altLang="zh-CN" sz="2000" dirty="0" smtClean="0">
                <a:latin typeface="Comic Sans MS" pitchFamily="66" charset="0"/>
                <a:ea typeface="宋体" charset="-122"/>
              </a:rPr>
              <a:t>, ……,                                    </a:t>
            </a:r>
          </a:p>
          <a:p>
            <a:pPr marL="0" indent="0" eaLnBrk="1" hangingPunct="1">
              <a:lnSpc>
                <a:spcPct val="150000"/>
              </a:lnSpc>
              <a:spcAft>
                <a:spcPts val="1800"/>
              </a:spcAft>
              <a:buClrTx/>
            </a:pPr>
            <a:r>
              <a:rPr lang="en-US" altLang="zh-CN" sz="2000" dirty="0">
                <a:solidFill>
                  <a:srgbClr val="0000FF"/>
                </a:solidFill>
                <a:latin typeface="Comic Sans MS" pitchFamily="66" charset="0"/>
                <a:ea typeface="宋体" charset="-122"/>
              </a:rPr>
              <a:t> </a:t>
            </a:r>
            <a:r>
              <a:rPr lang="en-US" altLang="zh-CN" sz="2000" dirty="0" smtClean="0">
                <a:solidFill>
                  <a:srgbClr val="0000FF"/>
                </a:solidFill>
                <a:latin typeface="Comic Sans MS" pitchFamily="66" charset="0"/>
                <a:ea typeface="宋体" charset="-122"/>
              </a:rPr>
              <a:t>  </a:t>
            </a:r>
            <a:r>
              <a:rPr lang="en-GB" altLang="zh-CN" sz="2000" dirty="0" err="1" smtClean="0">
                <a:solidFill>
                  <a:srgbClr val="0000FF"/>
                </a:solidFill>
                <a:latin typeface="Comic Sans MS" pitchFamily="66" charset="0"/>
                <a:ea typeface="宋体" charset="-122"/>
              </a:rPr>
              <a:t>Ciphertext</a:t>
            </a:r>
            <a:r>
              <a:rPr lang="en-GB" altLang="zh-CN" sz="2000" dirty="0" smtClean="0">
                <a:latin typeface="Comic Sans MS" pitchFamily="66" charset="0"/>
                <a:ea typeface="宋体" charset="-122"/>
              </a:rPr>
              <a:t> </a:t>
            </a:r>
            <a:r>
              <a:rPr lang="en-US" altLang="zh-CN" sz="2000" dirty="0" err="1" smtClean="0">
                <a:latin typeface="Comic Sans MS" pitchFamily="66" charset="0"/>
                <a:ea typeface="宋体" charset="-122"/>
              </a:rPr>
              <a:t>M</a:t>
            </a:r>
            <a:r>
              <a:rPr lang="en-US" altLang="zh-CN" sz="2000" dirty="0" err="1" smtClean="0">
                <a:latin typeface="Comic Sans MS" pitchFamily="66" charset="0"/>
                <a:ea typeface="Arial Unicode MS" pitchFamily="34" charset="-128"/>
                <a:cs typeface="Arial Unicode MS" pitchFamily="34" charset="-128"/>
              </a:rPr>
              <a:t>·</a:t>
            </a:r>
            <a:r>
              <a:rPr lang="en-US" altLang="zh-CN" sz="2000" dirty="0" err="1" smtClean="0">
                <a:latin typeface="Comic Sans MS" pitchFamily="66" charset="0"/>
                <a:ea typeface="宋体" charset="-122"/>
              </a:rPr>
              <a:t>e</a:t>
            </a:r>
            <a:r>
              <a:rPr lang="en-US" altLang="zh-CN" sz="2000" dirty="0" smtClean="0">
                <a:latin typeface="Comic Sans MS" pitchFamily="66" charset="0"/>
                <a:ea typeface="宋体" charset="-122"/>
              </a:rPr>
              <a:t>(</a:t>
            </a:r>
            <a:r>
              <a:rPr lang="en-US" altLang="zh-CN" sz="2000" dirty="0" err="1" smtClean="0">
                <a:latin typeface="Comic Sans MS" pitchFamily="66" charset="0"/>
                <a:ea typeface="宋体" charset="-122"/>
              </a:rPr>
              <a:t>g,g</a:t>
            </a:r>
            <a:r>
              <a:rPr lang="en-US" altLang="zh-CN" sz="2000" dirty="0" smtClean="0">
                <a:latin typeface="Comic Sans MS" pitchFamily="66" charset="0"/>
                <a:ea typeface="宋体" charset="-122"/>
              </a:rPr>
              <a:t>)</a:t>
            </a:r>
            <a:r>
              <a:rPr lang="en-US" altLang="zh-CN" sz="2000" baseline="30000" dirty="0" smtClean="0">
                <a:latin typeface="Comic Sans MS" pitchFamily="66" charset="0"/>
                <a:ea typeface="宋体" charset="-122"/>
              </a:rPr>
              <a:t>as</a:t>
            </a:r>
            <a:r>
              <a:rPr lang="en-US" altLang="zh-CN" sz="2000" dirty="0" smtClean="0">
                <a:latin typeface="Comic Sans MS" pitchFamily="66" charset="0"/>
                <a:ea typeface="宋体" charset="-122"/>
              </a:rPr>
              <a:t>, </a:t>
            </a:r>
            <a:r>
              <a:rPr lang="en-US" altLang="zh-CN" sz="2000" dirty="0" err="1" smtClean="0">
                <a:latin typeface="Comic Sans MS" pitchFamily="66" charset="0"/>
                <a:ea typeface="宋体" charset="-122"/>
              </a:rPr>
              <a:t>g</a:t>
            </a:r>
            <a:r>
              <a:rPr lang="en-US" altLang="zh-CN" sz="2000" baseline="30000" dirty="0" err="1" smtClean="0">
                <a:latin typeface="Comic Sans MS" pitchFamily="66" charset="0"/>
                <a:ea typeface="宋体" charset="-122"/>
              </a:rPr>
              <a:t>s</a:t>
            </a:r>
            <a:r>
              <a:rPr lang="en-US" altLang="zh-CN" sz="2000" baseline="30000" dirty="0" smtClean="0">
                <a:latin typeface="Comic Sans MS" pitchFamily="66" charset="0"/>
                <a:ea typeface="宋体" charset="-122"/>
              </a:rPr>
              <a:t>,</a:t>
            </a:r>
            <a:r>
              <a:rPr lang="en-US" altLang="zh-CN" sz="2000" dirty="0" smtClean="0">
                <a:latin typeface="Comic Sans MS" pitchFamily="66" charset="0"/>
                <a:ea typeface="宋体" charset="-122"/>
              </a:rPr>
              <a:t> (g</a:t>
            </a:r>
            <a:r>
              <a:rPr lang="en-US" altLang="zh-CN" sz="2000" baseline="30000" dirty="0" smtClean="0">
                <a:latin typeface="Comic Sans MS" pitchFamily="66" charset="0"/>
                <a:ea typeface="宋体" charset="-122"/>
              </a:rPr>
              <a:t>bs1</a:t>
            </a:r>
            <a:r>
              <a:rPr lang="en-US" altLang="zh-CN" sz="2000" dirty="0" smtClean="0">
                <a:latin typeface="Comic Sans MS" pitchFamily="66" charset="0"/>
                <a:ea typeface="宋体" charset="-122"/>
              </a:rPr>
              <a:t>H</a:t>
            </a:r>
            <a:r>
              <a:rPr lang="en-US" altLang="zh-CN" sz="2000" dirty="0" smtClean="0">
                <a:solidFill>
                  <a:srgbClr val="006600"/>
                </a:solidFill>
                <a:latin typeface="Comic Sans MS" pitchFamily="66" charset="0"/>
                <a:ea typeface="宋体" charset="-122"/>
              </a:rPr>
              <a:t>(“123..”)</a:t>
            </a:r>
            <a:r>
              <a:rPr lang="en-US" altLang="zh-CN" sz="2000" dirty="0" err="1" smtClean="0">
                <a:solidFill>
                  <a:srgbClr val="C00000"/>
                </a:solidFill>
                <a:latin typeface="Comic Sans MS" pitchFamily="66" charset="0"/>
                <a:ea typeface="宋体" charset="-122"/>
              </a:rPr>
              <a:t>Zh</a:t>
            </a:r>
            <a:r>
              <a:rPr lang="en-US" altLang="zh-CN" sz="2000" dirty="0" smtClean="0">
                <a:latin typeface="Comic Sans MS" pitchFamily="66" charset="0"/>
                <a:ea typeface="宋体" charset="-122"/>
              </a:rPr>
              <a:t>)</a:t>
            </a:r>
            <a:r>
              <a:rPr lang="en-US" altLang="zh-CN" sz="2000" baseline="30000" dirty="0" smtClean="0">
                <a:latin typeface="Comic Sans MS" pitchFamily="66" charset="0"/>
                <a:ea typeface="宋体" charset="-122"/>
              </a:rPr>
              <a:t>r1</a:t>
            </a:r>
            <a:r>
              <a:rPr lang="en-US" altLang="zh-CN" sz="2000" dirty="0" smtClean="0">
                <a:latin typeface="Comic Sans MS" pitchFamily="66" charset="0"/>
                <a:ea typeface="Arial Unicode MS" pitchFamily="34" charset="-128"/>
                <a:cs typeface="Arial Unicode MS" pitchFamily="34" charset="-128"/>
              </a:rPr>
              <a:t>·</a:t>
            </a:r>
            <a:r>
              <a:rPr lang="en-US" altLang="zh-CN" sz="2000" dirty="0" smtClean="0">
                <a:solidFill>
                  <a:srgbClr val="C00000"/>
                </a:solidFill>
                <a:latin typeface="Comic Sans MS" pitchFamily="66" charset="0"/>
                <a:ea typeface="Arial Unicode MS" pitchFamily="34" charset="-128"/>
                <a:cs typeface="Arial Unicode MS" pitchFamily="34" charset="-128"/>
              </a:rPr>
              <a:t>Z</a:t>
            </a:r>
            <a:r>
              <a:rPr lang="en-US" altLang="zh-CN" sz="2000" baseline="-25000" dirty="0" smtClean="0">
                <a:solidFill>
                  <a:srgbClr val="C00000"/>
                </a:solidFill>
                <a:latin typeface="Comic Sans MS" pitchFamily="66" charset="0"/>
                <a:ea typeface="Arial Unicode MS" pitchFamily="34" charset="-128"/>
                <a:cs typeface="Arial Unicode MS" pitchFamily="34" charset="-128"/>
              </a:rPr>
              <a:t>1</a:t>
            </a:r>
            <a:r>
              <a:rPr lang="en-US" altLang="zh-CN" sz="2000" dirty="0" smtClean="0">
                <a:latin typeface="Comic Sans MS" pitchFamily="66" charset="0"/>
                <a:ea typeface="Arial Unicode MS" pitchFamily="34" charset="-128"/>
                <a:cs typeface="Arial Unicode MS" pitchFamily="34" charset="-128"/>
              </a:rPr>
              <a:t>,</a:t>
            </a:r>
            <a:r>
              <a:rPr lang="en-US" altLang="zh-CN" sz="2000" dirty="0" smtClean="0">
                <a:latin typeface="Comic Sans MS" pitchFamily="66" charset="0"/>
                <a:ea typeface="宋体" charset="-122"/>
              </a:rPr>
              <a:t> g</a:t>
            </a:r>
            <a:r>
              <a:rPr lang="en-US" altLang="zh-CN" sz="2000" baseline="30000" dirty="0" smtClean="0">
                <a:latin typeface="Comic Sans MS" pitchFamily="66" charset="0"/>
                <a:ea typeface="宋体" charset="-122"/>
              </a:rPr>
              <a:t>r1</a:t>
            </a:r>
            <a:r>
              <a:rPr lang="en-US" altLang="zh-CN" sz="2000" dirty="0" smtClean="0">
                <a:latin typeface="Comic Sans MS" pitchFamily="66" charset="0"/>
                <a:ea typeface="Arial Unicode MS" pitchFamily="34" charset="-128"/>
                <a:cs typeface="Arial Unicode MS" pitchFamily="34" charset="-128"/>
              </a:rPr>
              <a:t>·</a:t>
            </a:r>
            <a:r>
              <a:rPr lang="en-US" altLang="zh-CN" sz="2000" dirty="0" smtClean="0">
                <a:solidFill>
                  <a:srgbClr val="C00000"/>
                </a:solidFill>
                <a:latin typeface="Comic Sans MS" pitchFamily="66" charset="0"/>
                <a:ea typeface="Arial Unicode MS" pitchFamily="34" charset="-128"/>
                <a:cs typeface="Arial Unicode MS" pitchFamily="34" charset="-128"/>
              </a:rPr>
              <a:t>Z</a:t>
            </a:r>
            <a:r>
              <a:rPr lang="en-US" altLang="zh-CN" sz="2000" baseline="-25000" dirty="0" smtClean="0">
                <a:solidFill>
                  <a:srgbClr val="C00000"/>
                </a:solidFill>
                <a:latin typeface="Comic Sans MS" pitchFamily="66" charset="0"/>
                <a:ea typeface="Arial Unicode MS" pitchFamily="34" charset="-128"/>
                <a:cs typeface="Arial Unicode MS" pitchFamily="34" charset="-128"/>
              </a:rPr>
              <a:t>1</a:t>
            </a:r>
            <a:r>
              <a:rPr lang="en-US" altLang="zh-CN" sz="2000" dirty="0" smtClean="0">
                <a:solidFill>
                  <a:srgbClr val="C00000"/>
                </a:solidFill>
                <a:latin typeface="Comic Sans MS" pitchFamily="66" charset="0"/>
                <a:ea typeface="Arial Unicode MS" pitchFamily="34" charset="-128"/>
                <a:cs typeface="Arial Unicode MS" pitchFamily="34" charset="-128"/>
              </a:rPr>
              <a:t>’</a:t>
            </a:r>
            <a:r>
              <a:rPr lang="en-US" altLang="zh-CN" sz="2000" dirty="0" smtClean="0">
                <a:latin typeface="Comic Sans MS" pitchFamily="66" charset="0"/>
                <a:ea typeface="宋体" charset="-122"/>
              </a:rPr>
              <a:t>),…</a:t>
            </a:r>
          </a:p>
          <a:p>
            <a:pPr marL="0" indent="0" eaLnBrk="1" hangingPunct="1">
              <a:lnSpc>
                <a:spcPct val="150000"/>
              </a:lnSpc>
              <a:spcAft>
                <a:spcPts val="1800"/>
              </a:spcAft>
              <a:buClrTx/>
            </a:pPr>
            <a:r>
              <a:rPr lang="en-US" altLang="zh-CN" sz="2000" dirty="0">
                <a:latin typeface="Comic Sans MS" pitchFamily="66" charset="0"/>
                <a:ea typeface="宋体" charset="-122"/>
              </a:rPr>
              <a:t>	 </a:t>
            </a:r>
            <a:r>
              <a:rPr lang="en-GB" altLang="zh-CN" sz="2000" dirty="0" smtClean="0">
                <a:latin typeface="Comic Sans MS" pitchFamily="66" charset="0"/>
                <a:ea typeface="宋体" charset="-122"/>
              </a:rPr>
              <a:t>where g, h, u</a:t>
            </a:r>
            <a:r>
              <a:rPr lang="en-US" altLang="zh-CN" sz="2000" dirty="0" smtClean="0">
                <a:latin typeface="Comic Sans MS" pitchFamily="66" charset="0"/>
                <a:ea typeface="Dotum" pitchFamily="34" charset="-127"/>
              </a:rPr>
              <a:t>∈</a:t>
            </a:r>
            <a:r>
              <a:rPr lang="en-US" altLang="zh-CN" sz="2000" dirty="0" smtClean="0">
                <a:latin typeface="Comic Sans MS" pitchFamily="66" charset="0"/>
                <a:ea typeface="Arial Unicode MS" pitchFamily="34" charset="-128"/>
                <a:cs typeface="Arial Unicode MS" pitchFamily="34" charset="-128"/>
              </a:rPr>
              <a:t>G</a:t>
            </a:r>
            <a:r>
              <a:rPr lang="en-US" altLang="zh-CN" sz="2000" baseline="-25000" dirty="0" smtClean="0">
                <a:latin typeface="Comic Sans MS" pitchFamily="66" charset="0"/>
                <a:ea typeface="Arial Unicode MS" pitchFamily="34" charset="-128"/>
                <a:cs typeface="Arial Unicode MS" pitchFamily="34" charset="-128"/>
              </a:rPr>
              <a:t>p1</a:t>
            </a:r>
            <a:r>
              <a:rPr lang="en-US" altLang="zh-CN" sz="2000" dirty="0" smtClean="0">
                <a:latin typeface="Comic Sans MS" pitchFamily="66" charset="0"/>
                <a:ea typeface="宋体" charset="-122"/>
              </a:rPr>
              <a:t>, </a:t>
            </a:r>
            <a:r>
              <a:rPr lang="en-US" altLang="zh-CN" sz="2000" dirty="0" smtClean="0">
                <a:solidFill>
                  <a:srgbClr val="CC0000"/>
                </a:solidFill>
                <a:latin typeface="Comic Sans MS" pitchFamily="66" charset="0"/>
                <a:ea typeface="宋体" charset="-122"/>
              </a:rPr>
              <a:t>R, R’ </a:t>
            </a:r>
            <a:r>
              <a:rPr lang="en-US" altLang="zh-CN" sz="2000" dirty="0" smtClean="0">
                <a:solidFill>
                  <a:srgbClr val="CC0000"/>
                </a:solidFill>
                <a:latin typeface="Comic Sans MS" pitchFamily="66" charset="0"/>
                <a:ea typeface="Dotum" pitchFamily="34" charset="-127"/>
              </a:rPr>
              <a:t>∈</a:t>
            </a:r>
            <a:r>
              <a:rPr lang="en-US" altLang="zh-CN" sz="2000" dirty="0" smtClean="0">
                <a:solidFill>
                  <a:srgbClr val="CC0000"/>
                </a:solidFill>
                <a:latin typeface="Comic Sans MS" pitchFamily="66" charset="0"/>
                <a:ea typeface="Arial Unicode MS" pitchFamily="34" charset="-128"/>
                <a:cs typeface="Arial Unicode MS" pitchFamily="34" charset="-128"/>
              </a:rPr>
              <a:t>G</a:t>
            </a:r>
            <a:r>
              <a:rPr lang="en-US" altLang="zh-CN" sz="2000" baseline="-25000" dirty="0" smtClean="0">
                <a:solidFill>
                  <a:srgbClr val="CC0000"/>
                </a:solidFill>
                <a:latin typeface="Comic Sans MS" pitchFamily="66" charset="0"/>
                <a:ea typeface="Arial Unicode MS" pitchFamily="34" charset="-128"/>
                <a:cs typeface="Arial Unicode MS" pitchFamily="34" charset="-128"/>
              </a:rPr>
              <a:t>p3</a:t>
            </a:r>
            <a:r>
              <a:rPr lang="en-US" altLang="zh-CN" sz="2000" dirty="0" smtClean="0">
                <a:latin typeface="Comic Sans MS" pitchFamily="66" charset="0"/>
                <a:ea typeface="宋体" charset="-122"/>
              </a:rPr>
              <a:t>, </a:t>
            </a:r>
            <a:r>
              <a:rPr lang="en-US" altLang="zh-CN" sz="2000" dirty="0" smtClean="0">
                <a:solidFill>
                  <a:srgbClr val="CC0000"/>
                </a:solidFill>
                <a:latin typeface="Comic Sans MS" pitchFamily="66" charset="0"/>
                <a:ea typeface="宋体" charset="-122"/>
              </a:rPr>
              <a:t>Z, Z</a:t>
            </a:r>
            <a:r>
              <a:rPr lang="en-US" altLang="zh-CN" sz="2000" baseline="-25000" dirty="0" smtClean="0">
                <a:solidFill>
                  <a:srgbClr val="CC0000"/>
                </a:solidFill>
                <a:latin typeface="Comic Sans MS" pitchFamily="66" charset="0"/>
                <a:ea typeface="宋体" charset="-122"/>
              </a:rPr>
              <a:t>1</a:t>
            </a:r>
            <a:r>
              <a:rPr lang="en-US" altLang="zh-CN" sz="2000" dirty="0" smtClean="0">
                <a:solidFill>
                  <a:srgbClr val="CC0000"/>
                </a:solidFill>
                <a:latin typeface="Comic Sans MS" pitchFamily="66" charset="0"/>
                <a:ea typeface="宋体" charset="-122"/>
              </a:rPr>
              <a:t>, Z</a:t>
            </a:r>
            <a:r>
              <a:rPr lang="en-US" altLang="zh-CN" sz="2000" baseline="-25000" dirty="0" smtClean="0">
                <a:solidFill>
                  <a:srgbClr val="CC0000"/>
                </a:solidFill>
                <a:latin typeface="Comic Sans MS" pitchFamily="66" charset="0"/>
                <a:ea typeface="宋体" charset="-122"/>
              </a:rPr>
              <a:t>1</a:t>
            </a:r>
            <a:r>
              <a:rPr lang="en-US" altLang="zh-CN" sz="2000" dirty="0" smtClean="0">
                <a:solidFill>
                  <a:srgbClr val="CC0000"/>
                </a:solidFill>
                <a:latin typeface="Comic Sans MS" pitchFamily="66" charset="0"/>
                <a:ea typeface="宋体" charset="-122"/>
              </a:rPr>
              <a:t>’ </a:t>
            </a:r>
            <a:r>
              <a:rPr lang="en-US" altLang="zh-CN" sz="2000" dirty="0" smtClean="0">
                <a:solidFill>
                  <a:srgbClr val="CC0000"/>
                </a:solidFill>
                <a:latin typeface="Comic Sans MS" pitchFamily="66" charset="0"/>
                <a:ea typeface="Dotum" pitchFamily="34" charset="-127"/>
              </a:rPr>
              <a:t>∈</a:t>
            </a:r>
            <a:r>
              <a:rPr lang="en-US" altLang="zh-CN" sz="2000" dirty="0" smtClean="0">
                <a:solidFill>
                  <a:srgbClr val="CC0000"/>
                </a:solidFill>
                <a:latin typeface="Comic Sans MS" pitchFamily="66" charset="0"/>
                <a:ea typeface="Arial Unicode MS" pitchFamily="34" charset="-128"/>
                <a:cs typeface="Arial Unicode MS" pitchFamily="34" charset="-128"/>
              </a:rPr>
              <a:t>G</a:t>
            </a:r>
            <a:r>
              <a:rPr lang="en-US" altLang="zh-CN" sz="2000" baseline="-25000" dirty="0" smtClean="0">
                <a:solidFill>
                  <a:srgbClr val="CC0000"/>
                </a:solidFill>
                <a:latin typeface="Comic Sans MS" pitchFamily="66" charset="0"/>
                <a:ea typeface="Arial Unicode MS" pitchFamily="34" charset="-128"/>
                <a:cs typeface="Arial Unicode MS" pitchFamily="34" charset="-128"/>
              </a:rPr>
              <a:t>p4</a:t>
            </a:r>
            <a:r>
              <a:rPr lang="en-US" altLang="zh-CN" sz="2000" dirty="0" smtClean="0">
                <a:solidFill>
                  <a:srgbClr val="CC0000"/>
                </a:solidFill>
                <a:latin typeface="Comic Sans MS" pitchFamily="66" charset="0"/>
                <a:ea typeface="宋体" charset="-122"/>
              </a:rPr>
              <a:t>, </a:t>
            </a:r>
          </a:p>
          <a:p>
            <a:pPr marL="0" indent="0" eaLnBrk="1" hangingPunct="1">
              <a:spcAft>
                <a:spcPts val="1800"/>
              </a:spcAft>
              <a:buClrTx/>
            </a:pPr>
            <a:r>
              <a:rPr lang="en-GB" altLang="zh-CN" sz="2000" dirty="0" err="1" smtClean="0">
                <a:solidFill>
                  <a:srgbClr val="CC0000"/>
                </a:solidFill>
                <a:latin typeface="Comic Sans MS" pitchFamily="66" charset="0"/>
                <a:ea typeface="宋体" charset="-122"/>
                <a:sym typeface="Wingdings" pitchFamily="2" charset="2"/>
              </a:rPr>
              <a:t>Z</a:t>
            </a:r>
            <a:r>
              <a:rPr lang="en-GB" altLang="zh-CN" sz="2000" baseline="-25000" dirty="0" err="1" smtClean="0">
                <a:solidFill>
                  <a:srgbClr val="CC0000"/>
                </a:solidFill>
                <a:latin typeface="Comic Sans MS" pitchFamily="66" charset="0"/>
                <a:ea typeface="宋体" charset="-122"/>
                <a:sym typeface="Wingdings" pitchFamily="2" charset="2"/>
              </a:rPr>
              <a:t>i</a:t>
            </a:r>
            <a:r>
              <a:rPr lang="en-GB" altLang="zh-CN" sz="2000" dirty="0" smtClean="0">
                <a:solidFill>
                  <a:srgbClr val="CC0000"/>
                </a:solidFill>
                <a:latin typeface="Comic Sans MS" pitchFamily="66" charset="0"/>
                <a:ea typeface="宋体" charset="-122"/>
                <a:sym typeface="Wingdings" pitchFamily="2" charset="2"/>
              </a:rPr>
              <a:t> </a:t>
            </a:r>
            <a:r>
              <a:rPr lang="en-US" altLang="zh-CN" sz="2000" dirty="0" smtClean="0">
                <a:solidFill>
                  <a:srgbClr val="CC0000"/>
                </a:solidFill>
                <a:latin typeface="Comic Sans MS" pitchFamily="66" charset="0"/>
                <a:ea typeface="Dotum" pitchFamily="34" charset="-127"/>
              </a:rPr>
              <a:t>∈</a:t>
            </a:r>
            <a:r>
              <a:rPr lang="en-GB" altLang="zh-CN" sz="2000" dirty="0" smtClean="0">
                <a:solidFill>
                  <a:srgbClr val="CC0000"/>
                </a:solidFill>
                <a:latin typeface="Comic Sans MS" pitchFamily="66" charset="0"/>
                <a:ea typeface="宋体" charset="-122"/>
                <a:sym typeface="Wingdings" pitchFamily="2" charset="2"/>
              </a:rPr>
              <a:t> </a:t>
            </a:r>
            <a:r>
              <a:rPr lang="en-US" altLang="zh-CN" sz="2000" dirty="0" smtClean="0">
                <a:solidFill>
                  <a:srgbClr val="CC0000"/>
                </a:solidFill>
                <a:latin typeface="Comic Sans MS" pitchFamily="66" charset="0"/>
                <a:ea typeface="Arial Unicode MS" pitchFamily="34" charset="-128"/>
                <a:cs typeface="Arial Unicode MS" pitchFamily="34" charset="-128"/>
              </a:rPr>
              <a:t>G</a:t>
            </a:r>
            <a:r>
              <a:rPr lang="en-US" altLang="zh-CN" sz="2000" baseline="-25000" dirty="0" smtClean="0">
                <a:solidFill>
                  <a:srgbClr val="CC0000"/>
                </a:solidFill>
                <a:latin typeface="Comic Sans MS" pitchFamily="66" charset="0"/>
                <a:ea typeface="Arial Unicode MS" pitchFamily="34" charset="-128"/>
                <a:cs typeface="Arial Unicode MS" pitchFamily="34" charset="-128"/>
              </a:rPr>
              <a:t>p4</a:t>
            </a:r>
            <a:r>
              <a:rPr lang="en-US" altLang="zh-CN" sz="2000" dirty="0" smtClean="0">
                <a:solidFill>
                  <a:srgbClr val="CC0000"/>
                </a:solidFill>
                <a:latin typeface="Comic Sans MS" pitchFamily="66" charset="0"/>
                <a:ea typeface="宋体" charset="-122"/>
              </a:rPr>
              <a:t> </a:t>
            </a:r>
            <a:r>
              <a:rPr lang="en-US" altLang="zh-CN" sz="2000" dirty="0" smtClean="0">
                <a:latin typeface="Comic Sans MS" pitchFamily="66" charset="0"/>
                <a:ea typeface="宋体" charset="-122"/>
              </a:rPr>
              <a:t>are used to</a:t>
            </a:r>
            <a:r>
              <a:rPr lang="en-GB" altLang="zh-CN" sz="2000" dirty="0" smtClean="0">
                <a:latin typeface="Comic Sans MS" pitchFamily="66" charset="0"/>
                <a:ea typeface="宋体" charset="-122"/>
              </a:rPr>
              <a:t> hide attribute values in </a:t>
            </a:r>
            <a:r>
              <a:rPr lang="en-GB" altLang="zh-CN" sz="2000" dirty="0" err="1" smtClean="0">
                <a:latin typeface="Comic Sans MS" pitchFamily="66" charset="0"/>
                <a:ea typeface="宋体" charset="-122"/>
              </a:rPr>
              <a:t>ciphertext</a:t>
            </a:r>
            <a:r>
              <a:rPr lang="en-GB" altLang="zh-CN" sz="2000" dirty="0" smtClean="0">
                <a:latin typeface="Comic Sans MS" pitchFamily="66" charset="0"/>
                <a:ea typeface="宋体" charset="-122"/>
              </a:rPr>
              <a:t> to prevent dictionary attack</a:t>
            </a:r>
            <a:endParaRPr lang="en-GB" altLang="zh-CN" sz="2000" dirty="0" smtClean="0">
              <a:latin typeface="Comic Sans MS" pitchFamily="66" charset="0"/>
              <a:ea typeface="宋体" charset="-122"/>
              <a:sym typeface="Wingdings" pitchFamily="2" charset="2"/>
            </a:endParaRPr>
          </a:p>
          <a:p>
            <a:pPr marL="0" indent="0" eaLnBrk="1" hangingPunct="1">
              <a:spcAft>
                <a:spcPts val="1800"/>
              </a:spcAft>
              <a:buClrTx/>
            </a:pPr>
            <a:r>
              <a:rPr lang="en-GB" altLang="zh-CN" sz="2000" dirty="0" err="1" smtClean="0">
                <a:solidFill>
                  <a:srgbClr val="3333FF"/>
                </a:solidFill>
                <a:latin typeface="Comic Sans MS" pitchFamily="66" charset="0"/>
                <a:ea typeface="宋体" charset="-122"/>
                <a:sym typeface="Wingdings" pitchFamily="2" charset="2"/>
              </a:rPr>
              <a:t>Orthogonality</a:t>
            </a:r>
            <a:r>
              <a:rPr lang="en-GB" altLang="zh-CN" sz="2000" dirty="0" smtClean="0">
                <a:latin typeface="Comic Sans MS" pitchFamily="66" charset="0"/>
                <a:ea typeface="宋体" charset="-122"/>
                <a:sym typeface="Wingdings" pitchFamily="2" charset="2"/>
              </a:rPr>
              <a:t> property</a:t>
            </a:r>
            <a:r>
              <a:rPr lang="en-US" altLang="zh-CN" sz="2000" dirty="0" smtClean="0">
                <a:latin typeface="Comic Sans MS" pitchFamily="66" charset="0"/>
                <a:ea typeface="Arial Unicode MS" pitchFamily="34" charset="-128"/>
                <a:cs typeface="Arial Unicode MS" pitchFamily="34" charset="-128"/>
              </a:rPr>
              <a:t> cancels effects of </a:t>
            </a:r>
            <a:r>
              <a:rPr lang="en-US" altLang="zh-CN" sz="2000" dirty="0" err="1" smtClean="0">
                <a:solidFill>
                  <a:srgbClr val="CC0000"/>
                </a:solidFill>
                <a:latin typeface="Comic Sans MS" pitchFamily="66" charset="0"/>
                <a:ea typeface="Arial Unicode MS" pitchFamily="34" charset="-128"/>
                <a:cs typeface="Arial Unicode MS" pitchFamily="34" charset="-128"/>
              </a:rPr>
              <a:t>Z</a:t>
            </a:r>
            <a:r>
              <a:rPr lang="en-US" altLang="zh-CN" sz="2000" baseline="-25000" dirty="0" err="1" smtClean="0">
                <a:solidFill>
                  <a:srgbClr val="CC0000"/>
                </a:solidFill>
                <a:latin typeface="Comic Sans MS" pitchFamily="66" charset="0"/>
                <a:ea typeface="Arial Unicode MS" pitchFamily="34" charset="-128"/>
                <a:cs typeface="Arial Unicode MS" pitchFamily="34" charset="-128"/>
              </a:rPr>
              <a:t>i</a:t>
            </a:r>
            <a:r>
              <a:rPr lang="en-US" altLang="zh-CN" sz="2000" dirty="0" smtClean="0">
                <a:latin typeface="Comic Sans MS" pitchFamily="66" charset="0"/>
                <a:ea typeface="Arial Unicode MS" pitchFamily="34" charset="-128"/>
                <a:cs typeface="Arial Unicode MS" pitchFamily="34" charset="-128"/>
              </a:rPr>
              <a:t> in decryption</a:t>
            </a:r>
            <a:endParaRPr lang="en-US" altLang="zh-CN" sz="2000" dirty="0" smtClean="0">
              <a:latin typeface="Comic Sans MS" pitchFamily="66" charset="0"/>
              <a:ea typeface="宋体" charset="-122"/>
            </a:endParaRPr>
          </a:p>
        </p:txBody>
      </p:sp>
    </p:spTree>
    <p:extLst>
      <p:ext uri="{BB962C8B-B14F-4D97-AF65-F5344CB8AC3E}">
        <p14:creationId xmlns:p14="http://schemas.microsoft.com/office/powerpoint/2010/main" val="3380768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4608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85800" y="609600"/>
            <a:ext cx="7772400" cy="1143000"/>
          </a:xfrm>
        </p:spPr>
        <p:txBody>
          <a:bodyPr/>
          <a:lstStyle/>
          <a:p>
            <a:r>
              <a:rPr lang="en-US" altLang="zh-CN" dirty="0" smtClean="0">
                <a:latin typeface="Comic Sans MS" pitchFamily="66" charset="0"/>
                <a:ea typeface="宋体" charset="-122"/>
              </a:rPr>
              <a:t>Summary</a:t>
            </a:r>
          </a:p>
        </p:txBody>
      </p:sp>
      <p:sp>
        <p:nvSpPr>
          <p:cNvPr id="53251" name="Content Placeholder 2"/>
          <p:cNvSpPr>
            <a:spLocks noGrp="1"/>
          </p:cNvSpPr>
          <p:nvPr>
            <p:ph idx="1"/>
          </p:nvPr>
        </p:nvSpPr>
        <p:spPr>
          <a:xfrm>
            <a:off x="457200" y="1608137"/>
            <a:ext cx="8229600" cy="4487863"/>
          </a:xfrm>
        </p:spPr>
        <p:txBody>
          <a:bodyPr/>
          <a:lstStyle/>
          <a:p>
            <a:pPr marL="457200" indent="-457200">
              <a:buClrTx/>
              <a:buFont typeface="Arial" pitchFamily="34" charset="0"/>
              <a:buChar char="•"/>
            </a:pPr>
            <a:r>
              <a:rPr lang="en-US" altLang="zh-CN" sz="2800" dirty="0" smtClean="0">
                <a:latin typeface="Comic Sans MS" pitchFamily="66" charset="0"/>
                <a:ea typeface="宋体" charset="-122"/>
              </a:rPr>
              <a:t>Traditional access control to data relies on trusted servers</a:t>
            </a:r>
          </a:p>
          <a:p>
            <a:pPr marL="457200" indent="-457200">
              <a:buClrTx/>
              <a:buFont typeface="Arial" pitchFamily="34" charset="0"/>
              <a:buChar char="•"/>
            </a:pPr>
            <a:endParaRPr lang="en-US" altLang="zh-CN" sz="2800" dirty="0" smtClean="0">
              <a:latin typeface="Comic Sans MS" pitchFamily="66" charset="0"/>
              <a:ea typeface="宋体" charset="-122"/>
            </a:endParaRPr>
          </a:p>
          <a:p>
            <a:pPr marL="457200" indent="-457200">
              <a:buClrTx/>
              <a:buFont typeface="Arial" pitchFamily="34" charset="0"/>
              <a:buChar char="•"/>
            </a:pPr>
            <a:r>
              <a:rPr lang="en-US" altLang="zh-CN" sz="2800" dirty="0" smtClean="0">
                <a:latin typeface="Comic Sans MS" pitchFamily="66" charset="0"/>
                <a:ea typeface="宋体" charset="-122"/>
              </a:rPr>
              <a:t>Attribute-based Access control of encrypted data on untrusted server</a:t>
            </a:r>
          </a:p>
          <a:p>
            <a:pPr lvl="1">
              <a:buFontTx/>
              <a:buChar char="-"/>
            </a:pPr>
            <a:r>
              <a:rPr lang="en-US" altLang="zh-CN" sz="2000" dirty="0">
                <a:solidFill>
                  <a:srgbClr val="3333FF"/>
                </a:solidFill>
                <a:latin typeface="Comic Sans MS" pitchFamily="66" charset="0"/>
                <a:ea typeface="宋体" charset="-122"/>
              </a:rPr>
              <a:t>E</a:t>
            </a:r>
            <a:r>
              <a:rPr lang="en-US" altLang="zh-CN" sz="2000" dirty="0" smtClean="0">
                <a:solidFill>
                  <a:srgbClr val="3333FF"/>
                </a:solidFill>
                <a:latin typeface="Comic Sans MS" pitchFamily="66" charset="0"/>
                <a:ea typeface="宋体" charset="-122"/>
              </a:rPr>
              <a:t>xpressive </a:t>
            </a:r>
            <a:r>
              <a:rPr lang="en-US" altLang="zh-CN" sz="2000" dirty="0">
                <a:solidFill>
                  <a:srgbClr val="3333FF"/>
                </a:solidFill>
                <a:latin typeface="Comic Sans MS" pitchFamily="66" charset="0"/>
                <a:ea typeface="宋体" charset="-122"/>
              </a:rPr>
              <a:t>policy and scalable </a:t>
            </a:r>
            <a:r>
              <a:rPr lang="en-US" altLang="zh-CN" sz="2000" dirty="0">
                <a:solidFill>
                  <a:schemeClr val="tx2">
                    <a:lumMod val="65000"/>
                    <a:lumOff val="35000"/>
                  </a:schemeClr>
                </a:solidFill>
                <a:latin typeface="Comic Sans MS" pitchFamily="66" charset="0"/>
                <a:ea typeface="宋体" charset="-122"/>
              </a:rPr>
              <a:t>(one-to-many encryption)</a:t>
            </a:r>
          </a:p>
          <a:p>
            <a:pPr lvl="1">
              <a:buFontTx/>
              <a:buChar char="-"/>
            </a:pPr>
            <a:r>
              <a:rPr lang="en-US" altLang="zh-CN" sz="2000" dirty="0" smtClean="0">
                <a:solidFill>
                  <a:srgbClr val="3333FF"/>
                </a:solidFill>
                <a:latin typeface="Comic Sans MS" pitchFamily="66" charset="0"/>
                <a:ea typeface="宋体" charset="-122"/>
              </a:rPr>
              <a:t>Fine-grained</a:t>
            </a:r>
            <a:r>
              <a:rPr lang="en-US" altLang="zh-CN" sz="2000" dirty="0" smtClean="0">
                <a:latin typeface="Comic Sans MS" pitchFamily="66" charset="0"/>
                <a:ea typeface="宋体" charset="-122"/>
              </a:rPr>
              <a:t> </a:t>
            </a:r>
            <a:r>
              <a:rPr lang="en-US" altLang="zh-CN" sz="2000" dirty="0">
                <a:latin typeface="Comic Sans MS" pitchFamily="66" charset="0"/>
                <a:ea typeface="宋体" charset="-122"/>
              </a:rPr>
              <a:t>(attribute revocation</a:t>
            </a:r>
            <a:r>
              <a:rPr lang="en-US" altLang="zh-CN" sz="2000" dirty="0" smtClean="0">
                <a:latin typeface="Comic Sans MS" pitchFamily="66" charset="0"/>
                <a:ea typeface="宋体" charset="-122"/>
              </a:rPr>
              <a:t>)</a:t>
            </a:r>
            <a:endParaRPr lang="en-US" altLang="zh-CN" sz="2000" dirty="0">
              <a:latin typeface="Comic Sans MS" pitchFamily="66" charset="0"/>
              <a:ea typeface="宋体" charset="-122"/>
            </a:endParaRPr>
          </a:p>
          <a:p>
            <a:pPr lvl="1">
              <a:buFontTx/>
              <a:buChar char="-"/>
            </a:pPr>
            <a:r>
              <a:rPr lang="en-US" altLang="zh-CN" sz="2000" dirty="0" smtClean="0">
                <a:solidFill>
                  <a:srgbClr val="0000FF"/>
                </a:solidFill>
                <a:latin typeface="Comic Sans MS" pitchFamily="66" charset="0"/>
                <a:ea typeface="宋体" charset="-122"/>
              </a:rPr>
              <a:t>Efficient </a:t>
            </a:r>
            <a:r>
              <a:rPr lang="en-US" altLang="zh-CN" sz="2000" dirty="0">
                <a:latin typeface="Comic Sans MS" pitchFamily="66" charset="0"/>
                <a:ea typeface="宋体" charset="-122"/>
              </a:rPr>
              <a:t>(decryption outsource)</a:t>
            </a:r>
          </a:p>
          <a:p>
            <a:pPr lvl="1">
              <a:buFontTx/>
              <a:buChar char="-"/>
            </a:pPr>
            <a:r>
              <a:rPr lang="en-US" altLang="zh-CN" sz="2000" dirty="0" smtClean="0">
                <a:solidFill>
                  <a:srgbClr val="0000FF"/>
                </a:solidFill>
                <a:latin typeface="Comic Sans MS" pitchFamily="66" charset="0"/>
                <a:ea typeface="宋体" charset="-122"/>
              </a:rPr>
              <a:t>Privacy-preserved </a:t>
            </a:r>
            <a:r>
              <a:rPr lang="en-US" altLang="zh-CN" sz="2000" dirty="0">
                <a:latin typeface="Comic Sans MS" pitchFamily="66" charset="0"/>
                <a:ea typeface="宋体" charset="-122"/>
              </a:rPr>
              <a:t>(policy hidden)</a:t>
            </a:r>
          </a:p>
        </p:txBody>
      </p:sp>
    </p:spTree>
    <p:extLst>
      <p:ext uri="{BB962C8B-B14F-4D97-AF65-F5344CB8AC3E}">
        <p14:creationId xmlns:p14="http://schemas.microsoft.com/office/powerpoint/2010/main" val="11618380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dirty="0" smtClean="0">
                <a:latin typeface="Comic Sans MS" pitchFamily="66" charset="0"/>
              </a:rPr>
              <a:t>References</a:t>
            </a:r>
            <a:endParaRPr lang="zh-CN" altLang="en-US" dirty="0">
              <a:latin typeface="Comic Sans MS" pitchFamily="66" charset="0"/>
            </a:endParaRPr>
          </a:p>
        </p:txBody>
      </p:sp>
      <p:sp>
        <p:nvSpPr>
          <p:cNvPr id="3" name="Content Placeholder 2"/>
          <p:cNvSpPr>
            <a:spLocks noGrp="1"/>
          </p:cNvSpPr>
          <p:nvPr>
            <p:ph idx="1"/>
          </p:nvPr>
        </p:nvSpPr>
        <p:spPr>
          <a:xfrm>
            <a:off x="685800" y="1371600"/>
            <a:ext cx="7772400" cy="4953000"/>
          </a:xfrm>
        </p:spPr>
        <p:txBody>
          <a:bodyPr/>
          <a:lstStyle/>
          <a:p>
            <a:r>
              <a:rPr lang="en-US" altLang="zh-CN" sz="1600" dirty="0">
                <a:latin typeface="Comic Sans MS" pitchFamily="66" charset="0"/>
              </a:rPr>
              <a:t>[</a:t>
            </a:r>
            <a:r>
              <a:rPr lang="en-US" altLang="zh-CN" sz="1600" dirty="0" err="1">
                <a:latin typeface="Comic Sans MS" pitchFamily="66" charset="0"/>
              </a:rPr>
              <a:t>Boneh</a:t>
            </a:r>
            <a:r>
              <a:rPr lang="en-US" altLang="zh-CN" sz="1600" dirty="0">
                <a:latin typeface="Comic Sans MS" pitchFamily="66" charset="0"/>
              </a:rPr>
              <a:t>, Franklin Crypto’01] Dan </a:t>
            </a:r>
            <a:r>
              <a:rPr lang="en-US" altLang="zh-CN" sz="1600" dirty="0" err="1">
                <a:latin typeface="Comic Sans MS" pitchFamily="66" charset="0"/>
              </a:rPr>
              <a:t>Boneh</a:t>
            </a:r>
            <a:r>
              <a:rPr lang="en-US" altLang="zh-CN" sz="1600" dirty="0">
                <a:latin typeface="Comic Sans MS" pitchFamily="66" charset="0"/>
              </a:rPr>
              <a:t>, Matthew K. Franklin: </a:t>
            </a:r>
            <a:r>
              <a:rPr lang="en-US" altLang="zh-CN" sz="1600" b="1" dirty="0">
                <a:latin typeface="Comic Sans MS" pitchFamily="66" charset="0"/>
              </a:rPr>
              <a:t>Identity-Based Encryption from the Weil Pairing</a:t>
            </a:r>
            <a:r>
              <a:rPr lang="en-US" altLang="zh-CN" sz="1600" dirty="0">
                <a:latin typeface="Comic Sans MS" pitchFamily="66" charset="0"/>
              </a:rPr>
              <a:t>. CRYPTO 2001: 213-229</a:t>
            </a:r>
          </a:p>
          <a:p>
            <a:r>
              <a:rPr lang="en-US" altLang="zh-CN" sz="1600" dirty="0">
                <a:latin typeface="Comic Sans MS" pitchFamily="66" charset="0"/>
              </a:rPr>
              <a:t>[</a:t>
            </a:r>
            <a:r>
              <a:rPr lang="en-US" altLang="zh-CN" sz="1600" dirty="0" err="1">
                <a:latin typeface="Comic Sans MS" pitchFamily="66" charset="0"/>
              </a:rPr>
              <a:t>Sahai</a:t>
            </a:r>
            <a:r>
              <a:rPr lang="en-US" altLang="zh-CN" sz="1600" dirty="0">
                <a:latin typeface="Comic Sans MS" pitchFamily="66" charset="0"/>
              </a:rPr>
              <a:t>, Waters Eurocrypto’05] </a:t>
            </a:r>
            <a:r>
              <a:rPr lang="en-US" altLang="zh-CN" sz="1600" dirty="0" err="1">
                <a:latin typeface="Comic Sans MS" pitchFamily="66" charset="0"/>
              </a:rPr>
              <a:t>Amit</a:t>
            </a:r>
            <a:r>
              <a:rPr lang="en-US" altLang="zh-CN" sz="1600" dirty="0">
                <a:latin typeface="Comic Sans MS" pitchFamily="66" charset="0"/>
              </a:rPr>
              <a:t> </a:t>
            </a:r>
            <a:r>
              <a:rPr lang="en-US" altLang="zh-CN" sz="1600" dirty="0" err="1">
                <a:latin typeface="Comic Sans MS" pitchFamily="66" charset="0"/>
              </a:rPr>
              <a:t>Sahai</a:t>
            </a:r>
            <a:r>
              <a:rPr lang="en-US" altLang="zh-CN" sz="1600" dirty="0">
                <a:latin typeface="Comic Sans MS" pitchFamily="66" charset="0"/>
              </a:rPr>
              <a:t>, Brent Waters: </a:t>
            </a:r>
            <a:r>
              <a:rPr lang="en-US" altLang="zh-CN" sz="1600" b="1" dirty="0">
                <a:latin typeface="Comic Sans MS" pitchFamily="66" charset="0"/>
              </a:rPr>
              <a:t>Fuzzy Identity-Based Encryption</a:t>
            </a:r>
            <a:r>
              <a:rPr lang="en-US" altLang="zh-CN" sz="1600" dirty="0">
                <a:latin typeface="Comic Sans MS" pitchFamily="66" charset="0"/>
              </a:rPr>
              <a:t>. EUROCRYPT 2005: 457-473</a:t>
            </a:r>
          </a:p>
          <a:p>
            <a:r>
              <a:rPr lang="en-US" altLang="zh-CN" sz="1600" dirty="0">
                <a:latin typeface="Comic Sans MS" pitchFamily="66" charset="0"/>
              </a:rPr>
              <a:t>[</a:t>
            </a:r>
            <a:r>
              <a:rPr lang="en-US" altLang="zh-CN" sz="1600" dirty="0" err="1">
                <a:latin typeface="Comic Sans MS" pitchFamily="66" charset="0"/>
              </a:rPr>
              <a:t>Goyal</a:t>
            </a:r>
            <a:r>
              <a:rPr lang="en-US" altLang="zh-CN" sz="1600" dirty="0">
                <a:latin typeface="Comic Sans MS" pitchFamily="66" charset="0"/>
              </a:rPr>
              <a:t>, </a:t>
            </a:r>
            <a:r>
              <a:rPr lang="en-US" altLang="zh-CN" sz="1600" dirty="0" err="1">
                <a:latin typeface="Comic Sans MS" pitchFamily="66" charset="0"/>
              </a:rPr>
              <a:t>Pandey</a:t>
            </a:r>
            <a:r>
              <a:rPr lang="en-US" altLang="zh-CN" sz="1600" dirty="0">
                <a:latin typeface="Comic Sans MS" pitchFamily="66" charset="0"/>
              </a:rPr>
              <a:t>, </a:t>
            </a:r>
            <a:r>
              <a:rPr lang="en-US" altLang="zh-CN" sz="1600" dirty="0" err="1">
                <a:latin typeface="Comic Sans MS" pitchFamily="66" charset="0"/>
              </a:rPr>
              <a:t>Sahai</a:t>
            </a:r>
            <a:r>
              <a:rPr lang="en-US" altLang="zh-CN" sz="1600" dirty="0">
                <a:latin typeface="Comic Sans MS" pitchFamily="66" charset="0"/>
              </a:rPr>
              <a:t>, Waters CCS’06] </a:t>
            </a:r>
            <a:r>
              <a:rPr lang="en-US" altLang="zh-CN" sz="1600" dirty="0" err="1">
                <a:latin typeface="Comic Sans MS" pitchFamily="66" charset="0"/>
              </a:rPr>
              <a:t>Vipul</a:t>
            </a:r>
            <a:r>
              <a:rPr lang="en-US" altLang="zh-CN" sz="1600" dirty="0">
                <a:latin typeface="Comic Sans MS" pitchFamily="66" charset="0"/>
              </a:rPr>
              <a:t> </a:t>
            </a:r>
            <a:r>
              <a:rPr lang="en-US" altLang="zh-CN" sz="1600" dirty="0" err="1">
                <a:latin typeface="Comic Sans MS" pitchFamily="66" charset="0"/>
              </a:rPr>
              <a:t>Goyal</a:t>
            </a:r>
            <a:r>
              <a:rPr lang="en-US" altLang="zh-CN" sz="1600" dirty="0">
                <a:latin typeface="Comic Sans MS" pitchFamily="66" charset="0"/>
              </a:rPr>
              <a:t>, </a:t>
            </a:r>
            <a:r>
              <a:rPr lang="en-US" altLang="zh-CN" sz="1600" dirty="0" err="1">
                <a:latin typeface="Comic Sans MS" pitchFamily="66" charset="0"/>
              </a:rPr>
              <a:t>Omkant</a:t>
            </a:r>
            <a:r>
              <a:rPr lang="en-US" altLang="zh-CN" sz="1600" dirty="0">
                <a:latin typeface="Comic Sans MS" pitchFamily="66" charset="0"/>
              </a:rPr>
              <a:t> </a:t>
            </a:r>
            <a:r>
              <a:rPr lang="en-US" altLang="zh-CN" sz="1600" dirty="0" err="1">
                <a:latin typeface="Comic Sans MS" pitchFamily="66" charset="0"/>
              </a:rPr>
              <a:t>Pandey</a:t>
            </a:r>
            <a:r>
              <a:rPr lang="en-US" altLang="zh-CN" sz="1600" dirty="0">
                <a:latin typeface="Comic Sans MS" pitchFamily="66" charset="0"/>
              </a:rPr>
              <a:t>, </a:t>
            </a:r>
            <a:r>
              <a:rPr lang="en-US" altLang="zh-CN" sz="1600" dirty="0" err="1">
                <a:latin typeface="Comic Sans MS" pitchFamily="66" charset="0"/>
              </a:rPr>
              <a:t>Amit</a:t>
            </a:r>
            <a:r>
              <a:rPr lang="en-US" altLang="zh-CN" sz="1600" dirty="0">
                <a:latin typeface="Comic Sans MS" pitchFamily="66" charset="0"/>
              </a:rPr>
              <a:t> </a:t>
            </a:r>
            <a:r>
              <a:rPr lang="en-US" altLang="zh-CN" sz="1600" dirty="0" err="1">
                <a:latin typeface="Comic Sans MS" pitchFamily="66" charset="0"/>
              </a:rPr>
              <a:t>Sahai</a:t>
            </a:r>
            <a:r>
              <a:rPr lang="en-US" altLang="zh-CN" sz="1600" dirty="0">
                <a:latin typeface="Comic Sans MS" pitchFamily="66" charset="0"/>
              </a:rPr>
              <a:t>, Brent Waters: </a:t>
            </a:r>
            <a:r>
              <a:rPr lang="en-US" altLang="zh-CN" sz="1600" b="1" dirty="0">
                <a:latin typeface="Comic Sans MS" pitchFamily="66" charset="0"/>
              </a:rPr>
              <a:t>Attribute-based encryption for fine-grained access control of encrypted data</a:t>
            </a:r>
            <a:r>
              <a:rPr lang="en-US" altLang="zh-CN" sz="1600" dirty="0" smtClean="0">
                <a:latin typeface="Comic Sans MS" pitchFamily="66" charset="0"/>
              </a:rPr>
              <a:t>. ACM </a:t>
            </a:r>
            <a:r>
              <a:rPr lang="en-US" altLang="zh-CN" sz="1600" dirty="0">
                <a:latin typeface="Comic Sans MS" pitchFamily="66" charset="0"/>
              </a:rPr>
              <a:t>Conference on Computer and Communications Security 2006: 89-98</a:t>
            </a:r>
          </a:p>
          <a:p>
            <a:r>
              <a:rPr lang="en-US" altLang="zh-CN" sz="1600" dirty="0">
                <a:latin typeface="Comic Sans MS" pitchFamily="66" charset="0"/>
              </a:rPr>
              <a:t>[Li, Yu, </a:t>
            </a:r>
            <a:r>
              <a:rPr lang="en-US" altLang="zh-CN" sz="1600" dirty="0" err="1">
                <a:latin typeface="Comic Sans MS" pitchFamily="66" charset="0"/>
              </a:rPr>
              <a:t>Ren</a:t>
            </a:r>
            <a:r>
              <a:rPr lang="en-US" altLang="zh-CN" sz="1600" dirty="0">
                <a:latin typeface="Comic Sans MS" pitchFamily="66" charset="0"/>
              </a:rPr>
              <a:t>, Lou SecureComm'10] Ming Li, </a:t>
            </a:r>
            <a:r>
              <a:rPr lang="en-US" altLang="zh-CN" sz="1600" dirty="0" err="1">
                <a:latin typeface="Comic Sans MS" pitchFamily="66" charset="0"/>
              </a:rPr>
              <a:t>Shucheng</a:t>
            </a:r>
            <a:r>
              <a:rPr lang="en-US" altLang="zh-CN" sz="1600" dirty="0">
                <a:latin typeface="Comic Sans MS" pitchFamily="66" charset="0"/>
              </a:rPr>
              <a:t> Yu, </a:t>
            </a:r>
            <a:r>
              <a:rPr lang="en-US" altLang="zh-CN" sz="1600" dirty="0" err="1">
                <a:latin typeface="Comic Sans MS" pitchFamily="66" charset="0"/>
              </a:rPr>
              <a:t>Kui</a:t>
            </a:r>
            <a:r>
              <a:rPr lang="en-US" altLang="zh-CN" sz="1600" dirty="0">
                <a:latin typeface="Comic Sans MS" pitchFamily="66" charset="0"/>
              </a:rPr>
              <a:t> </a:t>
            </a:r>
            <a:r>
              <a:rPr lang="en-US" altLang="zh-CN" sz="1600" dirty="0" err="1">
                <a:latin typeface="Comic Sans MS" pitchFamily="66" charset="0"/>
              </a:rPr>
              <a:t>Ren</a:t>
            </a:r>
            <a:r>
              <a:rPr lang="en-US" altLang="zh-CN" sz="1600" dirty="0">
                <a:latin typeface="Comic Sans MS" pitchFamily="66" charset="0"/>
              </a:rPr>
              <a:t>, </a:t>
            </a:r>
            <a:r>
              <a:rPr lang="en-US" altLang="zh-CN" sz="1600" dirty="0" err="1">
                <a:latin typeface="Comic Sans MS" pitchFamily="66" charset="0"/>
              </a:rPr>
              <a:t>Wenjing</a:t>
            </a:r>
            <a:r>
              <a:rPr lang="en-US" altLang="zh-CN" sz="1600" dirty="0">
                <a:latin typeface="Comic Sans MS" pitchFamily="66" charset="0"/>
              </a:rPr>
              <a:t> Lou: </a:t>
            </a:r>
            <a:r>
              <a:rPr lang="en-US" altLang="zh-CN" sz="1600" b="1" dirty="0">
                <a:latin typeface="Comic Sans MS" pitchFamily="66" charset="0"/>
              </a:rPr>
              <a:t>Securing Personal Health Records in Cloud Computing: Patient-Centric and Fine-Grained Data Access Control in Multi-owner Settings</a:t>
            </a:r>
            <a:r>
              <a:rPr lang="en-US" altLang="zh-CN" sz="1600" dirty="0">
                <a:latin typeface="Comic Sans MS" pitchFamily="66" charset="0"/>
              </a:rPr>
              <a:t>. </a:t>
            </a:r>
            <a:r>
              <a:rPr lang="en-US" altLang="zh-CN" sz="1600" dirty="0" err="1">
                <a:latin typeface="Comic Sans MS" pitchFamily="66" charset="0"/>
              </a:rPr>
              <a:t>SecureComm</a:t>
            </a:r>
            <a:r>
              <a:rPr lang="en-US" altLang="zh-CN" sz="1600" dirty="0">
                <a:latin typeface="Comic Sans MS" pitchFamily="66" charset="0"/>
              </a:rPr>
              <a:t> 2010: 89-106</a:t>
            </a:r>
          </a:p>
          <a:p>
            <a:r>
              <a:rPr lang="en-US" altLang="zh-CN" sz="1600" dirty="0" smtClean="0">
                <a:latin typeface="Comic Sans MS" pitchFamily="66" charset="0"/>
              </a:rPr>
              <a:t>[</a:t>
            </a:r>
            <a:r>
              <a:rPr lang="en-US" altLang="zh-CN" sz="1600" dirty="0">
                <a:latin typeface="Comic Sans MS" pitchFamily="66" charset="0"/>
              </a:rPr>
              <a:t>Yu, Wang, </a:t>
            </a:r>
            <a:r>
              <a:rPr lang="en-US" altLang="zh-CN" sz="1600" dirty="0" err="1">
                <a:latin typeface="Comic Sans MS" pitchFamily="66" charset="0"/>
              </a:rPr>
              <a:t>Ren</a:t>
            </a:r>
            <a:r>
              <a:rPr lang="en-US" altLang="zh-CN" sz="1600" dirty="0">
                <a:latin typeface="Comic Sans MS" pitchFamily="66" charset="0"/>
              </a:rPr>
              <a:t>, Lou INFOCOM’10] </a:t>
            </a:r>
            <a:r>
              <a:rPr lang="en-US" altLang="zh-CN" sz="1600" dirty="0" err="1">
                <a:latin typeface="Comic Sans MS" pitchFamily="66" charset="0"/>
              </a:rPr>
              <a:t>Shucheng</a:t>
            </a:r>
            <a:r>
              <a:rPr lang="en-US" altLang="zh-CN" sz="1600" dirty="0">
                <a:latin typeface="Comic Sans MS" pitchFamily="66" charset="0"/>
              </a:rPr>
              <a:t> Yu, Cong Wang, </a:t>
            </a:r>
            <a:r>
              <a:rPr lang="en-US" altLang="zh-CN" sz="1600" dirty="0" err="1">
                <a:latin typeface="Comic Sans MS" pitchFamily="66" charset="0"/>
              </a:rPr>
              <a:t>Kui</a:t>
            </a:r>
            <a:r>
              <a:rPr lang="en-US" altLang="zh-CN" sz="1600" dirty="0">
                <a:latin typeface="Comic Sans MS" pitchFamily="66" charset="0"/>
              </a:rPr>
              <a:t> </a:t>
            </a:r>
            <a:r>
              <a:rPr lang="en-US" altLang="zh-CN" sz="1600" dirty="0" err="1">
                <a:latin typeface="Comic Sans MS" pitchFamily="66" charset="0"/>
              </a:rPr>
              <a:t>Ren</a:t>
            </a:r>
            <a:r>
              <a:rPr lang="en-US" altLang="zh-CN" sz="1600" dirty="0">
                <a:latin typeface="Comic Sans MS" pitchFamily="66" charset="0"/>
              </a:rPr>
              <a:t>, </a:t>
            </a:r>
            <a:r>
              <a:rPr lang="en-US" altLang="zh-CN" sz="1600" dirty="0" err="1">
                <a:latin typeface="Comic Sans MS" pitchFamily="66" charset="0"/>
              </a:rPr>
              <a:t>Wenjing</a:t>
            </a:r>
            <a:r>
              <a:rPr lang="en-US" altLang="zh-CN" sz="1600" dirty="0">
                <a:latin typeface="Comic Sans MS" pitchFamily="66" charset="0"/>
              </a:rPr>
              <a:t> Lou: </a:t>
            </a:r>
            <a:r>
              <a:rPr lang="en-US" altLang="zh-CN" sz="1600" b="1" dirty="0">
                <a:latin typeface="Comic Sans MS" pitchFamily="66" charset="0"/>
              </a:rPr>
              <a:t>Achieving Secure, Scalable, and Fine-grained Data Access Control in Cloud </a:t>
            </a:r>
            <a:r>
              <a:rPr lang="en-US" altLang="zh-CN" sz="1600" b="1" dirty="0" smtClean="0">
                <a:latin typeface="Comic Sans MS" pitchFamily="66" charset="0"/>
              </a:rPr>
              <a:t>Computing</a:t>
            </a:r>
            <a:r>
              <a:rPr lang="en-US" altLang="zh-CN" sz="1600" dirty="0" smtClean="0">
                <a:latin typeface="Comic Sans MS" pitchFamily="66" charset="0"/>
              </a:rPr>
              <a:t>. INFOCOM </a:t>
            </a:r>
            <a:r>
              <a:rPr lang="en-US" altLang="zh-CN" sz="1600" dirty="0">
                <a:latin typeface="Comic Sans MS" pitchFamily="66" charset="0"/>
              </a:rPr>
              <a:t>2010: </a:t>
            </a:r>
            <a:r>
              <a:rPr lang="en-US" altLang="zh-CN" sz="1600" dirty="0" smtClean="0">
                <a:latin typeface="Comic Sans MS" pitchFamily="66" charset="0"/>
              </a:rPr>
              <a:t>534-542</a:t>
            </a:r>
          </a:p>
          <a:p>
            <a:r>
              <a:rPr lang="en-US" altLang="zh-CN" sz="1600" dirty="0" smtClean="0">
                <a:latin typeface="Comic Sans MS" pitchFamily="66" charset="0"/>
              </a:rPr>
              <a:t>[</a:t>
            </a:r>
            <a:r>
              <a:rPr lang="en-US" altLang="zh-CN" sz="1600" dirty="0" err="1">
                <a:latin typeface="Comic Sans MS" pitchFamily="66" charset="0"/>
              </a:rPr>
              <a:t>Bethencourt</a:t>
            </a:r>
            <a:r>
              <a:rPr lang="en-US" altLang="zh-CN" sz="1600" dirty="0">
                <a:latin typeface="Comic Sans MS" pitchFamily="66" charset="0"/>
              </a:rPr>
              <a:t>, </a:t>
            </a:r>
            <a:r>
              <a:rPr lang="en-US" altLang="zh-CN" sz="1600" dirty="0" err="1">
                <a:latin typeface="Comic Sans MS" pitchFamily="66" charset="0"/>
              </a:rPr>
              <a:t>Sahai</a:t>
            </a:r>
            <a:r>
              <a:rPr lang="en-US" altLang="zh-CN" sz="1600" dirty="0">
                <a:latin typeface="Comic Sans MS" pitchFamily="66" charset="0"/>
              </a:rPr>
              <a:t>, Waters S&amp;P’07</a:t>
            </a:r>
            <a:r>
              <a:rPr lang="en-US" altLang="zh-CN" sz="1600" dirty="0" smtClean="0">
                <a:latin typeface="Comic Sans MS" pitchFamily="66" charset="0"/>
              </a:rPr>
              <a:t>] John </a:t>
            </a:r>
            <a:r>
              <a:rPr lang="en-US" altLang="zh-CN" sz="1600" dirty="0" err="1">
                <a:latin typeface="Comic Sans MS" pitchFamily="66" charset="0"/>
              </a:rPr>
              <a:t>Bethencourt</a:t>
            </a:r>
            <a:r>
              <a:rPr lang="en-US" altLang="zh-CN" sz="1600" dirty="0">
                <a:latin typeface="Comic Sans MS" pitchFamily="66" charset="0"/>
              </a:rPr>
              <a:t>, </a:t>
            </a:r>
            <a:r>
              <a:rPr lang="en-US" altLang="zh-CN" sz="1600" dirty="0" err="1">
                <a:latin typeface="Comic Sans MS" pitchFamily="66" charset="0"/>
              </a:rPr>
              <a:t>Amit</a:t>
            </a:r>
            <a:r>
              <a:rPr lang="en-US" altLang="zh-CN" sz="1600" dirty="0">
                <a:latin typeface="Comic Sans MS" pitchFamily="66" charset="0"/>
              </a:rPr>
              <a:t> </a:t>
            </a:r>
            <a:r>
              <a:rPr lang="en-US" altLang="zh-CN" sz="1600" dirty="0" err="1">
                <a:latin typeface="Comic Sans MS" pitchFamily="66" charset="0"/>
              </a:rPr>
              <a:t>Sahai</a:t>
            </a:r>
            <a:r>
              <a:rPr lang="en-US" altLang="zh-CN" sz="1600" dirty="0">
                <a:latin typeface="Comic Sans MS" pitchFamily="66" charset="0"/>
              </a:rPr>
              <a:t>, Brent Waters: </a:t>
            </a:r>
            <a:r>
              <a:rPr lang="en-US" altLang="zh-CN" sz="1600" b="1" dirty="0" err="1">
                <a:latin typeface="Comic Sans MS" pitchFamily="66" charset="0"/>
              </a:rPr>
              <a:t>Ciphertext</a:t>
            </a:r>
            <a:r>
              <a:rPr lang="en-US" altLang="zh-CN" sz="1600" b="1" dirty="0">
                <a:latin typeface="Comic Sans MS" pitchFamily="66" charset="0"/>
              </a:rPr>
              <a:t>-Policy Attribute-Based Encryption</a:t>
            </a:r>
            <a:r>
              <a:rPr lang="en-US" altLang="zh-CN" sz="1600" dirty="0">
                <a:latin typeface="Comic Sans MS" pitchFamily="66" charset="0"/>
              </a:rPr>
              <a:t>. IEEE Symposium on Security and Privacy 2007: </a:t>
            </a:r>
            <a:r>
              <a:rPr lang="en-US" altLang="zh-CN" sz="1600" dirty="0" smtClean="0">
                <a:latin typeface="Comic Sans MS" pitchFamily="66" charset="0"/>
              </a:rPr>
              <a:t>321-334</a:t>
            </a:r>
            <a:endParaRPr lang="en-US" altLang="zh-CN" sz="1600" dirty="0">
              <a:latin typeface="Comic Sans MS" pitchFamily="66" charset="0"/>
            </a:endParaRPr>
          </a:p>
        </p:txBody>
      </p:sp>
    </p:spTree>
    <p:extLst>
      <p:ext uri="{BB962C8B-B14F-4D97-AF65-F5344CB8AC3E}">
        <p14:creationId xmlns:p14="http://schemas.microsoft.com/office/powerpoint/2010/main" val="29785117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dirty="0" smtClean="0">
                <a:latin typeface="Comic Sans MS" pitchFamily="66" charset="0"/>
              </a:rPr>
              <a:t>References</a:t>
            </a:r>
            <a:endParaRPr lang="zh-CN" altLang="en-US" dirty="0">
              <a:latin typeface="Comic Sans MS" pitchFamily="66" charset="0"/>
            </a:endParaRPr>
          </a:p>
        </p:txBody>
      </p:sp>
      <p:sp>
        <p:nvSpPr>
          <p:cNvPr id="3" name="Content Placeholder 2"/>
          <p:cNvSpPr>
            <a:spLocks noGrp="1"/>
          </p:cNvSpPr>
          <p:nvPr>
            <p:ph idx="1"/>
          </p:nvPr>
        </p:nvSpPr>
        <p:spPr>
          <a:xfrm>
            <a:off x="685800" y="1371600"/>
            <a:ext cx="7772400" cy="4953000"/>
          </a:xfrm>
        </p:spPr>
        <p:txBody>
          <a:bodyPr/>
          <a:lstStyle/>
          <a:p>
            <a:r>
              <a:rPr lang="en-US" altLang="zh-CN" sz="1600" dirty="0">
                <a:latin typeface="Comic Sans MS" pitchFamily="66" charset="0"/>
              </a:rPr>
              <a:t>[</a:t>
            </a:r>
            <a:r>
              <a:rPr lang="en-US" altLang="zh-CN" sz="1600" dirty="0" err="1">
                <a:latin typeface="Comic Sans MS" pitchFamily="66" charset="0"/>
              </a:rPr>
              <a:t>Lewko</a:t>
            </a:r>
            <a:r>
              <a:rPr lang="en-US" altLang="zh-CN" sz="1600" dirty="0">
                <a:latin typeface="Comic Sans MS" pitchFamily="66" charset="0"/>
              </a:rPr>
              <a:t>, Okamoto, </a:t>
            </a:r>
            <a:r>
              <a:rPr lang="en-US" altLang="zh-CN" sz="1600" dirty="0" err="1">
                <a:latin typeface="Comic Sans MS" pitchFamily="66" charset="0"/>
              </a:rPr>
              <a:t>Sahai</a:t>
            </a:r>
            <a:r>
              <a:rPr lang="en-US" altLang="zh-CN" sz="1600" dirty="0">
                <a:latin typeface="Comic Sans MS" pitchFamily="66" charset="0"/>
              </a:rPr>
              <a:t>, Takashima, Waters Eurocrypto’10] Allison B. </a:t>
            </a:r>
            <a:r>
              <a:rPr lang="en-US" altLang="zh-CN" sz="1600" dirty="0" err="1">
                <a:latin typeface="Comic Sans MS" pitchFamily="66" charset="0"/>
              </a:rPr>
              <a:t>Lewko</a:t>
            </a:r>
            <a:r>
              <a:rPr lang="en-US" altLang="zh-CN" sz="1600" dirty="0">
                <a:latin typeface="Comic Sans MS" pitchFamily="66" charset="0"/>
              </a:rPr>
              <a:t>, </a:t>
            </a:r>
            <a:r>
              <a:rPr lang="en-US" altLang="zh-CN" sz="1600" dirty="0" err="1">
                <a:latin typeface="Comic Sans MS" pitchFamily="66" charset="0"/>
              </a:rPr>
              <a:t>Tatsuaki</a:t>
            </a:r>
            <a:r>
              <a:rPr lang="en-US" altLang="zh-CN" sz="1600" dirty="0">
                <a:latin typeface="Comic Sans MS" pitchFamily="66" charset="0"/>
              </a:rPr>
              <a:t> Okamoto, </a:t>
            </a:r>
            <a:r>
              <a:rPr lang="en-US" altLang="zh-CN" sz="1600" dirty="0" err="1">
                <a:latin typeface="Comic Sans MS" pitchFamily="66" charset="0"/>
              </a:rPr>
              <a:t>Amit</a:t>
            </a:r>
            <a:r>
              <a:rPr lang="en-US" altLang="zh-CN" sz="1600" dirty="0">
                <a:latin typeface="Comic Sans MS" pitchFamily="66" charset="0"/>
              </a:rPr>
              <a:t> </a:t>
            </a:r>
            <a:r>
              <a:rPr lang="en-US" altLang="zh-CN" sz="1600" dirty="0" err="1">
                <a:latin typeface="Comic Sans MS" pitchFamily="66" charset="0"/>
              </a:rPr>
              <a:t>Sahai</a:t>
            </a:r>
            <a:r>
              <a:rPr lang="en-US" altLang="zh-CN" sz="1600" dirty="0">
                <a:latin typeface="Comic Sans MS" pitchFamily="66" charset="0"/>
              </a:rPr>
              <a:t>, </a:t>
            </a:r>
            <a:r>
              <a:rPr lang="en-US" altLang="zh-CN" sz="1600" dirty="0" err="1">
                <a:latin typeface="Comic Sans MS" pitchFamily="66" charset="0"/>
              </a:rPr>
              <a:t>Katsuyuki</a:t>
            </a:r>
            <a:r>
              <a:rPr lang="en-US" altLang="zh-CN" sz="1600" dirty="0">
                <a:latin typeface="Comic Sans MS" pitchFamily="66" charset="0"/>
              </a:rPr>
              <a:t> Takashima, Brent Waters:</a:t>
            </a:r>
            <a:r>
              <a:rPr lang="en-US" altLang="zh-CN" sz="1600" b="1" dirty="0">
                <a:latin typeface="Comic Sans MS" pitchFamily="66" charset="0"/>
              </a:rPr>
              <a:t> Fully Secure Functional Encryption: Attribute-Based Encryption and (Hierarchical) Inner Product Encryption</a:t>
            </a:r>
            <a:r>
              <a:rPr lang="en-US" altLang="zh-CN" sz="1600" dirty="0">
                <a:latin typeface="Comic Sans MS" pitchFamily="66" charset="0"/>
              </a:rPr>
              <a:t>. EUROCRYPT 2010: 62-91</a:t>
            </a:r>
          </a:p>
          <a:p>
            <a:r>
              <a:rPr lang="en-US" altLang="zh-CN" sz="1600" dirty="0">
                <a:latin typeface="Comic Sans MS" pitchFamily="66" charset="0"/>
              </a:rPr>
              <a:t>[</a:t>
            </a:r>
            <a:r>
              <a:rPr lang="en-US" altLang="zh-CN" sz="1600" dirty="0" err="1">
                <a:latin typeface="Comic Sans MS" pitchFamily="66" charset="0"/>
              </a:rPr>
              <a:t>Sahai</a:t>
            </a:r>
            <a:r>
              <a:rPr lang="en-US" altLang="zh-CN" sz="1600" dirty="0">
                <a:latin typeface="Comic Sans MS" pitchFamily="66" charset="0"/>
              </a:rPr>
              <a:t>, </a:t>
            </a:r>
            <a:r>
              <a:rPr lang="en-US" altLang="zh-CN" sz="1600" dirty="0" err="1">
                <a:latin typeface="Comic Sans MS" pitchFamily="66" charset="0"/>
              </a:rPr>
              <a:t>Seyalioglu</a:t>
            </a:r>
            <a:r>
              <a:rPr lang="en-US" altLang="zh-CN" sz="1600" dirty="0">
                <a:latin typeface="Comic Sans MS" pitchFamily="66" charset="0"/>
              </a:rPr>
              <a:t>, Waters Crypto’12] </a:t>
            </a:r>
            <a:r>
              <a:rPr lang="en-US" altLang="zh-CN" sz="1600" dirty="0" err="1">
                <a:latin typeface="Comic Sans MS" pitchFamily="66" charset="0"/>
              </a:rPr>
              <a:t>Amit</a:t>
            </a:r>
            <a:r>
              <a:rPr lang="en-US" altLang="zh-CN" sz="1600" dirty="0">
                <a:latin typeface="Comic Sans MS" pitchFamily="66" charset="0"/>
              </a:rPr>
              <a:t> </a:t>
            </a:r>
            <a:r>
              <a:rPr lang="en-US" altLang="zh-CN" sz="1600" dirty="0" err="1">
                <a:latin typeface="Comic Sans MS" pitchFamily="66" charset="0"/>
              </a:rPr>
              <a:t>Sahai</a:t>
            </a:r>
            <a:r>
              <a:rPr lang="en-US" altLang="zh-CN" sz="1600" dirty="0">
                <a:latin typeface="Comic Sans MS" pitchFamily="66" charset="0"/>
              </a:rPr>
              <a:t>, </a:t>
            </a:r>
            <a:r>
              <a:rPr lang="en-US" altLang="zh-CN" sz="1600" dirty="0" err="1">
                <a:latin typeface="Comic Sans MS" pitchFamily="66" charset="0"/>
              </a:rPr>
              <a:t>Hakan</a:t>
            </a:r>
            <a:r>
              <a:rPr lang="en-US" altLang="zh-CN" sz="1600" dirty="0">
                <a:latin typeface="Comic Sans MS" pitchFamily="66" charset="0"/>
              </a:rPr>
              <a:t> </a:t>
            </a:r>
            <a:r>
              <a:rPr lang="en-US" altLang="zh-CN" sz="1600" dirty="0" err="1">
                <a:latin typeface="Comic Sans MS" pitchFamily="66" charset="0"/>
              </a:rPr>
              <a:t>Seyalioglu</a:t>
            </a:r>
            <a:r>
              <a:rPr lang="en-US" altLang="zh-CN" sz="1600" dirty="0">
                <a:latin typeface="Comic Sans MS" pitchFamily="66" charset="0"/>
              </a:rPr>
              <a:t>, Brent Waters: </a:t>
            </a:r>
            <a:r>
              <a:rPr lang="en-US" altLang="zh-CN" sz="1600" b="1" dirty="0">
                <a:latin typeface="Comic Sans MS" pitchFamily="66" charset="0"/>
              </a:rPr>
              <a:t>Dynamic Credentials and </a:t>
            </a:r>
            <a:r>
              <a:rPr lang="en-US" altLang="zh-CN" sz="1600" b="1" dirty="0" err="1">
                <a:latin typeface="Comic Sans MS" pitchFamily="66" charset="0"/>
              </a:rPr>
              <a:t>Ciphertext</a:t>
            </a:r>
            <a:r>
              <a:rPr lang="en-US" altLang="zh-CN" sz="1600" b="1" dirty="0">
                <a:latin typeface="Comic Sans MS" pitchFamily="66" charset="0"/>
              </a:rPr>
              <a:t> Delegation for Attribute-Based Encryption</a:t>
            </a:r>
            <a:r>
              <a:rPr lang="en-US" altLang="zh-CN" sz="1600" dirty="0">
                <a:latin typeface="Comic Sans MS" pitchFamily="66" charset="0"/>
              </a:rPr>
              <a:t>. CRYPTO 2012: 199-217</a:t>
            </a:r>
            <a:endParaRPr lang="zh-CN" altLang="en-US" sz="1600" dirty="0">
              <a:latin typeface="Comic Sans MS" pitchFamily="66" charset="0"/>
            </a:endParaRPr>
          </a:p>
          <a:p>
            <a:r>
              <a:rPr lang="en-US" altLang="zh-CN" sz="1600" dirty="0" smtClean="0">
                <a:latin typeface="Comic Sans MS" pitchFamily="66" charset="0"/>
              </a:rPr>
              <a:t>[</a:t>
            </a:r>
            <a:r>
              <a:rPr lang="en-US" altLang="zh-CN" sz="1600" dirty="0">
                <a:latin typeface="Comic Sans MS" pitchFamily="66" charset="0"/>
              </a:rPr>
              <a:t>Yu, Wang, </a:t>
            </a:r>
            <a:r>
              <a:rPr lang="en-US" altLang="zh-CN" sz="1600" dirty="0" err="1">
                <a:latin typeface="Comic Sans MS" pitchFamily="66" charset="0"/>
              </a:rPr>
              <a:t>Ren</a:t>
            </a:r>
            <a:r>
              <a:rPr lang="en-US" altLang="zh-CN" sz="1600" dirty="0">
                <a:latin typeface="Comic Sans MS" pitchFamily="66" charset="0"/>
              </a:rPr>
              <a:t>, Lou AsiaCCS’10</a:t>
            </a:r>
            <a:r>
              <a:rPr lang="en-US" altLang="zh-CN" sz="1600" dirty="0" smtClean="0">
                <a:latin typeface="Comic Sans MS" pitchFamily="66" charset="0"/>
              </a:rPr>
              <a:t>] </a:t>
            </a:r>
            <a:r>
              <a:rPr lang="en-US" altLang="zh-CN" sz="1600" dirty="0" err="1" smtClean="0">
                <a:latin typeface="Comic Sans MS" pitchFamily="66" charset="0"/>
              </a:rPr>
              <a:t>Shucheng</a:t>
            </a:r>
            <a:r>
              <a:rPr lang="en-US" altLang="zh-CN" sz="1600" dirty="0" smtClean="0">
                <a:latin typeface="Comic Sans MS" pitchFamily="66" charset="0"/>
              </a:rPr>
              <a:t> </a:t>
            </a:r>
            <a:r>
              <a:rPr lang="en-US" altLang="zh-CN" sz="1600" dirty="0">
                <a:latin typeface="Comic Sans MS" pitchFamily="66" charset="0"/>
              </a:rPr>
              <a:t>Yu, Cong Wang, </a:t>
            </a:r>
            <a:r>
              <a:rPr lang="en-US" altLang="zh-CN" sz="1600" dirty="0" err="1">
                <a:latin typeface="Comic Sans MS" pitchFamily="66" charset="0"/>
              </a:rPr>
              <a:t>Kui</a:t>
            </a:r>
            <a:r>
              <a:rPr lang="en-US" altLang="zh-CN" sz="1600" dirty="0">
                <a:latin typeface="Comic Sans MS" pitchFamily="66" charset="0"/>
              </a:rPr>
              <a:t> </a:t>
            </a:r>
            <a:r>
              <a:rPr lang="en-US" altLang="zh-CN" sz="1600" dirty="0" err="1">
                <a:latin typeface="Comic Sans MS" pitchFamily="66" charset="0"/>
              </a:rPr>
              <a:t>Ren</a:t>
            </a:r>
            <a:r>
              <a:rPr lang="en-US" altLang="zh-CN" sz="1600" dirty="0">
                <a:latin typeface="Comic Sans MS" pitchFamily="66" charset="0"/>
              </a:rPr>
              <a:t>, </a:t>
            </a:r>
            <a:r>
              <a:rPr lang="en-US" altLang="zh-CN" sz="1600" dirty="0" err="1">
                <a:latin typeface="Comic Sans MS" pitchFamily="66" charset="0"/>
              </a:rPr>
              <a:t>Wenjing</a:t>
            </a:r>
            <a:r>
              <a:rPr lang="en-US" altLang="zh-CN" sz="1600" dirty="0">
                <a:latin typeface="Comic Sans MS" pitchFamily="66" charset="0"/>
              </a:rPr>
              <a:t> Lou: </a:t>
            </a:r>
            <a:r>
              <a:rPr lang="en-US" altLang="zh-CN" sz="1600" b="1" dirty="0">
                <a:latin typeface="Comic Sans MS" pitchFamily="66" charset="0"/>
              </a:rPr>
              <a:t>Attribute based data sharing with attribute revocation</a:t>
            </a:r>
            <a:r>
              <a:rPr lang="en-US" altLang="zh-CN" sz="1600" dirty="0">
                <a:latin typeface="Comic Sans MS" pitchFamily="66" charset="0"/>
              </a:rPr>
              <a:t>. ASIACCS 2010: </a:t>
            </a:r>
            <a:r>
              <a:rPr lang="en-US" altLang="zh-CN" sz="1600" dirty="0" smtClean="0">
                <a:latin typeface="Comic Sans MS" pitchFamily="66" charset="0"/>
              </a:rPr>
              <a:t>261-270</a:t>
            </a:r>
          </a:p>
          <a:p>
            <a:r>
              <a:rPr lang="en-US" altLang="zh-CN" sz="1600" dirty="0" smtClean="0">
                <a:latin typeface="Comic Sans MS" pitchFamily="66" charset="0"/>
              </a:rPr>
              <a:t>[</a:t>
            </a:r>
            <a:r>
              <a:rPr lang="en-US" altLang="zh-CN" sz="1600" dirty="0">
                <a:latin typeface="Comic Sans MS" pitchFamily="66" charset="0"/>
              </a:rPr>
              <a:t>Yang, Jia, </a:t>
            </a:r>
            <a:r>
              <a:rPr lang="en-US" altLang="zh-CN" sz="1600" dirty="0" err="1">
                <a:latin typeface="Comic Sans MS" pitchFamily="66" charset="0"/>
              </a:rPr>
              <a:t>Ren</a:t>
            </a:r>
            <a:r>
              <a:rPr lang="en-US" altLang="zh-CN" sz="1600" dirty="0">
                <a:latin typeface="Comic Sans MS" pitchFamily="66" charset="0"/>
              </a:rPr>
              <a:t> AsiaCCS’13] </a:t>
            </a:r>
            <a:r>
              <a:rPr lang="en-US" altLang="zh-CN" sz="1600" dirty="0" err="1">
                <a:latin typeface="Comic Sans MS" pitchFamily="66" charset="0"/>
              </a:rPr>
              <a:t>Kan</a:t>
            </a:r>
            <a:r>
              <a:rPr lang="en-US" altLang="zh-CN" sz="1600" dirty="0">
                <a:latin typeface="Comic Sans MS" pitchFamily="66" charset="0"/>
              </a:rPr>
              <a:t> Yang, </a:t>
            </a:r>
            <a:r>
              <a:rPr lang="en-US" altLang="zh-CN" sz="1600" dirty="0" err="1">
                <a:latin typeface="Comic Sans MS" pitchFamily="66" charset="0"/>
              </a:rPr>
              <a:t>Xiaohua</a:t>
            </a:r>
            <a:r>
              <a:rPr lang="en-US" altLang="zh-CN" sz="1600" dirty="0">
                <a:latin typeface="Comic Sans MS" pitchFamily="66" charset="0"/>
              </a:rPr>
              <a:t> Jia, </a:t>
            </a:r>
            <a:r>
              <a:rPr lang="en-US" altLang="zh-CN" sz="1600" dirty="0" err="1">
                <a:latin typeface="Comic Sans MS" pitchFamily="66" charset="0"/>
              </a:rPr>
              <a:t>Kui</a:t>
            </a:r>
            <a:r>
              <a:rPr lang="en-US" altLang="zh-CN" sz="1600" dirty="0">
                <a:latin typeface="Comic Sans MS" pitchFamily="66" charset="0"/>
              </a:rPr>
              <a:t> </a:t>
            </a:r>
            <a:r>
              <a:rPr lang="en-US" altLang="zh-CN" sz="1600" dirty="0" err="1">
                <a:latin typeface="Comic Sans MS" pitchFamily="66" charset="0"/>
              </a:rPr>
              <a:t>Ren</a:t>
            </a:r>
            <a:r>
              <a:rPr lang="en-US" altLang="zh-CN" sz="1600" dirty="0">
                <a:latin typeface="Comic Sans MS" pitchFamily="66" charset="0"/>
              </a:rPr>
              <a:t>: </a:t>
            </a:r>
            <a:r>
              <a:rPr lang="en-US" altLang="zh-CN" sz="1600" b="1" dirty="0">
                <a:latin typeface="Comic Sans MS" pitchFamily="66" charset="0"/>
              </a:rPr>
              <a:t>Attribute-based fine-grained access control with efficient revocation in cloud storage systems</a:t>
            </a:r>
            <a:r>
              <a:rPr lang="en-US" altLang="zh-CN" sz="1600" dirty="0">
                <a:latin typeface="Comic Sans MS" pitchFamily="66" charset="0"/>
              </a:rPr>
              <a:t>. ASIACCS 2013: 523-528</a:t>
            </a:r>
          </a:p>
          <a:p>
            <a:r>
              <a:rPr lang="en-US" altLang="zh-CN" sz="1600" dirty="0" smtClean="0">
                <a:latin typeface="Comic Sans MS" pitchFamily="66" charset="0"/>
              </a:rPr>
              <a:t>[Yang</a:t>
            </a:r>
            <a:r>
              <a:rPr lang="en-US" altLang="zh-CN" sz="1600" dirty="0">
                <a:latin typeface="Comic Sans MS" pitchFamily="66" charset="0"/>
              </a:rPr>
              <a:t>, </a:t>
            </a:r>
            <a:r>
              <a:rPr lang="en-US" altLang="zh-CN" sz="1600" dirty="0" smtClean="0">
                <a:latin typeface="Comic Sans MS" pitchFamily="66" charset="0"/>
              </a:rPr>
              <a:t>Jia</a:t>
            </a:r>
            <a:r>
              <a:rPr lang="en-US" altLang="zh-CN" sz="1600" dirty="0">
                <a:latin typeface="Comic Sans MS" pitchFamily="66" charset="0"/>
              </a:rPr>
              <a:t>, </a:t>
            </a:r>
            <a:r>
              <a:rPr lang="en-US" altLang="zh-CN" sz="1600" dirty="0" err="1" smtClean="0">
                <a:latin typeface="Comic Sans MS" pitchFamily="66" charset="0"/>
              </a:rPr>
              <a:t>Ren</a:t>
            </a:r>
            <a:r>
              <a:rPr lang="en-US" altLang="zh-CN" sz="1600" dirty="0">
                <a:latin typeface="Comic Sans MS" pitchFamily="66" charset="0"/>
              </a:rPr>
              <a:t>, </a:t>
            </a:r>
            <a:r>
              <a:rPr lang="en-US" altLang="zh-CN" sz="1600" dirty="0" smtClean="0">
                <a:latin typeface="Comic Sans MS" pitchFamily="66" charset="0"/>
              </a:rPr>
              <a:t>Zhang </a:t>
            </a:r>
            <a:r>
              <a:rPr lang="en-US" altLang="zh-CN" sz="1600" dirty="0">
                <a:latin typeface="Comic Sans MS" pitchFamily="66" charset="0"/>
              </a:rPr>
              <a:t>INFOCOM’13</a:t>
            </a:r>
            <a:r>
              <a:rPr lang="en-US" altLang="zh-CN" sz="1600" dirty="0" smtClean="0">
                <a:latin typeface="Comic Sans MS" pitchFamily="66" charset="0"/>
              </a:rPr>
              <a:t>] </a:t>
            </a:r>
            <a:r>
              <a:rPr lang="en-US" altLang="zh-CN" sz="1600" dirty="0" err="1">
                <a:latin typeface="Comic Sans MS" pitchFamily="66" charset="0"/>
              </a:rPr>
              <a:t>Kan</a:t>
            </a:r>
            <a:r>
              <a:rPr lang="en-US" altLang="zh-CN" sz="1600" dirty="0">
                <a:latin typeface="Comic Sans MS" pitchFamily="66" charset="0"/>
              </a:rPr>
              <a:t> Yang, </a:t>
            </a:r>
            <a:r>
              <a:rPr lang="en-US" altLang="zh-CN" sz="1600" dirty="0" err="1">
                <a:latin typeface="Comic Sans MS" pitchFamily="66" charset="0"/>
              </a:rPr>
              <a:t>Xiaohua</a:t>
            </a:r>
            <a:r>
              <a:rPr lang="en-US" altLang="zh-CN" sz="1600" dirty="0">
                <a:latin typeface="Comic Sans MS" pitchFamily="66" charset="0"/>
              </a:rPr>
              <a:t> Jia, </a:t>
            </a:r>
            <a:r>
              <a:rPr lang="en-US" altLang="zh-CN" sz="1600" dirty="0" err="1">
                <a:latin typeface="Comic Sans MS" pitchFamily="66" charset="0"/>
              </a:rPr>
              <a:t>Kui</a:t>
            </a:r>
            <a:r>
              <a:rPr lang="en-US" altLang="zh-CN" sz="1600" dirty="0">
                <a:latin typeface="Comic Sans MS" pitchFamily="66" charset="0"/>
              </a:rPr>
              <a:t> </a:t>
            </a:r>
            <a:r>
              <a:rPr lang="en-US" altLang="zh-CN" sz="1600" dirty="0" err="1" smtClean="0">
                <a:latin typeface="Comic Sans MS" pitchFamily="66" charset="0"/>
              </a:rPr>
              <a:t>Ren</a:t>
            </a:r>
            <a:r>
              <a:rPr lang="en-US" altLang="zh-CN" sz="1600" dirty="0" smtClean="0">
                <a:latin typeface="Comic Sans MS" pitchFamily="66" charset="0"/>
              </a:rPr>
              <a:t>, Bo Zhang: </a:t>
            </a:r>
            <a:r>
              <a:rPr lang="en-US" altLang="zh-CN" sz="1600" b="1" dirty="0">
                <a:latin typeface="Comic Sans MS" pitchFamily="66" charset="0"/>
              </a:rPr>
              <a:t>DAC-MACS: Effective Data Access Control for Multi-Authority Cloud Storage Systems</a:t>
            </a:r>
            <a:r>
              <a:rPr lang="en-US" altLang="zh-CN" sz="1600" dirty="0">
                <a:latin typeface="Comic Sans MS" pitchFamily="66" charset="0"/>
              </a:rPr>
              <a:t>. INFOCOM 2013</a:t>
            </a:r>
          </a:p>
          <a:p>
            <a:r>
              <a:rPr lang="en-US" altLang="zh-CN" sz="1600" dirty="0">
                <a:latin typeface="Comic Sans MS" pitchFamily="66" charset="0"/>
              </a:rPr>
              <a:t>[Green, </a:t>
            </a:r>
            <a:r>
              <a:rPr lang="en-US" altLang="zh-CN" sz="1600" dirty="0" err="1" smtClean="0">
                <a:latin typeface="Comic Sans MS" pitchFamily="66" charset="0"/>
              </a:rPr>
              <a:t>Hohenberger</a:t>
            </a:r>
            <a:r>
              <a:rPr lang="en-US" altLang="zh-CN" sz="1600" dirty="0" smtClean="0">
                <a:latin typeface="Comic Sans MS" pitchFamily="66" charset="0"/>
              </a:rPr>
              <a:t>, Waters </a:t>
            </a:r>
            <a:r>
              <a:rPr lang="en-US" altLang="zh-CN" sz="1600" dirty="0">
                <a:latin typeface="Comic Sans MS" pitchFamily="66" charset="0"/>
              </a:rPr>
              <a:t>USENIX Security’11] Matthew Green, Susan </a:t>
            </a:r>
            <a:r>
              <a:rPr lang="en-US" altLang="zh-CN" sz="1600" dirty="0" err="1">
                <a:latin typeface="Comic Sans MS" pitchFamily="66" charset="0"/>
              </a:rPr>
              <a:t>Hohenberger</a:t>
            </a:r>
            <a:r>
              <a:rPr lang="en-US" altLang="zh-CN" sz="1600" dirty="0">
                <a:latin typeface="Comic Sans MS" pitchFamily="66" charset="0"/>
              </a:rPr>
              <a:t>, Brent Waters: </a:t>
            </a:r>
            <a:r>
              <a:rPr lang="en-US" altLang="zh-CN" sz="1600" b="1" dirty="0">
                <a:latin typeface="Comic Sans MS" pitchFamily="66" charset="0"/>
              </a:rPr>
              <a:t>Outsourcing the Decryption of ABE </a:t>
            </a:r>
            <a:r>
              <a:rPr lang="en-US" altLang="zh-CN" sz="1600" b="1" dirty="0" err="1">
                <a:latin typeface="Comic Sans MS" pitchFamily="66" charset="0"/>
              </a:rPr>
              <a:t>Ciphertexts</a:t>
            </a:r>
            <a:r>
              <a:rPr lang="en-US" altLang="zh-CN" sz="1600" dirty="0">
                <a:latin typeface="Comic Sans MS" pitchFamily="66" charset="0"/>
              </a:rPr>
              <a:t>. USENIX Security Symposium </a:t>
            </a:r>
            <a:r>
              <a:rPr lang="en-US" altLang="zh-CN" sz="1600" dirty="0" smtClean="0">
                <a:latin typeface="Comic Sans MS" pitchFamily="66" charset="0"/>
              </a:rPr>
              <a:t>2011</a:t>
            </a:r>
            <a:endParaRPr lang="zh-CN" altLang="en-US" sz="1600" dirty="0">
              <a:latin typeface="Comic Sans MS" pitchFamily="66" charset="0"/>
            </a:endParaRPr>
          </a:p>
        </p:txBody>
      </p:sp>
    </p:spTree>
    <p:extLst>
      <p:ext uri="{BB962C8B-B14F-4D97-AF65-F5344CB8AC3E}">
        <p14:creationId xmlns:p14="http://schemas.microsoft.com/office/powerpoint/2010/main" val="27703678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dirty="0" smtClean="0">
                <a:latin typeface="Comic Sans MS" pitchFamily="66" charset="0"/>
              </a:rPr>
              <a:t>References</a:t>
            </a:r>
            <a:endParaRPr lang="zh-CN" altLang="en-US" dirty="0">
              <a:latin typeface="Comic Sans MS" pitchFamily="66" charset="0"/>
            </a:endParaRPr>
          </a:p>
        </p:txBody>
      </p:sp>
      <p:sp>
        <p:nvSpPr>
          <p:cNvPr id="3" name="Content Placeholder 2"/>
          <p:cNvSpPr>
            <a:spLocks noGrp="1"/>
          </p:cNvSpPr>
          <p:nvPr>
            <p:ph idx="1"/>
          </p:nvPr>
        </p:nvSpPr>
        <p:spPr>
          <a:xfrm>
            <a:off x="685800" y="1371600"/>
            <a:ext cx="7772400" cy="4953000"/>
          </a:xfrm>
        </p:spPr>
        <p:txBody>
          <a:bodyPr/>
          <a:lstStyle/>
          <a:p>
            <a:r>
              <a:rPr lang="en-US" altLang="zh-CN" sz="1600" dirty="0" smtClean="0">
                <a:latin typeface="Comic Sans MS" pitchFamily="66" charset="0"/>
              </a:rPr>
              <a:t>[</a:t>
            </a:r>
            <a:r>
              <a:rPr lang="en-US" altLang="zh-CN" sz="1600" dirty="0">
                <a:latin typeface="Comic Sans MS" pitchFamily="66" charset="0"/>
              </a:rPr>
              <a:t>Lai, Deng, Guan, </a:t>
            </a:r>
            <a:r>
              <a:rPr lang="en-US" altLang="zh-CN" sz="1600" dirty="0" err="1">
                <a:latin typeface="Comic Sans MS" pitchFamily="66" charset="0"/>
              </a:rPr>
              <a:t>Weng</a:t>
            </a:r>
            <a:r>
              <a:rPr lang="en-US" altLang="zh-CN" sz="1600" dirty="0">
                <a:latin typeface="Comic Sans MS" pitchFamily="66" charset="0"/>
              </a:rPr>
              <a:t>] </a:t>
            </a:r>
            <a:r>
              <a:rPr lang="en-US" altLang="zh-CN" sz="1600" b="1" dirty="0">
                <a:latin typeface="Comic Sans MS" pitchFamily="66" charset="0"/>
              </a:rPr>
              <a:t>Verifiable Outsourced ABE Decryption</a:t>
            </a:r>
            <a:r>
              <a:rPr lang="en-US" altLang="zh-CN" sz="1600" dirty="0">
                <a:latin typeface="Comic Sans MS" pitchFamily="66" charset="0"/>
              </a:rPr>
              <a:t>, to appear in IEEE TIFS</a:t>
            </a:r>
          </a:p>
          <a:p>
            <a:r>
              <a:rPr lang="en-US" altLang="zh-CN" sz="1600" dirty="0">
                <a:latin typeface="Comic Sans MS" pitchFamily="66" charset="0"/>
              </a:rPr>
              <a:t>[Katz, </a:t>
            </a:r>
            <a:r>
              <a:rPr lang="en-US" altLang="zh-CN" sz="1600" dirty="0" err="1">
                <a:latin typeface="Comic Sans MS" pitchFamily="66" charset="0"/>
              </a:rPr>
              <a:t>Sahai</a:t>
            </a:r>
            <a:r>
              <a:rPr lang="en-US" altLang="zh-CN" sz="1600" dirty="0">
                <a:latin typeface="Comic Sans MS" pitchFamily="66" charset="0"/>
              </a:rPr>
              <a:t>, Waters J.Cryptology’13] Jonathan Katz, </a:t>
            </a:r>
            <a:r>
              <a:rPr lang="en-US" altLang="zh-CN" sz="1600" dirty="0" err="1">
                <a:latin typeface="Comic Sans MS" pitchFamily="66" charset="0"/>
              </a:rPr>
              <a:t>Amit</a:t>
            </a:r>
            <a:r>
              <a:rPr lang="en-US" altLang="zh-CN" sz="1600" dirty="0">
                <a:latin typeface="Comic Sans MS" pitchFamily="66" charset="0"/>
              </a:rPr>
              <a:t> </a:t>
            </a:r>
            <a:r>
              <a:rPr lang="en-US" altLang="zh-CN" sz="1600" dirty="0" err="1">
                <a:latin typeface="Comic Sans MS" pitchFamily="66" charset="0"/>
              </a:rPr>
              <a:t>Sahai</a:t>
            </a:r>
            <a:r>
              <a:rPr lang="en-US" altLang="zh-CN" sz="1600" dirty="0">
                <a:latin typeface="Comic Sans MS" pitchFamily="66" charset="0"/>
              </a:rPr>
              <a:t>, Brent Waters:</a:t>
            </a:r>
            <a:r>
              <a:rPr lang="en-US" altLang="zh-CN" sz="1600" b="1" dirty="0">
                <a:latin typeface="Comic Sans MS" pitchFamily="66" charset="0"/>
              </a:rPr>
              <a:t> Predicate Encryption Supporting Disjunctions, Polynomial Equations, and Inner Products</a:t>
            </a:r>
            <a:r>
              <a:rPr lang="en-US" altLang="zh-CN" sz="1600" dirty="0">
                <a:latin typeface="Comic Sans MS" pitchFamily="66" charset="0"/>
              </a:rPr>
              <a:t>. J. Cryptology 26(2): 191-224 (2013)</a:t>
            </a:r>
          </a:p>
          <a:p>
            <a:r>
              <a:rPr lang="en-US" altLang="zh-CN" sz="1600" dirty="0">
                <a:latin typeface="Comic Sans MS" pitchFamily="66" charset="0"/>
              </a:rPr>
              <a:t>[Lai, Deng, Li AsiaCCS’12] </a:t>
            </a:r>
            <a:r>
              <a:rPr lang="en-US" altLang="zh-CN" sz="1600" dirty="0" err="1">
                <a:latin typeface="Comic Sans MS" pitchFamily="66" charset="0"/>
              </a:rPr>
              <a:t>Junzuo</a:t>
            </a:r>
            <a:r>
              <a:rPr lang="en-US" altLang="zh-CN" sz="1600" dirty="0">
                <a:latin typeface="Comic Sans MS" pitchFamily="66" charset="0"/>
              </a:rPr>
              <a:t> Lai, Robert H. Deng, </a:t>
            </a:r>
            <a:r>
              <a:rPr lang="en-US" altLang="zh-CN" sz="1600" dirty="0" err="1">
                <a:latin typeface="Comic Sans MS" pitchFamily="66" charset="0"/>
              </a:rPr>
              <a:t>Yingjiu</a:t>
            </a:r>
            <a:r>
              <a:rPr lang="en-US" altLang="zh-CN" sz="1600" dirty="0">
                <a:latin typeface="Comic Sans MS" pitchFamily="66" charset="0"/>
              </a:rPr>
              <a:t> Li: </a:t>
            </a:r>
            <a:r>
              <a:rPr lang="en-US" altLang="zh-CN" sz="1600" b="1" dirty="0">
                <a:latin typeface="Comic Sans MS" pitchFamily="66" charset="0"/>
              </a:rPr>
              <a:t>Expressive CP-ABE with partially hidden access structures</a:t>
            </a:r>
            <a:r>
              <a:rPr lang="en-US" altLang="zh-CN" sz="1600" dirty="0">
                <a:latin typeface="Comic Sans MS" pitchFamily="66" charset="0"/>
              </a:rPr>
              <a:t>. ASIACCS 2012: 18-19</a:t>
            </a:r>
            <a:r>
              <a:rPr lang="en-US" altLang="zh-CN" sz="1600" dirty="0"/>
              <a:t/>
            </a:r>
            <a:br>
              <a:rPr lang="en-US" altLang="zh-CN" sz="1600" dirty="0"/>
            </a:br>
            <a:endParaRPr lang="zh-CN" altLang="en-US" sz="1600" dirty="0">
              <a:latin typeface="Comic Sans MS" pitchFamily="66" charset="0"/>
            </a:endParaRPr>
          </a:p>
        </p:txBody>
      </p:sp>
    </p:spTree>
    <p:extLst>
      <p:ext uri="{BB962C8B-B14F-4D97-AF65-F5344CB8AC3E}">
        <p14:creationId xmlns:p14="http://schemas.microsoft.com/office/powerpoint/2010/main" val="23805353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2"/>
          <p:cNvSpPr>
            <a:spLocks noGrp="1"/>
          </p:cNvSpPr>
          <p:nvPr>
            <p:ph type="ctrTitle"/>
          </p:nvPr>
        </p:nvSpPr>
        <p:spPr>
          <a:xfrm>
            <a:off x="685800" y="2511425"/>
            <a:ext cx="7772400" cy="708025"/>
          </a:xfrm>
        </p:spPr>
        <p:txBody>
          <a:bodyPr/>
          <a:lstStyle/>
          <a:p>
            <a:pPr algn="ctr" eaLnBrk="1" hangingPunct="1"/>
            <a:r>
              <a:rPr lang="en-US" altLang="zh-CN" sz="4000" smtClean="0">
                <a:latin typeface="Comic Sans MS" pitchFamily="66" charset="0"/>
                <a:ea typeface="宋体" charset="-122"/>
              </a:rPr>
              <a:t>Thank You!</a:t>
            </a:r>
          </a:p>
        </p:txBody>
      </p:sp>
    </p:spTree>
    <p:extLst>
      <p:ext uri="{BB962C8B-B14F-4D97-AF65-F5344CB8AC3E}">
        <p14:creationId xmlns:p14="http://schemas.microsoft.com/office/powerpoint/2010/main" val="1801104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609600"/>
            <a:ext cx="8305800" cy="1385887"/>
          </a:xfrm>
        </p:spPr>
        <p:txBody>
          <a:bodyPr/>
          <a:lstStyle/>
          <a:p>
            <a:pPr eaLnBrk="1" hangingPunct="1"/>
            <a:r>
              <a:rPr lang="en-US" altLang="zh-CN" dirty="0" smtClean="0">
                <a:latin typeface="Comic Sans MS" pitchFamily="66" charset="0"/>
                <a:ea typeface="宋体" charset="-122"/>
              </a:rPr>
              <a:t>Biggest Examples of Data Breaches </a:t>
            </a:r>
            <a:br>
              <a:rPr lang="en-US" altLang="zh-CN" dirty="0" smtClean="0">
                <a:latin typeface="Comic Sans MS" pitchFamily="66" charset="0"/>
                <a:ea typeface="宋体" charset="-122"/>
              </a:rPr>
            </a:br>
            <a:r>
              <a:rPr lang="en-US" altLang="zh-CN" sz="2400" dirty="0" smtClean="0">
                <a:latin typeface="Comic Sans MS" pitchFamily="66" charset="0"/>
                <a:ea typeface="宋体" charset="-122"/>
                <a:hlinkClick r:id="rId2"/>
              </a:rPr>
              <a:t>http://www.identityhawk.com/biggest-examples-data-breaches</a:t>
            </a:r>
            <a:r>
              <a:rPr lang="en-US" altLang="zh-CN" sz="2400" dirty="0" smtClean="0">
                <a:latin typeface="Comic Sans MS" pitchFamily="66" charset="0"/>
                <a:ea typeface="宋体" charset="-122"/>
              </a:rPr>
              <a:t> </a:t>
            </a:r>
            <a:endParaRPr lang="en-US" altLang="zh-CN" dirty="0" smtClean="0">
              <a:latin typeface="Comic Sans MS" pitchFamily="66" charset="0"/>
              <a:ea typeface="宋体" charset="-122"/>
            </a:endParaRPr>
          </a:p>
        </p:txBody>
      </p:sp>
      <p:sp>
        <p:nvSpPr>
          <p:cNvPr id="11267" name="Content Placeholder 2"/>
          <p:cNvSpPr>
            <a:spLocks noGrp="1"/>
          </p:cNvSpPr>
          <p:nvPr>
            <p:ph idx="1"/>
          </p:nvPr>
        </p:nvSpPr>
        <p:spPr>
          <a:xfrm>
            <a:off x="457200" y="1930400"/>
            <a:ext cx="8229600" cy="4438650"/>
          </a:xfrm>
        </p:spPr>
        <p:txBody>
          <a:bodyPr/>
          <a:lstStyle/>
          <a:p>
            <a:pPr marL="457200" indent="-457200" eaLnBrk="1" hangingPunct="1">
              <a:buClrTx/>
              <a:buFont typeface="Arial" pitchFamily="34" charset="0"/>
              <a:buChar char="•"/>
            </a:pPr>
            <a:r>
              <a:rPr lang="en-SG" altLang="zh-CN" sz="2800" dirty="0" smtClean="0">
                <a:solidFill>
                  <a:srgbClr val="0000FF"/>
                </a:solidFill>
                <a:latin typeface="Comic Sans MS" pitchFamily="66" charset="0"/>
                <a:ea typeface="宋体" charset="-122"/>
              </a:rPr>
              <a:t>Bank of New York Mellon Feb 2008</a:t>
            </a:r>
            <a:r>
              <a:rPr lang="en-SG" altLang="zh-CN" sz="2400" dirty="0" smtClean="0">
                <a:latin typeface="Comic Sans MS" pitchFamily="66" charset="0"/>
                <a:ea typeface="宋体" charset="-122"/>
              </a:rPr>
              <a:t>: lost data storage tapes containing information of 12.5 million people, led to an undisclosed amount of stolen funds…</a:t>
            </a:r>
          </a:p>
          <a:p>
            <a:pPr eaLnBrk="1" hangingPunct="1">
              <a:buFontTx/>
              <a:buNone/>
            </a:pPr>
            <a:endParaRPr lang="en-SG" altLang="zh-CN" sz="2800" dirty="0" smtClean="0">
              <a:latin typeface="Comic Sans MS" pitchFamily="66" charset="0"/>
              <a:ea typeface="宋体" charset="-122"/>
            </a:endParaRPr>
          </a:p>
          <a:p>
            <a:pPr marL="457200" indent="-457200" eaLnBrk="1" hangingPunct="1">
              <a:buClrTx/>
              <a:buFont typeface="Arial" pitchFamily="34" charset="0"/>
              <a:buChar char="•"/>
            </a:pPr>
            <a:r>
              <a:rPr lang="en-SG" altLang="zh-CN" sz="2800" dirty="0" smtClean="0">
                <a:solidFill>
                  <a:srgbClr val="0000FF"/>
                </a:solidFill>
                <a:latin typeface="Comic Sans MS" pitchFamily="66" charset="0"/>
                <a:ea typeface="宋体" charset="-122"/>
              </a:rPr>
              <a:t>Heartland Payment Systems Early 2009: </a:t>
            </a:r>
            <a:r>
              <a:rPr lang="en-SG" altLang="zh-CN" sz="2400" dirty="0" smtClean="0">
                <a:latin typeface="Comic Sans MS" pitchFamily="66" charset="0"/>
                <a:ea typeface="宋体" charset="-122"/>
              </a:rPr>
              <a:t>hackers infiltrated its database and gained access to the more than 100 million credit card transactions it processes each month. The company paid more than $41.1 million to settle claims.</a:t>
            </a:r>
            <a:endParaRPr lang="en-US" altLang="zh-CN" sz="3600" dirty="0" smtClean="0">
              <a:latin typeface="Comic Sans MS" pitchFamily="66" charset="0"/>
              <a:ea typeface="宋体" charset="-122"/>
            </a:endParaRPr>
          </a:p>
          <a:p>
            <a:pPr marL="571500" indent="-571500" eaLnBrk="1" hangingPunct="1">
              <a:buClrTx/>
              <a:buFont typeface="Arial" pitchFamily="34" charset="0"/>
              <a:buChar char="•"/>
            </a:pPr>
            <a:r>
              <a:rPr lang="en-US" altLang="zh-CN" sz="3600" dirty="0" smtClean="0">
                <a:latin typeface="Comic Sans MS" pitchFamily="66" charset="0"/>
                <a:ea typeface="宋体" charset="-122"/>
              </a:rPr>
              <a:t>……</a:t>
            </a:r>
            <a:endParaRPr lang="en-SG" altLang="zh-CN" sz="3600" dirty="0" smtClean="0">
              <a:latin typeface="Comic Sans MS" pitchFamily="66" charset="0"/>
              <a:ea typeface="宋体" charset="-122"/>
            </a:endParaRPr>
          </a:p>
        </p:txBody>
      </p:sp>
    </p:spTree>
    <p:extLst>
      <p:ext uri="{BB962C8B-B14F-4D97-AF65-F5344CB8AC3E}">
        <p14:creationId xmlns:p14="http://schemas.microsoft.com/office/powerpoint/2010/main" val="2202415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609600"/>
            <a:ext cx="8305800" cy="1143000"/>
          </a:xfrm>
        </p:spPr>
        <p:txBody>
          <a:bodyPr/>
          <a:lstStyle/>
          <a:p>
            <a:pPr eaLnBrk="1" hangingPunct="1"/>
            <a:r>
              <a:rPr lang="en-US" altLang="zh-CN" dirty="0" smtClean="0">
                <a:solidFill>
                  <a:srgbClr val="FF0000"/>
                </a:solidFill>
                <a:latin typeface="Comic Sans MS" pitchFamily="66" charset="0"/>
                <a:ea typeface="宋体" charset="-122"/>
              </a:rPr>
              <a:t>It’s often unrealistic to assume that servers are trusted</a:t>
            </a:r>
          </a:p>
        </p:txBody>
      </p:sp>
      <p:sp>
        <p:nvSpPr>
          <p:cNvPr id="23555" name="Content Placeholder 2"/>
          <p:cNvSpPr>
            <a:spLocks noGrp="1"/>
          </p:cNvSpPr>
          <p:nvPr>
            <p:ph idx="1"/>
          </p:nvPr>
        </p:nvSpPr>
        <p:spPr>
          <a:xfrm>
            <a:off x="533400" y="1824037"/>
            <a:ext cx="8229600" cy="4500563"/>
          </a:xfrm>
        </p:spPr>
        <p:txBody>
          <a:bodyPr/>
          <a:lstStyle/>
          <a:p>
            <a:pPr marL="457200" indent="-457200" eaLnBrk="1" hangingPunct="1">
              <a:spcAft>
                <a:spcPts val="1200"/>
              </a:spcAft>
              <a:buClrTx/>
              <a:buFont typeface="Arial" pitchFamily="34" charset="0"/>
              <a:buChar char="•"/>
            </a:pPr>
            <a:r>
              <a:rPr lang="en-US" altLang="zh-CN" sz="2800" dirty="0" smtClean="0">
                <a:latin typeface="Comic Sans MS" pitchFamily="66" charset="0"/>
                <a:ea typeface="宋体" charset="-122"/>
              </a:rPr>
              <a:t>Cloud computing for outsourced data storage: </a:t>
            </a:r>
            <a:r>
              <a:rPr lang="en-US" altLang="zh-CN" sz="2800" dirty="0" smtClean="0">
                <a:solidFill>
                  <a:srgbClr val="0000FF"/>
                </a:solidFill>
                <a:latin typeface="Comic Sans MS" pitchFamily="66" charset="0"/>
                <a:ea typeface="宋体" charset="-122"/>
              </a:rPr>
              <a:t>hardware not under direct control of data owners</a:t>
            </a:r>
          </a:p>
          <a:p>
            <a:pPr marL="457200" indent="-457200" eaLnBrk="1" hangingPunct="1">
              <a:spcAft>
                <a:spcPts val="1200"/>
              </a:spcAft>
              <a:buClrTx/>
              <a:buFont typeface="Arial" pitchFamily="34" charset="0"/>
              <a:buChar char="•"/>
            </a:pPr>
            <a:r>
              <a:rPr lang="en-US" altLang="zh-CN" sz="2800" dirty="0" smtClean="0">
                <a:latin typeface="Comic Sans MS" pitchFamily="66" charset="0"/>
                <a:ea typeface="宋体" charset="-122"/>
              </a:rPr>
              <a:t>Portable devices storing electronic medical records for emergency access: </a:t>
            </a:r>
            <a:r>
              <a:rPr lang="en-US" altLang="zh-CN" sz="2800" dirty="0" smtClean="0">
                <a:solidFill>
                  <a:srgbClr val="0000FF"/>
                </a:solidFill>
                <a:latin typeface="Comic Sans MS" pitchFamily="66" charset="0"/>
                <a:ea typeface="宋体" charset="-122"/>
              </a:rPr>
              <a:t>devices might be lost or stolen</a:t>
            </a:r>
          </a:p>
          <a:p>
            <a:pPr marL="457200" indent="-457200" eaLnBrk="1" hangingPunct="1">
              <a:spcAft>
                <a:spcPts val="1200"/>
              </a:spcAft>
              <a:buClrTx/>
              <a:buFont typeface="Arial" pitchFamily="34" charset="0"/>
              <a:buChar char="•"/>
            </a:pPr>
            <a:r>
              <a:rPr lang="en-US" altLang="zh-CN" sz="2800" dirty="0" smtClean="0">
                <a:latin typeface="Comic Sans MS" pitchFamily="66" charset="0"/>
                <a:ea typeface="宋体" charset="-122"/>
              </a:rPr>
              <a:t>Software are not guaranteed to be bug-free</a:t>
            </a:r>
          </a:p>
          <a:p>
            <a:pPr marL="457200" indent="-457200" eaLnBrk="1" hangingPunct="1">
              <a:spcAft>
                <a:spcPts val="1200"/>
              </a:spcAft>
              <a:buClrTx/>
              <a:buFont typeface="Arial" pitchFamily="34" charset="0"/>
              <a:buChar char="•"/>
            </a:pPr>
            <a:r>
              <a:rPr lang="en-US" altLang="zh-CN" sz="2800" dirty="0" smtClean="0">
                <a:latin typeface="Comic Sans MS" pitchFamily="66" charset="0"/>
                <a:ea typeface="宋体" charset="-122"/>
              </a:rPr>
              <a:t>Insider attacks</a:t>
            </a:r>
          </a:p>
          <a:p>
            <a:pPr marL="457200" indent="-457200" eaLnBrk="1" hangingPunct="1">
              <a:spcAft>
                <a:spcPts val="1200"/>
              </a:spcAft>
              <a:buClrTx/>
              <a:buFont typeface="Arial" pitchFamily="34" charset="0"/>
              <a:buChar char="•"/>
            </a:pPr>
            <a:r>
              <a:rPr lang="en-GB" altLang="zh-CN" sz="2800" dirty="0" smtClean="0">
                <a:latin typeface="Comic Sans MS" pitchFamily="66" charset="0"/>
                <a:ea typeface="宋体" charset="-122"/>
              </a:rPr>
              <a:t>……</a:t>
            </a:r>
            <a:endParaRPr lang="en-US" altLang="zh-CN" sz="2800" dirty="0" smtClean="0">
              <a:latin typeface="Comic Sans MS" pitchFamily="66" charset="0"/>
              <a:ea typeface="宋体" charset="-122"/>
            </a:endParaRPr>
          </a:p>
        </p:txBody>
      </p:sp>
    </p:spTree>
    <p:extLst>
      <p:ext uri="{BB962C8B-B14F-4D97-AF65-F5344CB8AC3E}">
        <p14:creationId xmlns:p14="http://schemas.microsoft.com/office/powerpoint/2010/main" val="323509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609600"/>
            <a:ext cx="7772400" cy="1143000"/>
          </a:xfrm>
        </p:spPr>
        <p:txBody>
          <a:bodyPr/>
          <a:lstStyle/>
          <a:p>
            <a:pPr eaLnBrk="1" hangingPunct="1"/>
            <a:r>
              <a:rPr lang="en-US" altLang="zh-CN" dirty="0" smtClean="0">
                <a:latin typeface="Comic Sans MS" pitchFamily="66" charset="0"/>
                <a:ea typeface="宋体" charset="-122"/>
              </a:rPr>
              <a:t>Untrusted Servers</a:t>
            </a:r>
          </a:p>
        </p:txBody>
      </p:sp>
      <p:sp>
        <p:nvSpPr>
          <p:cNvPr id="13315" name="Rectangle 3"/>
          <p:cNvSpPr>
            <a:spLocks noChangeArrowheads="1"/>
          </p:cNvSpPr>
          <p:nvPr/>
        </p:nvSpPr>
        <p:spPr bwMode="auto">
          <a:xfrm>
            <a:off x="4133850" y="3105150"/>
            <a:ext cx="1390650" cy="723900"/>
          </a:xfrm>
          <a:prstGeom prst="rect">
            <a:avLst/>
          </a:prstGeom>
          <a:solidFill>
            <a:srgbClr val="CCFFFF"/>
          </a:solidFill>
          <a:ln w="9525" algn="ctr">
            <a:solidFill>
              <a:schemeClr val="tx1"/>
            </a:solidFill>
            <a:miter lim="800000"/>
            <a:headEnd/>
            <a:tailEnd/>
          </a:ln>
        </p:spPr>
        <p:txBody>
          <a:bodyPr wrap="none" anchor="ctr"/>
          <a:lstStyle/>
          <a:p>
            <a:pPr marL="469900" indent="-469900"/>
            <a:r>
              <a:rPr lang="en-US" altLang="zh-CN" sz="2000">
                <a:latin typeface="Comic Sans MS" pitchFamily="66" charset="0"/>
                <a:ea typeface="宋体" charset="-122"/>
              </a:rPr>
              <a:t>Reference</a:t>
            </a:r>
          </a:p>
          <a:p>
            <a:pPr marL="469900" indent="-469900"/>
            <a:r>
              <a:rPr lang="en-US" altLang="zh-CN" sz="2000">
                <a:latin typeface="Comic Sans MS" pitchFamily="66" charset="0"/>
                <a:ea typeface="宋体" charset="-122"/>
              </a:rPr>
              <a:t>Monitor</a:t>
            </a:r>
          </a:p>
        </p:txBody>
      </p:sp>
      <p:sp>
        <p:nvSpPr>
          <p:cNvPr id="5" name="Line 4"/>
          <p:cNvSpPr>
            <a:spLocks noChangeShapeType="1"/>
          </p:cNvSpPr>
          <p:nvPr/>
        </p:nvSpPr>
        <p:spPr bwMode="auto">
          <a:xfrm>
            <a:off x="1447800" y="3505200"/>
            <a:ext cx="2686050" cy="0"/>
          </a:xfrm>
          <a:prstGeom prst="line">
            <a:avLst/>
          </a:prstGeom>
          <a:noFill/>
          <a:ln w="9525">
            <a:solidFill>
              <a:schemeClr val="tx1"/>
            </a:solidFill>
            <a:round/>
            <a:headEnd/>
            <a:tailEnd type="triangle" w="med" len="med"/>
          </a:ln>
        </p:spPr>
        <p:txBody>
          <a:bodyPr/>
          <a:lstStyle/>
          <a:p>
            <a:pPr>
              <a:defRPr/>
            </a:pPr>
            <a:endParaRPr lang="en-US" sz="2000">
              <a:latin typeface="Comic Sans MS" pitchFamily="66" charset="0"/>
            </a:endParaRPr>
          </a:p>
        </p:txBody>
      </p:sp>
      <p:sp>
        <p:nvSpPr>
          <p:cNvPr id="6" name="Line 5"/>
          <p:cNvSpPr>
            <a:spLocks noChangeShapeType="1"/>
          </p:cNvSpPr>
          <p:nvPr/>
        </p:nvSpPr>
        <p:spPr bwMode="auto">
          <a:xfrm>
            <a:off x="5543550" y="3505200"/>
            <a:ext cx="1371600" cy="0"/>
          </a:xfrm>
          <a:prstGeom prst="line">
            <a:avLst/>
          </a:prstGeom>
          <a:noFill/>
          <a:ln w="9525">
            <a:solidFill>
              <a:schemeClr val="tx1"/>
            </a:solidFill>
            <a:round/>
            <a:headEnd/>
            <a:tailEnd type="triangle" w="med" len="med"/>
          </a:ln>
        </p:spPr>
        <p:txBody>
          <a:bodyPr/>
          <a:lstStyle/>
          <a:p>
            <a:pPr>
              <a:defRPr/>
            </a:pPr>
            <a:endParaRPr lang="en-US" sz="2000">
              <a:latin typeface="Comic Sans MS" pitchFamily="66" charset="0"/>
            </a:endParaRPr>
          </a:p>
        </p:txBody>
      </p:sp>
      <p:sp>
        <p:nvSpPr>
          <p:cNvPr id="7" name="Line 6"/>
          <p:cNvSpPr>
            <a:spLocks noChangeShapeType="1"/>
          </p:cNvSpPr>
          <p:nvPr/>
        </p:nvSpPr>
        <p:spPr bwMode="auto">
          <a:xfrm>
            <a:off x="3086100" y="2800350"/>
            <a:ext cx="0" cy="1181100"/>
          </a:xfrm>
          <a:prstGeom prst="line">
            <a:avLst/>
          </a:prstGeom>
          <a:noFill/>
          <a:ln w="57150" cmpd="thinThick">
            <a:solidFill>
              <a:schemeClr val="tx1"/>
            </a:solidFill>
            <a:round/>
            <a:headEnd/>
            <a:tailEnd/>
          </a:ln>
        </p:spPr>
        <p:txBody>
          <a:bodyPr/>
          <a:lstStyle/>
          <a:p>
            <a:pPr>
              <a:defRPr/>
            </a:pPr>
            <a:endParaRPr lang="en-US" sz="2000">
              <a:latin typeface="Comic Sans MS" pitchFamily="66" charset="0"/>
            </a:endParaRPr>
          </a:p>
        </p:txBody>
      </p:sp>
      <p:sp>
        <p:nvSpPr>
          <p:cNvPr id="8" name="Line 7"/>
          <p:cNvSpPr>
            <a:spLocks noChangeShapeType="1"/>
          </p:cNvSpPr>
          <p:nvPr/>
        </p:nvSpPr>
        <p:spPr bwMode="auto">
          <a:xfrm flipH="1">
            <a:off x="6229350" y="2819400"/>
            <a:ext cx="19050" cy="1123950"/>
          </a:xfrm>
          <a:prstGeom prst="line">
            <a:avLst/>
          </a:prstGeom>
          <a:noFill/>
          <a:ln w="57150" cmpd="thinThick">
            <a:solidFill>
              <a:schemeClr val="tx1"/>
            </a:solidFill>
            <a:round/>
            <a:headEnd/>
            <a:tailEnd/>
          </a:ln>
        </p:spPr>
        <p:txBody>
          <a:bodyPr/>
          <a:lstStyle/>
          <a:p>
            <a:pPr>
              <a:defRPr/>
            </a:pPr>
            <a:endParaRPr lang="en-US" sz="2000">
              <a:latin typeface="Comic Sans MS" pitchFamily="66" charset="0"/>
            </a:endParaRPr>
          </a:p>
        </p:txBody>
      </p:sp>
      <p:sp>
        <p:nvSpPr>
          <p:cNvPr id="13320" name="AutoShape 8"/>
          <p:cNvSpPr>
            <a:spLocks noChangeArrowheads="1"/>
          </p:cNvSpPr>
          <p:nvPr/>
        </p:nvSpPr>
        <p:spPr bwMode="auto">
          <a:xfrm>
            <a:off x="3962400" y="1828800"/>
            <a:ext cx="1981200" cy="723900"/>
          </a:xfrm>
          <a:prstGeom prst="can">
            <a:avLst>
              <a:gd name="adj" fmla="val 25000"/>
            </a:avLst>
          </a:prstGeom>
          <a:solidFill>
            <a:srgbClr val="CCFFFF"/>
          </a:solidFill>
          <a:ln w="9525">
            <a:solidFill>
              <a:schemeClr val="tx1"/>
            </a:solidFill>
            <a:round/>
            <a:headEnd/>
            <a:tailEnd/>
          </a:ln>
        </p:spPr>
        <p:txBody>
          <a:bodyPr wrap="none" anchor="ctr"/>
          <a:lstStyle/>
          <a:p>
            <a:pPr marL="469900" indent="-469900"/>
            <a:r>
              <a:rPr lang="en-US" altLang="zh-CN" sz="2000">
                <a:latin typeface="Comic Sans MS" pitchFamily="66" charset="0"/>
                <a:ea typeface="宋体" charset="-122"/>
              </a:rPr>
              <a:t>Access Policies</a:t>
            </a:r>
          </a:p>
        </p:txBody>
      </p:sp>
      <p:sp>
        <p:nvSpPr>
          <p:cNvPr id="10" name="Line 9"/>
          <p:cNvSpPr>
            <a:spLocks noChangeShapeType="1"/>
          </p:cNvSpPr>
          <p:nvPr/>
        </p:nvSpPr>
        <p:spPr bwMode="auto">
          <a:xfrm>
            <a:off x="4819650" y="2552700"/>
            <a:ext cx="0" cy="533400"/>
          </a:xfrm>
          <a:prstGeom prst="line">
            <a:avLst/>
          </a:prstGeom>
          <a:noFill/>
          <a:ln w="9525">
            <a:solidFill>
              <a:schemeClr val="tx1"/>
            </a:solidFill>
            <a:round/>
            <a:headEnd type="triangle" w="med" len="med"/>
            <a:tailEnd type="triangle" w="med" len="med"/>
          </a:ln>
        </p:spPr>
        <p:txBody>
          <a:bodyPr/>
          <a:lstStyle/>
          <a:p>
            <a:pPr>
              <a:defRPr/>
            </a:pPr>
            <a:endParaRPr lang="en-US" sz="2000">
              <a:latin typeface="Comic Sans MS" pitchFamily="66" charset="0"/>
            </a:endParaRPr>
          </a:p>
        </p:txBody>
      </p:sp>
      <p:sp>
        <p:nvSpPr>
          <p:cNvPr id="13322" name="Text Box 10"/>
          <p:cNvSpPr txBox="1">
            <a:spLocks noChangeArrowheads="1"/>
          </p:cNvSpPr>
          <p:nvPr/>
        </p:nvSpPr>
        <p:spPr bwMode="auto">
          <a:xfrm>
            <a:off x="2344738" y="3979863"/>
            <a:ext cx="19656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69900" indent="-469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a:latin typeface="Comic Sans MS" pitchFamily="66" charset="0"/>
                <a:ea typeface="宋体" charset="-122"/>
              </a:rPr>
              <a:t>Authentication</a:t>
            </a:r>
          </a:p>
        </p:txBody>
      </p:sp>
      <p:sp>
        <p:nvSpPr>
          <p:cNvPr id="13323" name="Text Box 11"/>
          <p:cNvSpPr txBox="1">
            <a:spLocks noChangeArrowheads="1"/>
          </p:cNvSpPr>
          <p:nvPr/>
        </p:nvSpPr>
        <p:spPr bwMode="auto">
          <a:xfrm>
            <a:off x="5254625" y="3979863"/>
            <a:ext cx="1975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69900" indent="-469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a:latin typeface="Comic Sans MS" pitchFamily="66" charset="0"/>
                <a:ea typeface="宋体" charset="-122"/>
              </a:rPr>
              <a:t>Access Control</a:t>
            </a:r>
          </a:p>
        </p:txBody>
      </p:sp>
      <p:sp>
        <p:nvSpPr>
          <p:cNvPr id="13324" name="Rectangle 17"/>
          <p:cNvSpPr>
            <a:spLocks noChangeArrowheads="1"/>
          </p:cNvSpPr>
          <p:nvPr/>
        </p:nvSpPr>
        <p:spPr bwMode="auto">
          <a:xfrm>
            <a:off x="7162800" y="1828800"/>
            <a:ext cx="419100" cy="476250"/>
          </a:xfrm>
          <a:prstGeom prst="rect">
            <a:avLst/>
          </a:prstGeom>
          <a:solidFill>
            <a:srgbClr val="CCFFFF"/>
          </a:solidFill>
          <a:ln w="9525" algn="ctr">
            <a:solidFill>
              <a:schemeClr val="tx1"/>
            </a:solidFill>
            <a:miter lim="800000"/>
            <a:headEnd/>
            <a:tailEnd/>
          </a:ln>
        </p:spPr>
        <p:txBody>
          <a:bodyPr wrap="none" anchor="ctr"/>
          <a:lstStyle/>
          <a:p>
            <a:endParaRPr lang="en-US" altLang="zh-CN" sz="2000">
              <a:latin typeface="Comic Sans MS" pitchFamily="66" charset="0"/>
              <a:ea typeface="宋体" charset="-122"/>
            </a:endParaRPr>
          </a:p>
        </p:txBody>
      </p:sp>
      <p:sp>
        <p:nvSpPr>
          <p:cNvPr id="13325" name="Rectangle 18"/>
          <p:cNvSpPr>
            <a:spLocks noChangeArrowheads="1"/>
          </p:cNvSpPr>
          <p:nvPr/>
        </p:nvSpPr>
        <p:spPr bwMode="auto">
          <a:xfrm>
            <a:off x="7829550" y="2686050"/>
            <a:ext cx="419100" cy="476250"/>
          </a:xfrm>
          <a:prstGeom prst="rect">
            <a:avLst/>
          </a:prstGeom>
          <a:solidFill>
            <a:srgbClr val="CCFFFF"/>
          </a:solidFill>
          <a:ln w="9525" algn="ctr">
            <a:solidFill>
              <a:schemeClr val="tx1"/>
            </a:solidFill>
            <a:miter lim="800000"/>
            <a:headEnd/>
            <a:tailEnd/>
          </a:ln>
        </p:spPr>
        <p:txBody>
          <a:bodyPr wrap="none" anchor="ctr"/>
          <a:lstStyle/>
          <a:p>
            <a:endParaRPr lang="en-US" altLang="zh-CN" sz="2000">
              <a:latin typeface="Comic Sans MS" pitchFamily="66" charset="0"/>
              <a:ea typeface="宋体" charset="-122"/>
            </a:endParaRPr>
          </a:p>
        </p:txBody>
      </p:sp>
      <p:sp>
        <p:nvSpPr>
          <p:cNvPr id="13326" name="Rectangle 19"/>
          <p:cNvSpPr>
            <a:spLocks noChangeArrowheads="1"/>
          </p:cNvSpPr>
          <p:nvPr/>
        </p:nvSpPr>
        <p:spPr bwMode="auto">
          <a:xfrm rot="5400000">
            <a:off x="7124700" y="2628900"/>
            <a:ext cx="495300" cy="400050"/>
          </a:xfrm>
          <a:prstGeom prst="rect">
            <a:avLst/>
          </a:prstGeom>
          <a:solidFill>
            <a:srgbClr val="CCFFFF"/>
          </a:solidFill>
          <a:ln w="9525" algn="ctr">
            <a:solidFill>
              <a:schemeClr val="tx1"/>
            </a:solidFill>
            <a:miter lim="800000"/>
            <a:headEnd/>
            <a:tailEnd/>
          </a:ln>
        </p:spPr>
        <p:txBody>
          <a:bodyPr wrap="none" anchor="ctr"/>
          <a:lstStyle/>
          <a:p>
            <a:endParaRPr lang="en-US" altLang="zh-CN" sz="2000">
              <a:latin typeface="Comic Sans MS" pitchFamily="66" charset="0"/>
              <a:ea typeface="宋体" charset="-122"/>
            </a:endParaRPr>
          </a:p>
        </p:txBody>
      </p:sp>
      <p:sp>
        <p:nvSpPr>
          <p:cNvPr id="13327" name="Rectangle 20"/>
          <p:cNvSpPr>
            <a:spLocks noChangeArrowheads="1"/>
          </p:cNvSpPr>
          <p:nvPr/>
        </p:nvSpPr>
        <p:spPr bwMode="auto">
          <a:xfrm>
            <a:off x="7905750" y="2000250"/>
            <a:ext cx="419100" cy="476250"/>
          </a:xfrm>
          <a:prstGeom prst="rect">
            <a:avLst/>
          </a:prstGeom>
          <a:solidFill>
            <a:srgbClr val="CCFFFF"/>
          </a:solidFill>
          <a:ln w="9525" algn="ctr">
            <a:solidFill>
              <a:schemeClr val="tx1"/>
            </a:solidFill>
            <a:miter lim="800000"/>
            <a:headEnd/>
            <a:tailEnd/>
          </a:ln>
        </p:spPr>
        <p:txBody>
          <a:bodyPr wrap="none" anchor="ctr"/>
          <a:lstStyle/>
          <a:p>
            <a:endParaRPr lang="en-US" altLang="zh-CN" sz="2000">
              <a:latin typeface="Comic Sans MS" pitchFamily="66" charset="0"/>
              <a:ea typeface="宋体" charset="-122"/>
            </a:endParaRPr>
          </a:p>
        </p:txBody>
      </p:sp>
      <p:sp>
        <p:nvSpPr>
          <p:cNvPr id="13328" name="Rectangle 21"/>
          <p:cNvSpPr>
            <a:spLocks noChangeArrowheads="1"/>
          </p:cNvSpPr>
          <p:nvPr/>
        </p:nvSpPr>
        <p:spPr bwMode="auto">
          <a:xfrm>
            <a:off x="7524750" y="3181350"/>
            <a:ext cx="419100" cy="476250"/>
          </a:xfrm>
          <a:prstGeom prst="rect">
            <a:avLst/>
          </a:prstGeom>
          <a:solidFill>
            <a:srgbClr val="CCFFFF"/>
          </a:solidFill>
          <a:ln w="9525" algn="ctr">
            <a:solidFill>
              <a:schemeClr val="tx1"/>
            </a:solidFill>
            <a:miter lim="800000"/>
            <a:headEnd/>
            <a:tailEnd/>
          </a:ln>
        </p:spPr>
        <p:txBody>
          <a:bodyPr wrap="none" anchor="ctr"/>
          <a:lstStyle/>
          <a:p>
            <a:endParaRPr lang="en-US" altLang="zh-CN" sz="2000">
              <a:latin typeface="Comic Sans MS" pitchFamily="66" charset="0"/>
              <a:ea typeface="宋体" charset="-122"/>
            </a:endParaRPr>
          </a:p>
        </p:txBody>
      </p:sp>
      <p:sp>
        <p:nvSpPr>
          <p:cNvPr id="13329" name="Text Box 22"/>
          <p:cNvSpPr txBox="1">
            <a:spLocks noChangeArrowheads="1"/>
          </p:cNvSpPr>
          <p:nvPr/>
        </p:nvSpPr>
        <p:spPr bwMode="auto">
          <a:xfrm>
            <a:off x="685800" y="4114800"/>
            <a:ext cx="7633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469900" indent="-469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a:latin typeface="Comic Sans MS" pitchFamily="66" charset="0"/>
                <a:ea typeface="宋体" charset="-122"/>
              </a:rPr>
              <a:t>User</a:t>
            </a:r>
          </a:p>
        </p:txBody>
      </p:sp>
      <p:sp>
        <p:nvSpPr>
          <p:cNvPr id="13330" name="Text Box 26"/>
          <p:cNvSpPr txBox="1">
            <a:spLocks noChangeArrowheads="1"/>
          </p:cNvSpPr>
          <p:nvPr/>
        </p:nvSpPr>
        <p:spPr bwMode="auto">
          <a:xfrm>
            <a:off x="7219950" y="3771900"/>
            <a:ext cx="1111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69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000">
                <a:latin typeface="Comic Sans MS" pitchFamily="66" charset="0"/>
                <a:ea typeface="宋体" charset="-122"/>
              </a:rPr>
              <a:t>Files</a:t>
            </a:r>
          </a:p>
        </p:txBody>
      </p:sp>
      <p:sp>
        <p:nvSpPr>
          <p:cNvPr id="21" name="Rounded Rectangle 20"/>
          <p:cNvSpPr/>
          <p:nvPr/>
        </p:nvSpPr>
        <p:spPr bwMode="auto">
          <a:xfrm>
            <a:off x="2209800" y="1676400"/>
            <a:ext cx="6553200" cy="2895600"/>
          </a:xfrm>
          <a:prstGeom prst="roundRect">
            <a:avLst/>
          </a:prstGeom>
          <a:noFill/>
          <a:ln w="12700" cap="flat" cmpd="sng" algn="ctr">
            <a:solidFill>
              <a:srgbClr val="0000FF"/>
            </a:solidFill>
            <a:prstDash val="solid"/>
            <a:round/>
            <a:headEnd type="none" w="sm" len="sm"/>
            <a:tailEnd type="none" w="sm" len="sm"/>
          </a:ln>
          <a:effectLst>
            <a:glow rad="101600">
              <a:schemeClr val="accent6">
                <a:satMod val="175000"/>
                <a:alpha val="40000"/>
              </a:schemeClr>
            </a:glow>
          </a:effectLst>
        </p:spPr>
        <p:txBody>
          <a:bodyPr/>
          <a:lstStyle/>
          <a:p>
            <a:pPr>
              <a:defRPr/>
            </a:pPr>
            <a:endParaRPr lang="en-US" altLang="zh-CN" sz="2000">
              <a:latin typeface="Comic Sans MS" pitchFamily="66" charset="0"/>
              <a:ea typeface="宋体" pitchFamily="2" charset="-122"/>
            </a:endParaRPr>
          </a:p>
        </p:txBody>
      </p:sp>
      <p:pic>
        <p:nvPicPr>
          <p:cNvPr id="22" name="Picture 155" descr="SY00169_"/>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676400"/>
            <a:ext cx="12033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5" descr="SY00169_"/>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752600"/>
            <a:ext cx="12033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a:spLocks noChangeArrowheads="1"/>
          </p:cNvSpPr>
          <p:nvPr/>
        </p:nvSpPr>
        <p:spPr bwMode="auto">
          <a:xfrm>
            <a:off x="685800" y="4953000"/>
            <a:ext cx="8077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charset="0"/>
              <a:buChar char="•"/>
            </a:pPr>
            <a:r>
              <a:rPr lang="en-US" altLang="zh-CN" dirty="0">
                <a:solidFill>
                  <a:srgbClr val="0000FF"/>
                </a:solidFill>
                <a:latin typeface="Comic Sans MS" pitchFamily="66" charset="0"/>
                <a:ea typeface="宋体" charset="-122"/>
              </a:rPr>
              <a:t> General solution: </a:t>
            </a:r>
            <a:r>
              <a:rPr lang="en-US" altLang="zh-CN" dirty="0">
                <a:latin typeface="Comic Sans MS" pitchFamily="66" charset="0"/>
                <a:ea typeface="宋体" charset="-122"/>
              </a:rPr>
              <a:t>Store data in encrypted </a:t>
            </a:r>
            <a:r>
              <a:rPr lang="en-US" altLang="zh-CN" dirty="0" smtClean="0">
                <a:latin typeface="Comic Sans MS" pitchFamily="66" charset="0"/>
                <a:ea typeface="宋体" charset="-122"/>
              </a:rPr>
              <a:t>form</a:t>
            </a:r>
          </a:p>
          <a:p>
            <a:pPr>
              <a:buFont typeface="Arial" charset="0"/>
              <a:buChar char="•"/>
            </a:pPr>
            <a:endParaRPr lang="en-US" altLang="zh-CN" dirty="0">
              <a:latin typeface="Comic Sans MS" pitchFamily="66" charset="0"/>
              <a:ea typeface="宋体" charset="-122"/>
            </a:endParaRPr>
          </a:p>
          <a:p>
            <a:pPr>
              <a:buFont typeface="Arial" charset="0"/>
              <a:buChar char="•"/>
            </a:pPr>
            <a:r>
              <a:rPr lang="en-US" altLang="zh-CN" dirty="0">
                <a:solidFill>
                  <a:srgbClr val="3333FF"/>
                </a:solidFill>
                <a:latin typeface="Comic Sans MS" pitchFamily="66" charset="0"/>
                <a:ea typeface="宋体" charset="-122"/>
              </a:rPr>
              <a:t> </a:t>
            </a:r>
            <a:r>
              <a:rPr lang="en-US" altLang="zh-CN" dirty="0">
                <a:solidFill>
                  <a:srgbClr val="0000FF"/>
                </a:solidFill>
                <a:latin typeface="Comic Sans MS" pitchFamily="66" charset="0"/>
                <a:ea typeface="宋体" charset="-122"/>
              </a:rPr>
              <a:t>Good practice even for “trusted” servers </a:t>
            </a:r>
            <a:r>
              <a:rPr lang="en-US" altLang="zh-CN" dirty="0">
                <a:latin typeface="Comic Sans MS" pitchFamily="66" charset="0"/>
                <a:ea typeface="宋体" charset="-122"/>
                <a:sym typeface="Wingdings" pitchFamily="2" charset="2"/>
              </a:rPr>
              <a:t></a:t>
            </a:r>
            <a:r>
              <a:rPr lang="en-US" altLang="zh-CN" dirty="0">
                <a:latin typeface="Comic Sans MS" pitchFamily="66" charset="0"/>
                <a:ea typeface="宋体" charset="-122"/>
              </a:rPr>
              <a:t> The principle of defense in depth</a:t>
            </a:r>
          </a:p>
          <a:p>
            <a:endParaRPr lang="en-US" altLang="zh-CN" dirty="0">
              <a:latin typeface="Comic Sans MS" pitchFamily="66" charset="0"/>
              <a:ea typeface="宋体" charset="-122"/>
            </a:endParaRPr>
          </a:p>
        </p:txBody>
      </p:sp>
      <p:pic>
        <p:nvPicPr>
          <p:cNvPr id="25" name="Picture 7" descr="sar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95600"/>
            <a:ext cx="101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673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2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22"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6629</TotalTime>
  <Words>3828</Words>
  <Application>Microsoft Office PowerPoint</Application>
  <PresentationFormat>全屏显示(4:3)</PresentationFormat>
  <Paragraphs>725</Paragraphs>
  <Slides>65</Slides>
  <Notes>34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68" baseType="lpstr">
      <vt:lpstr>Office Theme</vt:lpstr>
      <vt:lpstr>Acrobat Document</vt:lpstr>
      <vt:lpstr>CorelDRAW!</vt:lpstr>
      <vt:lpstr>Data Storage Security in  Cloud Computing</vt:lpstr>
      <vt:lpstr>Disclaimer!</vt:lpstr>
      <vt:lpstr>Outline</vt:lpstr>
      <vt:lpstr>Lecture 2: Access Control in Cloud Storage Systems </vt:lpstr>
      <vt:lpstr>Cloud Storage Systems</vt:lpstr>
      <vt:lpstr>Traditional Access Control Model</vt:lpstr>
      <vt:lpstr>Biggest Examples of Data Breaches  http://www.identityhawk.com/biggest-examples-data-breaches </vt:lpstr>
      <vt:lpstr>It’s often unrealistic to assume that servers are trusted</vt:lpstr>
      <vt:lpstr>Untrusted Servers</vt:lpstr>
      <vt:lpstr>Access Control by Encryption</vt:lpstr>
      <vt:lpstr>Sharing Encrypted Data with Others</vt:lpstr>
      <vt:lpstr>A Wishlist for Storing Encrypted Data on Untrusted Servers</vt:lpstr>
      <vt:lpstr>Attribute-based Access Control </vt:lpstr>
      <vt:lpstr>Evolution of Attribute Based Encryption</vt:lpstr>
      <vt:lpstr>Attribute-Based Encryption (ABE) [Sahai, Waters CCS’05]</vt:lpstr>
      <vt:lpstr>Key-Policy Attribute-Based Encryption (KP-ABE) [Sahai, Waters CCS’05]</vt:lpstr>
      <vt:lpstr>Access Control via KP-ABE </vt:lpstr>
      <vt:lpstr>PowerPoint 演示文稿</vt:lpstr>
      <vt:lpstr>Ciphertext-Policy Attribute-Based Encryption (CP-ABE) [Bethencourt, Sahai, Waters S&amp;P’07]</vt:lpstr>
      <vt:lpstr>Ciphertext-Policy Attribute-Based Encryption (CP-ABE) [Bethencourt, Sahai, Waters S&amp;P’07]</vt:lpstr>
      <vt:lpstr>Access Control via CP-ABE</vt:lpstr>
      <vt:lpstr>Advantages of Attribute-Based Access Control</vt:lpstr>
      <vt:lpstr>Access Control in Cloud Storage Systems</vt:lpstr>
      <vt:lpstr>Basic Construction </vt:lpstr>
      <vt:lpstr>Elliptic Curve Techniques</vt:lpstr>
      <vt:lpstr>CP-ABE Algorithms</vt:lpstr>
      <vt:lpstr> System Setup [Bethencourt, Sahai, Waters S&amp;P’07]</vt:lpstr>
      <vt:lpstr>Key Generation [Bethencourt, Sahai, Waters S&amp;P’07]</vt:lpstr>
      <vt:lpstr>Central Issue: Prevent User Collusions</vt:lpstr>
      <vt:lpstr>Key Generation [Bethencourt, Sahai, Waters S&amp;P’07]</vt:lpstr>
      <vt:lpstr>Key Personalization (Intuition)</vt:lpstr>
      <vt:lpstr>PowerPoint 演示文稿</vt:lpstr>
      <vt:lpstr> Encryption [Bethencourt, Sahai, Waters S&amp;P’07] </vt:lpstr>
      <vt:lpstr>Decryption [Bethencourt, Sahai, Waters S&amp;P’07] </vt:lpstr>
      <vt:lpstr>Security [Bethencourt, Sahai, Waters S&amp;P’07] </vt:lpstr>
      <vt:lpstr>Improving Granularity – Attribute Revocation </vt:lpstr>
      <vt:lpstr>Efficient Revocation </vt:lpstr>
      <vt:lpstr>Requirements of Efficient Revocation </vt:lpstr>
      <vt:lpstr>Requirements of Efficient Revocation </vt:lpstr>
      <vt:lpstr>Requirements of Efficient Revocation </vt:lpstr>
      <vt:lpstr>PowerPoint 演示文稿</vt:lpstr>
      <vt:lpstr>Revocation for Multiple Authorities Systems</vt:lpstr>
      <vt:lpstr>Revocation for Multiple Authorities Systems</vt:lpstr>
      <vt:lpstr>Improving Efficiency – Decryption Outsource</vt:lpstr>
      <vt:lpstr>Naïve Approach</vt:lpstr>
      <vt:lpstr>Access Policies in ABE</vt:lpstr>
      <vt:lpstr>Outsourcing ABE Decryption  [Green, Hohenberger, Waters, UNSNIX Security’11】</vt:lpstr>
      <vt:lpstr>Outsourcing ABE Decryption (2)  [Green, Hohenberger, Waters, UNSNIX Security’11]</vt:lpstr>
      <vt:lpstr>How It Works?</vt:lpstr>
      <vt:lpstr> </vt:lpstr>
      <vt:lpstr>Experiment Results</vt:lpstr>
      <vt:lpstr>Decryption Outsourcing for Multi-Authority Cloud Storage Systems</vt:lpstr>
      <vt:lpstr>Improving Privacy – Policy Hidden </vt:lpstr>
      <vt:lpstr>E-health System</vt:lpstr>
      <vt:lpstr>CP-ABE with Fully Hidden Access Policy</vt:lpstr>
      <vt:lpstr>CP-ABE with Partially Hidden Access Policy [Lai, Deng, Li AsiaCCS’12]</vt:lpstr>
      <vt:lpstr> CP-ABE Encryption</vt:lpstr>
      <vt:lpstr>Dictionary Attack on Attribute Values</vt:lpstr>
      <vt:lpstr>Main Idea in [Lai, Deng, Li AsiaCCS’12]</vt:lpstr>
      <vt:lpstr>Construction in [Lai, Deng, Li 2012]</vt:lpstr>
      <vt:lpstr>Summary</vt:lpstr>
      <vt:lpstr>References</vt:lpstr>
      <vt:lpstr>References</vt:lpstr>
      <vt:lpstr>References</vt:lpstr>
      <vt:lpstr>Thank You!</vt:lpstr>
    </vt:vector>
  </TitlesOfParts>
  <Company>SUNY at Buffalo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Creative/News Services</dc:creator>
  <cp:lastModifiedBy>xulei</cp:lastModifiedBy>
  <cp:revision>259</cp:revision>
  <dcterms:created xsi:type="dcterms:W3CDTF">2011-06-08T13:22:31Z</dcterms:created>
  <dcterms:modified xsi:type="dcterms:W3CDTF">2016-09-22T05:41:38Z</dcterms:modified>
</cp:coreProperties>
</file>