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</p:sldMasterIdLst>
  <p:notesMasterIdLst>
    <p:notesMasterId r:id="rId7"/>
  </p:notesMasterIdLst>
  <p:handoutMasterIdLst>
    <p:handoutMasterId r:id="rId8"/>
  </p:handoutMasterIdLst>
  <p:sldIdLst>
    <p:sldId id="390" r:id="rId2"/>
    <p:sldId id="392" r:id="rId3"/>
    <p:sldId id="393" r:id="rId4"/>
    <p:sldId id="391" r:id="rId5"/>
    <p:sldId id="395" r:id="rId6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C6E2F-DC0A-43B5-864D-B67094969FD8}" v="384" dt="2022-09-27T18:52:19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76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ea typeface="IBM Plex Sans Light" charset="0"/>
                <a:cs typeface="Arial" panose="020B0604020202020204" pitchFamily="34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  <a:ea typeface="IBM Plex Sans Light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ea typeface="IBM Plex Sans Light" charset="0"/>
                <a:cs typeface="Arial" panose="020B0604020202020204" pitchFamily="34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Medium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5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Build Lab, IBM Ecosystem / October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3.svg"/><Relationship Id="rId4" Type="http://schemas.openxmlformats.org/officeDocument/2006/relationships/image" Target="../media/image20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49919" y="1093684"/>
            <a:ext cx="983564" cy="28567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dirty="0">
                <a:latin typeface="+mn-lt"/>
                <a:cs typeface="Arial"/>
              </a:rPr>
              <a:t>Feed with Posts</a:t>
            </a:r>
            <a:endParaRPr lang="en-US" dirty="0">
              <a:latin typeface="+mn-lt"/>
            </a:endParaRP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443422B-873E-7FAB-CD35-BBF2A219E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434" y="1572676"/>
            <a:ext cx="628650" cy="628650"/>
          </a:xfrm>
          <a:prstGeom prst="rect">
            <a:avLst/>
          </a:prstGeom>
        </p:spPr>
      </p:pic>
      <p:pic>
        <p:nvPicPr>
          <p:cNvPr id="17" name="Graphic 16" descr="Web design outline">
            <a:extLst>
              <a:ext uri="{FF2B5EF4-FFF2-40B4-BE49-F238E27FC236}">
                <a16:creationId xmlns:a16="http://schemas.microsoft.com/office/drawing/2014/main" id="{E8B26983-90E8-E87A-50DA-6411128AE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1962" y="1488250"/>
            <a:ext cx="914400" cy="914400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780929F-0962-2A57-C3AD-202CC91BD646}"/>
              </a:ext>
            </a:extLst>
          </p:cNvPr>
          <p:cNvSpPr txBox="1">
            <a:spLocks/>
          </p:cNvSpPr>
          <p:nvPr/>
        </p:nvSpPr>
        <p:spPr>
          <a:xfrm>
            <a:off x="2986751" y="2023346"/>
            <a:ext cx="747190" cy="35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XML containing HTML</a:t>
            </a:r>
            <a:endParaRPr lang="en-US" sz="1200" kern="0" dirty="0">
              <a:latin typeface="+mn-lt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23FBD5EF-78EF-5B4F-70F8-E956C7A20ABA}"/>
              </a:ext>
            </a:extLst>
          </p:cNvPr>
          <p:cNvSpPr txBox="1">
            <a:spLocks/>
          </p:cNvSpPr>
          <p:nvPr/>
        </p:nvSpPr>
        <p:spPr>
          <a:xfrm>
            <a:off x="4882038" y="2023345"/>
            <a:ext cx="949535" cy="9214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>
              <a:spcBef>
                <a:spcPts val="0"/>
              </a:spcBef>
            </a:pPr>
            <a:r>
              <a:rPr lang="en-US" sz="1200" kern="0" dirty="0">
                <a:latin typeface="+mn-lt"/>
                <a:cs typeface="Arial"/>
              </a:rPr>
              <a:t>Text only CSV file; </a:t>
            </a:r>
          </a:p>
          <a:p>
            <a:pPr algn="ctr" defTabSz="914400">
              <a:spcBef>
                <a:spcPts val="0"/>
              </a:spcBef>
            </a:pPr>
            <a:r>
              <a:rPr lang="en-US" sz="1200" kern="0" dirty="0">
                <a:latin typeface="+mn-lt"/>
                <a:cs typeface="Arial"/>
              </a:rPr>
              <a:t>one row per sentence</a:t>
            </a:r>
            <a:endParaRPr lang="en-US" sz="1200" kern="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72DCE5-0011-E6D8-1395-8EA6EEFB0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973" y="3247408"/>
            <a:ext cx="613788" cy="61378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87A7AA-5019-D408-2E4A-3FC6E2CBDACB}"/>
              </a:ext>
            </a:extLst>
          </p:cNvPr>
          <p:cNvCxnSpPr>
            <a:cxnSpLocks/>
          </p:cNvCxnSpPr>
          <p:nvPr/>
        </p:nvCxnSpPr>
        <p:spPr bwMode="auto">
          <a:xfrm>
            <a:off x="4435867" y="2272693"/>
            <a:ext cx="0" cy="92144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E3EED184-55A7-2E75-7A23-03775F106CFF}"/>
              </a:ext>
            </a:extLst>
          </p:cNvPr>
          <p:cNvSpPr txBox="1">
            <a:spLocks/>
          </p:cNvSpPr>
          <p:nvPr/>
        </p:nvSpPr>
        <p:spPr>
          <a:xfrm>
            <a:off x="3205509" y="4030586"/>
            <a:ext cx="2460716" cy="7653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>
              <a:spcBef>
                <a:spcPts val="0"/>
              </a:spcBef>
            </a:pPr>
            <a:r>
              <a:rPr lang="en-US" kern="0" dirty="0">
                <a:latin typeface="+mn-lt"/>
                <a:cs typeface="Arial"/>
              </a:rPr>
              <a:t>Local Container: </a:t>
            </a:r>
            <a:br>
              <a:rPr lang="en-US" kern="0" dirty="0">
                <a:latin typeface="+mn-lt"/>
                <a:cs typeface="Arial"/>
              </a:rPr>
            </a:br>
            <a:r>
              <a:rPr lang="en-US" kern="0" dirty="0">
                <a:latin typeface="+mn-lt"/>
                <a:cs typeface="Arial"/>
              </a:rPr>
              <a:t>IBM Watson NLP Runtime</a:t>
            </a:r>
          </a:p>
          <a:p>
            <a:pPr algn="ctr" defTabSz="914400">
              <a:spcBef>
                <a:spcPts val="0"/>
              </a:spcBef>
            </a:pPr>
            <a:r>
              <a:rPr lang="en-US" kern="0" dirty="0">
                <a:latin typeface="+mn-lt"/>
                <a:cs typeface="Arial"/>
              </a:rPr>
              <a:t>+ IBM Watson Syntax Model</a:t>
            </a:r>
            <a:endParaRPr lang="en-US" kern="0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DC72C2-D4B8-41E5-B40C-AD883964F0BC}"/>
              </a:ext>
            </a:extLst>
          </p:cNvPr>
          <p:cNvCxnSpPr>
            <a:cxnSpLocks/>
          </p:cNvCxnSpPr>
          <p:nvPr/>
        </p:nvCxnSpPr>
        <p:spPr bwMode="auto">
          <a:xfrm>
            <a:off x="2922454" y="1922386"/>
            <a:ext cx="8768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CD2DD3D-7239-280A-B3E1-855433784651}"/>
              </a:ext>
            </a:extLst>
          </p:cNvPr>
          <p:cNvSpPr txBox="1">
            <a:spLocks/>
          </p:cNvSpPr>
          <p:nvPr/>
        </p:nvSpPr>
        <p:spPr>
          <a:xfrm>
            <a:off x="3819441" y="868680"/>
            <a:ext cx="1179442" cy="9936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>
              <a:spcBef>
                <a:spcPts val="0"/>
              </a:spcBef>
            </a:pPr>
            <a:r>
              <a:rPr lang="en-US" kern="0" dirty="0">
                <a:latin typeface="+mn-lt"/>
                <a:cs typeface="Arial"/>
              </a:rPr>
              <a:t>Script to extract Data</a:t>
            </a:r>
          </a:p>
          <a:p>
            <a:pPr algn="ctr" defTabSz="914400">
              <a:spcBef>
                <a:spcPts val="0"/>
              </a:spcBef>
            </a:pPr>
            <a:r>
              <a:rPr lang="en-US" kern="0" dirty="0">
                <a:latin typeface="+mn-lt"/>
                <a:cs typeface="Arial"/>
              </a:rPr>
              <a:t>(Node.js)</a:t>
            </a:r>
            <a:endParaRPr lang="en-US" kern="0" dirty="0">
              <a:latin typeface="+mn-lt"/>
            </a:endParaRPr>
          </a:p>
        </p:txBody>
      </p: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C45977B4-8CDC-5F88-3885-089AB2FC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240" y="1548791"/>
            <a:ext cx="747190" cy="74719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818C4E-A736-C3F0-E478-D08003BFB1C0}"/>
              </a:ext>
            </a:extLst>
          </p:cNvPr>
          <p:cNvCxnSpPr>
            <a:cxnSpLocks/>
          </p:cNvCxnSpPr>
          <p:nvPr/>
        </p:nvCxnSpPr>
        <p:spPr bwMode="auto">
          <a:xfrm>
            <a:off x="4938742" y="1882466"/>
            <a:ext cx="8768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D5F1879-BF08-C1B8-E2B8-5B87ECBB4BA6}"/>
              </a:ext>
            </a:extLst>
          </p:cNvPr>
          <p:cNvSpPr txBox="1">
            <a:spLocks/>
          </p:cNvSpPr>
          <p:nvPr/>
        </p:nvSpPr>
        <p:spPr>
          <a:xfrm>
            <a:off x="5534686" y="1299161"/>
            <a:ext cx="1340298" cy="3781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Sentences CSV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5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8C1E20-B2CE-04A2-EDBF-3171545F2F8F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2366781" y="2471542"/>
            <a:ext cx="1290069" cy="79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6986CD1F-FD73-1178-17FB-4DCB1B9D5ECB}"/>
              </a:ext>
            </a:extLst>
          </p:cNvPr>
          <p:cNvSpPr txBox="1">
            <a:spLocks/>
          </p:cNvSpPr>
          <p:nvPr/>
        </p:nvSpPr>
        <p:spPr>
          <a:xfrm>
            <a:off x="3357936" y="1572402"/>
            <a:ext cx="1490056" cy="462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Open Source Tool: Label Sleuth</a:t>
            </a:r>
            <a:endParaRPr lang="en-US" kern="0" dirty="0">
              <a:latin typeface="+mn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9D11AB-95EE-B47E-55FC-8E82FB2A69A5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 flipV="1">
            <a:off x="4502244" y="2471542"/>
            <a:ext cx="1165771" cy="136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A71DE24E-5A2A-8462-4B08-8F90367DCB55}"/>
              </a:ext>
            </a:extLst>
          </p:cNvPr>
          <p:cNvSpPr txBox="1">
            <a:spLocks/>
          </p:cNvSpPr>
          <p:nvPr/>
        </p:nvSpPr>
        <p:spPr>
          <a:xfrm>
            <a:off x="5296582" y="1810348"/>
            <a:ext cx="1490056" cy="4486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kern="0" dirty="0">
                <a:latin typeface="+mn-lt"/>
                <a:cs typeface="Arial"/>
              </a:rPr>
              <a:t>Training Data CSV</a:t>
            </a:r>
            <a:endParaRPr lang="en-US" kern="0" dirty="0">
              <a:latin typeface="+mn-l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DEAD50E-A856-352B-16DB-E24B6DDDB427}"/>
              </a:ext>
            </a:extLst>
          </p:cNvPr>
          <p:cNvSpPr txBox="1">
            <a:spLocks/>
          </p:cNvSpPr>
          <p:nvPr/>
        </p:nvSpPr>
        <p:spPr>
          <a:xfrm>
            <a:off x="4427414" y="2643996"/>
            <a:ext cx="1240601" cy="7675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300 positive &amp; negative Samples</a:t>
            </a:r>
            <a:endParaRPr lang="en-US" sz="1200" kern="0" dirty="0">
              <a:latin typeface="+mn-lt"/>
            </a:endParaRP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9EAA9956-5B92-8292-3902-221660120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591" y="2105937"/>
            <a:ext cx="747190" cy="747190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A9338564-72E0-6996-3749-F466A874A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8015" y="2097947"/>
            <a:ext cx="747190" cy="747190"/>
          </a:xfrm>
          <a:prstGeom prst="rect">
            <a:avLst/>
          </a:prstGeom>
        </p:spPr>
      </p:pic>
      <p:pic>
        <p:nvPicPr>
          <p:cNvPr id="2" name="Graphic 1" descr="Clipboard outline">
            <a:extLst>
              <a:ext uri="{FF2B5EF4-FFF2-40B4-BE49-F238E27FC236}">
                <a16:creationId xmlns:a16="http://schemas.microsoft.com/office/drawing/2014/main" id="{446E541A-3611-32A0-5012-57A1EFBBD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29369" y="2107445"/>
            <a:ext cx="747190" cy="74719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D230DC2-3581-B405-3EAF-822D1CB96E78}"/>
              </a:ext>
            </a:extLst>
          </p:cNvPr>
          <p:cNvSpPr txBox="1">
            <a:spLocks/>
          </p:cNvSpPr>
          <p:nvPr/>
        </p:nvSpPr>
        <p:spPr>
          <a:xfrm>
            <a:off x="1348151" y="1828472"/>
            <a:ext cx="1290069" cy="3781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Sentences CSV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23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9D11AB-95EE-B47E-55FC-8E82FB2A69A5}"/>
              </a:ext>
            </a:extLst>
          </p:cNvPr>
          <p:cNvCxnSpPr>
            <a:cxnSpLocks/>
          </p:cNvCxnSpPr>
          <p:nvPr/>
        </p:nvCxnSpPr>
        <p:spPr bwMode="auto">
          <a:xfrm>
            <a:off x="2621164" y="1859520"/>
            <a:ext cx="1302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FBEAC2C0-686A-A85C-3C8D-BD69C925A061}"/>
              </a:ext>
            </a:extLst>
          </p:cNvPr>
          <p:cNvSpPr txBox="1">
            <a:spLocks/>
          </p:cNvSpPr>
          <p:nvPr/>
        </p:nvSpPr>
        <p:spPr>
          <a:xfrm>
            <a:off x="3811244" y="1169780"/>
            <a:ext cx="1490056" cy="462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kern="0" dirty="0">
                <a:latin typeface="+mn-lt"/>
                <a:cs typeface="Arial"/>
              </a:rPr>
              <a:t>Jupyter Notebook</a:t>
            </a:r>
            <a:endParaRPr lang="en-US" kern="0" dirty="0">
              <a:latin typeface="+mn-lt"/>
            </a:endParaRPr>
          </a:p>
        </p:txBody>
      </p:sp>
      <p:pic>
        <p:nvPicPr>
          <p:cNvPr id="40" name="Graphic 39" descr="Illustrator outline">
            <a:extLst>
              <a:ext uri="{FF2B5EF4-FFF2-40B4-BE49-F238E27FC236}">
                <a16:creationId xmlns:a16="http://schemas.microsoft.com/office/drawing/2014/main" id="{042B56A6-959D-29AD-18C5-75EAA73D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9973" y="1402514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65A4FA-44E0-C271-A97D-6D01DF3A8BCF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>
            <a:off x="5010912" y="1813187"/>
            <a:ext cx="1440099" cy="12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90F5A88A-CB78-0139-AD80-A892C0F416F7}"/>
              </a:ext>
            </a:extLst>
          </p:cNvPr>
          <p:cNvSpPr txBox="1">
            <a:spLocks/>
          </p:cNvSpPr>
          <p:nvPr/>
        </p:nvSpPr>
        <p:spPr>
          <a:xfrm>
            <a:off x="6159397" y="819046"/>
            <a:ext cx="1295888" cy="666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Custom Classification Model</a:t>
            </a:r>
            <a:endParaRPr lang="en-US" kern="0" dirty="0">
              <a:latin typeface="+mn-lt"/>
            </a:endParaRPr>
          </a:p>
        </p:txBody>
      </p:sp>
      <p:pic>
        <p:nvPicPr>
          <p:cNvPr id="46" name="Graphic 45" descr="Database outline">
            <a:extLst>
              <a:ext uri="{FF2B5EF4-FFF2-40B4-BE49-F238E27FC236}">
                <a16:creationId xmlns:a16="http://schemas.microsoft.com/office/drawing/2014/main" id="{C27C083D-D8CC-E414-8A52-886792A0A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011" y="1485925"/>
            <a:ext cx="678754" cy="678754"/>
          </a:xfrm>
          <a:prstGeom prst="rect">
            <a:avLst/>
          </a:prstGeom>
        </p:spPr>
      </p:pic>
      <p:pic>
        <p:nvPicPr>
          <p:cNvPr id="50" name="Graphic 49" descr="Books on shelf outline">
            <a:extLst>
              <a:ext uri="{FF2B5EF4-FFF2-40B4-BE49-F238E27FC236}">
                <a16:creationId xmlns:a16="http://schemas.microsoft.com/office/drawing/2014/main" id="{48F84C44-4F36-4A66-449F-2343155E3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467" y="2965926"/>
            <a:ext cx="805412" cy="805412"/>
          </a:xfrm>
          <a:prstGeom prst="rect">
            <a:avLst/>
          </a:prstGeom>
        </p:spPr>
      </p:pic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C1746119-741F-A3B2-B2D8-6B2F969BF588}"/>
              </a:ext>
            </a:extLst>
          </p:cNvPr>
          <p:cNvSpPr txBox="1">
            <a:spLocks/>
          </p:cNvSpPr>
          <p:nvPr/>
        </p:nvSpPr>
        <p:spPr>
          <a:xfrm>
            <a:off x="3722145" y="3771338"/>
            <a:ext cx="1490056" cy="35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IBM Watson NLP Libraries and Models (Python)</a:t>
            </a:r>
            <a:endParaRPr lang="en-US" kern="0" dirty="0">
              <a:latin typeface="+mn-lt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FA8A72-DC75-DE1E-0288-10CCD9ECF654}"/>
              </a:ext>
            </a:extLst>
          </p:cNvPr>
          <p:cNvCxnSpPr>
            <a:cxnSpLocks/>
          </p:cNvCxnSpPr>
          <p:nvPr/>
        </p:nvCxnSpPr>
        <p:spPr bwMode="auto">
          <a:xfrm>
            <a:off x="4467173" y="2251288"/>
            <a:ext cx="0" cy="8175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7A88325-90CD-D67D-677A-EBDC2EBE2D48}"/>
              </a:ext>
            </a:extLst>
          </p:cNvPr>
          <p:cNvSpPr txBox="1">
            <a:spLocks/>
          </p:cNvSpPr>
          <p:nvPr/>
        </p:nvSpPr>
        <p:spPr>
          <a:xfrm>
            <a:off x="5089302" y="1936175"/>
            <a:ext cx="914399" cy="6787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Training</a:t>
            </a:r>
            <a:endParaRPr lang="en-US" sz="1200" kern="0" dirty="0">
              <a:latin typeface="+mn-lt"/>
            </a:endParaRPr>
          </a:p>
        </p:txBody>
      </p: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45614725-FD6A-EFF1-4B27-6E21F5C46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3974" y="1485925"/>
            <a:ext cx="747190" cy="747190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773BBFA0-2991-BEE8-AFD8-E77404A55645}"/>
              </a:ext>
            </a:extLst>
          </p:cNvPr>
          <p:cNvSpPr txBox="1">
            <a:spLocks/>
          </p:cNvSpPr>
          <p:nvPr/>
        </p:nvSpPr>
        <p:spPr>
          <a:xfrm>
            <a:off x="1502541" y="1152485"/>
            <a:ext cx="1490056" cy="4486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kern="0" dirty="0">
                <a:latin typeface="+mn-lt"/>
                <a:cs typeface="Arial"/>
              </a:rPr>
              <a:t>Training Data CSV</a:t>
            </a:r>
            <a:endParaRPr lang="en-US" kern="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010447-A3D5-961B-95C4-7F1BA9888D9F}"/>
              </a:ext>
            </a:extLst>
          </p:cNvPr>
          <p:cNvSpPr/>
          <p:nvPr/>
        </p:nvSpPr>
        <p:spPr bwMode="auto">
          <a:xfrm>
            <a:off x="3343906" y="584422"/>
            <a:ext cx="2508254" cy="4092065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stem Font Regular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3C9FE81-B5F7-A27F-0FC5-58A80A25A54F}"/>
              </a:ext>
            </a:extLst>
          </p:cNvPr>
          <p:cNvSpPr txBox="1">
            <a:spLocks/>
          </p:cNvSpPr>
          <p:nvPr/>
        </p:nvSpPr>
        <p:spPr>
          <a:xfrm>
            <a:off x="3449421" y="702976"/>
            <a:ext cx="1762780" cy="2411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b="1" kern="0" dirty="0">
                <a:latin typeface="+mn-lt"/>
                <a:cs typeface="Arial"/>
              </a:rPr>
              <a:t>IBM Watson Studio</a:t>
            </a:r>
            <a:endParaRPr lang="en-US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CE78C81-1A8C-67D9-EF0A-18D153D4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19" y="1637574"/>
            <a:ext cx="725297" cy="725297"/>
          </a:xfrm>
          <a:prstGeom prst="rect">
            <a:avLst/>
          </a:prstGeom>
        </p:spPr>
      </p:pic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83496CED-727F-5501-33D1-967BE956015D}"/>
              </a:ext>
            </a:extLst>
          </p:cNvPr>
          <p:cNvSpPr txBox="1">
            <a:spLocks/>
          </p:cNvSpPr>
          <p:nvPr/>
        </p:nvSpPr>
        <p:spPr>
          <a:xfrm>
            <a:off x="4908651" y="2190530"/>
            <a:ext cx="1045674" cy="689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Custom Container Image</a:t>
            </a: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72C3A24E-F5BB-AD44-7323-E391A3188292}"/>
              </a:ext>
            </a:extLst>
          </p:cNvPr>
          <p:cNvSpPr txBox="1">
            <a:spLocks/>
          </p:cNvSpPr>
          <p:nvPr/>
        </p:nvSpPr>
        <p:spPr>
          <a:xfrm>
            <a:off x="2769223" y="2319573"/>
            <a:ext cx="922491" cy="375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kern="0" dirty="0">
                <a:latin typeface="+mn-lt"/>
                <a:cs typeface="Arial"/>
              </a:rPr>
              <a:t>Dockerfile</a:t>
            </a:r>
            <a:endParaRPr lang="en-US" kern="0" dirty="0">
              <a:latin typeface="+mn-lt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F6B8F1-5E2F-5FD1-CA7D-2BB88BE93B13}"/>
              </a:ext>
            </a:extLst>
          </p:cNvPr>
          <p:cNvCxnSpPr>
            <a:cxnSpLocks/>
          </p:cNvCxnSpPr>
          <p:nvPr/>
        </p:nvCxnSpPr>
        <p:spPr bwMode="auto">
          <a:xfrm>
            <a:off x="1167844" y="1966987"/>
            <a:ext cx="156299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72F66987-9E07-59BC-4508-7D85B319A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191" y="142367"/>
            <a:ext cx="678754" cy="678754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4163999D-21F6-49A4-CBA8-7FF8E9C1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292" y="1606554"/>
            <a:ext cx="678754" cy="678754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E04B2EA-4CBF-3346-03E2-5BF090A099A6}"/>
              </a:ext>
            </a:extLst>
          </p:cNvPr>
          <p:cNvSpPr txBox="1">
            <a:spLocks/>
          </p:cNvSpPr>
          <p:nvPr/>
        </p:nvSpPr>
        <p:spPr>
          <a:xfrm>
            <a:off x="62279" y="2299737"/>
            <a:ext cx="1344779" cy="35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IBM Watson Syntax Model</a:t>
            </a:r>
            <a:endParaRPr lang="en-US" kern="0" dirty="0">
              <a:latin typeface="+mn-lt"/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46E6F377-4A40-9B37-FB69-BF36AA9EF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9223" y="1572336"/>
            <a:ext cx="747190" cy="747190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A71FE5E-FE57-6908-6D69-FF1C0B627010}"/>
              </a:ext>
            </a:extLst>
          </p:cNvPr>
          <p:cNvCxnSpPr>
            <a:cxnSpLocks/>
          </p:cNvCxnSpPr>
          <p:nvPr/>
        </p:nvCxnSpPr>
        <p:spPr bwMode="auto">
          <a:xfrm>
            <a:off x="1167844" y="533705"/>
            <a:ext cx="1562991" cy="11964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F2DD8CE5-2761-1E6D-FE7A-316A577DB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4800" y="1517461"/>
            <a:ext cx="914400" cy="914400"/>
          </a:xfrm>
          <a:prstGeom prst="rect">
            <a:avLst/>
          </a:prstGeom>
        </p:spPr>
      </p:pic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F849F125-468F-34B8-39BF-8D96A4AA9D55}"/>
              </a:ext>
            </a:extLst>
          </p:cNvPr>
          <p:cNvSpPr txBox="1">
            <a:spLocks/>
          </p:cNvSpPr>
          <p:nvPr/>
        </p:nvSpPr>
        <p:spPr>
          <a:xfrm>
            <a:off x="4114800" y="1325384"/>
            <a:ext cx="1381822" cy="3532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kern="0" dirty="0">
                <a:latin typeface="+mn-lt"/>
                <a:cs typeface="Arial"/>
              </a:rPr>
              <a:t>Docker CLI</a:t>
            </a:r>
            <a:endParaRPr lang="en-US" kern="0" dirty="0">
              <a:latin typeface="+mn-lt"/>
            </a:endParaRPr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E8A9B9BB-40DB-A32B-2B28-51E7095594E1}"/>
              </a:ext>
            </a:extLst>
          </p:cNvPr>
          <p:cNvSpPr txBox="1">
            <a:spLocks/>
          </p:cNvSpPr>
          <p:nvPr/>
        </p:nvSpPr>
        <p:spPr>
          <a:xfrm>
            <a:off x="41292" y="3715273"/>
            <a:ext cx="1344779" cy="35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IBM Watson NLP Runtime</a:t>
            </a:r>
            <a:endParaRPr lang="en-US" kern="0" dirty="0">
              <a:latin typeface="+mn-lt"/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6A1DEF3-F4A4-396E-C71A-1DE28E57D5A7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7844" y="2202148"/>
            <a:ext cx="1572868" cy="1074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22D874-DEB5-AAB8-E2E0-0FCDBD1B65BB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3466209" y="1974661"/>
            <a:ext cx="64859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9C1A4-9556-9DB6-560B-E5F12432A7E7}"/>
              </a:ext>
            </a:extLst>
          </p:cNvPr>
          <p:cNvCxnSpPr>
            <a:cxnSpLocks/>
          </p:cNvCxnSpPr>
          <p:nvPr/>
        </p:nvCxnSpPr>
        <p:spPr bwMode="auto">
          <a:xfrm>
            <a:off x="5045220" y="1980486"/>
            <a:ext cx="822186" cy="18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 Placeholder 1">
            <a:extLst>
              <a:ext uri="{FF2B5EF4-FFF2-40B4-BE49-F238E27FC236}">
                <a16:creationId xmlns:a16="http://schemas.microsoft.com/office/drawing/2014/main" id="{AEBFB5C1-52A2-A9CB-E74E-DBDC8E8EA8AD}"/>
              </a:ext>
            </a:extLst>
          </p:cNvPr>
          <p:cNvSpPr txBox="1">
            <a:spLocks/>
          </p:cNvSpPr>
          <p:nvPr/>
        </p:nvSpPr>
        <p:spPr>
          <a:xfrm>
            <a:off x="7191499" y="1108154"/>
            <a:ext cx="1449736" cy="8011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Container running on Docker</a:t>
            </a:r>
            <a:endParaRPr lang="en-US" kern="0" dirty="0">
              <a:latin typeface="+mn-lt"/>
            </a:endParaRPr>
          </a:p>
        </p:txBody>
      </p:sp>
      <p:pic>
        <p:nvPicPr>
          <p:cNvPr id="81" name="Graphic 80" descr="List outline">
            <a:extLst>
              <a:ext uri="{FF2B5EF4-FFF2-40B4-BE49-F238E27FC236}">
                <a16:creationId xmlns:a16="http://schemas.microsoft.com/office/drawing/2014/main" id="{509936F7-EAFF-DFDF-4671-1C6BB88B00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66281" y="1568813"/>
            <a:ext cx="760492" cy="760492"/>
          </a:xfrm>
          <a:prstGeom prst="rect">
            <a:avLst/>
          </a:prstGeom>
        </p:spPr>
      </p:pic>
      <p:sp>
        <p:nvSpPr>
          <p:cNvPr id="83" name="Text Placeholder 1">
            <a:extLst>
              <a:ext uri="{FF2B5EF4-FFF2-40B4-BE49-F238E27FC236}">
                <a16:creationId xmlns:a16="http://schemas.microsoft.com/office/drawing/2014/main" id="{876411F2-B982-15A6-409A-06E2ADEB1B00}"/>
              </a:ext>
            </a:extLst>
          </p:cNvPr>
          <p:cNvSpPr txBox="1">
            <a:spLocks/>
          </p:cNvSpPr>
          <p:nvPr/>
        </p:nvSpPr>
        <p:spPr>
          <a:xfrm>
            <a:off x="5550413" y="1122108"/>
            <a:ext cx="1381823" cy="3532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Container Registry</a:t>
            </a:r>
            <a:endParaRPr lang="en-US" kern="0" dirty="0">
              <a:latin typeface="+mn-lt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4D0F37-D419-1F88-977E-C8A8F27F9288}"/>
              </a:ext>
            </a:extLst>
          </p:cNvPr>
          <p:cNvCxnSpPr>
            <a:cxnSpLocks/>
          </p:cNvCxnSpPr>
          <p:nvPr/>
        </p:nvCxnSpPr>
        <p:spPr bwMode="auto">
          <a:xfrm>
            <a:off x="6679153" y="1958233"/>
            <a:ext cx="822186" cy="18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Graphic 90" descr="Web design outline">
            <a:extLst>
              <a:ext uri="{FF2B5EF4-FFF2-40B4-BE49-F238E27FC236}">
                <a16:creationId xmlns:a16="http://schemas.microsoft.com/office/drawing/2014/main" id="{C1C9A6AD-F383-3115-4BC0-7802DF23A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282" y="3891875"/>
            <a:ext cx="914400" cy="9144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37A1DE-5B48-9FF8-A8EE-89BA7BA5B6E4}"/>
              </a:ext>
            </a:extLst>
          </p:cNvPr>
          <p:cNvCxnSpPr>
            <a:cxnSpLocks/>
          </p:cNvCxnSpPr>
          <p:nvPr/>
        </p:nvCxnSpPr>
        <p:spPr bwMode="auto">
          <a:xfrm>
            <a:off x="7960482" y="2411770"/>
            <a:ext cx="0" cy="15258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Placeholder 1">
            <a:extLst>
              <a:ext uri="{FF2B5EF4-FFF2-40B4-BE49-F238E27FC236}">
                <a16:creationId xmlns:a16="http://schemas.microsoft.com/office/drawing/2014/main" id="{F61B117D-1F7C-C258-025E-7D1C86A96870}"/>
              </a:ext>
            </a:extLst>
          </p:cNvPr>
          <p:cNvSpPr txBox="1">
            <a:spLocks/>
          </p:cNvSpPr>
          <p:nvPr/>
        </p:nvSpPr>
        <p:spPr>
          <a:xfrm>
            <a:off x="6403290" y="2979409"/>
            <a:ext cx="1712812" cy="613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Input: Test Sentence</a:t>
            </a:r>
          </a:p>
          <a:p>
            <a:pPr defTabSz="914400"/>
            <a:r>
              <a:rPr lang="en-US" sz="1200" kern="0" dirty="0">
                <a:latin typeface="+mn-lt"/>
                <a:cs typeface="Arial"/>
              </a:rPr>
              <a:t>Output: True/False</a:t>
            </a:r>
            <a:endParaRPr lang="en-US" sz="1200" kern="0" dirty="0">
              <a:latin typeface="+mn-lt"/>
            </a:endParaRPr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08E057E2-97D4-B5F4-B588-E3E021C353A9}"/>
              </a:ext>
            </a:extLst>
          </p:cNvPr>
          <p:cNvSpPr txBox="1">
            <a:spLocks/>
          </p:cNvSpPr>
          <p:nvPr/>
        </p:nvSpPr>
        <p:spPr>
          <a:xfrm>
            <a:off x="7191499" y="4735264"/>
            <a:ext cx="1562443" cy="3532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REST Client</a:t>
            </a:r>
            <a:endParaRPr lang="en-US" kern="0" dirty="0">
              <a:latin typeface="+mn-lt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41B82FA-14AA-E3CC-650C-934CFF9D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7" y="2989188"/>
            <a:ext cx="657602" cy="6576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D8145E-55BB-40E6-EA15-C5519B7A2864}"/>
              </a:ext>
            </a:extLst>
          </p:cNvPr>
          <p:cNvSpPr txBox="1">
            <a:spLocks/>
          </p:cNvSpPr>
          <p:nvPr/>
        </p:nvSpPr>
        <p:spPr>
          <a:xfrm>
            <a:off x="41292" y="811366"/>
            <a:ext cx="1480552" cy="666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Custom Classification Model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53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2DE870A-9B7E-7018-0ED1-BEB2027A7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196" y="725012"/>
            <a:ext cx="1061515" cy="313150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dirty="0">
                <a:latin typeface="+mn-lt"/>
                <a:cs typeface="Arial"/>
              </a:rPr>
              <a:t>Feed</a:t>
            </a:r>
            <a:endParaRPr lang="en-US" dirty="0">
              <a:latin typeface="+mn-lt"/>
            </a:endParaRPr>
          </a:p>
        </p:txBody>
      </p: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D080B048-1FFD-A288-8EA4-15440BA3B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594" y="1009005"/>
            <a:ext cx="628650" cy="628650"/>
          </a:xfrm>
          <a:prstGeom prst="rect">
            <a:avLst/>
          </a:prstGeom>
        </p:spPr>
      </p:pic>
      <p:pic>
        <p:nvPicPr>
          <p:cNvPr id="23" name="Graphic 22" descr="Web design outline">
            <a:extLst>
              <a:ext uri="{FF2B5EF4-FFF2-40B4-BE49-F238E27FC236}">
                <a16:creationId xmlns:a16="http://schemas.microsoft.com/office/drawing/2014/main" id="{922A70C5-4166-B9D0-8C8A-B547F36B6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33" y="863245"/>
            <a:ext cx="914400" cy="914400"/>
          </a:xfrm>
          <a:prstGeom prst="rect">
            <a:avLst/>
          </a:prstGeom>
        </p:spPr>
      </p:pic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28A6A418-AB12-A8F6-3D73-8BD2CE3739F7}"/>
              </a:ext>
            </a:extLst>
          </p:cNvPr>
          <p:cNvSpPr txBox="1">
            <a:spLocks/>
          </p:cNvSpPr>
          <p:nvPr/>
        </p:nvSpPr>
        <p:spPr>
          <a:xfrm>
            <a:off x="1235511" y="1438432"/>
            <a:ext cx="817867" cy="3532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XML containing HTML</a:t>
            </a:r>
            <a:endParaRPr lang="en-US" sz="1200" kern="0" dirty="0"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47CB8-AB9E-90D1-DDBA-110CF5C14DED}"/>
              </a:ext>
            </a:extLst>
          </p:cNvPr>
          <p:cNvCxnSpPr>
            <a:cxnSpLocks/>
          </p:cNvCxnSpPr>
          <p:nvPr/>
        </p:nvCxnSpPr>
        <p:spPr bwMode="auto">
          <a:xfrm>
            <a:off x="1191579" y="1358715"/>
            <a:ext cx="8030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75A3B-97F0-A806-7CCD-ECFC740DD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5123" y="1307763"/>
            <a:ext cx="177538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A5DDD559-A0E9-3A4E-80F4-47642E5F3015}"/>
              </a:ext>
            </a:extLst>
          </p:cNvPr>
          <p:cNvSpPr txBox="1">
            <a:spLocks/>
          </p:cNvSpPr>
          <p:nvPr/>
        </p:nvSpPr>
        <p:spPr>
          <a:xfrm>
            <a:off x="4921892" y="467478"/>
            <a:ext cx="1179442" cy="7675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Inference App (Node.js)</a:t>
            </a:r>
            <a:endParaRPr lang="en-US" kern="0" dirty="0">
              <a:latin typeface="+mn-lt"/>
            </a:endParaRPr>
          </a:p>
        </p:txBody>
      </p:sp>
      <p:sp>
        <p:nvSpPr>
          <p:cNvPr id="66" name="Text Placeholder 1">
            <a:extLst>
              <a:ext uri="{FF2B5EF4-FFF2-40B4-BE49-F238E27FC236}">
                <a16:creationId xmlns:a16="http://schemas.microsoft.com/office/drawing/2014/main" id="{7D5EC56A-CB05-6523-17C9-02F30940D604}"/>
              </a:ext>
            </a:extLst>
          </p:cNvPr>
          <p:cNvSpPr txBox="1">
            <a:spLocks/>
          </p:cNvSpPr>
          <p:nvPr/>
        </p:nvSpPr>
        <p:spPr>
          <a:xfrm>
            <a:off x="951737" y="2485826"/>
            <a:ext cx="1755923" cy="613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Input: Feed as text</a:t>
            </a:r>
          </a:p>
          <a:p>
            <a:pPr defTabSz="914400"/>
            <a:r>
              <a:rPr lang="en-US" sz="1200" kern="0" dirty="0">
                <a:latin typeface="+mn-lt"/>
                <a:cs typeface="Arial"/>
              </a:rPr>
              <a:t>Output: Sentences List</a:t>
            </a:r>
            <a:endParaRPr lang="en-US" sz="1200" kern="0" dirty="0">
              <a:latin typeface="+mn-lt"/>
            </a:endParaRPr>
          </a:p>
        </p:txBody>
      </p:sp>
      <p:pic>
        <p:nvPicPr>
          <p:cNvPr id="67" name="Graphic 66" descr="Web design outline">
            <a:extLst>
              <a:ext uri="{FF2B5EF4-FFF2-40B4-BE49-F238E27FC236}">
                <a16:creationId xmlns:a16="http://schemas.microsoft.com/office/drawing/2014/main" id="{328EA396-B156-552A-8860-556A35361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7645" y="899855"/>
            <a:ext cx="914400" cy="914400"/>
          </a:xfrm>
          <a:prstGeom prst="rect">
            <a:avLst/>
          </a:prstGeom>
        </p:spPr>
      </p:pic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72C3A24E-F5BB-AD44-7323-E391A3188292}"/>
              </a:ext>
            </a:extLst>
          </p:cNvPr>
          <p:cNvSpPr txBox="1">
            <a:spLocks/>
          </p:cNvSpPr>
          <p:nvPr/>
        </p:nvSpPr>
        <p:spPr>
          <a:xfrm>
            <a:off x="2053378" y="329564"/>
            <a:ext cx="1179442" cy="7675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Data Preparation App (Node.js)</a:t>
            </a:r>
            <a:endParaRPr lang="en-US" kern="0" dirty="0">
              <a:latin typeface="+mn-lt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F6B8F1-5E2F-5FD1-CA7D-2BB88BE93B13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3090847" y="1320445"/>
            <a:ext cx="20145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Placeholder 1">
            <a:extLst>
              <a:ext uri="{FF2B5EF4-FFF2-40B4-BE49-F238E27FC236}">
                <a16:creationId xmlns:a16="http://schemas.microsoft.com/office/drawing/2014/main" id="{381FABEE-CE9D-F395-8D86-9D14B91BCFEC}"/>
              </a:ext>
            </a:extLst>
          </p:cNvPr>
          <p:cNvSpPr txBox="1">
            <a:spLocks/>
          </p:cNvSpPr>
          <p:nvPr/>
        </p:nvSpPr>
        <p:spPr>
          <a:xfrm>
            <a:off x="3535253" y="1387942"/>
            <a:ext cx="1093960" cy="9143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Sentences  per Document</a:t>
            </a:r>
            <a:endParaRPr lang="en-US" sz="1200" kern="0" dirty="0">
              <a:latin typeface="+mn-lt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ADD5283-D076-CB18-E1D9-CA8DB3B8E684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rot="16200000" flipH="1">
            <a:off x="2172024" y="2091595"/>
            <a:ext cx="1398644" cy="59654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F25149D-C906-A167-AE57-21434D0C6A3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624815" y="2147590"/>
            <a:ext cx="1505199" cy="5439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 Placeholder 1">
            <a:extLst>
              <a:ext uri="{FF2B5EF4-FFF2-40B4-BE49-F238E27FC236}">
                <a16:creationId xmlns:a16="http://schemas.microsoft.com/office/drawing/2014/main" id="{B0332D1C-CBFF-6BB8-03E6-2ECDA25480D7}"/>
              </a:ext>
            </a:extLst>
          </p:cNvPr>
          <p:cNvSpPr txBox="1">
            <a:spLocks/>
          </p:cNvSpPr>
          <p:nvPr/>
        </p:nvSpPr>
        <p:spPr>
          <a:xfrm>
            <a:off x="5831818" y="2538511"/>
            <a:ext cx="1712812" cy="613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Input: Sentence</a:t>
            </a:r>
          </a:p>
          <a:p>
            <a:pPr defTabSz="914400"/>
            <a:r>
              <a:rPr lang="en-US" sz="1200" kern="0" dirty="0">
                <a:latin typeface="+mn-lt"/>
                <a:cs typeface="Arial"/>
              </a:rPr>
              <a:t>Output: True/False</a:t>
            </a:r>
            <a:endParaRPr lang="en-US" sz="1200" kern="0" dirty="0">
              <a:latin typeface="+mn-lt"/>
            </a:endParaRPr>
          </a:p>
        </p:txBody>
      </p:sp>
      <p:pic>
        <p:nvPicPr>
          <p:cNvPr id="86" name="Graphic 85" descr="CheckList outline">
            <a:extLst>
              <a:ext uri="{FF2B5EF4-FFF2-40B4-BE49-F238E27FC236}">
                <a16:creationId xmlns:a16="http://schemas.microsoft.com/office/drawing/2014/main" id="{A8074C84-D998-B5D2-1B5C-F006D1D47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7226" y="923999"/>
            <a:ext cx="804668" cy="804668"/>
          </a:xfrm>
          <a:prstGeom prst="rect">
            <a:avLst/>
          </a:prstGeom>
        </p:spPr>
      </p:pic>
      <p:sp>
        <p:nvSpPr>
          <p:cNvPr id="87" name="Text Placeholder 1">
            <a:extLst>
              <a:ext uri="{FF2B5EF4-FFF2-40B4-BE49-F238E27FC236}">
                <a16:creationId xmlns:a16="http://schemas.microsoft.com/office/drawing/2014/main" id="{1EBC59F3-CC8A-8D17-D6A1-7C3CC539E822}"/>
              </a:ext>
            </a:extLst>
          </p:cNvPr>
          <p:cNvSpPr txBox="1">
            <a:spLocks/>
          </p:cNvSpPr>
          <p:nvPr/>
        </p:nvSpPr>
        <p:spPr>
          <a:xfrm>
            <a:off x="7629839" y="461105"/>
            <a:ext cx="1179442" cy="7675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Classified List of Posts</a:t>
            </a:r>
            <a:endParaRPr lang="en-US" kern="0" dirty="0">
              <a:latin typeface="+mn-lt"/>
            </a:endParaRPr>
          </a:p>
        </p:txBody>
      </p:sp>
      <p:sp>
        <p:nvSpPr>
          <p:cNvPr id="88" name="Text Placeholder 1">
            <a:extLst>
              <a:ext uri="{FF2B5EF4-FFF2-40B4-BE49-F238E27FC236}">
                <a16:creationId xmlns:a16="http://schemas.microsoft.com/office/drawing/2014/main" id="{001B024C-6E69-4230-2B0D-1D2BFEED4966}"/>
              </a:ext>
            </a:extLst>
          </p:cNvPr>
          <p:cNvSpPr txBox="1">
            <a:spLocks/>
          </p:cNvSpPr>
          <p:nvPr/>
        </p:nvSpPr>
        <p:spPr>
          <a:xfrm>
            <a:off x="6066809" y="1385388"/>
            <a:ext cx="1719184" cy="5501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One or more sentences classified as positive</a:t>
            </a:r>
            <a:endParaRPr lang="en-US" sz="1200" kern="0" dirty="0">
              <a:latin typeface="+mn-lt"/>
            </a:endParaRP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09825B1E-ECC9-9374-FF4B-631211B096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81282" y="3638023"/>
            <a:ext cx="427830" cy="427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9F27F-90CC-E546-DCA1-BB751F6EC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2496" y="3644750"/>
            <a:ext cx="601823" cy="6018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EBB2CD-59E9-EA04-C058-94C2D957B6B5}"/>
              </a:ext>
            </a:extLst>
          </p:cNvPr>
          <p:cNvSpPr/>
          <p:nvPr/>
        </p:nvSpPr>
        <p:spPr bwMode="auto">
          <a:xfrm>
            <a:off x="3169620" y="2093978"/>
            <a:ext cx="1915362" cy="1990425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stem Font Regular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C9A420-927D-047C-5D9E-64CF30858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3213" y="3013703"/>
            <a:ext cx="579361" cy="579361"/>
          </a:xfrm>
          <a:prstGeom prst="rect">
            <a:avLst/>
          </a:prstGeom>
        </p:spPr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51D1CE56-3C5A-FAE8-06D1-07B6ED22D9EC}"/>
              </a:ext>
            </a:extLst>
          </p:cNvPr>
          <p:cNvSpPr txBox="1">
            <a:spLocks/>
          </p:cNvSpPr>
          <p:nvPr/>
        </p:nvSpPr>
        <p:spPr>
          <a:xfrm>
            <a:off x="3530977" y="2555952"/>
            <a:ext cx="1183831" cy="353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kern="0" dirty="0">
                <a:latin typeface="+mn-lt"/>
                <a:cs typeface="Arial"/>
              </a:rPr>
              <a:t>IBM Watson NLP Runtime</a:t>
            </a:r>
            <a:endParaRPr lang="en-US" kern="0" dirty="0">
              <a:latin typeface="+mn-lt"/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58586723-223E-2DED-40F4-9C219B7A7804}"/>
              </a:ext>
            </a:extLst>
          </p:cNvPr>
          <p:cNvSpPr txBox="1">
            <a:spLocks/>
          </p:cNvSpPr>
          <p:nvPr/>
        </p:nvSpPr>
        <p:spPr>
          <a:xfrm>
            <a:off x="3242401" y="2220190"/>
            <a:ext cx="1162520" cy="2533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b="1" kern="0" dirty="0">
                <a:latin typeface="+mn-lt"/>
                <a:cs typeface="Arial"/>
              </a:rPr>
              <a:t>Kubernetes</a:t>
            </a:r>
            <a:endParaRPr lang="en-US" b="1" kern="0" dirty="0">
              <a:latin typeface="+mn-lt"/>
            </a:endParaRPr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9A27A550-17F2-A4EA-7027-58D969674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1021" y="3754927"/>
            <a:ext cx="251785" cy="251785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9A7CC5A-CFC4-D6A5-66A7-0976EE7BEA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1692" y="3634164"/>
            <a:ext cx="427830" cy="42783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2DB29C-27EE-24AA-7C4A-D7239ED8A9B5}"/>
              </a:ext>
            </a:extLst>
          </p:cNvPr>
          <p:cNvCxnSpPr>
            <a:cxnSpLocks/>
          </p:cNvCxnSpPr>
          <p:nvPr/>
        </p:nvCxnSpPr>
        <p:spPr bwMode="auto">
          <a:xfrm>
            <a:off x="2059201" y="3878902"/>
            <a:ext cx="1360795" cy="2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0868878-BA1C-D45E-F5AF-4A8F2FA629AE}"/>
              </a:ext>
            </a:extLst>
          </p:cNvPr>
          <p:cNvSpPr txBox="1">
            <a:spLocks/>
          </p:cNvSpPr>
          <p:nvPr/>
        </p:nvSpPr>
        <p:spPr>
          <a:xfrm>
            <a:off x="1166364" y="4297228"/>
            <a:ext cx="956159" cy="3225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Init Container</a:t>
            </a:r>
            <a:endParaRPr lang="en-US" sz="1200" kern="0" dirty="0">
              <a:latin typeface="+mn-lt"/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8A099A7A-9405-A3FF-F070-356FC2D97509}"/>
              </a:ext>
            </a:extLst>
          </p:cNvPr>
          <p:cNvSpPr txBox="1">
            <a:spLocks/>
          </p:cNvSpPr>
          <p:nvPr/>
        </p:nvSpPr>
        <p:spPr>
          <a:xfrm>
            <a:off x="2062591" y="3902352"/>
            <a:ext cx="1148950" cy="577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Custom Classification Model</a:t>
            </a:r>
            <a:endParaRPr lang="en-US" sz="1200" kern="0" dirty="0">
              <a:latin typeface="+mn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676E1C-50B3-E497-A5C4-519674A52D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9587" y="3649737"/>
            <a:ext cx="601823" cy="601823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7BFE7AB-2944-E731-CF4C-D292DEFE734D}"/>
              </a:ext>
            </a:extLst>
          </p:cNvPr>
          <p:cNvSpPr txBox="1">
            <a:spLocks/>
          </p:cNvSpPr>
          <p:nvPr/>
        </p:nvSpPr>
        <p:spPr>
          <a:xfrm>
            <a:off x="6123455" y="4302215"/>
            <a:ext cx="956159" cy="3225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defTabSz="914400"/>
            <a:r>
              <a:rPr lang="en-US" sz="1200" kern="0" dirty="0">
                <a:latin typeface="+mn-lt"/>
                <a:cs typeface="Arial"/>
              </a:rPr>
              <a:t>Init Container</a:t>
            </a:r>
            <a:endParaRPr lang="en-US" sz="1200" kern="0" dirty="0">
              <a:latin typeface="+mn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2E04A0-E6AE-2192-292B-15E8B548F9FF}"/>
              </a:ext>
            </a:extLst>
          </p:cNvPr>
          <p:cNvCxnSpPr>
            <a:cxnSpLocks/>
          </p:cNvCxnSpPr>
          <p:nvPr/>
        </p:nvCxnSpPr>
        <p:spPr bwMode="auto">
          <a:xfrm>
            <a:off x="4831216" y="3856246"/>
            <a:ext cx="1360795" cy="26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61F0B154-C60E-6CF6-3A16-198BEF835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4157" y="3776459"/>
            <a:ext cx="251785" cy="251785"/>
          </a:xfrm>
          <a:prstGeom prst="rect">
            <a:avLst/>
          </a:prstGeom>
        </p:spPr>
      </p:pic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1160DD63-F57D-76BF-924F-3C65910AFE91}"/>
              </a:ext>
            </a:extLst>
          </p:cNvPr>
          <p:cNvSpPr txBox="1">
            <a:spLocks/>
          </p:cNvSpPr>
          <p:nvPr/>
        </p:nvSpPr>
        <p:spPr>
          <a:xfrm>
            <a:off x="5091849" y="3880687"/>
            <a:ext cx="1148950" cy="577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90000"/>
              <a:buFont typeface="IBM Plex Sans Light" pitchFamily="2" charset="2"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SzPct val="100000"/>
              <a:buFont typeface="IBM Plex Sans Light" charset="-120"/>
              <a:buChar char="–"/>
              <a:tabLst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001141"/>
              </a:buClr>
              <a:buFont typeface="IBM Plex Sans Light" charset="-120"/>
              <a:buChar char="»"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 Light" charset="0"/>
              </a:defRPr>
            </a:lvl9pPr>
          </a:lstStyle>
          <a:p>
            <a:pPr algn="ctr" defTabSz="914400"/>
            <a:r>
              <a:rPr lang="en-US" sz="1200" kern="0" dirty="0">
                <a:latin typeface="+mn-lt"/>
                <a:cs typeface="Arial"/>
              </a:rPr>
              <a:t>IBM Watson Syntax Model</a:t>
            </a:r>
            <a:endParaRPr lang="en-US" sz="1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317795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Arial" charset="0"/>
            <a:cs typeface="Arial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Arial" id="{FEF8B486-0A69-7643-9587-155BF4105706}" vid="{7EE01304-197D-504B-86C9-7EA9E1122F73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Arial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Arial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Brand Template 2022</Template>
  <TotalTime>607</TotalTime>
  <Words>256</Words>
  <Application>Microsoft Macintosh PowerPoint</Application>
  <PresentationFormat>On-screen Show 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IBM Plex Sans</vt:lpstr>
      <vt:lpstr>IBM Plex Sans Light</vt:lpstr>
      <vt:lpstr>System Font Regular</vt:lpstr>
      <vt:lpstr>IBM Brand Template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Arial variant</dc:title>
  <dc:creator>Michael Spriggs</dc:creator>
  <cp:lastModifiedBy>Niklas Heidloff</cp:lastModifiedBy>
  <cp:revision>102</cp:revision>
  <cp:lastPrinted>2019-04-25T15:14:05Z</cp:lastPrinted>
  <dcterms:created xsi:type="dcterms:W3CDTF">2022-09-23T18:35:55Z</dcterms:created>
  <dcterms:modified xsi:type="dcterms:W3CDTF">2022-11-28T14:33:19Z</dcterms:modified>
</cp:coreProperties>
</file>