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1" r:id="rId3"/>
    <p:sldId id="257" r:id="rId4"/>
    <p:sldId id="268" r:id="rId5"/>
    <p:sldId id="258" r:id="rId6"/>
    <p:sldId id="261" r:id="rId7"/>
    <p:sldId id="262" r:id="rId8"/>
    <p:sldId id="270" r:id="rId9"/>
    <p:sldId id="263" r:id="rId10"/>
    <p:sldId id="264"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CA60"/>
    <a:srgbClr val="41FF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1" autoAdjust="0"/>
    <p:restoredTop sz="94660"/>
  </p:normalViewPr>
  <p:slideViewPr>
    <p:cSldViewPr snapToGrid="0" snapToObjects="1">
      <p:cViewPr>
        <p:scale>
          <a:sx n="123" d="100"/>
          <a:sy n="123" d="100"/>
        </p:scale>
        <p:origin x="-141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441F60-BDDF-4340-A801-DE2762AA7AB5}" type="datetimeFigureOut">
              <a:rPr lang="en-US" smtClean="0"/>
              <a:t>12/1/16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38D29E-3D8B-0341-ADA7-7710A47DC3AC}" type="slidenum">
              <a:rPr lang="en-US" smtClean="0"/>
              <a:t>‹#›</a:t>
            </a:fld>
            <a:endParaRPr lang="en-US"/>
          </a:p>
        </p:txBody>
      </p:sp>
    </p:spTree>
    <p:extLst>
      <p:ext uri="{BB962C8B-B14F-4D97-AF65-F5344CB8AC3E}">
        <p14:creationId xmlns:p14="http://schemas.microsoft.com/office/powerpoint/2010/main" val="16139420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38D29E-3D8B-0341-ADA7-7710A47DC3AC}" type="slidenum">
              <a:rPr lang="en-US" smtClean="0"/>
              <a:t>1</a:t>
            </a:fld>
            <a:endParaRPr lang="en-US"/>
          </a:p>
        </p:txBody>
      </p:sp>
    </p:spTree>
    <p:extLst>
      <p:ext uri="{BB962C8B-B14F-4D97-AF65-F5344CB8AC3E}">
        <p14:creationId xmlns:p14="http://schemas.microsoft.com/office/powerpoint/2010/main" val="1587545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slide" Target="slide11.xml"/><Relationship Id="rId12" Type="http://schemas.openxmlformats.org/officeDocument/2006/relationships/slide" Target="slide10.xml"/><Relationship Id="rId13" Type="http://schemas.openxmlformats.org/officeDocument/2006/relationships/slide" Target="slide7.xml"/><Relationship Id="rId14" Type="http://schemas.openxmlformats.org/officeDocument/2006/relationships/slide" Target="slide8.xml"/><Relationship Id="rId15" Type="http://schemas.openxmlformats.org/officeDocument/2006/relationships/slide" Target="slide2.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slide4.xml"/><Relationship Id="rId4" Type="http://schemas.openxmlformats.org/officeDocument/2006/relationships/slide" Target="slide9.xml"/><Relationship Id="rId5" Type="http://schemas.openxmlformats.org/officeDocument/2006/relationships/slide" Target="slide13.xml"/><Relationship Id="rId6" Type="http://schemas.openxmlformats.org/officeDocument/2006/relationships/slide" Target="slide12.xml"/><Relationship Id="rId7" Type="http://schemas.openxmlformats.org/officeDocument/2006/relationships/slide" Target="slide3.xml"/><Relationship Id="rId8" Type="http://schemas.openxmlformats.org/officeDocument/2006/relationships/slide" Target="slide5.xml"/><Relationship Id="rId9" Type="http://schemas.openxmlformats.org/officeDocument/2006/relationships/slide" Target="slide14.xml"/><Relationship Id="rId10"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slide" Target="slide11.xml"/><Relationship Id="rId1" Type="http://schemas.openxmlformats.org/officeDocument/2006/relationships/slideLayout" Target="../slideLayouts/slideLayout7.xml"/><Relationship Id="rId2" Type="http://schemas.openxmlformats.org/officeDocument/2006/relationships/slide" Target="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hyperlink" Target="ftp://131.252.97.79/Transfer/Treg/WFRE_Articles/Liaw_02_Classification%20and%20regression%20by%20randomForest.pdf" TargetMode="External"/><Relationship Id="rId4" Type="http://schemas.openxmlformats.org/officeDocument/2006/relationships/hyperlink" Target="http://whrc.org/wp-content/uploads/2016/02/DecisionTrees_RandomForest_v2.pdf" TargetMode="External"/><Relationship Id="rId5" Type="http://schemas.openxmlformats.org/officeDocument/2006/relationships/slide" Target="slide1.xml"/><Relationship Id="rId6" Type="http://schemas.openxmlformats.org/officeDocument/2006/relationships/slide" Target="slide13.xml"/><Relationship Id="rId7" Type="http://schemas.openxmlformats.org/officeDocument/2006/relationships/slide" Target="slide3.xml"/><Relationship Id="rId1" Type="http://schemas.openxmlformats.org/officeDocument/2006/relationships/slideLayout" Target="../slideLayouts/slideLayout7.xml"/><Relationship Id="rId2" Type="http://schemas.openxmlformats.org/officeDocument/2006/relationships/hyperlink" Target="http://download.springer.com/static/pdf/639/art:10.1023/A:1010933404324.pdf?originUrl=http://link.springer.com/article/10.1023/A:1010933404324&amp;token2=exp=1480615054~acl=/static/pdf/639/art:10.1023/A:1010933404324.pdf?originUrl=http://link.springer.com/article/10.1023/A:1010933404324*~hmac=181d46226325a8955d23a54d52bf9db0e7659c8c0308ee494314d9086834a606" TargetMode="Externa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4" Type="http://schemas.openxmlformats.org/officeDocument/2006/relationships/slide" Target="slide14.xml"/><Relationship Id="rId5" Type="http://schemas.openxmlformats.org/officeDocument/2006/relationships/slide" Target="slide12.xml"/><Relationship Id="rId1" Type="http://schemas.openxmlformats.org/officeDocument/2006/relationships/slideLayout" Target="../slideLayouts/slideLayout7.xml"/><Relationship Id="rId2" Type="http://schemas.openxmlformats.org/officeDocument/2006/relationships/hyperlink" Target="https://cseweb.ucsd.edu/~yfreund/papers/IntroToBoosting.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eb.stanford.edu/~hastie/glmnet/glmnet_alpha.html" TargetMode="External"/><Relationship Id="rId4" Type="http://schemas.openxmlformats.org/officeDocument/2006/relationships/slide" Target="slide1.xml"/><Relationship Id="rId5" Type="http://schemas.openxmlformats.org/officeDocument/2006/relationships/slide" Target="slide13.xml"/><Relationship Id="rId1" Type="http://schemas.openxmlformats.org/officeDocument/2006/relationships/slideLayout" Target="../slideLayouts/slideLayout7.xml"/><Relationship Id="rId2" Type="http://schemas.openxmlformats.org/officeDocument/2006/relationships/slide" Target="slide8.xml"/></Relationships>
</file>

<file path=ppt/slides/_rels/slide2.xml.rels><?xml version="1.0" encoding="UTF-8" standalone="yes"?>
<Relationships xmlns="http://schemas.openxmlformats.org/package/2006/relationships"><Relationship Id="rId3" Type="http://schemas.openxmlformats.org/officeDocument/2006/relationships/hyperlink" Target="http://dlab.berkeley.edu/calendar-node-field-date" TargetMode="External"/><Relationship Id="rId4" Type="http://schemas.openxmlformats.org/officeDocument/2006/relationships/hyperlink" Target="http://dlab.berkeley.edu/training/r-fundamentals-part-1" TargetMode="External"/><Relationship Id="rId5" Type="http://schemas.openxmlformats.org/officeDocument/2006/relationships/hyperlink" Target="http://dlab.berkeley.edu/training/introduction-machine-learning-r-0" TargetMode="External"/><Relationship Id="rId6" Type="http://schemas.openxmlformats.org/officeDocument/2006/relationships/hyperlink" Target="http://dlab.berkeley.edu/working-groups" TargetMode="External"/><Relationship Id="rId7" Type="http://schemas.openxmlformats.org/officeDocument/2006/relationships/hyperlink" Target="http://dlab.berkeley.edu/working-groups/machine-learning-working-group" TargetMode="External"/><Relationship Id="rId8" Type="http://schemas.openxmlformats.org/officeDocument/2006/relationships/hyperlink" Target="http://dlab.berkeley.edu/consulting" TargetMode="External"/><Relationship Id="rId9" Type="http://schemas.openxmlformats.org/officeDocument/2006/relationships/slide" Target="slide1.xml"/><Relationship Id="rId1" Type="http://schemas.openxmlformats.org/officeDocument/2006/relationships/slideLayout" Target="../slideLayouts/slideLayout7.xml"/><Relationship Id="rId2" Type="http://schemas.openxmlformats.org/officeDocument/2006/relationships/hyperlink" Target="http://dlab.berkeley.edu/services" TargetMode="External"/></Relationships>
</file>

<file path=ppt/slides/_rels/slide3.xml.rels><?xml version="1.0" encoding="UTF-8" standalone="yes"?>
<Relationships xmlns="http://schemas.openxmlformats.org/package/2006/relationships"><Relationship Id="rId11" Type="http://schemas.openxmlformats.org/officeDocument/2006/relationships/slide" Target="slide12.xml"/><Relationship Id="rId12" Type="http://schemas.openxmlformats.org/officeDocument/2006/relationships/slide" Target="slide5.xml"/><Relationship Id="rId1" Type="http://schemas.openxmlformats.org/officeDocument/2006/relationships/slideLayout" Target="../slideLayouts/slideLayout7.xml"/><Relationship Id="rId2" Type="http://schemas.openxmlformats.org/officeDocument/2006/relationships/hyperlink" Target="https://www.rstudio.com/" TargetMode="External"/><Relationship Id="rId3" Type="http://schemas.openxmlformats.org/officeDocument/2006/relationships/hyperlink" Target="http://guide.berkeley.edu/courses/stat/" TargetMode="External"/><Relationship Id="rId4" Type="http://schemas.openxmlformats.org/officeDocument/2006/relationships/hyperlink" Target="http://www.stat.berkeley.edu/~s133/" TargetMode="External"/><Relationship Id="rId5" Type="http://schemas.openxmlformats.org/officeDocument/2006/relationships/hyperlink" Target="http://www.ats.ucla.edu/stat/r/" TargetMode="External"/><Relationship Id="rId6" Type="http://schemas.openxmlformats.org/officeDocument/2006/relationships/hyperlink" Target="http://www.ats.ucla.edu/stat/r/sk/" TargetMode="External"/><Relationship Id="rId7" Type="http://schemas.openxmlformats.org/officeDocument/2006/relationships/hyperlink" Target="http://stackoverflow.com/questions/tagged/r" TargetMode="External"/><Relationship Id="rId8" Type="http://schemas.openxmlformats.org/officeDocument/2006/relationships/hyperlink" Target="http://www.statmethods.net/" TargetMode="External"/><Relationship Id="rId9" Type="http://schemas.openxmlformats.org/officeDocument/2006/relationships/hyperlink" Target="https://www.r-bloggers.com/" TargetMode="External"/><Relationship Id="rId10"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hyperlink" Target="http://blog.revolutionanalytics.com/2014/04/a-dive-into-h2o.html" TargetMode="External"/><Relationship Id="rId4" Type="http://schemas.openxmlformats.org/officeDocument/2006/relationships/hyperlink" Target="http://www.oracle.com/technetwork/java/javase/downloads/jre8-downloads-2133155.html" TargetMode="External"/><Relationship Id="rId5" Type="http://schemas.openxmlformats.org/officeDocument/2006/relationships/hyperlink" Target="http://h2o-release.s3.amazonaws.com/h2o/master/3052/docs-website/h2o-docs/index.html" TargetMode="External"/><Relationship Id="rId6" Type="http://schemas.openxmlformats.org/officeDocument/2006/relationships/hyperlink" Target="http://www.w3schools.com/js/js_intro.asp" TargetMode="External"/><Relationship Id="rId7" Type="http://schemas.openxmlformats.org/officeDocument/2006/relationships/slide" Target="slide1.xml"/><Relationship Id="rId8" Type="http://schemas.openxmlformats.org/officeDocument/2006/relationships/slide" Target="slide3.xml"/><Relationship Id="rId1" Type="http://schemas.openxmlformats.org/officeDocument/2006/relationships/slideLayout" Target="../slideLayouts/slideLayout7.xml"/><Relationship Id="rId2" Type="http://schemas.openxmlformats.org/officeDocument/2006/relationships/hyperlink" Target="http://docs.h2o.ai/h2o/latest-stable/h2o-docs/architecture.html?highlight=rest%20cal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docs.h2o.ai/h2o/latest-stable/index.html" TargetMode="External"/><Relationship Id="rId4" Type="http://schemas.openxmlformats.org/officeDocument/2006/relationships/hyperlink" Target="http://blog.revolutionanalytics.com/2014/04/a-dive-into-h2o.html" TargetMode="External"/><Relationship Id="rId5" Type="http://schemas.openxmlformats.org/officeDocument/2006/relationships/hyperlink" Target="http://h2o-release.s3.amazonaws.com/h2o/rel-noether/4/docs-website/Ruser/rtutorial.html?highlight=syntax" TargetMode="External"/><Relationship Id="rId6" Type="http://schemas.openxmlformats.org/officeDocument/2006/relationships/hyperlink" Target="https://github.com/h2oai/h2o-tutorials" TargetMode="External"/><Relationship Id="rId7" Type="http://schemas.openxmlformats.org/officeDocument/2006/relationships/slide" Target="slide1.xml"/><Relationship Id="rId8" Type="http://schemas.openxmlformats.org/officeDocument/2006/relationships/slide" Target="slide3.xml"/><Relationship Id="rId9" Type="http://schemas.openxmlformats.org/officeDocument/2006/relationships/slide" Target="slide6.xml"/><Relationship Id="rId10" Type="http://schemas.openxmlformats.org/officeDocument/2006/relationships/slide" Target="slide9.xml"/><Relationship Id="rId1" Type="http://schemas.openxmlformats.org/officeDocument/2006/relationships/slideLayout" Target="../slideLayouts/slideLayout7.xml"/><Relationship Id="rId2" Type="http://schemas.openxmlformats.org/officeDocument/2006/relationships/hyperlink" Target="http://h2o-release.s3.amazonaws.com/h2o/rel-turing/10/index.html" TargetMode="Externa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4" Type="http://schemas.openxmlformats.org/officeDocument/2006/relationships/slide" Target="slide7.xml"/><Relationship Id="rId5" Type="http://schemas.openxmlformats.org/officeDocument/2006/relationships/slide" Target="slide5.xml"/><Relationship Id="rId1" Type="http://schemas.openxmlformats.org/officeDocument/2006/relationships/slideLayout" Target="../slideLayouts/slideLayout7.xml"/><Relationship Id="rId2" Type="http://schemas.openxmlformats.org/officeDocument/2006/relationships/slide" Target="slide12.xml"/></Relationships>
</file>

<file path=ppt/slides/_rels/slide7.xml.rels><?xml version="1.0" encoding="UTF-8" standalone="yes"?>
<Relationships xmlns="http://schemas.openxmlformats.org/package/2006/relationships"><Relationship Id="rId3" Type="http://schemas.openxmlformats.org/officeDocument/2006/relationships/slide" Target="slide13.xml"/><Relationship Id="rId4" Type="http://schemas.openxmlformats.org/officeDocument/2006/relationships/slide" Target="slide14.xml"/><Relationship Id="rId5" Type="http://schemas.openxmlformats.org/officeDocument/2006/relationships/hyperlink" Target="http://learn.h2o.ai/content/tutorials/deeplearning/" TargetMode="External"/><Relationship Id="rId6" Type="http://schemas.openxmlformats.org/officeDocument/2006/relationships/slide" Target="slide1.xml"/><Relationship Id="rId7" Type="http://schemas.openxmlformats.org/officeDocument/2006/relationships/slide" Target="slide6.xml"/><Relationship Id="rId8" Type="http://schemas.openxmlformats.org/officeDocument/2006/relationships/slide" Target="slide8.xml"/><Relationship Id="rId1" Type="http://schemas.openxmlformats.org/officeDocument/2006/relationships/slideLayout" Target="../slideLayouts/slideLayout7.xml"/><Relationship Id="rId2" Type="http://schemas.openxmlformats.org/officeDocument/2006/relationships/slide" Target="slide12.xml"/></Relationships>
</file>

<file path=ppt/slides/_rels/slide8.xml.rels><?xml version="1.0" encoding="UTF-8" standalone="yes"?>
<Relationships xmlns="http://schemas.openxmlformats.org/package/2006/relationships"><Relationship Id="rId3" Type="http://schemas.openxmlformats.org/officeDocument/2006/relationships/hyperlink" Target="https://www.r-bloggers.com/hyperparameter-optimization-in-h2o-grid-search-random-search-and-the-future/" TargetMode="External"/><Relationship Id="rId4" Type="http://schemas.openxmlformats.org/officeDocument/2006/relationships/hyperlink" Target="http://learn.h2o.ai/content/tutorials/ensembles-stacking/" TargetMode="External"/><Relationship Id="rId5" Type="http://schemas.openxmlformats.org/officeDocument/2006/relationships/slide" Target="slide7.xml"/><Relationship Id="rId6" Type="http://schemas.openxmlformats.org/officeDocument/2006/relationships/slide" Target="slide14.xml"/><Relationship Id="rId1" Type="http://schemas.openxmlformats.org/officeDocument/2006/relationships/slideLayout" Target="../slideLayouts/slideLayout7.xml"/><Relationship Id="rId2"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wzeuFfbW7WE" TargetMode="External"/><Relationship Id="rId4" Type="http://schemas.openxmlformats.org/officeDocument/2006/relationships/slide" Target="slide1.xml"/><Relationship Id="rId5" Type="http://schemas.openxmlformats.org/officeDocument/2006/relationships/slide" Target="slide10.xml"/><Relationship Id="rId6" Type="http://schemas.openxmlformats.org/officeDocument/2006/relationships/slide" Target="slide5.xml"/><Relationship Id="rId1" Type="http://schemas.openxmlformats.org/officeDocument/2006/relationships/slideLayout" Target="../slideLayouts/slideLayout7.xml"/><Relationship Id="rId2" Type="http://schemas.openxmlformats.org/officeDocument/2006/relationships/hyperlink" Target="http://blog.h2o.ai/2014/11/introducing-flo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a:hlinkClick r:id="rId3" action="ppaction://hlinksldjump"/>
          </p:cNvPr>
          <p:cNvSpPr/>
          <p:nvPr/>
        </p:nvSpPr>
        <p:spPr>
          <a:xfrm>
            <a:off x="2520696" y="3937016"/>
            <a:ext cx="1371600" cy="1371600"/>
          </a:xfrm>
          <a:prstGeom prst="round2Diag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JavaScript</a:t>
            </a:r>
            <a:endParaRPr lang="en-US" sz="2000" dirty="0"/>
          </a:p>
        </p:txBody>
      </p:sp>
      <p:sp>
        <p:nvSpPr>
          <p:cNvPr id="8" name="Round Diagonal Corner Rectangle 7">
            <a:hlinkClick r:id="rId4" action="ppaction://hlinksldjump"/>
            <a:hlinkHover r:id="" action="ppaction://noaction" highlightClick="1"/>
          </p:cNvPr>
          <p:cNvSpPr/>
          <p:nvPr/>
        </p:nvSpPr>
        <p:spPr>
          <a:xfrm>
            <a:off x="3393948" y="4857020"/>
            <a:ext cx="1371600" cy="1371600"/>
          </a:xfrm>
          <a:prstGeom prst="round2Diag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b="1" dirty="0" smtClean="0">
                <a:solidFill>
                  <a:schemeClr val="bg1"/>
                </a:solidFill>
              </a:rPr>
              <a:t>H2O Flow</a:t>
            </a:r>
          </a:p>
          <a:p>
            <a:r>
              <a:rPr lang="en-US" sz="1000" dirty="0" smtClean="0">
                <a:solidFill>
                  <a:schemeClr val="bg1"/>
                </a:solidFill>
              </a:rPr>
              <a:t>- Local hosting</a:t>
            </a:r>
            <a:endParaRPr lang="en-US" sz="1000" dirty="0">
              <a:solidFill>
                <a:schemeClr val="bg1"/>
              </a:solidFill>
            </a:endParaRPr>
          </a:p>
        </p:txBody>
      </p:sp>
      <p:sp>
        <p:nvSpPr>
          <p:cNvPr id="4" name="Round Diagonal Corner Rectangle 3">
            <a:hlinkClick r:id="rId5" action="ppaction://hlinksldjump"/>
          </p:cNvPr>
          <p:cNvSpPr/>
          <p:nvPr/>
        </p:nvSpPr>
        <p:spPr>
          <a:xfrm>
            <a:off x="3393948" y="1439688"/>
            <a:ext cx="1371600" cy="1371600"/>
          </a:xfrm>
          <a:prstGeom prst="round2Diag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Gradient boosted machine</a:t>
            </a:r>
            <a:endParaRPr lang="en-US" sz="1000" dirty="0"/>
          </a:p>
        </p:txBody>
      </p:sp>
      <p:sp>
        <p:nvSpPr>
          <p:cNvPr id="5" name="Round Diagonal Corner Rectangle 4">
            <a:hlinkClick r:id="rId6" action="ppaction://hlinksldjump"/>
          </p:cNvPr>
          <p:cNvSpPr/>
          <p:nvPr/>
        </p:nvSpPr>
        <p:spPr>
          <a:xfrm>
            <a:off x="1641348" y="1439688"/>
            <a:ext cx="1371600" cy="1371600"/>
          </a:xfrm>
          <a:prstGeom prst="round2Diag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Random forest</a:t>
            </a:r>
            <a:endParaRPr lang="en-US" sz="1000" dirty="0"/>
          </a:p>
        </p:txBody>
      </p:sp>
      <p:sp>
        <p:nvSpPr>
          <p:cNvPr id="7" name="Round Diagonal Corner Rectangle 6">
            <a:hlinkClick r:id="rId7" action="ppaction://hlinksldjump"/>
            <a:hlinkHover r:id="" action="ppaction://noaction" highlightClick="1"/>
          </p:cNvPr>
          <p:cNvSpPr/>
          <p:nvPr/>
        </p:nvSpPr>
        <p:spPr>
          <a:xfrm>
            <a:off x="1641348" y="3128788"/>
            <a:ext cx="1371600" cy="13716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a:t>
            </a:r>
          </a:p>
        </p:txBody>
      </p:sp>
      <p:sp>
        <p:nvSpPr>
          <p:cNvPr id="9" name="Round Diagonal Corner Rectangle 8">
            <a:hlinkClick r:id="rId8" action="ppaction://hlinksldjump"/>
            <a:hlinkHover r:id="" action="ppaction://noaction" highlightClick="1"/>
          </p:cNvPr>
          <p:cNvSpPr/>
          <p:nvPr/>
        </p:nvSpPr>
        <p:spPr>
          <a:xfrm>
            <a:off x="3393948" y="3128788"/>
            <a:ext cx="1371600" cy="1371600"/>
          </a:xfrm>
          <a:prstGeom prst="round2Diag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b="1" dirty="0" smtClean="0">
                <a:solidFill>
                  <a:srgbClr val="000000"/>
                </a:solidFill>
              </a:rPr>
              <a:t>H2O</a:t>
            </a:r>
          </a:p>
          <a:p>
            <a:r>
              <a:rPr lang="en-US" sz="1000" dirty="0" smtClean="0">
                <a:solidFill>
                  <a:srgbClr val="000000"/>
                </a:solidFill>
              </a:rPr>
              <a:t>- Installation</a:t>
            </a:r>
            <a:endParaRPr lang="en-US" sz="1000" dirty="0">
              <a:solidFill>
                <a:srgbClr val="000000"/>
              </a:solidFill>
            </a:endParaRPr>
          </a:p>
          <a:p>
            <a:r>
              <a:rPr lang="en-US" sz="1000" dirty="0" smtClean="0">
                <a:solidFill>
                  <a:srgbClr val="000000"/>
                </a:solidFill>
              </a:rPr>
              <a:t>- Help</a:t>
            </a:r>
          </a:p>
        </p:txBody>
      </p:sp>
      <p:sp>
        <p:nvSpPr>
          <p:cNvPr id="10" name="Round Diagonal Corner Rectangle 9">
            <a:hlinkClick r:id="rId9" action="ppaction://hlinksldjump"/>
          </p:cNvPr>
          <p:cNvSpPr/>
          <p:nvPr/>
        </p:nvSpPr>
        <p:spPr>
          <a:xfrm>
            <a:off x="5149596" y="1439688"/>
            <a:ext cx="1371600" cy="1371600"/>
          </a:xfrm>
          <a:prstGeom prst="round2Diag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Elastic net regression</a:t>
            </a:r>
            <a:endParaRPr lang="en-US" sz="1000" dirty="0"/>
          </a:p>
        </p:txBody>
      </p:sp>
      <p:sp>
        <p:nvSpPr>
          <p:cNvPr id="18" name="Round Diagonal Corner Rectangle 17">
            <a:hlinkClick r:id="rId10" action="ppaction://hlinksldjump"/>
          </p:cNvPr>
          <p:cNvSpPr/>
          <p:nvPr/>
        </p:nvSpPr>
        <p:spPr>
          <a:xfrm>
            <a:off x="5149596" y="3128788"/>
            <a:ext cx="1371600" cy="1371600"/>
          </a:xfrm>
          <a:prstGeom prst="round2Diag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b="1" dirty="0" smtClean="0">
                <a:solidFill>
                  <a:srgbClr val="000000"/>
                </a:solidFill>
              </a:rPr>
              <a:t>H2O</a:t>
            </a:r>
            <a:endParaRPr lang="en-US" sz="1000" dirty="0" smtClean="0">
              <a:solidFill>
                <a:srgbClr val="000000"/>
              </a:solidFill>
            </a:endParaRPr>
          </a:p>
          <a:p>
            <a:r>
              <a:rPr lang="en-US" sz="1000" dirty="0" smtClean="0">
                <a:solidFill>
                  <a:srgbClr val="000000"/>
                </a:solidFill>
              </a:rPr>
              <a:t>- Cluster </a:t>
            </a:r>
            <a:r>
              <a:rPr lang="en-US" sz="900" dirty="0" smtClean="0">
                <a:solidFill>
                  <a:srgbClr val="000000"/>
                </a:solidFill>
              </a:rPr>
              <a:t>initialization</a:t>
            </a:r>
            <a:r>
              <a:rPr lang="en-US" sz="1000" dirty="0" smtClean="0">
                <a:solidFill>
                  <a:srgbClr val="000000"/>
                </a:solidFill>
              </a:rPr>
              <a:t/>
            </a:r>
            <a:br>
              <a:rPr lang="en-US" sz="1000" dirty="0" smtClean="0">
                <a:solidFill>
                  <a:srgbClr val="000000"/>
                </a:solidFill>
              </a:rPr>
            </a:br>
            <a:r>
              <a:rPr lang="en-US" sz="1000" dirty="0" smtClean="0">
                <a:solidFill>
                  <a:srgbClr val="000000"/>
                </a:solidFill>
              </a:rPr>
              <a:t>- h2o.importFile()</a:t>
            </a:r>
            <a:br>
              <a:rPr lang="en-US" sz="1000" dirty="0" smtClean="0">
                <a:solidFill>
                  <a:srgbClr val="000000"/>
                </a:solidFill>
              </a:rPr>
            </a:br>
            <a:r>
              <a:rPr lang="en-US" sz="1000" dirty="0" smtClean="0">
                <a:solidFill>
                  <a:srgbClr val="000000"/>
                </a:solidFill>
              </a:rPr>
              <a:t>- h2o.splitFrame()</a:t>
            </a:r>
          </a:p>
          <a:p>
            <a:r>
              <a:rPr lang="en-US" sz="1000" dirty="0" smtClean="0">
                <a:solidFill>
                  <a:srgbClr val="000000"/>
                </a:solidFill>
              </a:rPr>
              <a:t>- Fit a random forest model</a:t>
            </a:r>
          </a:p>
          <a:p>
            <a:endParaRPr lang="en-US" sz="1000" dirty="0" smtClean="0">
              <a:solidFill>
                <a:srgbClr val="000000"/>
              </a:solidFill>
            </a:endParaRPr>
          </a:p>
        </p:txBody>
      </p:sp>
      <p:sp>
        <p:nvSpPr>
          <p:cNvPr id="19" name="Round Diagonal Corner Rectangle 18">
            <a:hlinkClick r:id="rId11" action="ppaction://hlinksldjump"/>
          </p:cNvPr>
          <p:cNvSpPr/>
          <p:nvPr/>
        </p:nvSpPr>
        <p:spPr>
          <a:xfrm>
            <a:off x="6905244" y="4793520"/>
            <a:ext cx="1371600" cy="1371600"/>
          </a:xfrm>
          <a:prstGeom prst="round2Diag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t"/>
          <a:lstStyle/>
          <a:p>
            <a:r>
              <a:rPr lang="en-US" sz="2000" b="1" dirty="0" smtClean="0">
                <a:solidFill>
                  <a:srgbClr val="000000"/>
                </a:solidFill>
              </a:rPr>
              <a:t>H2O Flow</a:t>
            </a:r>
          </a:p>
          <a:p>
            <a:r>
              <a:rPr lang="en-US" sz="1000" dirty="0" smtClean="0">
                <a:solidFill>
                  <a:srgbClr val="000000"/>
                </a:solidFill>
              </a:rPr>
              <a:t>- Model construction</a:t>
            </a:r>
          </a:p>
          <a:p>
            <a:pPr marL="171450" indent="-171450">
              <a:buFontTx/>
              <a:buChar char="-"/>
            </a:pPr>
            <a:endParaRPr lang="en-US" sz="1000" b="1" dirty="0">
              <a:solidFill>
                <a:srgbClr val="000000"/>
              </a:solidFill>
            </a:endParaRPr>
          </a:p>
        </p:txBody>
      </p:sp>
      <p:sp>
        <p:nvSpPr>
          <p:cNvPr id="20" name="Round Diagonal Corner Rectangle 19">
            <a:hlinkClick r:id="rId12" action="ppaction://hlinksldjump"/>
          </p:cNvPr>
          <p:cNvSpPr/>
          <p:nvPr/>
        </p:nvSpPr>
        <p:spPr>
          <a:xfrm>
            <a:off x="5152644" y="4817888"/>
            <a:ext cx="1371600" cy="1371600"/>
          </a:xfrm>
          <a:prstGeom prst="round2Diag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t"/>
          <a:lstStyle/>
          <a:p>
            <a:r>
              <a:rPr lang="en-US" sz="2000" b="1" dirty="0">
                <a:solidFill>
                  <a:schemeClr val="bg1"/>
                </a:solidFill>
              </a:rPr>
              <a:t>H2O Flow</a:t>
            </a:r>
          </a:p>
          <a:p>
            <a:r>
              <a:rPr lang="en-US" sz="1000" dirty="0" smtClean="0">
                <a:solidFill>
                  <a:srgbClr val="000000"/>
                </a:solidFill>
              </a:rPr>
              <a:t>- View data </a:t>
            </a:r>
            <a:r>
              <a:rPr lang="en-US" sz="1000" smtClean="0">
                <a:solidFill>
                  <a:srgbClr val="000000"/>
                </a:solidFill>
              </a:rPr>
              <a:t>and models</a:t>
            </a:r>
            <a:endParaRPr lang="en-US" sz="1000" dirty="0" smtClean="0">
              <a:solidFill>
                <a:srgbClr val="000000"/>
              </a:solidFill>
            </a:endParaRPr>
          </a:p>
        </p:txBody>
      </p:sp>
      <p:sp>
        <p:nvSpPr>
          <p:cNvPr id="21" name="Round Diagonal Corner Rectangle 20">
            <a:hlinkClick r:id="rId13" action="ppaction://hlinksldjump"/>
          </p:cNvPr>
          <p:cNvSpPr/>
          <p:nvPr/>
        </p:nvSpPr>
        <p:spPr>
          <a:xfrm>
            <a:off x="6905244" y="3128788"/>
            <a:ext cx="1371600" cy="1371600"/>
          </a:xfrm>
          <a:prstGeom prst="round2Diag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b="1" dirty="0" smtClean="0">
                <a:solidFill>
                  <a:srgbClr val="000000"/>
                </a:solidFill>
              </a:rPr>
              <a:t>h2o</a:t>
            </a:r>
            <a:br>
              <a:rPr lang="en-US" sz="2000" b="1" dirty="0" smtClean="0">
                <a:solidFill>
                  <a:srgbClr val="000000"/>
                </a:solidFill>
              </a:rPr>
            </a:br>
            <a:r>
              <a:rPr lang="en-US" sz="2000" b="1" dirty="0" smtClean="0">
                <a:solidFill>
                  <a:srgbClr val="000000"/>
                </a:solidFill>
              </a:rPr>
              <a:t>Ensemble</a:t>
            </a:r>
          </a:p>
        </p:txBody>
      </p:sp>
      <p:sp>
        <p:nvSpPr>
          <p:cNvPr id="64" name="Round Diagonal Corner Rectangle 63">
            <a:hlinkClick r:id="rId14" action="ppaction://hlinksldjump"/>
            <a:hlinkHover r:id="" action="ppaction://noaction" highlightClick="1"/>
          </p:cNvPr>
          <p:cNvSpPr/>
          <p:nvPr/>
        </p:nvSpPr>
        <p:spPr>
          <a:xfrm>
            <a:off x="6905244" y="1439688"/>
            <a:ext cx="1371600" cy="1371600"/>
          </a:xfrm>
          <a:prstGeom prst="round2Diag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b="1" dirty="0" smtClean="0">
                <a:solidFill>
                  <a:schemeClr val="bg1"/>
                </a:solidFill>
              </a:rPr>
              <a:t>H2O</a:t>
            </a:r>
          </a:p>
          <a:p>
            <a:pPr algn="ctr"/>
            <a:r>
              <a:rPr lang="en-US" sz="1000" dirty="0" smtClean="0">
                <a:solidFill>
                  <a:schemeClr val="bg1"/>
                </a:solidFill>
              </a:rPr>
              <a:t>Model stacking</a:t>
            </a:r>
            <a:endParaRPr lang="en-US" sz="1000" dirty="0">
              <a:solidFill>
                <a:schemeClr val="bg1"/>
              </a:solidFill>
            </a:endParaRPr>
          </a:p>
        </p:txBody>
      </p:sp>
      <p:sp>
        <p:nvSpPr>
          <p:cNvPr id="81" name="Round Diagonal Corner Rectangle 80">
            <a:hlinkClick r:id="rId15" action="ppaction://hlinksldjump"/>
            <a:hlinkHover r:id="" action="ppaction://noaction" highlightClick="1"/>
          </p:cNvPr>
          <p:cNvSpPr/>
          <p:nvPr/>
        </p:nvSpPr>
        <p:spPr>
          <a:xfrm>
            <a:off x="587248" y="4877848"/>
            <a:ext cx="1371600" cy="1371600"/>
          </a:xfrm>
          <a:prstGeom prst="round2DiagRect">
            <a:avLst/>
          </a:prstGeom>
          <a:solidFill>
            <a:srgbClr val="73CA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UC Berkeley D-Lab</a:t>
            </a:r>
            <a:endParaRPr lang="en-US" sz="2000" dirty="0"/>
          </a:p>
        </p:txBody>
      </p:sp>
      <p:sp>
        <p:nvSpPr>
          <p:cNvPr id="82" name="TextBox 81"/>
          <p:cNvSpPr txBox="1"/>
          <p:nvPr/>
        </p:nvSpPr>
        <p:spPr>
          <a:xfrm>
            <a:off x="587248" y="263160"/>
            <a:ext cx="7972552" cy="630942"/>
          </a:xfrm>
          <a:prstGeom prst="rect">
            <a:avLst/>
          </a:prstGeom>
          <a:noFill/>
        </p:spPr>
        <p:txBody>
          <a:bodyPr wrap="square" rtlCol="0">
            <a:spAutoFit/>
          </a:bodyPr>
          <a:lstStyle/>
          <a:p>
            <a:pPr algn="ctr"/>
            <a:r>
              <a:rPr lang="en-US" sz="1500" dirty="0" smtClean="0"/>
              <a:t>Ensemble </a:t>
            </a:r>
            <a:r>
              <a:rPr lang="en-US" sz="1500" dirty="0"/>
              <a:t>(Machine) Learning with </a:t>
            </a:r>
            <a:r>
              <a:rPr lang="en-US" sz="1500" dirty="0" err="1"/>
              <a:t>SuperLearner</a:t>
            </a:r>
            <a:r>
              <a:rPr lang="en-US" sz="1500" dirty="0"/>
              <a:t> and H2O in </a:t>
            </a:r>
            <a:r>
              <a:rPr lang="en-US" sz="1500" dirty="0" smtClean="0"/>
              <a:t>R</a:t>
            </a:r>
          </a:p>
          <a:p>
            <a:pPr algn="ctr"/>
            <a:r>
              <a:rPr lang="en-US" sz="1000" dirty="0" smtClean="0"/>
              <a:t>Berkeley Institute for Data Science The Hacker Within </a:t>
            </a:r>
            <a:r>
              <a:rPr lang="mr-IN" sz="1000" dirty="0" smtClean="0"/>
              <a:t>–</a:t>
            </a:r>
            <a:r>
              <a:rPr lang="en-US" sz="1000" dirty="0" smtClean="0"/>
              <a:t> December </a:t>
            </a:r>
            <a:r>
              <a:rPr lang="en-US" sz="1000" dirty="0"/>
              <a:t>6, 2016</a:t>
            </a:r>
          </a:p>
          <a:p>
            <a:pPr algn="ctr"/>
            <a:r>
              <a:rPr lang="en-US" sz="1000" dirty="0" err="1" smtClean="0"/>
              <a:t>Nima</a:t>
            </a:r>
            <a:r>
              <a:rPr lang="en-US" sz="1000" dirty="0" smtClean="0"/>
              <a:t> </a:t>
            </a:r>
            <a:r>
              <a:rPr lang="en-US" sz="1000" dirty="0" err="1" smtClean="0"/>
              <a:t>Hejazi</a:t>
            </a:r>
            <a:r>
              <a:rPr lang="en-US" sz="1000" dirty="0" smtClean="0"/>
              <a:t> and Evan </a:t>
            </a:r>
            <a:r>
              <a:rPr lang="en-US" sz="1000" dirty="0" err="1" smtClean="0"/>
              <a:t>Muzzall</a:t>
            </a:r>
            <a:endParaRPr lang="en-US" sz="1000" dirty="0"/>
          </a:p>
        </p:txBody>
      </p:sp>
      <p:cxnSp>
        <p:nvCxnSpPr>
          <p:cNvPr id="3" name="Straight Arrow Connector 2"/>
          <p:cNvCxnSpPr/>
          <p:nvPr/>
        </p:nvCxnSpPr>
        <p:spPr>
          <a:xfrm>
            <a:off x="3012948" y="2476500"/>
            <a:ext cx="384048"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524244" y="2451100"/>
            <a:ext cx="384048"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771644" y="2451100"/>
            <a:ext cx="384048"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012948" y="4241800"/>
            <a:ext cx="384048" cy="0"/>
          </a:xfrm>
          <a:prstGeom prst="straightConnector1">
            <a:avLst/>
          </a:prstGeom>
          <a:ln>
            <a:solidFill>
              <a:schemeClr val="bg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524244" y="4216400"/>
            <a:ext cx="384048" cy="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771644" y="4216400"/>
            <a:ext cx="384048" cy="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6546088" y="5918200"/>
            <a:ext cx="384048" cy="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793488" y="5918200"/>
            <a:ext cx="384048" cy="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7" idx="3"/>
            <a:endCxn id="5" idx="1"/>
          </p:cNvCxnSpPr>
          <p:nvPr/>
        </p:nvCxnSpPr>
        <p:spPr>
          <a:xfrm flipV="1">
            <a:off x="2327148" y="2811288"/>
            <a:ext cx="0" cy="317500"/>
          </a:xfrm>
          <a:prstGeom prst="straightConnector1">
            <a:avLst/>
          </a:prstGeom>
          <a:ln>
            <a:solidFill>
              <a:schemeClr val="bg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64" idx="1"/>
            <a:endCxn id="21" idx="3"/>
          </p:cNvCxnSpPr>
          <p:nvPr/>
        </p:nvCxnSpPr>
        <p:spPr>
          <a:xfrm>
            <a:off x="7591044" y="2811288"/>
            <a:ext cx="0" cy="317500"/>
          </a:xfrm>
          <a:prstGeom prst="straightConnector1">
            <a:avLst/>
          </a:prstGeom>
          <a:ln>
            <a:solidFill>
              <a:srgbClr val="FFFF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123944" y="4539520"/>
            <a:ext cx="0" cy="317500"/>
          </a:xfrm>
          <a:prstGeom prst="straightConnector1">
            <a:avLst/>
          </a:prstGeom>
          <a:ln>
            <a:solidFill>
              <a:srgbClr val="FFFF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8972348" y="46253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6416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854200" y="635000"/>
            <a:ext cx="5486400" cy="5486400"/>
          </a:xfrm>
          <a:prstGeom prst="round2DiagRect">
            <a:avLst/>
          </a:prstGeom>
          <a:solidFill>
            <a:srgbClr val="FFFF00"/>
          </a:solidFill>
          <a:effectLst>
            <a:glow rad="63500">
              <a:schemeClr val="accent5">
                <a:satMod val="175000"/>
                <a:alpha val="40000"/>
              </a:schemeClr>
            </a:glow>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b="1" dirty="0" smtClean="0">
                <a:solidFill>
                  <a:srgbClr val="000000"/>
                </a:solidFill>
              </a:rPr>
              <a:t>H2O Flow</a:t>
            </a:r>
          </a:p>
          <a:p>
            <a:pPr algn="ctr"/>
            <a:endParaRPr lang="en-US" sz="4000" b="1" dirty="0" smtClean="0">
              <a:solidFill>
                <a:srgbClr val="000000"/>
              </a:solidFill>
            </a:endParaRPr>
          </a:p>
          <a:p>
            <a:r>
              <a:rPr lang="en-US" sz="1400" b="1" dirty="0" smtClean="0">
                <a:solidFill>
                  <a:srgbClr val="000000"/>
                </a:solidFill>
              </a:rPr>
              <a:t>“</a:t>
            </a:r>
            <a:r>
              <a:rPr lang="en-US" sz="1400" b="1" dirty="0" err="1" smtClean="0">
                <a:solidFill>
                  <a:srgbClr val="000000"/>
                </a:solidFill>
              </a:rPr>
              <a:t>getFrames</a:t>
            </a:r>
            <a:r>
              <a:rPr lang="en-US" sz="1400" b="1" dirty="0" smtClean="0">
                <a:solidFill>
                  <a:srgbClr val="000000"/>
                </a:solidFill>
              </a:rPr>
              <a:t>” is a handy way to visualize your data. Simply </a:t>
            </a:r>
            <a:r>
              <a:rPr lang="en-US" sz="1400" b="1" dirty="0">
                <a:solidFill>
                  <a:srgbClr val="000000"/>
                </a:solidFill>
              </a:rPr>
              <a:t>click a variable name to see its summary </a:t>
            </a:r>
            <a:r>
              <a:rPr lang="en-US" sz="1400" b="1" dirty="0" smtClean="0">
                <a:solidFill>
                  <a:srgbClr val="000000"/>
                </a:solidFill>
              </a:rPr>
              <a:t>statistics.</a:t>
            </a:r>
            <a:endParaRPr lang="en-US" sz="1400" b="1" dirty="0">
              <a:solidFill>
                <a:srgbClr val="000000"/>
              </a:solidFill>
            </a:endParaRPr>
          </a:p>
          <a:p>
            <a:pPr marL="171450" indent="-171450">
              <a:buFontTx/>
              <a:buChar char="-"/>
            </a:pPr>
            <a:endParaRPr lang="en-US" sz="1400" b="1" dirty="0" smtClean="0">
              <a:solidFill>
                <a:srgbClr val="000000"/>
              </a:solidFill>
            </a:endParaRPr>
          </a:p>
          <a:p>
            <a:pPr marL="171450" indent="-171450">
              <a:buFontTx/>
              <a:buChar char="-"/>
            </a:pPr>
            <a:endParaRPr lang="en-US" sz="1400" b="1" dirty="0" smtClean="0">
              <a:solidFill>
                <a:srgbClr val="000000"/>
              </a:solidFill>
            </a:endParaRPr>
          </a:p>
          <a:p>
            <a:pPr marL="171450" indent="-171450">
              <a:buFontTx/>
              <a:buChar char="-"/>
            </a:pPr>
            <a:endParaRPr lang="en-US" sz="1400" b="1" dirty="0">
              <a:solidFill>
                <a:srgbClr val="000000"/>
              </a:solidFill>
            </a:endParaRPr>
          </a:p>
          <a:p>
            <a:r>
              <a:rPr lang="en-US" sz="1400" b="1" dirty="0" smtClean="0">
                <a:solidFill>
                  <a:srgbClr val="000000"/>
                </a:solidFill>
              </a:rPr>
              <a:t>“</a:t>
            </a:r>
            <a:r>
              <a:rPr lang="en-US" sz="1400" b="1" dirty="0" err="1" smtClean="0">
                <a:solidFill>
                  <a:srgbClr val="000000"/>
                </a:solidFill>
              </a:rPr>
              <a:t>getModels</a:t>
            </a:r>
            <a:r>
              <a:rPr lang="en-US" sz="1400" b="1" dirty="0" smtClean="0">
                <a:solidFill>
                  <a:srgbClr val="000000"/>
                </a:solidFill>
              </a:rPr>
              <a:t>” will display the models you have fit. Click a model to see the automatically generated diagnostic plots!</a:t>
            </a:r>
          </a:p>
          <a:p>
            <a:pPr marL="171450" indent="-171450">
              <a:buFontTx/>
              <a:buChar char="-"/>
            </a:pPr>
            <a:endParaRPr lang="en-US" sz="1400" b="1" dirty="0">
              <a:solidFill>
                <a:srgbClr val="000000"/>
              </a:solidFill>
            </a:endParaRPr>
          </a:p>
          <a:p>
            <a:pPr marL="171450" indent="-171450">
              <a:buFontTx/>
              <a:buChar char="-"/>
            </a:pPr>
            <a:endParaRPr lang="en-US" sz="1400" b="1" dirty="0" smtClean="0">
              <a:solidFill>
                <a:srgbClr val="000000"/>
              </a:solidFill>
            </a:endParaRPr>
          </a:p>
          <a:p>
            <a:pPr marL="171450" indent="-171450" algn="ctr">
              <a:buFontTx/>
              <a:buChar char="-"/>
            </a:pPr>
            <a:endParaRPr lang="en-US" sz="1400" b="1" dirty="0">
              <a:solidFill>
                <a:srgbClr val="000000"/>
              </a:solidFill>
            </a:endParaRPr>
          </a:p>
        </p:txBody>
      </p:sp>
      <p:sp>
        <p:nvSpPr>
          <p:cNvPr id="4" name="TextBox 3">
            <a:hlinkClick r:id="rId2"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5" name="Straight Arrow Connector 4">
            <a:hlinkClick r:id="rId3" action="ppaction://hlinksldjump"/>
            <a:hlinkHover r:id="" action="ppaction://noaction" highlightClick="1"/>
          </p:cNvPr>
          <p:cNvCxnSpPr/>
          <p:nvPr/>
        </p:nvCxnSpPr>
        <p:spPr>
          <a:xfrm flipV="1">
            <a:off x="-114300" y="3200400"/>
            <a:ext cx="1987550" cy="1270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hlinkClick r:id="rId4" action="ppaction://hlinksldjump"/>
            <a:hlinkHover r:id="" action="ppaction://noaction" highlightClick="1"/>
          </p:cNvPr>
          <p:cNvCxnSpPr/>
          <p:nvPr/>
        </p:nvCxnSpPr>
        <p:spPr>
          <a:xfrm flipV="1">
            <a:off x="7340600" y="3187700"/>
            <a:ext cx="1987550" cy="1270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1826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854200" y="635000"/>
            <a:ext cx="5486400" cy="5486400"/>
          </a:xfrm>
          <a:prstGeom prst="round2DiagRect">
            <a:avLst/>
          </a:prstGeom>
          <a:solidFill>
            <a:srgbClr val="FFFF00"/>
          </a:solidFill>
          <a:effectLst>
            <a:glow rad="63500">
              <a:schemeClr val="accent5">
                <a:satMod val="175000"/>
                <a:alpha val="40000"/>
              </a:schemeClr>
            </a:glow>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b="1" dirty="0" smtClean="0">
                <a:solidFill>
                  <a:srgbClr val="000000"/>
                </a:solidFill>
              </a:rPr>
              <a:t>H2O Flow</a:t>
            </a:r>
          </a:p>
          <a:p>
            <a:pPr algn="ctr"/>
            <a:endParaRPr lang="en-US" sz="4000" b="1" dirty="0" smtClean="0">
              <a:solidFill>
                <a:srgbClr val="000000"/>
              </a:solidFill>
            </a:endParaRPr>
          </a:p>
          <a:p>
            <a:r>
              <a:rPr lang="en-US" sz="1400" b="1" dirty="0" smtClean="0">
                <a:solidFill>
                  <a:srgbClr val="000000"/>
                </a:solidFill>
              </a:rPr>
              <a:t>Build a model offers a canned way to build models without having to hand code them. </a:t>
            </a:r>
          </a:p>
          <a:p>
            <a:pPr marL="171450" indent="-171450">
              <a:buFontTx/>
              <a:buChar char="-"/>
            </a:pPr>
            <a:endParaRPr lang="en-US" sz="1400" b="1" dirty="0">
              <a:solidFill>
                <a:srgbClr val="000000"/>
              </a:solidFill>
            </a:endParaRPr>
          </a:p>
          <a:p>
            <a:r>
              <a:rPr lang="en-US" sz="1400" b="1" dirty="0" smtClean="0">
                <a:solidFill>
                  <a:srgbClr val="000000"/>
                </a:solidFill>
              </a:rPr>
              <a:t>Let’s try it! </a:t>
            </a:r>
          </a:p>
          <a:p>
            <a:endParaRPr lang="en-US" sz="1400" b="1" dirty="0">
              <a:solidFill>
                <a:srgbClr val="000000"/>
              </a:solidFill>
            </a:endParaRPr>
          </a:p>
          <a:p>
            <a:endParaRPr lang="en-US" sz="1400" b="1" dirty="0" smtClean="0">
              <a:solidFill>
                <a:srgbClr val="000000"/>
              </a:solidFill>
            </a:endParaRPr>
          </a:p>
          <a:p>
            <a:pPr marL="171450" indent="-171450" algn="ctr">
              <a:buFontTx/>
              <a:buChar char="-"/>
            </a:pPr>
            <a:endParaRPr lang="en-US" sz="1400" b="1" dirty="0">
              <a:solidFill>
                <a:srgbClr val="000000"/>
              </a:solidFill>
            </a:endParaRPr>
          </a:p>
        </p:txBody>
      </p:sp>
      <p:sp>
        <p:nvSpPr>
          <p:cNvPr id="4" name="TextBox 3">
            <a:hlinkClick r:id="rId2"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5" name="Straight Arrow Connector 4"/>
          <p:cNvCxnSpPr/>
          <p:nvPr/>
        </p:nvCxnSpPr>
        <p:spPr>
          <a:xfrm flipV="1">
            <a:off x="-114300" y="3200400"/>
            <a:ext cx="1987550" cy="1270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0194528"/>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930400" y="749300"/>
            <a:ext cx="5486400" cy="5486400"/>
          </a:xfrm>
          <a:prstGeom prst="round2DiagRect">
            <a:avLst/>
          </a:prstGeom>
          <a:solidFill>
            <a:srgbClr val="FF6600"/>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dirty="0" smtClean="0"/>
              <a:t>Random forest</a:t>
            </a:r>
          </a:p>
          <a:p>
            <a:endParaRPr lang="en-US" sz="4000" dirty="0" smtClean="0"/>
          </a:p>
          <a:p>
            <a:r>
              <a:rPr lang="en-US" sz="1000" dirty="0" smtClean="0"/>
              <a:t>Random forests are ensemble methods that use multiple decision tree models for classification and regression. </a:t>
            </a:r>
          </a:p>
          <a:p>
            <a:pPr marL="171450" indent="-171450">
              <a:buFontTx/>
              <a:buChar char="-"/>
            </a:pPr>
            <a:endParaRPr lang="en-US" sz="1000" dirty="0"/>
          </a:p>
          <a:p>
            <a:r>
              <a:rPr lang="en-US" sz="1000" dirty="0" smtClean="0"/>
              <a:t>Unlike decision trees/bagged trees, by default results generally do not require pruning and include accuracy and variable importance information. Furthermore, at each random forest tree split, only a small portion of the predictors are used (rather than the full suite). This helps aid against </a:t>
            </a:r>
            <a:r>
              <a:rPr lang="en-US" sz="1000" dirty="0" err="1" smtClean="0"/>
              <a:t>overfitting</a:t>
            </a:r>
            <a:r>
              <a:rPr lang="en-US" sz="1000" dirty="0" smtClean="0"/>
              <a:t> that is common to decision tree models. </a:t>
            </a:r>
          </a:p>
          <a:p>
            <a:pPr marL="171450" indent="-171450">
              <a:buFontTx/>
              <a:buChar char="-"/>
            </a:pPr>
            <a:endParaRPr lang="en-US" sz="1000" dirty="0" smtClean="0"/>
          </a:p>
          <a:p>
            <a:pPr marL="171450" indent="-171450">
              <a:buFontTx/>
              <a:buChar char="-"/>
            </a:pPr>
            <a:endParaRPr lang="en-US" sz="1000" dirty="0"/>
          </a:p>
          <a:p>
            <a:r>
              <a:rPr lang="en-US" sz="1000" dirty="0" smtClean="0"/>
              <a:t>Further reading:</a:t>
            </a:r>
          </a:p>
          <a:p>
            <a:r>
              <a:rPr lang="en-US" sz="1000" dirty="0" smtClean="0">
                <a:hlinkClick r:id="rId2"/>
              </a:rPr>
              <a:t>Breiman L. 2001. Random Forests. Machine Learning 45:5-32.</a:t>
            </a:r>
            <a:r>
              <a:rPr lang="en-US" sz="1000" dirty="0" smtClean="0"/>
              <a:t/>
            </a:r>
            <a:br>
              <a:rPr lang="en-US" sz="1000" dirty="0" smtClean="0"/>
            </a:br>
            <a:endParaRPr lang="en-US" sz="1000" dirty="0" smtClean="0"/>
          </a:p>
          <a:p>
            <a:r>
              <a:rPr lang="en-US" sz="1000" dirty="0" smtClean="0">
                <a:hlinkClick r:id="rId3" action="ppaction://hlinkfile"/>
              </a:rPr>
              <a:t>Liaw A, Wiener M. 2002. Classification and regression by </a:t>
            </a:r>
            <a:r>
              <a:rPr lang="en-US" sz="1000" dirty="0" err="1" smtClean="0">
                <a:hlinkClick r:id="rId3" action="ppaction://hlinkfile"/>
              </a:rPr>
              <a:t>randomForest</a:t>
            </a:r>
            <a:r>
              <a:rPr lang="en-US" sz="1000" dirty="0" smtClean="0">
                <a:hlinkClick r:id="rId3" action="ppaction://hlinkfile"/>
              </a:rPr>
              <a:t>. R News 2:18-22.</a:t>
            </a:r>
            <a:endParaRPr lang="en-US" sz="1000" dirty="0" smtClean="0"/>
          </a:p>
          <a:p>
            <a:r>
              <a:rPr lang="en-US" sz="1000" dirty="0" smtClean="0">
                <a:hlinkClick r:id="rId4"/>
              </a:rPr>
              <a:t/>
            </a:r>
            <a:br>
              <a:rPr lang="en-US" sz="1000" dirty="0" smtClean="0">
                <a:hlinkClick r:id="rId4"/>
              </a:rPr>
            </a:br>
            <a:r>
              <a:rPr lang="en-US" sz="1000" dirty="0" smtClean="0">
                <a:hlinkClick r:id="rId4"/>
              </a:rPr>
              <a:t>Horning N. 2016. Introduction to decision trees and random forests. </a:t>
            </a:r>
            <a:endParaRPr lang="en-US" sz="1000" dirty="0"/>
          </a:p>
          <a:p>
            <a:endParaRPr lang="en-US" sz="1000" dirty="0" smtClean="0"/>
          </a:p>
          <a:p>
            <a:endParaRPr lang="en-US" sz="1000" dirty="0" smtClean="0"/>
          </a:p>
          <a:p>
            <a:pPr marL="171450" indent="-171450">
              <a:buFontTx/>
              <a:buChar char="-"/>
            </a:pPr>
            <a:endParaRPr lang="en-US" sz="1000" dirty="0" smtClean="0"/>
          </a:p>
          <a:p>
            <a:pPr marL="171450" indent="-171450">
              <a:buFontTx/>
              <a:buChar char="-"/>
            </a:pPr>
            <a:endParaRPr lang="en-US" sz="1000" dirty="0"/>
          </a:p>
        </p:txBody>
      </p:sp>
      <p:sp>
        <p:nvSpPr>
          <p:cNvPr id="5" name="TextBox 4">
            <a:hlinkClick r:id="rId5"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7" name="Straight Arrow Connector 6">
            <a:hlinkClick r:id="rId6" action="ppaction://hlinksldjump"/>
            <a:hlinkHover r:id="" action="ppaction://noaction" highlightClick="1"/>
          </p:cNvPr>
          <p:cNvCxnSpPr/>
          <p:nvPr/>
        </p:nvCxnSpPr>
        <p:spPr>
          <a:xfrm>
            <a:off x="7416800" y="3187700"/>
            <a:ext cx="1727200" cy="0"/>
          </a:xfrm>
          <a:prstGeom prst="straightConnector1">
            <a:avLst/>
          </a:prstGeom>
          <a:ln w="6350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hlinkClick r:id="rId7" action="ppaction://hlinksldjump"/>
            <a:hlinkHover r:id="" action="ppaction://noaction" highlightClick="1"/>
          </p:cNvPr>
          <p:cNvCxnSpPr>
            <a:endCxn id="2" idx="1"/>
          </p:cNvCxnSpPr>
          <p:nvPr/>
        </p:nvCxnSpPr>
        <p:spPr>
          <a:xfrm flipV="1">
            <a:off x="4673600" y="6235700"/>
            <a:ext cx="0" cy="711200"/>
          </a:xfrm>
          <a:prstGeom prst="straightConnector1">
            <a:avLst/>
          </a:prstGeom>
          <a:ln w="635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49665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930400" y="749300"/>
            <a:ext cx="5486400" cy="5486400"/>
          </a:xfrm>
          <a:prstGeom prst="round2DiagRect">
            <a:avLst/>
          </a:prstGeom>
          <a:solidFill>
            <a:srgbClr val="FF6600"/>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dirty="0" smtClean="0"/>
              <a:t>Gradient boosted machine</a:t>
            </a:r>
          </a:p>
          <a:p>
            <a:pPr algn="ctr"/>
            <a:endParaRPr lang="en-US" sz="4000" dirty="0" smtClean="0"/>
          </a:p>
          <a:p>
            <a:r>
              <a:rPr lang="en-US" sz="1000" dirty="0" smtClean="0"/>
              <a:t>"</a:t>
            </a:r>
            <a:r>
              <a:rPr lang="en-US" sz="1000" dirty="0"/>
              <a:t>Boosting is a general method for improving the accuracy of any given learning algorithm" and originated in the </a:t>
            </a:r>
            <a:r>
              <a:rPr lang="en-US" sz="1000" dirty="0" err="1"/>
              <a:t>AdaBoost</a:t>
            </a:r>
            <a:r>
              <a:rPr lang="en-US" sz="1000" dirty="0"/>
              <a:t> and PAC learning </a:t>
            </a:r>
            <a:r>
              <a:rPr lang="en-US" sz="1000" dirty="0" smtClean="0"/>
              <a:t>models (</a:t>
            </a:r>
            <a:r>
              <a:rPr lang="en-US" sz="1000" dirty="0"/>
              <a:t>p. 1-2). Gradient boosted machines are </a:t>
            </a:r>
            <a:r>
              <a:rPr lang="en-US" sz="1000" dirty="0" smtClean="0"/>
              <a:t>ensemble </a:t>
            </a:r>
            <a:r>
              <a:rPr lang="en-US" sz="1000" dirty="0"/>
              <a:t>decision tree methods of "weak" trees that are just slightly more accurate than random guessing which are then "boosted" into "strong" learners. That is, the models don't have to be accurate over the entire feature space. </a:t>
            </a:r>
          </a:p>
          <a:p>
            <a:pPr marL="571500" indent="-571500">
              <a:buFontTx/>
              <a:buChar char="-"/>
            </a:pPr>
            <a:endParaRPr lang="en-US" sz="1000" dirty="0"/>
          </a:p>
          <a:p>
            <a:r>
              <a:rPr lang="en-US" sz="1000" dirty="0" smtClean="0"/>
              <a:t>The </a:t>
            </a:r>
            <a:r>
              <a:rPr lang="en-US" sz="1000" dirty="0"/>
              <a:t>model first tried to predict each value in a dataset - the cases that can be predicted easily are </a:t>
            </a:r>
            <a:r>
              <a:rPr lang="en-US" sz="1000" dirty="0" err="1" smtClean="0"/>
              <a:t>downweighted</a:t>
            </a:r>
            <a:r>
              <a:rPr lang="en-US" sz="1000" dirty="0" smtClean="0"/>
              <a:t> </a:t>
            </a:r>
            <a:r>
              <a:rPr lang="en-US" sz="1000" dirty="0"/>
              <a:t>so that the algorithm does not have to try as hard to </a:t>
            </a:r>
            <a:r>
              <a:rPr lang="en-US" sz="1000" dirty="0" smtClean="0"/>
              <a:t>predict </a:t>
            </a:r>
            <a:r>
              <a:rPr lang="en-US" sz="1000" dirty="0"/>
              <a:t>them. </a:t>
            </a:r>
          </a:p>
          <a:p>
            <a:pPr marL="571500" indent="-571500">
              <a:buFontTx/>
              <a:buChar char="-"/>
            </a:pPr>
            <a:endParaRPr lang="en-US" sz="1000" dirty="0"/>
          </a:p>
          <a:p>
            <a:r>
              <a:rPr lang="en-US" sz="1000" dirty="0" smtClean="0"/>
              <a:t>However</a:t>
            </a:r>
            <a:r>
              <a:rPr lang="en-US" sz="1000" dirty="0"/>
              <a:t>, the cases that the model has difficulty predicting are </a:t>
            </a:r>
            <a:r>
              <a:rPr lang="en-US" sz="1000" dirty="0" err="1" smtClean="0"/>
              <a:t>upweighted</a:t>
            </a:r>
            <a:r>
              <a:rPr lang="en-US" sz="1000" dirty="0" smtClean="0"/>
              <a:t> </a:t>
            </a:r>
            <a:r>
              <a:rPr lang="en-US" sz="1000" dirty="0"/>
              <a:t>so that the model tries more assertively to predict them. This continues for multiple "boosting" iterations. A resample-based performance measure is produced at each iteration. Error is measured on the weak learners so that even performing slightly better than random guessing improves accuracy fast (p.2). This method can drive down generalization error thus preventing </a:t>
            </a:r>
            <a:r>
              <a:rPr lang="en-US" sz="1000" dirty="0" err="1"/>
              <a:t>overfitting</a:t>
            </a:r>
            <a:r>
              <a:rPr lang="en-US" sz="1000" dirty="0"/>
              <a:t> (p. 5). While it is susceptible to noise, it is robust to outlier detection. </a:t>
            </a:r>
            <a:endParaRPr lang="en-US" sz="4000" dirty="0" smtClean="0"/>
          </a:p>
          <a:p>
            <a:endParaRPr lang="en-US" sz="1000" dirty="0" smtClean="0"/>
          </a:p>
          <a:p>
            <a:r>
              <a:rPr lang="en-US" sz="1000" dirty="0" smtClean="0"/>
              <a:t>From: </a:t>
            </a:r>
            <a:r>
              <a:rPr lang="en-US" sz="1000" dirty="0" smtClean="0">
                <a:hlinkClick r:id="rId2"/>
              </a:rPr>
              <a:t>Freund Y, Schapire RE. 1999. A short introduction to boosting. </a:t>
            </a:r>
            <a:br>
              <a:rPr lang="en-US" sz="1000" dirty="0" smtClean="0">
                <a:hlinkClick r:id="rId2"/>
              </a:rPr>
            </a:br>
            <a:r>
              <a:rPr lang="en-US" sz="1000" dirty="0" smtClean="0">
                <a:hlinkClick r:id="rId2"/>
              </a:rPr>
              <a:t>Journal of Japanese Society for Artificial intelligence 14:771-780.</a:t>
            </a:r>
            <a:endParaRPr lang="en-US" sz="1000" dirty="0" smtClean="0"/>
          </a:p>
        </p:txBody>
      </p:sp>
      <p:sp>
        <p:nvSpPr>
          <p:cNvPr id="4" name="TextBox 3">
            <a:hlinkClick r:id="rId3"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7" name="Straight Arrow Connector 6">
            <a:hlinkClick r:id="rId4" action="ppaction://hlinksldjump"/>
            <a:hlinkHover r:id="" action="ppaction://noaction" highlightClick="1"/>
          </p:cNvPr>
          <p:cNvCxnSpPr/>
          <p:nvPr/>
        </p:nvCxnSpPr>
        <p:spPr>
          <a:xfrm>
            <a:off x="7416800" y="3187700"/>
            <a:ext cx="1727200" cy="0"/>
          </a:xfrm>
          <a:prstGeom prst="straightConnector1">
            <a:avLst/>
          </a:prstGeom>
          <a:ln w="6350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hlinkClick r:id="rId5" action="ppaction://hlinksldjump"/>
            <a:hlinkHover r:id="" action="ppaction://noaction" highlightClick="1"/>
          </p:cNvPr>
          <p:cNvCxnSpPr/>
          <p:nvPr/>
        </p:nvCxnSpPr>
        <p:spPr>
          <a:xfrm>
            <a:off x="203200" y="3302000"/>
            <a:ext cx="1727200" cy="0"/>
          </a:xfrm>
          <a:prstGeom prst="straightConnector1">
            <a:avLst/>
          </a:prstGeom>
          <a:ln w="63500">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1060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a:hlinkClick r:id="rId2" action="ppaction://hlinksldjump"/>
          </p:cNvPr>
          <p:cNvSpPr/>
          <p:nvPr/>
        </p:nvSpPr>
        <p:spPr>
          <a:xfrm>
            <a:off x="1930400" y="749300"/>
            <a:ext cx="5486400" cy="5486400"/>
          </a:xfrm>
          <a:prstGeom prst="round2DiagRect">
            <a:avLst/>
          </a:prstGeom>
          <a:solidFill>
            <a:srgbClr val="FF6600"/>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dirty="0" smtClean="0">
                <a:solidFill>
                  <a:schemeClr val="tx1"/>
                </a:solidFill>
              </a:rPr>
              <a:t>Elastic net regression</a:t>
            </a:r>
          </a:p>
          <a:p>
            <a:endParaRPr lang="en-US" sz="4000" dirty="0">
              <a:solidFill>
                <a:schemeClr val="tx1"/>
              </a:solidFill>
            </a:endParaRPr>
          </a:p>
          <a:p>
            <a:r>
              <a:rPr lang="en-US" sz="1400" dirty="0" smtClean="0">
                <a:solidFill>
                  <a:srgbClr val="FFFFFF"/>
                </a:solidFill>
              </a:rPr>
              <a:t>Elastic net regression is a combination of LASSO (Least Absolute Shrinkage and Selection Operator) and Ridge regression. </a:t>
            </a:r>
          </a:p>
          <a:p>
            <a:endParaRPr lang="en-US" sz="1400" dirty="0" smtClean="0">
              <a:solidFill>
                <a:srgbClr val="FFFFFF"/>
              </a:solidFill>
            </a:endParaRPr>
          </a:p>
          <a:p>
            <a:r>
              <a:rPr lang="en-US" sz="1400" dirty="0" smtClean="0">
                <a:solidFill>
                  <a:srgbClr val="FFFFFF"/>
                </a:solidFill>
              </a:rPr>
              <a:t>LASSO penalizes coefficients and picks a “best” one, while Ridge shrinks correlated predictor coefficients; elastic net is a mixture of both. </a:t>
            </a:r>
          </a:p>
          <a:p>
            <a:endParaRPr lang="en-US" sz="1400" dirty="0" smtClean="0">
              <a:solidFill>
                <a:srgbClr val="FFFFFF"/>
              </a:solidFill>
            </a:endParaRPr>
          </a:p>
          <a:p>
            <a:r>
              <a:rPr lang="en-US" sz="1400" dirty="0" smtClean="0">
                <a:solidFill>
                  <a:srgbClr val="FFFFFF"/>
                </a:solidFill>
              </a:rPr>
              <a:t>“Alpha” is the elastic net mixing parameter. 1 = LASSO, 0 = Ridge.</a:t>
            </a:r>
            <a:endParaRPr lang="en-US" sz="1400" dirty="0">
              <a:solidFill>
                <a:srgbClr val="FFFFFF"/>
              </a:solidFill>
            </a:endParaRPr>
          </a:p>
          <a:p>
            <a:endParaRPr lang="en-US" sz="1400" dirty="0" smtClean="0">
              <a:solidFill>
                <a:srgbClr val="FFFFFF"/>
              </a:solidFill>
            </a:endParaRPr>
          </a:p>
          <a:p>
            <a:r>
              <a:rPr lang="en-US" sz="1400" dirty="0" smtClean="0">
                <a:solidFill>
                  <a:srgbClr val="FFFFFF"/>
                </a:solidFill>
              </a:rPr>
              <a:t>Further reading:</a:t>
            </a:r>
          </a:p>
          <a:p>
            <a:r>
              <a:rPr lang="en-US" sz="1400" dirty="0" smtClean="0">
                <a:solidFill>
                  <a:srgbClr val="FFFFFF"/>
                </a:solidFill>
                <a:hlinkClick r:id="rId3"/>
              </a:rPr>
              <a:t>Hastie T, Qian J. 2014. Glmnet vignette.</a:t>
            </a:r>
            <a:r>
              <a:rPr lang="en-US" sz="1400" dirty="0" smtClean="0">
                <a:solidFill>
                  <a:srgbClr val="FFFFFF"/>
                </a:solidFill>
              </a:rPr>
              <a:t> </a:t>
            </a:r>
          </a:p>
          <a:p>
            <a:endParaRPr lang="en-US" sz="1400" dirty="0" smtClean="0">
              <a:solidFill>
                <a:srgbClr val="FFFFFF"/>
              </a:solidFill>
            </a:endParaRPr>
          </a:p>
          <a:p>
            <a:pPr marL="342900" indent="-342900">
              <a:buFontTx/>
              <a:buChar char="-"/>
            </a:pPr>
            <a:endParaRPr lang="en-US" sz="1400" dirty="0">
              <a:solidFill>
                <a:srgbClr val="FFFFFF"/>
              </a:solidFill>
            </a:endParaRPr>
          </a:p>
        </p:txBody>
      </p:sp>
      <p:sp>
        <p:nvSpPr>
          <p:cNvPr id="4" name="TextBox 3">
            <a:hlinkClick r:id="rId4"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7" name="Straight Arrow Connector 6">
            <a:hlinkClick r:id="rId2" action="ppaction://hlinksldjump"/>
            <a:hlinkHover r:id="" action="ppaction://noaction" highlightClick="1"/>
          </p:cNvPr>
          <p:cNvCxnSpPr/>
          <p:nvPr/>
        </p:nvCxnSpPr>
        <p:spPr>
          <a:xfrm>
            <a:off x="7416800" y="3187700"/>
            <a:ext cx="1727200" cy="0"/>
          </a:xfrm>
          <a:prstGeom prst="straightConnector1">
            <a:avLst/>
          </a:prstGeom>
          <a:ln w="6350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hlinkClick r:id="rId5" action="ppaction://hlinksldjump"/>
            <a:hlinkHover r:id="" action="ppaction://noaction" highlightClick="1"/>
          </p:cNvPr>
          <p:cNvCxnSpPr/>
          <p:nvPr/>
        </p:nvCxnSpPr>
        <p:spPr>
          <a:xfrm>
            <a:off x="203200" y="3187700"/>
            <a:ext cx="1727200" cy="0"/>
          </a:xfrm>
          <a:prstGeom prst="straightConnector1">
            <a:avLst/>
          </a:prstGeom>
          <a:ln w="63500">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338644"/>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908048" y="763048"/>
            <a:ext cx="5486400" cy="5486400"/>
          </a:xfrm>
          <a:prstGeom prst="round2DiagRect">
            <a:avLst/>
          </a:prstGeom>
          <a:solidFill>
            <a:srgbClr val="73CA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400" b="1" dirty="0" smtClean="0">
                <a:solidFill>
                  <a:schemeClr val="tx1"/>
                </a:solidFill>
              </a:rPr>
              <a:t>UC Berkeley Social Sciences Data Laboratory (D-Lab)</a:t>
            </a:r>
          </a:p>
          <a:p>
            <a:pPr algn="ctr"/>
            <a:endParaRPr lang="en-US" sz="2000" b="1" dirty="0">
              <a:solidFill>
                <a:schemeClr val="tx1"/>
              </a:solidFill>
            </a:endParaRPr>
          </a:p>
          <a:p>
            <a:r>
              <a:rPr lang="en-US" sz="1400" dirty="0" smtClean="0">
                <a:solidFill>
                  <a:schemeClr val="tx1"/>
                </a:solidFill>
              </a:rPr>
              <a:t>The D-Lab offers a variety of </a:t>
            </a:r>
            <a:r>
              <a:rPr lang="en-US" sz="1400" b="1" dirty="0" smtClean="0">
                <a:solidFill>
                  <a:schemeClr val="tx1"/>
                </a:solidFill>
                <a:hlinkClick r:id="rId2"/>
              </a:rPr>
              <a:t>free services</a:t>
            </a:r>
            <a:r>
              <a:rPr lang="en-US" sz="1400" dirty="0" smtClean="0">
                <a:solidFill>
                  <a:schemeClr val="tx1"/>
                </a:solidFill>
              </a:rPr>
              <a:t> to the UC Berkeley community. Click the links below to learn more.</a:t>
            </a:r>
          </a:p>
          <a:p>
            <a:endParaRPr lang="en-US" sz="1400" b="1" dirty="0" smtClean="0">
              <a:solidFill>
                <a:schemeClr val="tx1"/>
              </a:solidFill>
            </a:endParaRPr>
          </a:p>
          <a:p>
            <a:r>
              <a:rPr lang="en-US" sz="1400" dirty="0" smtClean="0">
                <a:solidFill>
                  <a:schemeClr val="tx1"/>
                </a:solidFill>
                <a:hlinkClick r:id="rId3"/>
              </a:rPr>
              <a:t>Workshop </a:t>
            </a:r>
            <a:r>
              <a:rPr lang="en-US" sz="1400" dirty="0">
                <a:solidFill>
                  <a:schemeClr val="tx1"/>
                </a:solidFill>
                <a:hlinkClick r:id="rId3"/>
              </a:rPr>
              <a:t>schedule</a:t>
            </a:r>
            <a:br>
              <a:rPr lang="en-US" sz="1400" dirty="0">
                <a:solidFill>
                  <a:schemeClr val="tx1"/>
                </a:solidFill>
                <a:hlinkClick r:id="rId3"/>
              </a:rPr>
            </a:br>
            <a:endParaRPr lang="en-US" sz="1400" dirty="0">
              <a:solidFill>
                <a:schemeClr val="tx1"/>
              </a:solidFill>
            </a:endParaRPr>
          </a:p>
          <a:p>
            <a:r>
              <a:rPr lang="en-US" sz="1400" dirty="0" smtClean="0">
                <a:solidFill>
                  <a:schemeClr val="tx1"/>
                </a:solidFill>
                <a:hlinkClick r:id="rId4"/>
              </a:rPr>
              <a:t>R-Fundamentals Intro series</a:t>
            </a:r>
            <a:endParaRPr lang="en-US" sz="1400" dirty="0" smtClean="0">
              <a:solidFill>
                <a:schemeClr val="tx1"/>
              </a:solidFill>
            </a:endParaRPr>
          </a:p>
          <a:p>
            <a:endParaRPr lang="en-US" sz="1400" dirty="0" smtClean="0">
              <a:solidFill>
                <a:schemeClr val="tx1"/>
              </a:solidFill>
            </a:endParaRPr>
          </a:p>
          <a:p>
            <a:r>
              <a:rPr lang="en-US" sz="1400" dirty="0" smtClean="0">
                <a:solidFill>
                  <a:schemeClr val="tx1"/>
                </a:solidFill>
                <a:hlinkClick r:id="rId5"/>
              </a:rPr>
              <a:t>Introduction </a:t>
            </a:r>
            <a:r>
              <a:rPr lang="en-US" sz="1400" dirty="0">
                <a:solidFill>
                  <a:schemeClr val="tx1"/>
                </a:solidFill>
                <a:hlinkClick r:id="rId5"/>
              </a:rPr>
              <a:t>to Machine </a:t>
            </a:r>
            <a:r>
              <a:rPr lang="en-US" sz="1400" dirty="0" smtClean="0">
                <a:solidFill>
                  <a:schemeClr val="tx1"/>
                </a:solidFill>
                <a:hlinkClick r:id="rId5"/>
              </a:rPr>
              <a:t>Learning in R</a:t>
            </a:r>
            <a:endParaRPr lang="en-US" sz="1400" dirty="0" smtClean="0">
              <a:solidFill>
                <a:schemeClr val="tx1"/>
              </a:solidFill>
            </a:endParaRPr>
          </a:p>
          <a:p>
            <a:endParaRPr lang="en-US" sz="1400" dirty="0" smtClean="0">
              <a:solidFill>
                <a:schemeClr val="tx1"/>
              </a:solidFill>
            </a:endParaRPr>
          </a:p>
          <a:p>
            <a:r>
              <a:rPr lang="en-US" sz="1400" dirty="0" smtClean="0">
                <a:solidFill>
                  <a:schemeClr val="tx1"/>
                </a:solidFill>
                <a:hlinkClick r:id="rId6"/>
              </a:rPr>
              <a:t>Working groups </a:t>
            </a:r>
            <a:endParaRPr lang="en-US" sz="1400" dirty="0" smtClean="0">
              <a:solidFill>
                <a:schemeClr val="tx1"/>
              </a:solidFill>
            </a:endParaRPr>
          </a:p>
          <a:p>
            <a:pPr marL="285750" indent="-285750">
              <a:buFontTx/>
              <a:buChar char="-"/>
            </a:pPr>
            <a:endParaRPr lang="en-US" sz="1400" dirty="0">
              <a:solidFill>
                <a:schemeClr val="tx1"/>
              </a:solidFill>
            </a:endParaRPr>
          </a:p>
          <a:p>
            <a:r>
              <a:rPr lang="en-US" sz="1400" dirty="0" smtClean="0">
                <a:solidFill>
                  <a:schemeClr val="tx1"/>
                </a:solidFill>
                <a:hlinkClick r:id="rId7"/>
              </a:rPr>
              <a:t>Machine Learning Working Group</a:t>
            </a:r>
            <a:endParaRPr lang="en-US" sz="1400" dirty="0" smtClean="0">
              <a:solidFill>
                <a:schemeClr val="tx1"/>
              </a:solidFill>
            </a:endParaRPr>
          </a:p>
          <a:p>
            <a:endParaRPr lang="en-US" sz="1400" dirty="0">
              <a:solidFill>
                <a:schemeClr val="tx1"/>
              </a:solidFill>
            </a:endParaRPr>
          </a:p>
          <a:p>
            <a:r>
              <a:rPr lang="en-US" sz="1400" dirty="0" smtClean="0">
                <a:solidFill>
                  <a:schemeClr val="tx1"/>
                </a:solidFill>
                <a:hlinkClick r:id="rId8"/>
              </a:rPr>
              <a:t>Consulting services</a:t>
            </a:r>
            <a:br>
              <a:rPr lang="en-US" sz="1400" dirty="0" smtClean="0">
                <a:solidFill>
                  <a:schemeClr val="tx1"/>
                </a:solidFill>
                <a:hlinkClick r:id="rId8"/>
              </a:rPr>
            </a:br>
            <a:endParaRPr lang="en-US" sz="1400" dirty="0" smtClean="0">
              <a:solidFill>
                <a:schemeClr val="tx1"/>
              </a:solidFill>
            </a:endParaRPr>
          </a:p>
        </p:txBody>
      </p:sp>
      <p:sp>
        <p:nvSpPr>
          <p:cNvPr id="3" name="TextBox 2">
            <a:hlinkClick r:id="rId9"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spTree>
    <p:extLst>
      <p:ext uri="{BB962C8B-B14F-4D97-AF65-F5344CB8AC3E}">
        <p14:creationId xmlns:p14="http://schemas.microsoft.com/office/powerpoint/2010/main" val="40215883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 Diagonal Corner Rectangle 11">
            <a:hlinkHover r:id="" action="ppaction://noaction" highlightClick="1"/>
          </p:cNvPr>
          <p:cNvSpPr/>
          <p:nvPr/>
        </p:nvSpPr>
        <p:spPr>
          <a:xfrm>
            <a:off x="6616700" y="5257800"/>
            <a:ext cx="1549400" cy="1549400"/>
          </a:xfrm>
          <a:prstGeom prst="round2DiagRect">
            <a:avLst/>
          </a:prstGeom>
          <a:solidFill>
            <a:schemeClr val="accent6">
              <a:lumMod val="50000"/>
            </a:schemeClr>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dirty="0" smtClean="0"/>
          </a:p>
          <a:p>
            <a:endParaRPr lang="en-US" sz="1200" dirty="0" smtClean="0"/>
          </a:p>
          <a:p>
            <a:endParaRPr lang="en-US" sz="1200" dirty="0"/>
          </a:p>
          <a:p>
            <a:endParaRPr lang="en-US" sz="1200" dirty="0" smtClean="0"/>
          </a:p>
          <a:p>
            <a:endParaRPr lang="en-US" sz="1200" dirty="0"/>
          </a:p>
          <a:p>
            <a:pPr algn="ctr"/>
            <a:r>
              <a:rPr lang="en-US" sz="2000" dirty="0" smtClean="0"/>
              <a:t>JavaScript</a:t>
            </a:r>
          </a:p>
        </p:txBody>
      </p:sp>
      <p:sp>
        <p:nvSpPr>
          <p:cNvPr id="3" name="Round Diagonal Corner Rectangle 2"/>
          <p:cNvSpPr/>
          <p:nvPr/>
        </p:nvSpPr>
        <p:spPr>
          <a:xfrm>
            <a:off x="1905000" y="660400"/>
            <a:ext cx="5486400" cy="5486400"/>
          </a:xfrm>
          <a:prstGeom prst="round2Diag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r>
              <a:rPr lang="en-US" sz="4000" dirty="0" smtClean="0"/>
              <a:t>R and RStudio</a:t>
            </a:r>
          </a:p>
          <a:p>
            <a:r>
              <a:rPr lang="en-US" sz="1400" dirty="0" smtClean="0"/>
              <a:t> R is a powerful and extensible language and software environment for statistical computing. RStudio offers one friendly interface to interact with H2O. </a:t>
            </a:r>
            <a:r>
              <a:rPr lang="en-US" sz="1400" dirty="0">
                <a:hlinkClick r:id="rId2"/>
              </a:rPr>
              <a:t>https://www.rstudio.com</a:t>
            </a:r>
            <a:r>
              <a:rPr lang="en-US" sz="1400" dirty="0" smtClean="0">
                <a:hlinkClick r:id="rId2"/>
              </a:rPr>
              <a:t>/</a:t>
            </a:r>
            <a:endParaRPr lang="en-US" sz="1400" dirty="0" smtClean="0"/>
          </a:p>
          <a:p>
            <a:endParaRPr lang="en-US" sz="1400" dirty="0">
              <a:solidFill>
                <a:srgbClr val="000000"/>
              </a:solidFill>
            </a:endParaRPr>
          </a:p>
          <a:p>
            <a:r>
              <a:rPr lang="en-US" sz="1400" dirty="0" smtClean="0"/>
              <a:t>UC Berkeley Statistics</a:t>
            </a:r>
          </a:p>
          <a:p>
            <a:r>
              <a:rPr lang="en-US" sz="1400" dirty="0" smtClean="0">
                <a:hlinkClick r:id="rId3"/>
              </a:rPr>
              <a:t>http</a:t>
            </a:r>
            <a:r>
              <a:rPr lang="en-US" sz="1400" dirty="0">
                <a:hlinkClick r:id="rId3"/>
              </a:rPr>
              <a:t>://guide.berkeley.edu/courses/stat</a:t>
            </a:r>
            <a:r>
              <a:rPr lang="en-US" sz="1400" dirty="0" smtClean="0">
                <a:hlinkClick r:id="rId3"/>
              </a:rPr>
              <a:t>/</a:t>
            </a:r>
            <a:endParaRPr lang="en-US" sz="1400" dirty="0" smtClean="0"/>
          </a:p>
          <a:p>
            <a:r>
              <a:rPr lang="en-US" sz="1400" dirty="0" smtClean="0">
                <a:hlinkClick r:id="rId4"/>
              </a:rPr>
              <a:t>http</a:t>
            </a:r>
            <a:r>
              <a:rPr lang="en-US" sz="1400" dirty="0">
                <a:hlinkClick r:id="rId4"/>
              </a:rPr>
              <a:t>://www.stat.berkeley.edu/~s133</a:t>
            </a:r>
            <a:r>
              <a:rPr lang="en-US" sz="1400" dirty="0" smtClean="0">
                <a:hlinkClick r:id="rId4"/>
              </a:rPr>
              <a:t>/</a:t>
            </a:r>
            <a:endParaRPr lang="en-US" sz="1400" dirty="0" smtClean="0"/>
          </a:p>
          <a:p>
            <a:endParaRPr lang="en-US" sz="1400" dirty="0" smtClean="0"/>
          </a:p>
          <a:p>
            <a:r>
              <a:rPr lang="en-US" sz="1400" dirty="0" smtClean="0"/>
              <a:t>UCLA IDRE</a:t>
            </a:r>
          </a:p>
          <a:p>
            <a:r>
              <a:rPr lang="en-US" sz="1400" dirty="0">
                <a:hlinkClick r:id="rId5"/>
              </a:rPr>
              <a:t>http://www.ats.ucla.edu/stat/r</a:t>
            </a:r>
            <a:r>
              <a:rPr lang="en-US" sz="1400" dirty="0" smtClean="0">
                <a:hlinkClick r:id="rId5"/>
              </a:rPr>
              <a:t>/</a:t>
            </a:r>
            <a:endParaRPr lang="en-US" sz="1400" dirty="0" smtClean="0"/>
          </a:p>
          <a:p>
            <a:r>
              <a:rPr lang="en-US" sz="1400" dirty="0" smtClean="0">
                <a:solidFill>
                  <a:srgbClr val="000000"/>
                </a:solidFill>
                <a:hlinkClick r:id="rId6"/>
              </a:rPr>
              <a:t>http</a:t>
            </a:r>
            <a:r>
              <a:rPr lang="en-US" sz="1400" dirty="0">
                <a:solidFill>
                  <a:srgbClr val="000000"/>
                </a:solidFill>
                <a:hlinkClick r:id="rId6"/>
              </a:rPr>
              <a:t>://www.ats.ucla.edu/stat/r/sk/</a:t>
            </a:r>
            <a:endParaRPr lang="en-US" sz="1400" dirty="0">
              <a:solidFill>
                <a:srgbClr val="000000"/>
              </a:solidFill>
            </a:endParaRPr>
          </a:p>
          <a:p>
            <a:endParaRPr lang="en-US" sz="1400" dirty="0" smtClean="0"/>
          </a:p>
          <a:p>
            <a:r>
              <a:rPr lang="en-US" sz="1400" dirty="0" smtClean="0"/>
              <a:t>Stack Overflow:</a:t>
            </a:r>
          </a:p>
          <a:p>
            <a:r>
              <a:rPr lang="en-US" sz="1400" dirty="0">
                <a:hlinkClick r:id="rId7"/>
              </a:rPr>
              <a:t>http://stackoverflow.com/questions/tagged/</a:t>
            </a:r>
            <a:r>
              <a:rPr lang="en-US" sz="1400" dirty="0" smtClean="0">
                <a:hlinkClick r:id="rId7"/>
              </a:rPr>
              <a:t>r</a:t>
            </a:r>
            <a:endParaRPr lang="en-US" sz="1400" dirty="0" smtClean="0"/>
          </a:p>
          <a:p>
            <a:endParaRPr lang="en-US" sz="1400" dirty="0" smtClean="0"/>
          </a:p>
          <a:p>
            <a:r>
              <a:rPr lang="en-US" sz="1400" dirty="0" smtClean="0"/>
              <a:t>Quick </a:t>
            </a:r>
            <a:r>
              <a:rPr lang="en-US" sz="1400" dirty="0"/>
              <a:t>R: </a:t>
            </a:r>
            <a:endParaRPr lang="en-US" sz="1400" dirty="0" smtClean="0"/>
          </a:p>
          <a:p>
            <a:r>
              <a:rPr lang="en-US" sz="1400" dirty="0">
                <a:hlinkClick r:id="rId8"/>
              </a:rPr>
              <a:t>http://www.statmethods.net</a:t>
            </a:r>
            <a:r>
              <a:rPr lang="en-US" sz="1400" dirty="0" smtClean="0">
                <a:hlinkClick r:id="rId8"/>
              </a:rPr>
              <a:t>/</a:t>
            </a:r>
            <a:endParaRPr lang="en-US" sz="1400" dirty="0" smtClean="0"/>
          </a:p>
          <a:p>
            <a:endParaRPr lang="en-US" sz="1400" dirty="0"/>
          </a:p>
          <a:p>
            <a:r>
              <a:rPr lang="en-US" sz="1400" dirty="0" smtClean="0"/>
              <a:t>R Bloggers: </a:t>
            </a:r>
          </a:p>
          <a:p>
            <a:r>
              <a:rPr lang="en-US" sz="1400" dirty="0">
                <a:hlinkClick r:id="rId9"/>
              </a:rPr>
              <a:t>https://www.r-bloggers.com</a:t>
            </a:r>
            <a:r>
              <a:rPr lang="en-US" sz="1400" dirty="0" smtClean="0">
                <a:hlinkClick r:id="rId9"/>
              </a:rPr>
              <a:t>/</a:t>
            </a:r>
            <a:endParaRPr lang="en-US" sz="1400" dirty="0" smtClean="0"/>
          </a:p>
          <a:p>
            <a:endParaRPr lang="en-US" sz="1400" dirty="0" smtClean="0"/>
          </a:p>
          <a:p>
            <a:endParaRPr lang="en-US" sz="1400" dirty="0" smtClean="0"/>
          </a:p>
          <a:p>
            <a:pPr marL="285750" indent="-285750">
              <a:buFontTx/>
              <a:buChar char="-"/>
            </a:pPr>
            <a:endParaRPr lang="en-US" sz="1400" dirty="0"/>
          </a:p>
        </p:txBody>
      </p:sp>
      <p:sp>
        <p:nvSpPr>
          <p:cNvPr id="6" name="TextBox 5">
            <a:hlinkClick r:id="rId10"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5" name="Straight Arrow Connector 4">
            <a:hlinkClick r:id="rId11" action="ppaction://hlinksldjump"/>
            <a:hlinkHover r:id="" action="ppaction://noaction" highlightClick="1"/>
          </p:cNvPr>
          <p:cNvCxnSpPr>
            <a:stCxn id="3" idx="3"/>
          </p:cNvCxnSpPr>
          <p:nvPr/>
        </p:nvCxnSpPr>
        <p:spPr>
          <a:xfrm flipV="1">
            <a:off x="4648200" y="0"/>
            <a:ext cx="0" cy="660400"/>
          </a:xfrm>
          <a:prstGeom prst="straightConnector1">
            <a:avLst/>
          </a:prstGeom>
          <a:ln w="63500">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hlinkClick r:id="rId12" action="ppaction://hlinksldjump"/>
            <a:hlinkHover r:id="" action="ppaction://noaction" highlightClick="1"/>
          </p:cNvPr>
          <p:cNvCxnSpPr/>
          <p:nvPr/>
        </p:nvCxnSpPr>
        <p:spPr>
          <a:xfrm flipV="1">
            <a:off x="7391400" y="3086100"/>
            <a:ext cx="1752600" cy="12700"/>
          </a:xfrm>
          <a:prstGeom prst="straightConnector1">
            <a:avLst/>
          </a:prstGeom>
          <a:ln w="635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25026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981199" y="622300"/>
            <a:ext cx="5659236" cy="5486400"/>
          </a:xfrm>
          <a:prstGeom prst="round2DiagRect">
            <a:avLst/>
          </a:prstGeom>
          <a:solidFill>
            <a:schemeClr val="accent6">
              <a:lumMod val="50000"/>
            </a:schemeClr>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r"/>
            <a:r>
              <a:rPr lang="en-US" sz="4000" dirty="0" smtClean="0"/>
              <a:t>JavaScript</a:t>
            </a:r>
          </a:p>
          <a:p>
            <a:r>
              <a:rPr lang="en-US" sz="1400" b="1" dirty="0" smtClean="0">
                <a:solidFill>
                  <a:schemeClr val="tx1"/>
                </a:solidFill>
              </a:rPr>
              <a:t/>
            </a:r>
            <a:br>
              <a:rPr lang="en-US" sz="1400" b="1" dirty="0" smtClean="0">
                <a:solidFill>
                  <a:schemeClr val="tx1"/>
                </a:solidFill>
              </a:rPr>
            </a:br>
            <a:r>
              <a:rPr lang="en-US" sz="1400" b="1" dirty="0" smtClean="0">
                <a:solidFill>
                  <a:schemeClr val="tx1"/>
                </a:solidFill>
              </a:rPr>
              <a:t>H2O is </a:t>
            </a:r>
            <a:r>
              <a:rPr lang="en-US" sz="1400" b="1" dirty="0">
                <a:solidFill>
                  <a:schemeClr val="tx1"/>
                </a:solidFill>
              </a:rPr>
              <a:t>an </a:t>
            </a:r>
            <a:r>
              <a:rPr lang="en-US" sz="1400" b="1" dirty="0" smtClean="0">
                <a:solidFill>
                  <a:schemeClr val="tx1"/>
                </a:solidFill>
              </a:rPr>
              <a:t>extensive software platform as well as an R package. </a:t>
            </a:r>
            <a:r>
              <a:rPr lang="en-US" sz="1400" b="1" dirty="0">
                <a:solidFill>
                  <a:schemeClr val="tx1"/>
                </a:solidFill>
              </a:rPr>
              <a:t>H</a:t>
            </a:r>
            <a:r>
              <a:rPr lang="en-US" sz="1400" b="1" dirty="0" smtClean="0">
                <a:solidFill>
                  <a:schemeClr val="tx1"/>
                </a:solidFill>
              </a:rPr>
              <a:t>2O in R connects to H20 in JVM via REST calls to execute commands. Learn more here:</a:t>
            </a:r>
          </a:p>
          <a:p>
            <a:r>
              <a:rPr lang="en-US" sz="1400" dirty="0">
                <a:solidFill>
                  <a:schemeClr val="tx1"/>
                </a:solidFill>
                <a:hlinkClick r:id="rId2"/>
              </a:rPr>
              <a:t>http://docs.h2o.ai/h2o/latest-stable/h2o-docs/architecture.html?highlight=rest%</a:t>
            </a:r>
            <a:r>
              <a:rPr lang="en-US" sz="1400" dirty="0" smtClean="0">
                <a:solidFill>
                  <a:schemeClr val="tx1"/>
                </a:solidFill>
                <a:hlinkClick r:id="rId2"/>
              </a:rPr>
              <a:t>20call</a:t>
            </a:r>
            <a:endParaRPr lang="en-US" sz="1400" dirty="0" smtClean="0">
              <a:solidFill>
                <a:schemeClr val="tx1"/>
              </a:solidFill>
            </a:endParaRPr>
          </a:p>
          <a:p>
            <a:endParaRPr lang="en-US" sz="1400" dirty="0">
              <a:solidFill>
                <a:schemeClr val="tx1"/>
              </a:solidFill>
            </a:endParaRPr>
          </a:p>
          <a:p>
            <a:r>
              <a:rPr lang="en-US" sz="1400" dirty="0">
                <a:solidFill>
                  <a:schemeClr val="tx1"/>
                </a:solidFill>
                <a:hlinkClick r:id="rId3"/>
              </a:rPr>
              <a:t>http://blog.revolutionanalytics.com/2014/04/a-dive-into-</a:t>
            </a:r>
            <a:r>
              <a:rPr lang="en-US" sz="1400" dirty="0" smtClean="0">
                <a:solidFill>
                  <a:schemeClr val="tx1"/>
                </a:solidFill>
                <a:hlinkClick r:id="rId3"/>
              </a:rPr>
              <a:t>h2o.html</a:t>
            </a:r>
            <a:endParaRPr lang="en-US" sz="1400" dirty="0" smtClean="0">
              <a:solidFill>
                <a:schemeClr val="tx1"/>
              </a:solidFill>
            </a:endParaRPr>
          </a:p>
          <a:p>
            <a:endParaRPr lang="en-US" sz="1400" b="1" dirty="0" smtClean="0">
              <a:solidFill>
                <a:schemeClr val="tx1"/>
              </a:solidFill>
            </a:endParaRPr>
          </a:p>
          <a:p>
            <a:r>
              <a:rPr lang="en-US" sz="1400" b="1" dirty="0" smtClean="0">
                <a:solidFill>
                  <a:schemeClr val="tx1"/>
                </a:solidFill>
              </a:rPr>
              <a:t>Download the latest Java Runtime </a:t>
            </a:r>
            <a:r>
              <a:rPr lang="en-US" sz="1400" b="1" dirty="0" err="1" smtClean="0">
                <a:solidFill>
                  <a:schemeClr val="tx1"/>
                </a:solidFill>
              </a:rPr>
              <a:t>Environment</a:t>
            </a:r>
            <a:r>
              <a:rPr lang="en-US" sz="1400" dirty="0" err="1" smtClean="0">
                <a:solidFill>
                  <a:schemeClr val="tx1"/>
                </a:solidFill>
                <a:hlinkClick r:id="rId4"/>
              </a:rPr>
              <a:t>http</a:t>
            </a:r>
            <a:r>
              <a:rPr lang="en-US" sz="1400" dirty="0">
                <a:solidFill>
                  <a:schemeClr val="tx1"/>
                </a:solidFill>
                <a:hlinkClick r:id="rId4"/>
              </a:rPr>
              <a:t>://www.oracle.com/technetwork/java/javase/downloads/jre8-downloads-2133155.</a:t>
            </a:r>
            <a:r>
              <a:rPr lang="en-US" sz="1400" dirty="0" smtClean="0">
                <a:solidFill>
                  <a:schemeClr val="tx1"/>
                </a:solidFill>
                <a:hlinkClick r:id="rId4"/>
              </a:rPr>
              <a:t>html</a:t>
            </a:r>
            <a:endParaRPr lang="en-US" sz="1400" dirty="0" smtClean="0">
              <a:solidFill>
                <a:schemeClr val="tx1"/>
              </a:solidFill>
            </a:endParaRPr>
          </a:p>
          <a:p>
            <a:endParaRPr lang="en-US" sz="1400" b="1" dirty="0" smtClean="0">
              <a:solidFill>
                <a:schemeClr val="tx1"/>
              </a:solidFill>
            </a:endParaRPr>
          </a:p>
          <a:p>
            <a:r>
              <a:rPr lang="en-US" sz="1400" b="1" dirty="0" smtClean="0">
                <a:solidFill>
                  <a:schemeClr val="tx1"/>
                </a:solidFill>
              </a:rPr>
              <a:t>JavaScript </a:t>
            </a:r>
            <a:r>
              <a:rPr lang="en-US" sz="1400" b="1" dirty="0">
                <a:solidFill>
                  <a:schemeClr val="tx1"/>
                </a:solidFill>
              </a:rPr>
              <a:t>is the backbone for H2O, thus making it highly customizable and also portable to other </a:t>
            </a:r>
            <a:r>
              <a:rPr lang="en-US" sz="1400" b="1" dirty="0" err="1">
                <a:solidFill>
                  <a:schemeClr val="tx1"/>
                </a:solidFill>
              </a:rPr>
              <a:t>APIs</a:t>
            </a:r>
            <a:r>
              <a:rPr lang="en-US" sz="1400" dirty="0" err="1">
                <a:solidFill>
                  <a:schemeClr val="tx1"/>
                </a:solidFill>
                <a:hlinkClick r:id="rId5"/>
              </a:rPr>
              <a:t>http</a:t>
            </a:r>
            <a:r>
              <a:rPr lang="en-US" sz="1400" dirty="0">
                <a:solidFill>
                  <a:schemeClr val="tx1"/>
                </a:solidFill>
                <a:hlinkClick r:id="rId5"/>
              </a:rPr>
              <a:t>://h2o-release.s3.amazonaws.com/h2o/master/3052/docs-website/h2o-docs/</a:t>
            </a:r>
            <a:r>
              <a:rPr lang="en-US" sz="1400" dirty="0" smtClean="0">
                <a:solidFill>
                  <a:schemeClr val="tx1"/>
                </a:solidFill>
                <a:hlinkClick r:id="rId5"/>
              </a:rPr>
              <a:t>index.html</a:t>
            </a:r>
            <a:endParaRPr lang="en-US" sz="1400" dirty="0">
              <a:solidFill>
                <a:schemeClr val="tx1"/>
              </a:solidFill>
            </a:endParaRPr>
          </a:p>
          <a:p>
            <a:endParaRPr lang="en-US" sz="1400" b="1" dirty="0" smtClean="0">
              <a:solidFill>
                <a:schemeClr val="tx1"/>
              </a:solidFill>
            </a:endParaRPr>
          </a:p>
          <a:p>
            <a:r>
              <a:rPr lang="en-US" sz="1400" b="1" dirty="0" smtClean="0">
                <a:solidFill>
                  <a:schemeClr val="tx1"/>
                </a:solidFill>
              </a:rPr>
              <a:t>Learn more about JavaScript: </a:t>
            </a:r>
          </a:p>
          <a:p>
            <a:r>
              <a:rPr lang="en-US" sz="1400" dirty="0">
                <a:solidFill>
                  <a:schemeClr val="tx1"/>
                </a:solidFill>
                <a:hlinkClick r:id="rId6"/>
              </a:rPr>
              <a:t>http://www.w3schools.com/js/</a:t>
            </a:r>
            <a:r>
              <a:rPr lang="en-US" sz="1400" dirty="0" smtClean="0">
                <a:solidFill>
                  <a:schemeClr val="tx1"/>
                </a:solidFill>
                <a:hlinkClick r:id="rId6"/>
              </a:rPr>
              <a:t>js_intro.asp</a:t>
            </a:r>
            <a:endParaRPr lang="en-US" sz="1400" dirty="0" smtClean="0">
              <a:solidFill>
                <a:schemeClr val="tx1"/>
              </a:solidFill>
            </a:endParaRPr>
          </a:p>
          <a:p>
            <a:endParaRPr lang="en-US" sz="1400" dirty="0">
              <a:solidFill>
                <a:schemeClr val="tx1"/>
              </a:solidFill>
            </a:endParaRPr>
          </a:p>
        </p:txBody>
      </p:sp>
      <p:sp>
        <p:nvSpPr>
          <p:cNvPr id="7" name="TextBox 6">
            <a:hlinkClick r:id="rId7"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sp>
        <p:nvSpPr>
          <p:cNvPr id="4" name="Round Diagonal Corner Rectangle 3">
            <a:hlinkClick r:id="rId8" action="ppaction://hlinksldjump"/>
            <a:hlinkHover r:id="" action="ppaction://noaction" highlightClick="1"/>
          </p:cNvPr>
          <p:cNvSpPr/>
          <p:nvPr/>
        </p:nvSpPr>
        <p:spPr>
          <a:xfrm>
            <a:off x="-1155700" y="-3860800"/>
            <a:ext cx="5486400" cy="5486400"/>
          </a:xfrm>
          <a:prstGeom prst="round2Diag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Tx/>
              <a:buChar char="-"/>
            </a:pPr>
            <a:endParaRPr lang="en-US" sz="1400" dirty="0"/>
          </a:p>
        </p:txBody>
      </p:sp>
    </p:spTree>
    <p:extLst>
      <p:ext uri="{BB962C8B-B14F-4D97-AF65-F5344CB8AC3E}">
        <p14:creationId xmlns:p14="http://schemas.microsoft.com/office/powerpoint/2010/main" val="24889156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854200" y="635000"/>
            <a:ext cx="5486400" cy="5486400"/>
          </a:xfrm>
          <a:prstGeom prst="round2DiagRect">
            <a:avLst/>
          </a:prstGeom>
          <a:solidFill>
            <a:srgbClr val="FFFF00"/>
          </a:solidFill>
          <a:effectLst>
            <a:glow rad="63500">
              <a:schemeClr val="accent5">
                <a:satMod val="175000"/>
                <a:alpha val="40000"/>
              </a:schemeClr>
            </a:glow>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b="1" dirty="0" smtClean="0">
                <a:solidFill>
                  <a:srgbClr val="000000"/>
                </a:solidFill>
              </a:rPr>
              <a:t>H2O</a:t>
            </a:r>
          </a:p>
          <a:p>
            <a:r>
              <a:rPr lang="en-US" sz="1400" b="1" dirty="0" smtClean="0">
                <a:solidFill>
                  <a:srgbClr val="000000"/>
                </a:solidFill>
              </a:rPr>
              <a:t>Installation </a:t>
            </a:r>
            <a:r>
              <a:rPr lang="en-US" sz="1400" b="1" dirty="0" err="1" smtClean="0">
                <a:solidFill>
                  <a:srgbClr val="000000"/>
                </a:solidFill>
              </a:rPr>
              <a:t>instructions</a:t>
            </a:r>
            <a:r>
              <a:rPr lang="en-US" sz="1400" dirty="0" err="1" smtClean="0">
                <a:solidFill>
                  <a:srgbClr val="000000"/>
                </a:solidFill>
                <a:hlinkClick r:id="rId2"/>
              </a:rPr>
              <a:t>http</a:t>
            </a:r>
            <a:r>
              <a:rPr lang="en-US" sz="1400" dirty="0">
                <a:solidFill>
                  <a:srgbClr val="000000"/>
                </a:solidFill>
                <a:hlinkClick r:id="rId2"/>
              </a:rPr>
              <a:t>://h2o-release.s3.amazonaws.com/h2o/rel-turing/10/</a:t>
            </a:r>
            <a:r>
              <a:rPr lang="en-US" sz="1400" dirty="0" smtClean="0">
                <a:solidFill>
                  <a:srgbClr val="000000"/>
                </a:solidFill>
                <a:hlinkClick r:id="rId2"/>
              </a:rPr>
              <a:t>index.html</a:t>
            </a:r>
            <a:endParaRPr lang="en-US" sz="1400" dirty="0" smtClean="0">
              <a:solidFill>
                <a:srgbClr val="000000"/>
              </a:solidFill>
            </a:endParaRPr>
          </a:p>
          <a:p>
            <a:endParaRPr lang="en-US" sz="1400" b="1" dirty="0" smtClean="0">
              <a:solidFill>
                <a:srgbClr val="000000"/>
              </a:solidFill>
            </a:endParaRPr>
          </a:p>
          <a:p>
            <a:r>
              <a:rPr lang="en-US" sz="1400" b="1" dirty="0" smtClean="0">
                <a:solidFill>
                  <a:srgbClr val="000000"/>
                </a:solidFill>
              </a:rPr>
              <a:t>Documentation</a:t>
            </a:r>
            <a:br>
              <a:rPr lang="en-US" sz="1400" b="1" dirty="0" smtClean="0">
                <a:solidFill>
                  <a:srgbClr val="000000"/>
                </a:solidFill>
              </a:rPr>
            </a:br>
            <a:r>
              <a:rPr lang="en-US" sz="1400" dirty="0" smtClean="0">
                <a:solidFill>
                  <a:srgbClr val="000000"/>
                </a:solidFill>
                <a:hlinkClick r:id="rId3"/>
              </a:rPr>
              <a:t>http</a:t>
            </a:r>
            <a:r>
              <a:rPr lang="en-US" sz="1400" dirty="0">
                <a:solidFill>
                  <a:srgbClr val="000000"/>
                </a:solidFill>
                <a:hlinkClick r:id="rId3"/>
              </a:rPr>
              <a:t>://docs.h2o.ai/h2o/latest-stable/</a:t>
            </a:r>
            <a:r>
              <a:rPr lang="en-US" sz="1400" dirty="0" smtClean="0">
                <a:solidFill>
                  <a:srgbClr val="000000"/>
                </a:solidFill>
                <a:hlinkClick r:id="rId3"/>
              </a:rPr>
              <a:t>index.html</a:t>
            </a:r>
            <a:endParaRPr lang="en-US" sz="1400" dirty="0" smtClean="0">
              <a:solidFill>
                <a:srgbClr val="000000"/>
              </a:solidFill>
            </a:endParaRPr>
          </a:p>
          <a:p>
            <a:endParaRPr lang="en-US" sz="1400" b="1" dirty="0" smtClean="0">
              <a:solidFill>
                <a:srgbClr val="000000"/>
              </a:solidFill>
            </a:endParaRPr>
          </a:p>
          <a:p>
            <a:r>
              <a:rPr lang="en-US" sz="1400" b="1" dirty="0" smtClean="0">
                <a:solidFill>
                  <a:srgbClr val="000000"/>
                </a:solidFill>
              </a:rPr>
              <a:t>Overview</a:t>
            </a:r>
            <a:endParaRPr lang="en-US" sz="1400" b="1" u="sng" dirty="0" smtClean="0">
              <a:solidFill>
                <a:srgbClr val="000000"/>
              </a:solidFill>
              <a:hlinkClick r:id="rId4"/>
            </a:endParaRPr>
          </a:p>
          <a:p>
            <a:r>
              <a:rPr lang="en-US" sz="1400" dirty="0" smtClean="0">
                <a:solidFill>
                  <a:srgbClr val="000000"/>
                </a:solidFill>
                <a:hlinkClick r:id="rId4"/>
              </a:rPr>
              <a:t>http</a:t>
            </a:r>
            <a:r>
              <a:rPr lang="en-US" sz="1400" dirty="0">
                <a:solidFill>
                  <a:srgbClr val="000000"/>
                </a:solidFill>
                <a:hlinkClick r:id="rId4"/>
              </a:rPr>
              <a:t>://blog.revolutionanalytics.com/2014/04/a-dive-into-</a:t>
            </a:r>
            <a:r>
              <a:rPr lang="en-US" sz="1400" dirty="0" smtClean="0">
                <a:solidFill>
                  <a:srgbClr val="000000"/>
                </a:solidFill>
                <a:hlinkClick r:id="rId4"/>
              </a:rPr>
              <a:t>h2o.html</a:t>
            </a:r>
            <a:endParaRPr lang="en-US" sz="1400" dirty="0" smtClean="0">
              <a:solidFill>
                <a:srgbClr val="000000"/>
              </a:solidFill>
            </a:endParaRPr>
          </a:p>
          <a:p>
            <a:pPr marL="171450" indent="-171450">
              <a:buFontTx/>
              <a:buChar char="-"/>
            </a:pPr>
            <a:endParaRPr lang="en-US" sz="1400" b="1" dirty="0" smtClean="0">
              <a:solidFill>
                <a:srgbClr val="000000"/>
              </a:solidFill>
            </a:endParaRPr>
          </a:p>
          <a:p>
            <a:r>
              <a:rPr lang="en-US" sz="1400" b="1" dirty="0" smtClean="0">
                <a:solidFill>
                  <a:srgbClr val="000000"/>
                </a:solidFill>
              </a:rPr>
              <a:t>R </a:t>
            </a:r>
            <a:r>
              <a:rPr lang="en-US" sz="1400" b="1" dirty="0" err="1">
                <a:solidFill>
                  <a:srgbClr val="000000"/>
                </a:solidFill>
              </a:rPr>
              <a:t>tutorial</a:t>
            </a:r>
            <a:r>
              <a:rPr lang="en-US" sz="1400" dirty="0" err="1">
                <a:solidFill>
                  <a:srgbClr val="000000"/>
                </a:solidFill>
                <a:hlinkClick r:id="rId5"/>
              </a:rPr>
              <a:t>http</a:t>
            </a:r>
            <a:r>
              <a:rPr lang="en-US" sz="1400" dirty="0">
                <a:solidFill>
                  <a:srgbClr val="000000"/>
                </a:solidFill>
                <a:hlinkClick r:id="rId5"/>
              </a:rPr>
              <a:t>://h2o-release.s3.amazonaws.com/h2o/rel-noether/4/docs-website/Ruser/rtutorial.html?highlight=syntax</a:t>
            </a:r>
            <a:endParaRPr lang="en-US" sz="1400" dirty="0">
              <a:solidFill>
                <a:srgbClr val="000000"/>
              </a:solidFill>
            </a:endParaRPr>
          </a:p>
          <a:p>
            <a:endParaRPr lang="en-US" sz="1400" b="1" dirty="0" smtClean="0">
              <a:solidFill>
                <a:srgbClr val="000000"/>
              </a:solidFill>
            </a:endParaRPr>
          </a:p>
          <a:p>
            <a:r>
              <a:rPr lang="en-US" sz="1400" b="1" dirty="0" smtClean="0">
                <a:solidFill>
                  <a:srgbClr val="000000"/>
                </a:solidFill>
              </a:rPr>
              <a:t>Tutorials</a:t>
            </a:r>
            <a:br>
              <a:rPr lang="en-US" sz="1400" b="1" dirty="0" smtClean="0">
                <a:solidFill>
                  <a:srgbClr val="000000"/>
                </a:solidFill>
              </a:rPr>
            </a:br>
            <a:r>
              <a:rPr lang="en-US" sz="1400" dirty="0" smtClean="0">
                <a:solidFill>
                  <a:srgbClr val="000000"/>
                </a:solidFill>
                <a:hlinkClick r:id="rId6"/>
              </a:rPr>
              <a:t>https</a:t>
            </a:r>
            <a:r>
              <a:rPr lang="en-US" sz="1400" dirty="0">
                <a:solidFill>
                  <a:srgbClr val="000000"/>
                </a:solidFill>
                <a:hlinkClick r:id="rId6"/>
              </a:rPr>
              <a:t>://github.com/h2oai/h2o-</a:t>
            </a:r>
            <a:r>
              <a:rPr lang="en-US" sz="1400" dirty="0" smtClean="0">
                <a:solidFill>
                  <a:srgbClr val="000000"/>
                </a:solidFill>
                <a:hlinkClick r:id="rId6"/>
              </a:rPr>
              <a:t>tutorials</a:t>
            </a:r>
            <a:endParaRPr lang="en-US" sz="1400" dirty="0" smtClean="0">
              <a:solidFill>
                <a:srgbClr val="000000"/>
              </a:solidFill>
            </a:endParaRPr>
          </a:p>
          <a:p>
            <a:endParaRPr lang="en-US" sz="1400" b="1" dirty="0">
              <a:solidFill>
                <a:srgbClr val="000000"/>
              </a:solidFill>
            </a:endParaRPr>
          </a:p>
          <a:p>
            <a:pPr marL="171450" indent="-171450">
              <a:buFontTx/>
              <a:buChar char="-"/>
            </a:pPr>
            <a:endParaRPr lang="en-US" sz="1000" b="1" dirty="0">
              <a:solidFill>
                <a:srgbClr val="000000"/>
              </a:solidFill>
            </a:endParaRPr>
          </a:p>
          <a:p>
            <a:endParaRPr lang="en-US" sz="1000" b="1" dirty="0" smtClean="0">
              <a:solidFill>
                <a:srgbClr val="000000"/>
              </a:solidFill>
            </a:endParaRPr>
          </a:p>
          <a:p>
            <a:endParaRPr lang="en-US" sz="1000" b="1" dirty="0" smtClean="0">
              <a:solidFill>
                <a:srgbClr val="000000"/>
              </a:solidFill>
            </a:endParaRPr>
          </a:p>
          <a:p>
            <a:pPr marL="171450" indent="-171450">
              <a:buFontTx/>
              <a:buChar char="-"/>
            </a:pPr>
            <a:endParaRPr lang="en-US" sz="1000" b="1" dirty="0" smtClean="0">
              <a:solidFill>
                <a:srgbClr val="000000"/>
              </a:solidFill>
            </a:endParaRPr>
          </a:p>
          <a:p>
            <a:pPr marL="171450" indent="-171450">
              <a:buFontTx/>
              <a:buChar char="-"/>
            </a:pPr>
            <a:endParaRPr lang="en-US" sz="1000" b="1" dirty="0" smtClean="0">
              <a:solidFill>
                <a:srgbClr val="000000"/>
              </a:solidFill>
            </a:endParaRPr>
          </a:p>
          <a:p>
            <a:pPr marL="171450" indent="-171450">
              <a:buFontTx/>
              <a:buChar char="-"/>
            </a:pPr>
            <a:endParaRPr lang="en-US" sz="1000" b="1" dirty="0" smtClean="0">
              <a:solidFill>
                <a:srgbClr val="000000"/>
              </a:solidFill>
            </a:endParaRPr>
          </a:p>
          <a:p>
            <a:pPr marL="171450" indent="-171450">
              <a:buFontTx/>
              <a:buChar char="-"/>
            </a:pPr>
            <a:endParaRPr lang="en-US" sz="1000" b="1" dirty="0">
              <a:solidFill>
                <a:srgbClr val="000000"/>
              </a:solidFill>
            </a:endParaRPr>
          </a:p>
        </p:txBody>
      </p:sp>
      <p:sp>
        <p:nvSpPr>
          <p:cNvPr id="6" name="TextBox 5">
            <a:hlinkClick r:id="rId7"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9" name="Straight Arrow Connector 8">
            <a:hlinkClick r:id="rId8" action="ppaction://hlinksldjump"/>
            <a:hlinkHover r:id="" action="ppaction://noaction" highlightClick="1"/>
          </p:cNvPr>
          <p:cNvCxnSpPr/>
          <p:nvPr/>
        </p:nvCxnSpPr>
        <p:spPr>
          <a:xfrm flipV="1">
            <a:off x="0" y="3251200"/>
            <a:ext cx="1854200" cy="12700"/>
          </a:xfrm>
          <a:prstGeom prst="straightConnector1">
            <a:avLst/>
          </a:prstGeom>
          <a:ln w="63500">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a:hlinkClick r:id="rId9" action="ppaction://hlinksldjump"/>
            <a:hlinkHover r:id="" action="ppaction://noaction" highlightClick="1"/>
          </p:cNvPr>
          <p:cNvCxnSpPr/>
          <p:nvPr/>
        </p:nvCxnSpPr>
        <p:spPr>
          <a:xfrm flipV="1">
            <a:off x="7340600" y="3187700"/>
            <a:ext cx="1612900" cy="1270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hlinkClick r:id="rId10" action="ppaction://hlinksldjump"/>
            <a:hlinkHover r:id="" action="ppaction://noaction" highlightClick="1"/>
          </p:cNvPr>
          <p:cNvCxnSpPr>
            <a:stCxn id="2" idx="1"/>
          </p:cNvCxnSpPr>
          <p:nvPr/>
        </p:nvCxnSpPr>
        <p:spPr>
          <a:xfrm>
            <a:off x="4597400" y="6121400"/>
            <a:ext cx="0" cy="635000"/>
          </a:xfrm>
          <a:prstGeom prst="straightConnector1">
            <a:avLst/>
          </a:prstGeom>
          <a:ln w="63500">
            <a:solidFill>
              <a:srgbClr val="FFFF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9028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854200" y="635000"/>
            <a:ext cx="5486400" cy="5486400"/>
          </a:xfrm>
          <a:prstGeom prst="round2DiagRect">
            <a:avLst/>
          </a:prstGeom>
          <a:solidFill>
            <a:srgbClr val="FFFF00"/>
          </a:solidFill>
          <a:effectLst>
            <a:glow rad="63500">
              <a:schemeClr val="accent5">
                <a:satMod val="175000"/>
                <a:alpha val="40000"/>
              </a:schemeClr>
            </a:glow>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b="1" dirty="0" smtClean="0">
                <a:solidFill>
                  <a:srgbClr val="000000"/>
                </a:solidFill>
              </a:rPr>
              <a:t>H2O</a:t>
            </a:r>
          </a:p>
          <a:p>
            <a:endParaRPr lang="en-US" sz="2000" b="1" dirty="0" smtClean="0">
              <a:solidFill>
                <a:srgbClr val="000000"/>
              </a:solidFill>
            </a:endParaRPr>
          </a:p>
          <a:p>
            <a:r>
              <a:rPr lang="en-US" sz="1400" b="1" dirty="0" smtClean="0">
                <a:solidFill>
                  <a:srgbClr val="000000"/>
                </a:solidFill>
              </a:rPr>
              <a:t>1. Cluster initialization</a:t>
            </a:r>
            <a:endParaRPr lang="en-US" sz="1400" b="1" dirty="0">
              <a:solidFill>
                <a:srgbClr val="000000"/>
              </a:solidFill>
            </a:endParaRPr>
          </a:p>
          <a:p>
            <a:r>
              <a:rPr lang="en-US" sz="1400" dirty="0" smtClean="0">
                <a:solidFill>
                  <a:srgbClr val="000000"/>
                </a:solidFill>
              </a:rPr>
              <a:t>First, let’s initialize a cluster with </a:t>
            </a:r>
            <a:r>
              <a:rPr lang="en-US" sz="1400" b="1" dirty="0" smtClean="0">
                <a:solidFill>
                  <a:srgbClr val="000000"/>
                </a:solidFill>
              </a:rPr>
              <a:t>h2o.init(). </a:t>
            </a:r>
            <a:endParaRPr lang="en-US" sz="1400" dirty="0" smtClean="0">
              <a:solidFill>
                <a:srgbClr val="000000"/>
              </a:solidFill>
            </a:endParaRPr>
          </a:p>
          <a:p>
            <a:endParaRPr lang="en-US" sz="1400" b="1" dirty="0" smtClean="0">
              <a:solidFill>
                <a:srgbClr val="000000"/>
              </a:solidFill>
            </a:endParaRPr>
          </a:p>
          <a:p>
            <a:r>
              <a:rPr lang="en-US" sz="1400" b="1" dirty="0" smtClean="0">
                <a:solidFill>
                  <a:srgbClr val="000000"/>
                </a:solidFill>
              </a:rPr>
              <a:t>2. Import and split data</a:t>
            </a:r>
          </a:p>
          <a:p>
            <a:r>
              <a:rPr lang="en-US" sz="1400" dirty="0" smtClean="0">
                <a:solidFill>
                  <a:srgbClr val="000000"/>
                </a:solidFill>
              </a:rPr>
              <a:t>We will then </a:t>
            </a:r>
            <a:r>
              <a:rPr lang="en-US" sz="1400" u="sng" dirty="0" smtClean="0">
                <a:solidFill>
                  <a:srgbClr val="000000"/>
                </a:solidFill>
              </a:rPr>
              <a:t>import data</a:t>
            </a:r>
            <a:r>
              <a:rPr lang="en-US" sz="1400" dirty="0" smtClean="0">
                <a:solidFill>
                  <a:srgbClr val="000000"/>
                </a:solidFill>
              </a:rPr>
              <a:t> into our instance using </a:t>
            </a:r>
            <a:r>
              <a:rPr lang="en-US" sz="1400" b="1" dirty="0" smtClean="0">
                <a:solidFill>
                  <a:srgbClr val="000000"/>
                </a:solidFill>
              </a:rPr>
              <a:t>h2o.importFile</a:t>
            </a:r>
            <a:r>
              <a:rPr lang="en-US" sz="1400" b="1" dirty="0">
                <a:solidFill>
                  <a:srgbClr val="000000"/>
                </a:solidFill>
              </a:rPr>
              <a:t>(</a:t>
            </a:r>
            <a:r>
              <a:rPr lang="en-US" sz="1400" b="1" dirty="0" smtClean="0">
                <a:solidFill>
                  <a:srgbClr val="000000"/>
                </a:solidFill>
              </a:rPr>
              <a:t>)</a:t>
            </a:r>
            <a:r>
              <a:rPr lang="en-US" sz="1400" dirty="0" smtClean="0">
                <a:solidFill>
                  <a:srgbClr val="000000"/>
                </a:solidFill>
              </a:rPr>
              <a:t> and </a:t>
            </a:r>
            <a:r>
              <a:rPr lang="en-US" sz="1400" u="sng" dirty="0" smtClean="0">
                <a:solidFill>
                  <a:srgbClr val="000000"/>
                </a:solidFill>
              </a:rPr>
              <a:t>split it</a:t>
            </a:r>
            <a:r>
              <a:rPr lang="en-US" sz="1400" dirty="0" smtClean="0">
                <a:solidFill>
                  <a:srgbClr val="000000"/>
                </a:solidFill>
              </a:rPr>
              <a:t> with </a:t>
            </a:r>
            <a:r>
              <a:rPr lang="en-US" sz="1400" b="1" dirty="0" smtClean="0">
                <a:solidFill>
                  <a:srgbClr val="000000"/>
                </a:solidFill>
              </a:rPr>
              <a:t>h2o.splitFrame</a:t>
            </a:r>
            <a:r>
              <a:rPr lang="en-US" sz="1400" b="1" dirty="0">
                <a:solidFill>
                  <a:srgbClr val="000000"/>
                </a:solidFill>
              </a:rPr>
              <a:t>(</a:t>
            </a:r>
            <a:r>
              <a:rPr lang="en-US" sz="1400" b="1" dirty="0" smtClean="0">
                <a:solidFill>
                  <a:srgbClr val="000000"/>
                </a:solidFill>
              </a:rPr>
              <a:t>) </a:t>
            </a:r>
            <a:r>
              <a:rPr lang="en-US" sz="1400" dirty="0" smtClean="0">
                <a:solidFill>
                  <a:srgbClr val="000000"/>
                </a:solidFill>
              </a:rPr>
              <a:t>to create </a:t>
            </a:r>
            <a:r>
              <a:rPr lang="en-US" sz="1400" dirty="0" smtClean="0">
                <a:solidFill>
                  <a:srgbClr val="000000"/>
                </a:solidFill>
              </a:rPr>
              <a:t>training, validation, and </a:t>
            </a:r>
            <a:r>
              <a:rPr lang="en-US" sz="1400" dirty="0" smtClean="0">
                <a:solidFill>
                  <a:srgbClr val="000000"/>
                </a:solidFill>
              </a:rPr>
              <a:t>test datasets.</a:t>
            </a:r>
            <a:endParaRPr lang="en-US" sz="1400" b="1" dirty="0" smtClean="0">
              <a:solidFill>
                <a:srgbClr val="000000"/>
              </a:solidFill>
            </a:endParaRPr>
          </a:p>
          <a:p>
            <a:endParaRPr lang="en-US" sz="1400" b="1" dirty="0" smtClean="0">
              <a:solidFill>
                <a:srgbClr val="000000"/>
              </a:solidFill>
            </a:endParaRPr>
          </a:p>
          <a:p>
            <a:r>
              <a:rPr lang="en-US" sz="1400" b="1" dirty="0" smtClean="0">
                <a:solidFill>
                  <a:srgbClr val="000000"/>
                </a:solidFill>
              </a:rPr>
              <a:t>3. Fit a </a:t>
            </a:r>
            <a:r>
              <a:rPr lang="en-US" sz="1400" b="1" dirty="0" smtClean="0">
                <a:solidFill>
                  <a:srgbClr val="000000"/>
                </a:solidFill>
                <a:hlinkClick r:id="rId2" action="ppaction://hlinksldjump"/>
              </a:rPr>
              <a:t>random forest</a:t>
            </a:r>
            <a:r>
              <a:rPr lang="en-US" sz="1400" b="1" dirty="0" smtClean="0">
                <a:solidFill>
                  <a:srgbClr val="000000"/>
                </a:solidFill>
              </a:rPr>
              <a:t> model</a:t>
            </a:r>
          </a:p>
          <a:p>
            <a:r>
              <a:rPr lang="en-US" sz="1400" dirty="0" smtClean="0">
                <a:solidFill>
                  <a:srgbClr val="000000"/>
                </a:solidFill>
              </a:rPr>
              <a:t>It is useful to tinker with a single model before doing a mash-up. Let’s use a random forest example. </a:t>
            </a:r>
          </a:p>
          <a:p>
            <a:endParaRPr lang="en-US" sz="1400" dirty="0">
              <a:solidFill>
                <a:srgbClr val="000000"/>
              </a:solidFill>
            </a:endParaRPr>
          </a:p>
          <a:p>
            <a:r>
              <a:rPr lang="en-US" sz="1400" b="1" dirty="0" smtClean="0">
                <a:solidFill>
                  <a:srgbClr val="000000"/>
                </a:solidFill>
              </a:rPr>
              <a:t>4. Compare the random forest with other models using the “h2oEnsemble” R package.</a:t>
            </a:r>
          </a:p>
          <a:p>
            <a:endParaRPr lang="en-US" sz="1400" b="1" dirty="0">
              <a:solidFill>
                <a:srgbClr val="000000"/>
              </a:solidFill>
            </a:endParaRPr>
          </a:p>
          <a:p>
            <a:r>
              <a:rPr lang="en-US" sz="1400" b="1" dirty="0" smtClean="0">
                <a:solidFill>
                  <a:srgbClr val="000000"/>
                </a:solidFill>
              </a:rPr>
              <a:t>5. Stack the models.</a:t>
            </a:r>
          </a:p>
          <a:p>
            <a:endParaRPr lang="en-US" sz="1400" b="1" dirty="0">
              <a:solidFill>
                <a:srgbClr val="000000"/>
              </a:solidFill>
            </a:endParaRPr>
          </a:p>
        </p:txBody>
      </p:sp>
      <p:sp>
        <p:nvSpPr>
          <p:cNvPr id="4" name="TextBox 3">
            <a:hlinkClick r:id="rId3"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6" name="Straight Arrow Connector 5">
            <a:hlinkClick r:id="rId4" action="ppaction://hlinksldjump"/>
            <a:hlinkHover r:id="" action="ppaction://noaction" highlightClick="1"/>
          </p:cNvPr>
          <p:cNvCxnSpPr/>
          <p:nvPr/>
        </p:nvCxnSpPr>
        <p:spPr>
          <a:xfrm flipV="1">
            <a:off x="7340600" y="3187700"/>
            <a:ext cx="1612900" cy="1270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a:hlinkClick r:id="rId5" action="ppaction://hlinksldjump"/>
            <a:hlinkHover r:id="" action="ppaction://noaction" highlightClick="1"/>
          </p:cNvPr>
          <p:cNvCxnSpPr/>
          <p:nvPr/>
        </p:nvCxnSpPr>
        <p:spPr>
          <a:xfrm flipV="1">
            <a:off x="-114300" y="3200400"/>
            <a:ext cx="1987550" cy="1270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37178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854200" y="635000"/>
            <a:ext cx="5486400" cy="5486400"/>
          </a:xfrm>
          <a:prstGeom prst="round2DiagRect">
            <a:avLst/>
          </a:prstGeom>
          <a:solidFill>
            <a:srgbClr val="FFFF00"/>
          </a:solidFill>
          <a:effectLst>
            <a:glow rad="63500">
              <a:schemeClr val="accent5">
                <a:satMod val="175000"/>
                <a:alpha val="40000"/>
              </a:schemeClr>
            </a:glow>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b="1" dirty="0" smtClean="0">
                <a:solidFill>
                  <a:srgbClr val="000000"/>
                </a:solidFill>
              </a:rPr>
              <a:t>h2oEnsemble</a:t>
            </a:r>
          </a:p>
          <a:p>
            <a:pPr algn="ctr"/>
            <a:endParaRPr lang="en-US" sz="4000" b="1" dirty="0">
              <a:solidFill>
                <a:srgbClr val="000000"/>
              </a:solidFill>
            </a:endParaRPr>
          </a:p>
          <a:p>
            <a:pPr marL="171450" indent="-171450">
              <a:buFontTx/>
              <a:buChar char="-"/>
            </a:pPr>
            <a:r>
              <a:rPr lang="en-US" sz="1400" b="1" dirty="0" smtClean="0">
                <a:solidFill>
                  <a:srgbClr val="000000"/>
                </a:solidFill>
              </a:rPr>
              <a:t>Although we can fit individual parameters for each model, it might also be useful to compare the performances of multiple models at once. </a:t>
            </a:r>
          </a:p>
          <a:p>
            <a:pPr marL="171450" indent="-171450">
              <a:buFontTx/>
              <a:buChar char="-"/>
            </a:pPr>
            <a:endParaRPr lang="en-US" sz="1400" b="1" dirty="0">
              <a:solidFill>
                <a:srgbClr val="000000"/>
              </a:solidFill>
            </a:endParaRPr>
          </a:p>
          <a:p>
            <a:pPr marL="171450" indent="-171450">
              <a:buFontTx/>
              <a:buChar char="-"/>
            </a:pPr>
            <a:r>
              <a:rPr lang="en-US" sz="1400" b="1" dirty="0" smtClean="0">
                <a:solidFill>
                  <a:srgbClr val="000000"/>
                </a:solidFill>
              </a:rPr>
              <a:t>Use the “h2oEnsemble” R package to compare the three models we wish to compare. </a:t>
            </a:r>
          </a:p>
          <a:p>
            <a:endParaRPr lang="en-US" sz="1400" b="1" dirty="0">
              <a:solidFill>
                <a:srgbClr val="000000"/>
              </a:solidFill>
            </a:endParaRPr>
          </a:p>
          <a:p>
            <a:r>
              <a:rPr lang="en-US" sz="1400" b="1" dirty="0">
                <a:solidFill>
                  <a:srgbClr val="000000"/>
                </a:solidFill>
                <a:hlinkClick r:id="rId2" action="ppaction://hlinksldjump"/>
              </a:rPr>
              <a:t>r</a:t>
            </a:r>
            <a:r>
              <a:rPr lang="en-US" sz="1400" b="1" dirty="0" smtClean="0">
                <a:solidFill>
                  <a:srgbClr val="000000"/>
                </a:solidFill>
                <a:hlinkClick r:id="rId2" action="ppaction://hlinksldjump"/>
              </a:rPr>
              <a:t>andom forest</a:t>
            </a:r>
            <a:endParaRPr lang="en-US" sz="1400" b="1" dirty="0" smtClean="0">
              <a:solidFill>
                <a:srgbClr val="000000"/>
              </a:solidFill>
            </a:endParaRPr>
          </a:p>
          <a:p>
            <a:pPr marL="171450" indent="-171450">
              <a:buFontTx/>
              <a:buChar char="-"/>
            </a:pPr>
            <a:endParaRPr lang="en-US" sz="1400" b="1" dirty="0" smtClean="0">
              <a:solidFill>
                <a:srgbClr val="000000"/>
              </a:solidFill>
            </a:endParaRPr>
          </a:p>
          <a:p>
            <a:r>
              <a:rPr lang="en-US" sz="1400" b="1" dirty="0" smtClean="0">
                <a:solidFill>
                  <a:srgbClr val="000000"/>
                </a:solidFill>
                <a:hlinkClick r:id="rId3" action="ppaction://hlinksldjump"/>
              </a:rPr>
              <a:t>gradient boosted machine</a:t>
            </a:r>
            <a:endParaRPr lang="en-US" sz="1400" b="1" dirty="0" smtClean="0">
              <a:solidFill>
                <a:srgbClr val="000000"/>
              </a:solidFill>
            </a:endParaRPr>
          </a:p>
          <a:p>
            <a:endParaRPr lang="en-US" sz="1400" b="1" dirty="0">
              <a:solidFill>
                <a:srgbClr val="000000"/>
              </a:solidFill>
            </a:endParaRPr>
          </a:p>
          <a:p>
            <a:r>
              <a:rPr lang="en-US" sz="1400" b="1" dirty="0" smtClean="0">
                <a:solidFill>
                  <a:srgbClr val="000000"/>
                </a:solidFill>
                <a:hlinkClick r:id="rId4" action="ppaction://hlinksldjump"/>
              </a:rPr>
              <a:t>elastic net regression</a:t>
            </a:r>
            <a:endParaRPr lang="en-US" sz="1400" b="1" dirty="0" smtClean="0">
              <a:solidFill>
                <a:srgbClr val="000000"/>
              </a:solidFill>
            </a:endParaRPr>
          </a:p>
          <a:p>
            <a:endParaRPr lang="en-US" sz="1400" b="1" dirty="0">
              <a:solidFill>
                <a:srgbClr val="000000"/>
              </a:solidFill>
            </a:endParaRPr>
          </a:p>
          <a:p>
            <a:r>
              <a:rPr lang="en-US" sz="1400" b="1" dirty="0" smtClean="0">
                <a:solidFill>
                  <a:srgbClr val="000000"/>
                </a:solidFill>
                <a:hlinkClick r:id="rId5"/>
              </a:rPr>
              <a:t>Deep learning</a:t>
            </a:r>
            <a:endParaRPr lang="en-US" sz="1400" b="1" dirty="0" smtClean="0">
              <a:solidFill>
                <a:srgbClr val="000000"/>
              </a:solidFill>
            </a:endParaRPr>
          </a:p>
          <a:p>
            <a:endParaRPr lang="en-US" sz="1400" b="1" dirty="0" smtClean="0">
              <a:solidFill>
                <a:srgbClr val="000000"/>
              </a:solidFill>
            </a:endParaRPr>
          </a:p>
          <a:p>
            <a:pPr marL="171450" indent="-171450" algn="ctr">
              <a:buFontTx/>
              <a:buChar char="-"/>
            </a:pPr>
            <a:endParaRPr lang="en-US" sz="1400" b="1" dirty="0">
              <a:solidFill>
                <a:srgbClr val="000000"/>
              </a:solidFill>
            </a:endParaRPr>
          </a:p>
        </p:txBody>
      </p:sp>
      <p:sp>
        <p:nvSpPr>
          <p:cNvPr id="4" name="TextBox 3">
            <a:hlinkClick r:id="rId6"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6" name="Straight Arrow Connector 5">
            <a:hlinkClick r:id="rId7" action="ppaction://hlinksldjump"/>
            <a:hlinkHover r:id="" action="ppaction://noaction" highlightClick="1"/>
          </p:cNvPr>
          <p:cNvCxnSpPr/>
          <p:nvPr/>
        </p:nvCxnSpPr>
        <p:spPr>
          <a:xfrm flipV="1">
            <a:off x="0" y="3238500"/>
            <a:ext cx="1854200" cy="1270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hlinkClick r:id="rId8" action="ppaction://hlinksldjump"/>
            <a:hlinkHover r:id="" action="ppaction://noaction" highlightClick="1"/>
          </p:cNvPr>
          <p:cNvCxnSpPr>
            <a:stCxn id="2" idx="3"/>
          </p:cNvCxnSpPr>
          <p:nvPr/>
        </p:nvCxnSpPr>
        <p:spPr>
          <a:xfrm flipV="1">
            <a:off x="4597400" y="0"/>
            <a:ext cx="0" cy="63500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006666"/>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sp>
        <p:nvSpPr>
          <p:cNvPr id="3" name="Round Diagonal Corner Rectangle 2"/>
          <p:cNvSpPr/>
          <p:nvPr/>
        </p:nvSpPr>
        <p:spPr>
          <a:xfrm>
            <a:off x="1981200" y="622300"/>
            <a:ext cx="5486400" cy="5486400"/>
          </a:xfrm>
          <a:prstGeom prst="round2DiagRect">
            <a:avLst/>
          </a:prstGeom>
          <a:solidFill>
            <a:srgbClr val="FFFF00"/>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b="1" dirty="0" smtClean="0">
                <a:solidFill>
                  <a:schemeClr val="bg1"/>
                </a:solidFill>
              </a:rPr>
              <a:t>H2O</a:t>
            </a:r>
          </a:p>
          <a:p>
            <a:pPr algn="ctr"/>
            <a:endParaRPr lang="en-US" sz="4000" dirty="0" smtClean="0">
              <a:solidFill>
                <a:schemeClr val="bg1"/>
              </a:solidFill>
            </a:endParaRPr>
          </a:p>
          <a:p>
            <a:r>
              <a:rPr lang="en-US" sz="1400" b="1" dirty="0" smtClean="0">
                <a:solidFill>
                  <a:schemeClr val="bg1"/>
                </a:solidFill>
              </a:rPr>
              <a:t>`h2o.grid()` and `h2o.stack()`</a:t>
            </a:r>
            <a:endParaRPr lang="en-US" sz="1400" dirty="0">
              <a:solidFill>
                <a:schemeClr val="bg1"/>
              </a:solidFill>
            </a:endParaRPr>
          </a:p>
          <a:p>
            <a:pPr marL="285750" indent="-285750">
              <a:buFontTx/>
              <a:buChar char="-"/>
            </a:pPr>
            <a:endParaRPr lang="en-US" sz="1400" b="1" dirty="0" smtClean="0">
              <a:solidFill>
                <a:schemeClr val="bg1"/>
              </a:solidFill>
            </a:endParaRPr>
          </a:p>
          <a:p>
            <a:r>
              <a:rPr lang="en-US" sz="1400" b="1" dirty="0" smtClean="0">
                <a:solidFill>
                  <a:schemeClr val="bg1"/>
                </a:solidFill>
              </a:rPr>
              <a:t>- H2O provides a powerful cloud-based machine learning environment. </a:t>
            </a:r>
          </a:p>
          <a:p>
            <a:pPr marL="285750" indent="-285750">
              <a:buFontTx/>
              <a:buChar char="-"/>
            </a:pPr>
            <a:endParaRPr lang="en-US" sz="1400" b="1" dirty="0">
              <a:solidFill>
                <a:schemeClr val="bg1"/>
              </a:solidFill>
            </a:endParaRPr>
          </a:p>
          <a:p>
            <a:r>
              <a:rPr lang="en-US" sz="1400" b="1" dirty="0" smtClean="0">
                <a:solidFill>
                  <a:schemeClr val="bg1"/>
                </a:solidFill>
              </a:rPr>
              <a:t>- When data and computing needs are greater than that of the personal computer or laptop, stacking models can become fast and reliable.</a:t>
            </a:r>
          </a:p>
          <a:p>
            <a:endParaRPr lang="en-US" sz="1400" b="1" dirty="0">
              <a:solidFill>
                <a:schemeClr val="bg1"/>
              </a:solidFill>
            </a:endParaRPr>
          </a:p>
          <a:p>
            <a:r>
              <a:rPr lang="en-US" sz="1400" b="1" dirty="0" smtClean="0">
                <a:solidFill>
                  <a:schemeClr val="bg1"/>
                </a:solidFill>
              </a:rPr>
              <a:t>- Learn more about grid searching here:</a:t>
            </a:r>
          </a:p>
          <a:p>
            <a:r>
              <a:rPr lang="en-US" sz="1400" dirty="0">
                <a:solidFill>
                  <a:schemeClr val="bg1"/>
                </a:solidFill>
                <a:hlinkClick r:id="rId3"/>
              </a:rPr>
              <a:t>http://blog.h2o.ai/2016/06/hyperparameter-optimization-in-h2o-grid-search-random-search-and-the-future</a:t>
            </a:r>
            <a:r>
              <a:rPr lang="en-US" sz="1400" dirty="0" smtClean="0">
                <a:solidFill>
                  <a:schemeClr val="bg1"/>
                </a:solidFill>
                <a:hlinkClick r:id="rId3"/>
              </a:rPr>
              <a:t>/</a:t>
            </a:r>
          </a:p>
          <a:p>
            <a:endParaRPr lang="en-US" sz="1400" b="1" dirty="0" smtClean="0">
              <a:solidFill>
                <a:schemeClr val="bg1"/>
              </a:solidFill>
              <a:hlinkClick r:id="rId3"/>
            </a:endParaRPr>
          </a:p>
          <a:p>
            <a:r>
              <a:rPr lang="en-US" sz="1400" b="1" dirty="0" smtClean="0">
                <a:solidFill>
                  <a:schemeClr val="bg1"/>
                </a:solidFill>
              </a:rPr>
              <a:t>- Learn more about model stacking here:</a:t>
            </a:r>
          </a:p>
          <a:p>
            <a:r>
              <a:rPr lang="en-US" sz="1400" dirty="0">
                <a:solidFill>
                  <a:schemeClr val="bg1"/>
                </a:solidFill>
                <a:hlinkClick r:id="rId4"/>
              </a:rPr>
              <a:t>http://learn.h2o.ai/content/tutorials/ensembles-stacking</a:t>
            </a:r>
            <a:r>
              <a:rPr lang="en-US" sz="1400" dirty="0" smtClean="0">
                <a:solidFill>
                  <a:schemeClr val="bg1"/>
                </a:solidFill>
                <a:hlinkClick r:id="rId4"/>
              </a:rPr>
              <a:t>/</a:t>
            </a:r>
            <a:endParaRPr lang="en-US" sz="1400" dirty="0" smtClean="0">
              <a:solidFill>
                <a:schemeClr val="bg1"/>
              </a:solidFill>
            </a:endParaRPr>
          </a:p>
          <a:p>
            <a:endParaRPr lang="en-US" sz="1400" b="1" dirty="0">
              <a:solidFill>
                <a:schemeClr val="bg1"/>
              </a:solidFill>
            </a:endParaRPr>
          </a:p>
          <a:p>
            <a:pPr marL="285750" indent="-285750">
              <a:buFontTx/>
              <a:buChar char="-"/>
            </a:pPr>
            <a:endParaRPr lang="en-US" sz="1400" b="1" dirty="0" smtClean="0">
              <a:solidFill>
                <a:schemeClr val="bg1"/>
              </a:solidFill>
            </a:endParaRPr>
          </a:p>
          <a:p>
            <a:pPr marL="285750" indent="-285750">
              <a:buFontTx/>
              <a:buChar char="-"/>
            </a:pPr>
            <a:endParaRPr lang="en-US" sz="1400" b="1" dirty="0" smtClean="0">
              <a:solidFill>
                <a:schemeClr val="bg1"/>
              </a:solidFill>
            </a:endParaRPr>
          </a:p>
        </p:txBody>
      </p:sp>
      <p:cxnSp>
        <p:nvCxnSpPr>
          <p:cNvPr id="7" name="Straight Arrow Connector 6">
            <a:hlinkClick r:id="rId5" action="ppaction://hlinksldjump"/>
            <a:hlinkHover r:id="" action="ppaction://noaction" highlightClick="1"/>
          </p:cNvPr>
          <p:cNvCxnSpPr/>
          <p:nvPr/>
        </p:nvCxnSpPr>
        <p:spPr>
          <a:xfrm flipH="1" flipV="1">
            <a:off x="4597400" y="6146800"/>
            <a:ext cx="12700" cy="71120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hlinkClick r:id="rId6" action="ppaction://hlinksldjump"/>
            <a:hlinkHover r:id="" action="ppaction://noaction" highlightClick="1"/>
          </p:cNvPr>
          <p:cNvCxnSpPr/>
          <p:nvPr/>
        </p:nvCxnSpPr>
        <p:spPr>
          <a:xfrm>
            <a:off x="12700" y="3911600"/>
            <a:ext cx="1968500" cy="0"/>
          </a:xfrm>
          <a:prstGeom prst="straightConnector1">
            <a:avLst/>
          </a:prstGeom>
          <a:ln w="63500">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3399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a:hlinkClick r:id="" action="ppaction://hlinkshowjump?jump=firstslide"/>
          </p:cNvPr>
          <p:cNvSpPr/>
          <p:nvPr/>
        </p:nvSpPr>
        <p:spPr>
          <a:xfrm>
            <a:off x="1854200" y="635000"/>
            <a:ext cx="5486400" cy="5486400"/>
          </a:xfrm>
          <a:prstGeom prst="round2DiagRect">
            <a:avLst/>
          </a:prstGeom>
          <a:solidFill>
            <a:srgbClr val="FFFF00"/>
          </a:solidFill>
          <a:effectLst>
            <a:glow rad="63500">
              <a:schemeClr val="accent5">
                <a:satMod val="175000"/>
                <a:alpha val="40000"/>
              </a:schemeClr>
            </a:glow>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000" b="1" dirty="0" smtClean="0">
                <a:solidFill>
                  <a:srgbClr val="000000"/>
                </a:solidFill>
              </a:rPr>
              <a:t>H2O Flow</a:t>
            </a:r>
          </a:p>
          <a:p>
            <a:pPr algn="ctr"/>
            <a:endParaRPr lang="en-US" sz="4000" b="1" dirty="0" smtClean="0">
              <a:solidFill>
                <a:srgbClr val="000000"/>
              </a:solidFill>
            </a:endParaRPr>
          </a:p>
          <a:p>
            <a:r>
              <a:rPr lang="en-US" sz="1400" b="1" dirty="0" smtClean="0">
                <a:solidFill>
                  <a:srgbClr val="000000"/>
                </a:solidFill>
              </a:rPr>
              <a:t>H2O Flow is a useful GUI for quickly locating, visualizing, and summarizing your data. This can be started by typing `localhost:54321` in your preferred web browser.</a:t>
            </a:r>
          </a:p>
          <a:p>
            <a:pPr marL="171450" indent="-171450">
              <a:buFontTx/>
              <a:buChar char="-"/>
            </a:pPr>
            <a:endParaRPr lang="en-US" sz="1400" b="1" dirty="0" smtClean="0">
              <a:solidFill>
                <a:srgbClr val="000000"/>
              </a:solidFill>
            </a:endParaRPr>
          </a:p>
          <a:p>
            <a:r>
              <a:rPr lang="en-US" sz="1400" b="1" dirty="0" smtClean="0">
                <a:solidFill>
                  <a:srgbClr val="000000"/>
                </a:solidFill>
              </a:rPr>
              <a:t>This can save you stress and hand-coding time and also offers a canned way to build your models. </a:t>
            </a:r>
          </a:p>
          <a:p>
            <a:pPr marL="171450" indent="-171450">
              <a:buFontTx/>
              <a:buChar char="-"/>
            </a:pPr>
            <a:endParaRPr lang="en-US" sz="1400" b="1" dirty="0">
              <a:solidFill>
                <a:srgbClr val="000000"/>
              </a:solidFill>
            </a:endParaRPr>
          </a:p>
          <a:p>
            <a:pPr marL="171450" indent="-171450">
              <a:buFontTx/>
              <a:buChar char="-"/>
            </a:pPr>
            <a:r>
              <a:rPr lang="en-US" sz="1400" b="1" dirty="0" smtClean="0">
                <a:solidFill>
                  <a:srgbClr val="000000"/>
                </a:solidFill>
              </a:rPr>
              <a:t>Learn more</a:t>
            </a:r>
          </a:p>
          <a:p>
            <a:r>
              <a:rPr lang="en-US" sz="1400" dirty="0">
                <a:solidFill>
                  <a:srgbClr val="000000"/>
                </a:solidFill>
                <a:hlinkClick r:id="rId2"/>
              </a:rPr>
              <a:t>http://blog.h2o.ai/2014/11/introducing-flow/</a:t>
            </a:r>
            <a:endParaRPr lang="en-US" sz="1400" dirty="0" smtClean="0">
              <a:solidFill>
                <a:srgbClr val="000000"/>
              </a:solidFill>
              <a:hlinkClick r:id="rId3"/>
            </a:endParaRPr>
          </a:p>
          <a:p>
            <a:endParaRPr lang="en-US" sz="1400" b="1" dirty="0">
              <a:solidFill>
                <a:srgbClr val="000000"/>
              </a:solidFill>
              <a:hlinkClick r:id="rId3"/>
            </a:endParaRPr>
          </a:p>
          <a:p>
            <a:r>
              <a:rPr lang="en-US" sz="1400" dirty="0" smtClean="0">
                <a:solidFill>
                  <a:srgbClr val="000000"/>
                </a:solidFill>
                <a:hlinkClick r:id="rId3"/>
              </a:rPr>
              <a:t>https</a:t>
            </a:r>
            <a:r>
              <a:rPr lang="en-US" sz="1400" dirty="0">
                <a:solidFill>
                  <a:srgbClr val="000000"/>
                </a:solidFill>
                <a:hlinkClick r:id="rId3"/>
              </a:rPr>
              <a:t>://www.youtube.com/watch?v=</a:t>
            </a:r>
            <a:r>
              <a:rPr lang="en-US" sz="1400" dirty="0" smtClean="0">
                <a:solidFill>
                  <a:srgbClr val="000000"/>
                </a:solidFill>
                <a:hlinkClick r:id="rId3"/>
              </a:rPr>
              <a:t>wzeuFfbW7WE</a:t>
            </a:r>
            <a:endParaRPr lang="en-US" sz="1400" dirty="0" smtClean="0">
              <a:solidFill>
                <a:srgbClr val="000000"/>
              </a:solidFill>
            </a:endParaRPr>
          </a:p>
          <a:p>
            <a:endParaRPr lang="en-US" sz="1400" b="1" dirty="0">
              <a:solidFill>
                <a:srgbClr val="000000"/>
              </a:solidFill>
            </a:endParaRPr>
          </a:p>
          <a:p>
            <a:endParaRPr lang="en-US" sz="1400" b="1" dirty="0" smtClean="0">
              <a:solidFill>
                <a:srgbClr val="000000"/>
              </a:solidFill>
            </a:endParaRPr>
          </a:p>
          <a:p>
            <a:pPr marL="171450" indent="-171450">
              <a:buFontTx/>
              <a:buChar char="-"/>
            </a:pPr>
            <a:endParaRPr lang="en-US" sz="1400" b="1" dirty="0" smtClean="0">
              <a:solidFill>
                <a:srgbClr val="000000"/>
              </a:solidFill>
            </a:endParaRPr>
          </a:p>
          <a:p>
            <a:pPr marL="171450" indent="-171450" algn="ctr">
              <a:buFontTx/>
              <a:buChar char="-"/>
            </a:pPr>
            <a:endParaRPr lang="en-US" sz="1400" b="1" dirty="0">
              <a:solidFill>
                <a:srgbClr val="000000"/>
              </a:solidFill>
            </a:endParaRPr>
          </a:p>
        </p:txBody>
      </p:sp>
      <p:sp>
        <p:nvSpPr>
          <p:cNvPr id="5" name="TextBox 4">
            <a:hlinkClick r:id="rId4" action="ppaction://hlinksldjump"/>
          </p:cNvPr>
          <p:cNvSpPr txBox="1"/>
          <p:nvPr/>
        </p:nvSpPr>
        <p:spPr>
          <a:xfrm>
            <a:off x="241300" y="6146800"/>
            <a:ext cx="825500" cy="381000"/>
          </a:xfrm>
          <a:prstGeom prst="rect">
            <a:avLst/>
          </a:prstGeom>
          <a:solidFill>
            <a:srgbClr val="41FF3F"/>
          </a:solidFill>
        </p:spPr>
        <p:txBody>
          <a:bodyPr wrap="square" rtlCol="0">
            <a:spAutoFit/>
          </a:bodyPr>
          <a:lstStyle/>
          <a:p>
            <a:pPr algn="ctr"/>
            <a:r>
              <a:rPr lang="en-US" dirty="0" smtClean="0"/>
              <a:t>HOME</a:t>
            </a:r>
            <a:endParaRPr lang="en-US" dirty="0"/>
          </a:p>
        </p:txBody>
      </p:sp>
      <p:cxnSp>
        <p:nvCxnSpPr>
          <p:cNvPr id="6" name="Straight Arrow Connector 5">
            <a:hlinkClick r:id="rId5" action="ppaction://hlinksldjump"/>
            <a:hlinkHover r:id="" action="ppaction://noaction" highlightClick="1"/>
          </p:cNvPr>
          <p:cNvCxnSpPr/>
          <p:nvPr/>
        </p:nvCxnSpPr>
        <p:spPr>
          <a:xfrm>
            <a:off x="7340600" y="3073400"/>
            <a:ext cx="1803400" cy="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a:hlinkClick r:id="rId6" action="ppaction://hlinksldjump"/>
            <a:hlinkHover r:id="" action="ppaction://noaction" highlightClick="1"/>
          </p:cNvPr>
          <p:cNvCxnSpPr/>
          <p:nvPr/>
        </p:nvCxnSpPr>
        <p:spPr>
          <a:xfrm>
            <a:off x="4597400" y="0"/>
            <a:ext cx="0" cy="635000"/>
          </a:xfrm>
          <a:prstGeom prst="straightConnector1">
            <a:avLst/>
          </a:prstGeom>
          <a:ln w="63500">
            <a:solidFill>
              <a:srgbClr val="FFFF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1605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4290</TotalTime>
  <Words>1102</Words>
  <Application>Microsoft Macintosh PowerPoint</Application>
  <PresentationFormat>On-screen Show (4:3)</PresentationFormat>
  <Paragraphs>206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 Black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dc:creator>
  <cp:lastModifiedBy>Evan</cp:lastModifiedBy>
  <cp:revision>366</cp:revision>
  <dcterms:created xsi:type="dcterms:W3CDTF">2016-11-28T17:09:39Z</dcterms:created>
  <dcterms:modified xsi:type="dcterms:W3CDTF">2016-12-01T19:09:42Z</dcterms:modified>
</cp:coreProperties>
</file>