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635B-9BCB-4B60-AEF4-20E9B695C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19719-3B1A-4EDD-AF9C-53054111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E6B3-C754-4447-B7F0-58F6B3F1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0FF9-FCD4-4543-8CA3-956B14E1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01CA4-00E4-4EF1-AEF3-12232D42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F980-6CD6-4CA8-9D46-5FB4AB98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335B2-B87A-47B2-A328-C93717CF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EE26-E753-44C6-8ED1-A5B18ACF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EE94-554D-469B-93AB-AA230865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D3FD-2B32-416E-B27B-F3D9BC66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BA5C0-813A-4C03-91FC-3AE56908A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79382-30D0-47FB-BD93-C0FC4B03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51D8-EE2F-4892-AD7B-D0716BAE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78D0-74D4-46F6-B68E-F0702C60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B576-CD11-4B76-8AB4-94AEC6C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9112-71FE-4C46-98B8-F4A5D84B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372E-84D3-4462-8A6A-33A5F425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AC10-82B3-4906-8C25-655DE07E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F126D-5057-48A5-83A9-FD14BDDB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E135-9435-4BC0-9A80-BFF4CA6E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A2B9-DB17-40F8-A614-C47738C0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4B260-9ED6-428D-B2D8-309129D6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0273-A0D1-4450-A5FE-66486203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E9C80-2ACC-42E5-A13E-7EF8B54D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DF7F-AE7B-41A0-9B6D-BC3DE512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DAD9-8A83-4086-91CF-F141CA8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BDBC-E325-466E-8ABE-4553D9F2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AF77B-3C2C-4880-9775-C315314DF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D2029-3FB3-4908-B32C-317168A2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23040-9359-49A7-92D9-A40CD320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6C1D-ACDA-4944-B539-4029FE3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AF63-A8F8-44D7-B11F-3BB2F394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9E52-1893-4B90-ADF9-F42335D5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D296B-C604-4C16-A0C1-152D07EC4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C1495-CDBC-4B91-A01D-17526839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0D500-201C-4995-8090-839E9B279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34217-06B2-4A82-B573-D25A4565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E175B-5193-4CAE-93A9-1A91F25C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4D5B8-1C37-474A-948C-9513C566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F64-CAC8-4316-B6A4-56366AB7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F81A7-8062-43EF-94DB-B3D52585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DA6DF-4E35-4DF2-A27F-677DC089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02E40-DE46-4939-B2F7-124FF73C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94212-3D5B-43BF-B001-4B07A870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931BB-F727-4E68-B7CB-55A76BE1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AE97F-B5AD-458E-A8B9-E784B498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53F9-9CBC-4802-86E6-3B2681A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98FA-133B-4D04-B141-8A36EF1F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660A8-D072-4267-933E-15A9274D2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6B9C-447E-426A-ABA3-61F8A090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CBD4E-130C-4488-824F-58A99A78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32ADF-67BD-41D8-B8F3-99404948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1517-BB26-42DF-80D3-C16CEEF2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61F73-16E5-4EE5-91EF-D25721623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F561D-537D-45E3-980D-8DE40D43A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81D59-71F3-4855-AE59-31FFDAB5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EDD97-F954-4DFD-AAFB-86017A39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4FB5A-1551-45BB-958B-E0DEEDC9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4FF63-AB1D-4346-BCDF-4904F815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66C9F-24C5-42D2-AFB3-EABB82A8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486A-740F-4643-86D8-79CCC7BEF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D5B8-9633-4C3C-8DE8-A0AE81F01B6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D5C8D-3076-4483-BADA-1F06FBE92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A120-3E12-43B6-A867-CC4E8429D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90C0-834B-4A42-97B9-16E19C4C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sas.com/kb/22/601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BFD279-54CE-4CC9-8E41-BC55A3D71830}"/>
              </a:ext>
            </a:extLst>
          </p:cNvPr>
          <p:cNvSpPr txBox="1"/>
          <p:nvPr/>
        </p:nvSpPr>
        <p:spPr>
          <a:xfrm>
            <a:off x="292042" y="2332139"/>
            <a:ext cx="671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F6C0C-1F06-4987-A608-A0CAA94019A5}"/>
              </a:ext>
            </a:extLst>
          </p:cNvPr>
          <p:cNvSpPr txBox="1"/>
          <p:nvPr/>
        </p:nvSpPr>
        <p:spPr>
          <a:xfrm>
            <a:off x="2073478" y="1704363"/>
            <a:ext cx="671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1ACB0-5B84-490C-A34A-FCBB2E561CB3}"/>
              </a:ext>
            </a:extLst>
          </p:cNvPr>
          <p:cNvSpPr txBox="1"/>
          <p:nvPr/>
        </p:nvSpPr>
        <p:spPr>
          <a:xfrm>
            <a:off x="2073478" y="2905386"/>
            <a:ext cx="671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3E870-68A9-47F3-917E-C612D9E166F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63162" y="2516805"/>
            <a:ext cx="77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EAA15A-A08D-4FB1-83C9-052FB27B24FD}"/>
              </a:ext>
            </a:extLst>
          </p:cNvPr>
          <p:cNvCxnSpPr/>
          <p:nvPr/>
        </p:nvCxnSpPr>
        <p:spPr>
          <a:xfrm flipV="1">
            <a:off x="1736521" y="2073695"/>
            <a:ext cx="336957" cy="4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DB957A-07EB-49A4-B108-CDFA5BBB6464}"/>
              </a:ext>
            </a:extLst>
          </p:cNvPr>
          <p:cNvCxnSpPr/>
          <p:nvPr/>
        </p:nvCxnSpPr>
        <p:spPr>
          <a:xfrm>
            <a:off x="1736521" y="2516805"/>
            <a:ext cx="336957" cy="38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70F2DF-43C7-4A98-9AC2-3CA525F204E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877424" y="1866739"/>
            <a:ext cx="2618761" cy="2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D0BD3C-5825-4174-9167-55C5B0BB8B15}"/>
              </a:ext>
            </a:extLst>
          </p:cNvPr>
          <p:cNvSpPr txBox="1"/>
          <p:nvPr/>
        </p:nvSpPr>
        <p:spPr>
          <a:xfrm>
            <a:off x="3456264" y="1644242"/>
            <a:ext cx="116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Oversampling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44449-E640-4BF8-BAE8-AC85263DE606}"/>
              </a:ext>
            </a:extLst>
          </p:cNvPr>
          <p:cNvSpPr txBox="1"/>
          <p:nvPr/>
        </p:nvSpPr>
        <p:spPr>
          <a:xfrm>
            <a:off x="2367094" y="2021772"/>
            <a:ext cx="1688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Calculate</a:t>
            </a:r>
          </a:p>
          <a:p>
            <a:r>
              <a:rPr lang="en-US" sz="1200" i="1" dirty="0"/>
              <a:t>      # of failures 31,938</a:t>
            </a:r>
          </a:p>
          <a:p>
            <a:r>
              <a:rPr lang="en-US" sz="1200" i="1" dirty="0"/>
              <a:t>      # of success 4,232</a:t>
            </a:r>
          </a:p>
          <a:p>
            <a:r>
              <a:rPr lang="en-US" sz="1200" i="1" dirty="0"/>
              <a:t>Find 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EBC21-F128-4E08-A0DD-5B7AC07BFDC6}"/>
              </a:ext>
            </a:extLst>
          </p:cNvPr>
          <p:cNvSpPr txBox="1"/>
          <p:nvPr/>
        </p:nvSpPr>
        <p:spPr>
          <a:xfrm>
            <a:off x="5496185" y="1543573"/>
            <a:ext cx="19951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Oversample Minority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4DD38C-1DD1-4206-96EB-06EBF4F9C24F}"/>
              </a:ext>
            </a:extLst>
          </p:cNvPr>
          <p:cNvSpPr txBox="1"/>
          <p:nvPr/>
        </p:nvSpPr>
        <p:spPr>
          <a:xfrm>
            <a:off x="5649285" y="2238837"/>
            <a:ext cx="231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Calculate</a:t>
            </a:r>
          </a:p>
          <a:p>
            <a:r>
              <a:rPr lang="en-US" sz="1200" i="1" dirty="0"/>
              <a:t>      Success Group = ~7/8</a:t>
            </a:r>
          </a:p>
          <a:p>
            <a:r>
              <a:rPr lang="en-US" sz="1200" i="1" dirty="0"/>
              <a:t>      Failure Group = ~1/8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317BE2-3D09-4AB4-B17D-6317EFEF3E4B}"/>
              </a:ext>
            </a:extLst>
          </p:cNvPr>
          <p:cNvCxnSpPr>
            <a:cxnSpLocks/>
          </p:cNvCxnSpPr>
          <p:nvPr/>
        </p:nvCxnSpPr>
        <p:spPr>
          <a:xfrm>
            <a:off x="6274966" y="2905386"/>
            <a:ext cx="0" cy="88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188846-8053-40EB-B7A6-4E4FD681C468}"/>
              </a:ext>
            </a:extLst>
          </p:cNvPr>
          <p:cNvSpPr txBox="1"/>
          <p:nvPr/>
        </p:nvSpPr>
        <p:spPr>
          <a:xfrm>
            <a:off x="5310232" y="3884103"/>
            <a:ext cx="19951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 to be used for model building (df)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9B49A-FC47-414F-94BB-A8399AA9CA2D}"/>
              </a:ext>
            </a:extLst>
          </p:cNvPr>
          <p:cNvSpPr txBox="1"/>
          <p:nvPr/>
        </p:nvSpPr>
        <p:spPr>
          <a:xfrm>
            <a:off x="6274966" y="3145466"/>
            <a:ext cx="231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Sub setting the 80/20 split to over sample from success 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1D6DB8-F9F4-4DEF-AB0B-5811CF184759}"/>
              </a:ext>
            </a:extLst>
          </p:cNvPr>
          <p:cNvSpPr txBox="1"/>
          <p:nvPr/>
        </p:nvSpPr>
        <p:spPr>
          <a:xfrm>
            <a:off x="189802" y="2711095"/>
            <a:ext cx="1640395" cy="64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Response Variable</a:t>
            </a:r>
          </a:p>
          <a:p>
            <a:r>
              <a:rPr lang="en-US" sz="1200" i="1" dirty="0"/>
              <a:t>      No = 39,922</a:t>
            </a:r>
          </a:p>
          <a:p>
            <a:r>
              <a:rPr lang="en-US" sz="1200" i="1" dirty="0"/>
              <a:t>      Yes = 5,289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441FB6-D6E8-42B6-B543-1AE0820E745E}"/>
              </a:ext>
            </a:extLst>
          </p:cNvPr>
          <p:cNvSpPr txBox="1"/>
          <p:nvPr/>
        </p:nvSpPr>
        <p:spPr>
          <a:xfrm>
            <a:off x="58722" y="3447178"/>
            <a:ext cx="52515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ln = Data</a:t>
            </a:r>
          </a:p>
          <a:p>
            <a:r>
              <a:rPr lang="en-US" sz="1200" b="1" i="1" dirty="0"/>
              <a:t>p = Proportion of success in train</a:t>
            </a:r>
          </a:p>
          <a:p>
            <a:r>
              <a:rPr lang="en-US" sz="1200" b="1" i="1" dirty="0"/>
              <a:t>r =  Proportion of success in df</a:t>
            </a:r>
          </a:p>
          <a:p>
            <a:endParaRPr lang="en-US" sz="1200" b="1" i="1" dirty="0"/>
          </a:p>
          <a:p>
            <a:r>
              <a:rPr lang="en-US" sz="1200" b="1" i="1" dirty="0"/>
              <a:t>df = oversampled success data frame</a:t>
            </a:r>
          </a:p>
          <a:p>
            <a:endParaRPr lang="en-US" sz="1200" b="1" i="1" dirty="0"/>
          </a:p>
          <a:p>
            <a:r>
              <a:rPr lang="en-US" sz="1200" b="1" i="1" dirty="0"/>
              <a:t>Adjust for weighting</a:t>
            </a:r>
          </a:p>
          <a:p>
            <a:pPr lvl="1"/>
            <a:r>
              <a:rPr lang="en-US" sz="1200" i="1" dirty="0"/>
              <a:t>OFFSET = variable to your data set defined as log[(r</a:t>
            </a:r>
            <a:r>
              <a:rPr lang="en-US" sz="1200" i="1" baseline="-25000" dirty="0"/>
              <a:t>1</a:t>
            </a:r>
            <a:r>
              <a:rPr lang="en-US" sz="1200" i="1" dirty="0"/>
              <a:t>*(1-p</a:t>
            </a:r>
            <a:r>
              <a:rPr lang="en-US" sz="1200" i="1" baseline="-25000" dirty="0"/>
              <a:t>1</a:t>
            </a:r>
            <a:r>
              <a:rPr lang="en-US" sz="1200" i="1" dirty="0"/>
              <a:t>)) / ((1-r</a:t>
            </a:r>
            <a:r>
              <a:rPr lang="en-US" sz="1200" i="1" baseline="-25000" dirty="0"/>
              <a:t>1</a:t>
            </a:r>
            <a:r>
              <a:rPr lang="en-US" sz="1200" i="1" dirty="0"/>
              <a:t>)*p</a:t>
            </a:r>
            <a:r>
              <a:rPr lang="en-US" sz="1200" i="1" baseline="-25000" dirty="0"/>
              <a:t>1</a:t>
            </a:r>
            <a:r>
              <a:rPr lang="en-US" sz="1200" i="1" dirty="0"/>
              <a:t>)], where log represents the natural logarithm</a:t>
            </a:r>
          </a:p>
          <a:p>
            <a:pPr lvl="1"/>
            <a:r>
              <a:rPr lang="en-US" sz="1200" i="1" dirty="0">
                <a:hlinkClick r:id="rId2"/>
              </a:rPr>
              <a:t>https://support.sas.com/kb/22/601.html</a:t>
            </a:r>
            <a:endParaRPr lang="en-US" sz="1200" i="1" dirty="0"/>
          </a:p>
          <a:p>
            <a:pPr lvl="1"/>
            <a:endParaRPr lang="en-US" sz="1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4A35B-929C-4294-B2B7-29B571CFA84A}"/>
              </a:ext>
            </a:extLst>
          </p:cNvPr>
          <p:cNvSpPr txBox="1"/>
          <p:nvPr/>
        </p:nvSpPr>
        <p:spPr>
          <a:xfrm>
            <a:off x="969102" y="2258395"/>
            <a:ext cx="984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80/20 split</a:t>
            </a:r>
          </a:p>
        </p:txBody>
      </p:sp>
    </p:spTree>
    <p:extLst>
      <p:ext uri="{BB962C8B-B14F-4D97-AF65-F5344CB8AC3E}">
        <p14:creationId xmlns:p14="http://schemas.microsoft.com/office/powerpoint/2010/main" val="32272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133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Vasquez</dc:creator>
  <cp:lastModifiedBy>James Vasquez</cp:lastModifiedBy>
  <cp:revision>6</cp:revision>
  <dcterms:created xsi:type="dcterms:W3CDTF">2019-02-10T17:55:54Z</dcterms:created>
  <dcterms:modified xsi:type="dcterms:W3CDTF">2019-02-12T01:27:44Z</dcterms:modified>
</cp:coreProperties>
</file>