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86" r:id="rId3"/>
    <p:sldId id="288" r:id="rId4"/>
    <p:sldId id="298" r:id="rId5"/>
    <p:sldId id="281" r:id="rId6"/>
    <p:sldId id="300" r:id="rId7"/>
    <p:sldId id="302" r:id="rId8"/>
    <p:sldId id="299" r:id="rId9"/>
    <p:sldId id="290" r:id="rId10"/>
    <p:sldId id="291" r:id="rId11"/>
    <p:sldId id="304" r:id="rId12"/>
    <p:sldId id="305" r:id="rId13"/>
    <p:sldId id="269" r:id="rId14"/>
    <p:sldId id="284" r:id="rId15"/>
    <p:sldId id="307" r:id="rId16"/>
    <p:sldId id="283" r:id="rId17"/>
    <p:sldId id="310" r:id="rId18"/>
    <p:sldId id="315" r:id="rId19"/>
    <p:sldId id="271" r:id="rId20"/>
    <p:sldId id="293" r:id="rId21"/>
    <p:sldId id="292" r:id="rId22"/>
    <p:sldId id="260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4AE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16FE-8F18-44C5-ABA2-8A497914D52B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42ACD-DF04-4703-A214-D8C138842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607D8-2F82-4BD8-8349-2FC14646474B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E94E-8786-4DDC-9796-167E3FB31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99404-E8CC-41CF-B1AB-E5D3F592FC78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736D3-E117-4C72-A614-582BF9A33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C0AA9-0C57-458B-BC57-87755B0BB7AC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3A263-EEC5-47A1-B2AA-E7F4B5FCC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9047D-5FBC-45D2-8991-99402CA681C2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CE11D-91DE-4A89-86EC-CD315E004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95047-07F1-48E4-BCA9-FCF9846B68FF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F1D6-5039-4015-BCCF-B50B395E5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6D29-B360-4FE8-A372-6CD017CC87E9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B7D4-4FED-49DE-8642-686E56BBE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DBEAA-96FC-4F7A-99F1-1099C6D707B2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0AE42-2B36-4DDD-8045-C44379B98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67C-B4A5-4B38-A028-9A7461C7A273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8197-A946-4B41-9C7C-1B95499E5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4B513-875D-47C5-89C0-3C20D870AA35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F1E8C-BB93-4FAE-AC37-DFBA4E047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F02D6-BF18-4BA8-8867-D64FC48171E5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62FFE-BD02-4431-BADF-5D0D6C899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FFF84C-CEE8-4963-A91C-6F3CECCDECDF}" type="datetimeFigureOut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64D4C1-AEB2-4E4D-9271-365696C33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BÀI </a:t>
            </a:r>
            <a:r>
              <a:rPr lang="en-US" u="sng" dirty="0" smtClean="0">
                <a:solidFill>
                  <a:srgbClr val="FF0000"/>
                </a:solidFill>
              </a:rPr>
              <a:t>5</a:t>
            </a:r>
            <a:endParaRPr lang="en-US" u="sng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rgbClr val="0000FF"/>
                </a:solidFill>
              </a:rPr>
              <a:t>SỰ PHÁT TRIỂN CỦA TỪ </a:t>
            </a:r>
            <a:r>
              <a:rPr lang="en-US" sz="4000" b="1" dirty="0" smtClean="0">
                <a:solidFill>
                  <a:srgbClr val="0000FF"/>
                </a:solidFill>
              </a:rPr>
              <a:t>VỰNG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Tiếp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theo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14" descr="blumen-pflanzen05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990600" cy="1314450"/>
          </a:xfrm>
          <a:prstGeom prst="rect">
            <a:avLst/>
          </a:prstGeom>
          <a:noFill/>
        </p:spPr>
      </p:pic>
      <p:pic>
        <p:nvPicPr>
          <p:cNvPr id="5" name="Picture 14" descr="blumen-pflanzen05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81000"/>
            <a:ext cx="990600" cy="1314450"/>
          </a:xfrm>
          <a:prstGeom prst="rect">
            <a:avLst/>
          </a:prstGeom>
          <a:noFill/>
        </p:spPr>
      </p:pic>
      <p:pic>
        <p:nvPicPr>
          <p:cNvPr id="6" name="Picture 14" descr="blumen-pflanzen05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4724400"/>
            <a:ext cx="990600" cy="1314450"/>
          </a:xfrm>
          <a:prstGeom prst="rect">
            <a:avLst/>
          </a:prstGeom>
          <a:noFill/>
        </p:spPr>
      </p:pic>
      <p:pic>
        <p:nvPicPr>
          <p:cNvPr id="7" name="Picture 14" descr="blumen-pflanzen05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724400"/>
            <a:ext cx="990600" cy="1314450"/>
          </a:xfrm>
          <a:prstGeom prst="rect">
            <a:avLst/>
          </a:prstGeom>
          <a:noFill/>
        </p:spPr>
      </p:pic>
      <p:pic>
        <p:nvPicPr>
          <p:cNvPr id="8" name="Picture 14" descr="blumen-pflanzen05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648200"/>
            <a:ext cx="990600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 descr="http://luhanhvietnam.info/wp-content/uploads/hong-kong-Disneyland-tham-quy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291" y="685801"/>
            <a:ext cx="358550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3886200"/>
            <a:ext cx="7467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>
              <a:solidFill>
                <a:srgbClr val="0000FF"/>
              </a:solidFill>
              <a:latin typeface=".VnTime" pitchFamily="34" charset="0"/>
            </a:endParaRPr>
          </a:p>
          <a:p>
            <a:r>
              <a:rPr lang="en-US" sz="3200" i="1" dirty="0" err="1" smtClean="0">
                <a:solidFill>
                  <a:srgbClr val="0000FF"/>
                </a:solidFill>
                <a:latin typeface=".VnTime" pitchFamily="34" charset="0"/>
              </a:rPr>
              <a:t>Đ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Æc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khu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kinh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tÕ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:</a:t>
            </a:r>
            <a:endParaRPr lang="en-US" sz="3200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 descr="http://luhanhvietnam.info/wp-content/uploads/hong-kong-Disneyland-tham-quye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291" y="685801"/>
            <a:ext cx="358550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3886200"/>
            <a:ext cx="7467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>
              <a:solidFill>
                <a:srgbClr val="0000FF"/>
              </a:solidFill>
              <a:latin typeface=".VnTime" pitchFamily="34" charset="0"/>
            </a:endParaRPr>
          </a:p>
          <a:p>
            <a:r>
              <a:rPr lang="en-US" sz="3200" i="1" dirty="0" err="1" smtClean="0">
                <a:solidFill>
                  <a:srgbClr val="0000FF"/>
                </a:solidFill>
                <a:latin typeface=".VnTime" pitchFamily="34" charset="0"/>
              </a:rPr>
              <a:t>Đ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Æc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khu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kinh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.VnTime" pitchFamily="34" charset="0"/>
              </a:rPr>
              <a:t>tÕ</a:t>
            </a:r>
            <a:r>
              <a:rPr lang="en-US" sz="3200" b="1" i="1" dirty="0" smtClean="0">
                <a:solidFill>
                  <a:srgbClr val="0000FF"/>
                </a:solidFill>
                <a:latin typeface=".VnTime" pitchFamily="34" charset="0"/>
              </a:rPr>
              <a:t>: </a:t>
            </a:r>
            <a:r>
              <a:rPr lang="en-US" sz="3200" b="1" i="1" dirty="0" smtClean="0">
                <a:solidFill>
                  <a:schemeClr val="bg1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khu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vùc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dµnh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riªng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®Ó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thu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hót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vèn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vµ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c«ng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nghÖ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n­íc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ngoµi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víi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nh</a:t>
            </a:r>
            <a:r>
              <a:rPr lang="en-US" sz="2400" b="1" i="1" dirty="0" err="1" smtClean="0">
                <a:solidFill>
                  <a:srgbClr val="006600"/>
                </a:solidFill>
                <a:latin typeface=".VnTime" pitchFamily="34" charset="0"/>
              </a:rPr>
              <a:t>ữ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ng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chÝnh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s¸nh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 ­u ®·</a:t>
            </a:r>
            <a:r>
              <a:rPr lang="en-US" sz="3200" b="1" i="1" dirty="0" err="1" smtClean="0">
                <a:solidFill>
                  <a:srgbClr val="006600"/>
                </a:solidFill>
                <a:latin typeface=".VnTime" pitchFamily="34" charset="0"/>
              </a:rPr>
              <a:t>i</a:t>
            </a:r>
            <a:r>
              <a:rPr lang="en-US" sz="3200" b="1" i="1" dirty="0" smtClean="0">
                <a:solidFill>
                  <a:srgbClr val="006600"/>
                </a:solidFill>
                <a:latin typeface=".VnTime" pitchFamily="34" charset="0"/>
              </a:rPr>
              <a:t>.</a:t>
            </a:r>
          </a:p>
          <a:p>
            <a:endParaRPr lang="en-US" sz="3200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b="1" i="1" dirty="0" smtClean="0">
              <a:solidFill>
                <a:srgbClr val="006600"/>
              </a:solidFill>
              <a:latin typeface=".VnTime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85800" y="1752600"/>
            <a:ext cx="81534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</a:rPr>
              <a:t>Từ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ngữ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mới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có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cấu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tạo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theo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mô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</a:rPr>
              <a:t>hình</a:t>
            </a:r>
            <a:r>
              <a:rPr lang="en-US" sz="2800" b="1" dirty="0">
                <a:latin typeface="Times New Roman" pitchFamily="18" charset="0"/>
              </a:rPr>
              <a:t>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x +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tặc</a:t>
            </a:r>
            <a:r>
              <a:rPr lang="en-US" sz="2800" b="1" dirty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85800" y="1752600"/>
            <a:ext cx="81534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2/ </a:t>
            </a:r>
            <a:r>
              <a:rPr lang="en-US" sz="2400" b="1" dirty="0" err="1" smtClean="0">
                <a:latin typeface="Times New Roman" pitchFamily="18" charset="0"/>
              </a:rPr>
              <a:t>Từ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ngữ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mới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có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cấu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tạo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theo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mô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hình</a:t>
            </a:r>
            <a:r>
              <a:rPr lang="en-US" sz="2400" b="1" dirty="0">
                <a:latin typeface="Times New Roman" pitchFamily="18" charset="0"/>
              </a:rPr>
              <a:t>:  X-</a:t>
            </a:r>
            <a:r>
              <a:rPr lang="en-US" sz="2400" b="1" dirty="0" err="1">
                <a:latin typeface="Times New Roman" pitchFamily="18" charset="0"/>
              </a:rPr>
              <a:t>tặc</a:t>
            </a:r>
            <a:r>
              <a:rPr lang="en-US" sz="2400" b="1" dirty="0">
                <a:latin typeface="Times New Roman" pitchFamily="18" charset="0"/>
              </a:rPr>
              <a:t>. 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2286000" y="3409950"/>
            <a:ext cx="5410200" cy="1200150"/>
          </a:xfrm>
          <a:prstGeom prst="rect">
            <a:avLst/>
          </a:prstGeom>
          <a:solidFill>
            <a:srgbClr val="FDFEDA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Tin tặc</a:t>
            </a:r>
            <a:r>
              <a:rPr lang="en-US" altLang="zh-CN" sz="2400" b="1">
                <a:latin typeface="Times New Roman" pitchFamily="18" charset="0"/>
              </a:rPr>
              <a:t> : Kẻ dùng kĩ thuật thâm nhập trái phép vào dữ liệu trên máy tính của người khác để khai thác hoặc phá hoại.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85800" y="3200400"/>
            <a:ext cx="1066800" cy="461665"/>
          </a:xfrm>
          <a:prstGeom prst="rect">
            <a:avLst/>
          </a:prstGeom>
          <a:solidFill>
            <a:srgbClr val="FEDEFA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</a:rPr>
              <a:t>X+tặc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2286000" y="2667000"/>
            <a:ext cx="5410200" cy="461963"/>
          </a:xfrm>
          <a:prstGeom prst="rect">
            <a:avLst/>
          </a:prstGeom>
          <a:solidFill>
            <a:srgbClr val="DCFEC2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+Lâm tặc</a:t>
            </a:r>
            <a:r>
              <a:rPr lang="en-US" sz="2400" b="1" i="1">
                <a:latin typeface="Times New Roman" pitchFamily="18" charset="0"/>
              </a:rPr>
              <a:t> :kẻ cướp tài nguyên rừng.</a:t>
            </a: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V="1">
            <a:off x="1828800" y="28194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1828800" y="34290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3400"/>
            <a:ext cx="822960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</a:rPr>
              <a:t>.       	</a:t>
            </a:r>
          </a:p>
          <a:p>
            <a:r>
              <a:rPr lang="en-US" sz="3200" b="1" i="1" dirty="0" smtClean="0">
                <a:solidFill>
                  <a:srgbClr val="002060"/>
                </a:solidFill>
                <a:latin typeface="Times New Roman" pitchFamily="18" charset="0"/>
              </a:rPr>
              <a:t>		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Thanh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minh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trong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tiết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tháng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ba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Lễ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là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tảo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mộ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hội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là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đạp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thanh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	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Gần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xa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nô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nức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yến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anh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Chị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em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sắm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sửa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bộ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hành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chơi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xuân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	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Dập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dìu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tài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tử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giai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nhân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Ngựa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xe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như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nước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,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áo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quần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như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nêm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Times New Roman" pitchFamily="18" charset="0"/>
              </a:rPr>
              <a:t>                          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Times New Roman" pitchFamily="18" charset="0"/>
              </a:rPr>
              <a:t>Nguyễn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 Du , </a:t>
            </a:r>
            <a:r>
              <a:rPr lang="en-US" sz="2800" i="1" dirty="0" err="1" smtClean="0">
                <a:solidFill>
                  <a:srgbClr val="0000FF"/>
                </a:solidFill>
                <a:latin typeface="Times New Roman" pitchFamily="18" charset="0"/>
              </a:rPr>
              <a:t>Truyện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00FF"/>
                </a:solidFill>
                <a:latin typeface="Times New Roman" pitchFamily="18" charset="0"/>
              </a:rPr>
              <a:t>Kiều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endParaRPr lang="en-US" sz="3200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 algn="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</a:rPr>
              <a:t>Nguyễn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Du , </a:t>
            </a:r>
            <a:r>
              <a:rPr lang="en-US" i="1" dirty="0" err="1" smtClean="0">
                <a:solidFill>
                  <a:srgbClr val="002060"/>
                </a:solidFill>
                <a:latin typeface="Times New Roman" pitchFamily="18" charset="0"/>
              </a:rPr>
              <a:t>Truyện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Times New Roman" pitchFamily="18" charset="0"/>
              </a:rPr>
              <a:t>Kiều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3400"/>
            <a:ext cx="822960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</a:rPr>
              <a:t>.       	</a:t>
            </a:r>
          </a:p>
          <a:p>
            <a:r>
              <a:rPr lang="en-US" sz="3200" b="1" i="1" dirty="0" smtClean="0">
                <a:solidFill>
                  <a:srgbClr val="002060"/>
                </a:solidFill>
                <a:latin typeface="Times New Roman" pitchFamily="18" charset="0"/>
              </a:rPr>
              <a:t>		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Thanh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minh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trong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tiết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tháng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ba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Lễ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là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tảo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mộ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hội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là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đạp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thanh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	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Gần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xa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nô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nức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yến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anh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Chị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em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sắm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sửa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bộ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hành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chơi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xuân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	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Dập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dìu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tài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tử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giai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0000"/>
                </a:solidFill>
                <a:latin typeface="Times New Roman" pitchFamily="18" charset="0"/>
              </a:rPr>
              <a:t>nhân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  <a:p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        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Ngựa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xe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như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nước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,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áo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quần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như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0000FF"/>
                </a:solidFill>
                <a:latin typeface="Times New Roman" pitchFamily="18" charset="0"/>
              </a:rPr>
              <a:t>nêm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Times New Roman" pitchFamily="18" charset="0"/>
              </a:rPr>
              <a:t>                          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Times New Roman" pitchFamily="18" charset="0"/>
              </a:rPr>
              <a:t>Nguyễn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 Du , </a:t>
            </a:r>
            <a:r>
              <a:rPr lang="en-US" sz="2800" i="1" dirty="0" err="1" smtClean="0">
                <a:solidFill>
                  <a:srgbClr val="0000FF"/>
                </a:solidFill>
                <a:latin typeface="Times New Roman" pitchFamily="18" charset="0"/>
              </a:rPr>
              <a:t>Truyện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0000FF"/>
                </a:solidFill>
                <a:latin typeface="Times New Roman" pitchFamily="18" charset="0"/>
              </a:rPr>
              <a:t>Kiều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endParaRPr lang="en-US" sz="3200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b="1" i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 algn="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</a:rPr>
              <a:t>Nguyễn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Du , </a:t>
            </a:r>
            <a:r>
              <a:rPr lang="en-US" i="1" dirty="0" err="1" smtClean="0">
                <a:solidFill>
                  <a:srgbClr val="002060"/>
                </a:solidFill>
                <a:latin typeface="Times New Roman" pitchFamily="18" charset="0"/>
              </a:rPr>
              <a:t>Truyện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  <a:latin typeface="Times New Roman" pitchFamily="18" charset="0"/>
              </a:rPr>
              <a:t>Kiều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)</a:t>
            </a:r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. 	</a:t>
            </a:r>
            <a:r>
              <a:rPr lang="en-US" b="1" i="1" dirty="0" err="1" smtClean="0">
                <a:latin typeface="Times New Roman" pitchFamily="18" charset="0"/>
              </a:rPr>
              <a:t>Kẻ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bạc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mệnh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này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duyên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phận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hẩm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hiu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chồng</a:t>
            </a:r>
            <a:r>
              <a:rPr lang="en-US" b="1" i="1" dirty="0" smtClean="0">
                <a:latin typeface="Times New Roman" pitchFamily="18" charset="0"/>
              </a:rPr>
              <a:t> con </a:t>
            </a:r>
            <a:r>
              <a:rPr lang="en-US" b="1" i="1" dirty="0" err="1" smtClean="0">
                <a:latin typeface="Times New Roman" pitchFamily="18" charset="0"/>
              </a:rPr>
              <a:t>rẫy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bỏ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điều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đâu</a:t>
            </a:r>
            <a:r>
              <a:rPr lang="en-US" b="1" i="1" dirty="0" smtClean="0">
                <a:latin typeface="Times New Roman" pitchFamily="18" charset="0"/>
              </a:rPr>
              <a:t> bay </a:t>
            </a:r>
            <a:r>
              <a:rPr lang="en-US" b="1" i="1" dirty="0" err="1" smtClean="0">
                <a:latin typeface="Times New Roman" pitchFamily="18" charset="0"/>
              </a:rPr>
              <a:t>buộc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tiếng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chịu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nhuốc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nhơ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thần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sông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có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linh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ngài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chứng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giám</a:t>
            </a:r>
            <a:r>
              <a:rPr lang="en-US" b="1" i="1" dirty="0" smtClean="0">
                <a:latin typeface="Times New Roman" pitchFamily="18" charset="0"/>
              </a:rPr>
              <a:t>. </a:t>
            </a:r>
            <a:r>
              <a:rPr lang="en-US" b="1" i="1" dirty="0" err="1" smtClean="0">
                <a:latin typeface="Times New Roman" pitchFamily="18" charset="0"/>
              </a:rPr>
              <a:t>Thiếp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nếu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đoan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trang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giữ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tiết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trinh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bạch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gìn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lòng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vào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nước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ngọc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Mị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Nương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xuống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đất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cỏ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Ngu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mĩ</a:t>
            </a:r>
            <a:r>
              <a:rPr lang="en-US" b="1" i="1" dirty="0" smtClean="0">
                <a:latin typeface="Times New Roman" pitchFamily="18" charset="0"/>
              </a:rPr>
              <a:t>. </a:t>
            </a:r>
            <a:r>
              <a:rPr lang="en-US" b="1" i="1" dirty="0" err="1" smtClean="0">
                <a:latin typeface="Times New Roman" pitchFamily="18" charset="0"/>
              </a:rPr>
              <a:t>Nhược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bằng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lòng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chim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dạ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cá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lừa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chồng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dối</a:t>
            </a:r>
            <a:r>
              <a:rPr lang="en-US" b="1" i="1" dirty="0" smtClean="0">
                <a:latin typeface="Times New Roman" pitchFamily="18" charset="0"/>
              </a:rPr>
              <a:t> con, </a:t>
            </a:r>
            <a:r>
              <a:rPr lang="en-US" b="1" i="1" dirty="0" err="1" smtClean="0">
                <a:latin typeface="Times New Roman" pitchFamily="18" charset="0"/>
              </a:rPr>
              <a:t>dưới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mồi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cho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cá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tôm,trên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cơm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cho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diều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quạ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và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chịu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khắp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mọi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người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phỉ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nhổ</a:t>
            </a:r>
            <a:r>
              <a:rPr lang="en-US" b="1" i="1" dirty="0" smtClean="0">
                <a:latin typeface="Times New Roman" pitchFamily="18" charset="0"/>
              </a:rPr>
              <a:t>.</a:t>
            </a:r>
          </a:p>
          <a:p>
            <a:pPr algn="r">
              <a:buNone/>
            </a:pPr>
            <a:r>
              <a:rPr lang="en-US" sz="2800" dirty="0" smtClean="0">
                <a:latin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</a:rPr>
              <a:t>Nguyễn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</a:rPr>
              <a:t> , </a:t>
            </a:r>
            <a:r>
              <a:rPr lang="en-US" sz="2800" i="1" dirty="0" err="1" smtClean="0">
                <a:latin typeface="Times New Roman" pitchFamily="18" charset="0"/>
              </a:rPr>
              <a:t>Chuyện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</a:rPr>
              <a:t>người</a:t>
            </a:r>
            <a:r>
              <a:rPr lang="en-US" sz="2800" i="1" dirty="0" smtClean="0">
                <a:latin typeface="Times New Roman" pitchFamily="18" charset="0"/>
              </a:rPr>
              <a:t> con </a:t>
            </a:r>
            <a:r>
              <a:rPr lang="en-US" sz="2800" i="1" dirty="0" err="1" smtClean="0">
                <a:latin typeface="Times New Roman" pitchFamily="18" charset="0"/>
              </a:rPr>
              <a:t>gái</a:t>
            </a:r>
            <a:r>
              <a:rPr lang="en-US" sz="2800" i="1" dirty="0" smtClean="0">
                <a:latin typeface="Times New Roman" pitchFamily="18" charset="0"/>
              </a:rPr>
              <a:t> Nam </a:t>
            </a:r>
            <a:r>
              <a:rPr lang="en-US" sz="2800" i="1" dirty="0" err="1" smtClean="0">
                <a:latin typeface="Times New Roman" pitchFamily="18" charset="0"/>
              </a:rPr>
              <a:t>Xương</a:t>
            </a:r>
            <a:r>
              <a:rPr lang="en-US" sz="2800" i="1" dirty="0" smtClean="0">
                <a:latin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. 	</a:t>
            </a:r>
            <a:r>
              <a:rPr lang="en-US" b="1" i="1" dirty="0" err="1" smtClean="0">
                <a:latin typeface="Times New Roman" pitchFamily="18" charset="0"/>
              </a:rPr>
              <a:t>Kẻ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bạc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mệnh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này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duyên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phận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hẩm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hiu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chồng</a:t>
            </a:r>
            <a:r>
              <a:rPr lang="en-US" b="1" i="1" dirty="0" smtClean="0">
                <a:latin typeface="Times New Roman" pitchFamily="18" charset="0"/>
              </a:rPr>
              <a:t> con </a:t>
            </a:r>
            <a:r>
              <a:rPr lang="en-US" b="1" i="1" dirty="0" err="1" smtClean="0">
                <a:latin typeface="Times New Roman" pitchFamily="18" charset="0"/>
              </a:rPr>
              <a:t>rẫy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bỏ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điều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đâu</a:t>
            </a:r>
            <a:r>
              <a:rPr lang="en-US" b="1" i="1" dirty="0" smtClean="0">
                <a:latin typeface="Times New Roman" pitchFamily="18" charset="0"/>
              </a:rPr>
              <a:t> bay </a:t>
            </a:r>
            <a:r>
              <a:rPr lang="en-US" b="1" i="1" dirty="0" err="1" smtClean="0">
                <a:latin typeface="Times New Roman" pitchFamily="18" charset="0"/>
              </a:rPr>
              <a:t>buộc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tiếng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chịu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nhuốc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nhơ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thần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sông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có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linh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ngài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chứng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giám</a:t>
            </a:r>
            <a:r>
              <a:rPr lang="en-US" b="1" i="1" dirty="0" smtClean="0">
                <a:latin typeface="Times New Roman" pitchFamily="18" charset="0"/>
              </a:rPr>
              <a:t>.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Thiếp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nếu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đoan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trang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giữ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tiết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trinh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bạch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gìn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lòng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vào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nước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</a:rPr>
              <a:t>ngọc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Mị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Nương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xuống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đất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cỏ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Ngu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mĩ</a:t>
            </a:r>
            <a:r>
              <a:rPr lang="en-US" b="1" i="1" dirty="0" smtClean="0">
                <a:latin typeface="Times New Roman" pitchFamily="18" charset="0"/>
              </a:rPr>
              <a:t>. </a:t>
            </a:r>
            <a:r>
              <a:rPr lang="en-US" b="1" i="1" dirty="0" err="1" smtClean="0">
                <a:latin typeface="Times New Roman" pitchFamily="18" charset="0"/>
              </a:rPr>
              <a:t>Nhược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bằng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lòng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chim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dạ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cá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lừa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chồng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dối</a:t>
            </a:r>
            <a:r>
              <a:rPr lang="en-US" b="1" i="1" dirty="0" smtClean="0">
                <a:latin typeface="Times New Roman" pitchFamily="18" charset="0"/>
              </a:rPr>
              <a:t> con, </a:t>
            </a:r>
            <a:r>
              <a:rPr lang="en-US" b="1" i="1" dirty="0" err="1" smtClean="0">
                <a:latin typeface="Times New Roman" pitchFamily="18" charset="0"/>
              </a:rPr>
              <a:t>dưới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mồi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cho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cá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tôm,trên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làm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cơm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cho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diều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quạ</a:t>
            </a:r>
            <a:r>
              <a:rPr lang="en-US" b="1" i="1" dirty="0" smtClean="0">
                <a:latin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</a:rPr>
              <a:t>và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xin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chịu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khắp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mọi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người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phỉ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</a:rPr>
              <a:t>nhổ</a:t>
            </a:r>
            <a:r>
              <a:rPr lang="en-US" b="1" i="1" dirty="0" smtClean="0">
                <a:latin typeface="Times New Roman" pitchFamily="18" charset="0"/>
              </a:rPr>
              <a:t>.</a:t>
            </a:r>
          </a:p>
          <a:p>
            <a:pPr algn="r">
              <a:buNone/>
            </a:pPr>
            <a:r>
              <a:rPr lang="en-US" sz="2800" dirty="0" smtClean="0">
                <a:latin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</a:rPr>
              <a:t>Nguyễn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</a:rPr>
              <a:t> , </a:t>
            </a:r>
            <a:r>
              <a:rPr lang="en-US" sz="2800" i="1" dirty="0" err="1" smtClean="0">
                <a:latin typeface="Times New Roman" pitchFamily="18" charset="0"/>
              </a:rPr>
              <a:t>Chuyện</a:t>
            </a:r>
            <a:r>
              <a:rPr lang="en-US" sz="2800" i="1" dirty="0" smtClean="0">
                <a:latin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</a:rPr>
              <a:t>người</a:t>
            </a:r>
            <a:r>
              <a:rPr lang="en-US" sz="2800" i="1" dirty="0" smtClean="0">
                <a:latin typeface="Times New Roman" pitchFamily="18" charset="0"/>
              </a:rPr>
              <a:t> con </a:t>
            </a:r>
            <a:r>
              <a:rPr lang="en-US" sz="2800" i="1" dirty="0" err="1" smtClean="0">
                <a:latin typeface="Times New Roman" pitchFamily="18" charset="0"/>
              </a:rPr>
              <a:t>gái</a:t>
            </a:r>
            <a:r>
              <a:rPr lang="en-US" sz="2800" i="1" dirty="0" smtClean="0">
                <a:latin typeface="Times New Roman" pitchFamily="18" charset="0"/>
              </a:rPr>
              <a:t> Nam </a:t>
            </a:r>
            <a:r>
              <a:rPr lang="en-US" sz="2800" i="1" dirty="0" err="1" smtClean="0">
                <a:latin typeface="Times New Roman" pitchFamily="18" charset="0"/>
              </a:rPr>
              <a:t>Xương</a:t>
            </a:r>
            <a:r>
              <a:rPr lang="en-US" sz="2800" i="1" dirty="0" smtClean="0">
                <a:latin typeface="Times New Roman" pitchFamily="18" charset="0"/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9"/>
          <p:cNvSpPr>
            <a:spLocks noChangeArrowheads="1"/>
          </p:cNvSpPr>
          <p:nvPr/>
        </p:nvSpPr>
        <p:spPr bwMode="auto">
          <a:xfrm>
            <a:off x="533400" y="381000"/>
            <a:ext cx="8305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74295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            </a:t>
            </a:r>
            <a:r>
              <a:rPr lang="en-US" altLang="zh-CN" sz="2800" b="1" dirty="0" err="1" smtClean="0">
                <a:latin typeface="Times New Roman" pitchFamily="18" charset="0"/>
              </a:rPr>
              <a:t>Tiếng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Việt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dùng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những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từ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ngữ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nào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để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chỉ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những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khái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</a:rPr>
              <a:t>niệm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sau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>
              <a:tabLst>
                <a:tab pos="742950" algn="l"/>
              </a:tabLst>
            </a:pPr>
            <a:endParaRPr lang="en-US" altLang="zh-CN" sz="2800" dirty="0">
              <a:latin typeface=".VnTime" pitchFamily="34" charset="0"/>
            </a:endParaRPr>
          </a:p>
          <a:p>
            <a:pPr>
              <a:tabLst>
                <a:tab pos="742950" algn="l"/>
              </a:tabLst>
            </a:pPr>
            <a:r>
              <a:rPr lang="en-US" altLang="zh-CN" sz="2800" dirty="0">
                <a:latin typeface="Times New Roman" pitchFamily="18" charset="0"/>
              </a:rPr>
              <a:t>    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1524000"/>
            <a:ext cx="769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a/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Bệnh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mất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khả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năng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miễn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dịch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gây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tử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</a:rPr>
              <a:t>vong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: 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1200" y="2524125"/>
            <a:ext cx="2744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endParaRPr lang="en-US" altLang="zh-CN" sz="2800" b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en-US" sz="2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0600" y="3886201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8600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</a:rPr>
              <a:t>b/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Nghiªn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cøu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mét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c¸ch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cã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hÖ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thèng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nh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Times New Roman" pitchFamily="18" charset="0"/>
              </a:rPr>
              <a:t>ữ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ng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®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iÒu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kiÖn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®Ó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tiªu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thô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.VnTime" pitchFamily="34" charset="0"/>
              </a:rPr>
              <a:t>hµng</a:t>
            </a:r>
            <a:r>
              <a:rPr lang="en-US" altLang="zh-CN" sz="2800" b="1" dirty="0" smtClean="0">
                <a:solidFill>
                  <a:srgbClr val="7030A0"/>
                </a:solidFill>
                <a:latin typeface=".VnTime" pitchFamily="34" charset="0"/>
              </a:rPr>
              <a:t> ho¸: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9"/>
          <p:cNvSpPr>
            <a:spLocks noChangeArrowheads="1"/>
          </p:cNvSpPr>
          <p:nvPr/>
        </p:nvSpPr>
        <p:spPr bwMode="auto">
          <a:xfrm>
            <a:off x="0" y="152400"/>
            <a:ext cx="899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742950" algn="l"/>
              </a:tabLst>
            </a:pPr>
            <a:r>
              <a:rPr lang="en-US" altLang="zh-CN" sz="2800" dirty="0" smtClean="0">
                <a:latin typeface="Times New Roman" pitchFamily="18" charset="0"/>
              </a:rPr>
              <a:t>    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1524000"/>
            <a:ext cx="693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a/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Bệnh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mất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khả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năng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miễn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dịch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gây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tử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</a:rPr>
              <a:t>vong</a:t>
            </a:r>
            <a:r>
              <a:rPr lang="en-US" sz="2800" dirty="0">
                <a:latin typeface="Times New Roman" pitchFamily="18" charset="0"/>
              </a:rPr>
              <a:t>: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2514600"/>
            <a:ext cx="3943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ma-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itchFamily="18" charset="0"/>
              </a:rPr>
              <a:t>két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-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itchFamily="18" charset="0"/>
              </a:rPr>
              <a:t>tinh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itchFamily="18" charset="0"/>
              </a:rPr>
              <a:t>(Marketing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) –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itchFamily="18" charset="0"/>
              </a:rPr>
              <a:t>tiếp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2060"/>
                </a:solidFill>
                <a:latin typeface="Times New Roman" pitchFamily="18" charset="0"/>
              </a:rPr>
              <a:t>thị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3276600"/>
            <a:ext cx="289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=&gt;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Tiếng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Anh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2057400"/>
            <a:ext cx="7772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</a:rPr>
              <a:t>b/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Nghiªn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latin typeface=".VnTime" pitchFamily="34" charset="0"/>
              </a:rPr>
              <a:t>cøu</a:t>
            </a:r>
            <a:r>
              <a:rPr lang="en-US" altLang="zh-CN" sz="2800" dirty="0" smtClean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latin typeface=".VnTime" pitchFamily="34" charset="0"/>
              </a:rPr>
              <a:t>mét</a:t>
            </a:r>
            <a:r>
              <a:rPr lang="en-US" altLang="zh-CN" sz="2800" dirty="0" smtClean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latin typeface=".VnTime" pitchFamily="34" charset="0"/>
              </a:rPr>
              <a:t>c¸ch</a:t>
            </a:r>
            <a:r>
              <a:rPr lang="en-US" altLang="zh-CN" sz="2800" dirty="0" smtClean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latin typeface=".VnTime" pitchFamily="34" charset="0"/>
              </a:rPr>
              <a:t>cã</a:t>
            </a:r>
            <a:r>
              <a:rPr lang="en-US" altLang="zh-CN" sz="2800" dirty="0" smtClean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hÖ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thèng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nh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</a:rPr>
              <a:t>ữ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ng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®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iÒu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kiÖn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®Ó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tiªu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thô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.VnTime" pitchFamily="34" charset="0"/>
              </a:rPr>
              <a:t>hµng</a:t>
            </a:r>
            <a:r>
              <a:rPr lang="en-US" altLang="zh-CN" sz="2800" dirty="0">
                <a:solidFill>
                  <a:srgbClr val="C00000"/>
                </a:solidFill>
                <a:latin typeface=".VnTime" pitchFamily="34" charset="0"/>
              </a:rPr>
              <a:t> ho¸:</a:t>
            </a:r>
            <a:endParaRPr lang="en-US" sz="28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91400" y="1533525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</a:rPr>
              <a:t>AIDS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0600" y="3886200"/>
            <a:ext cx="7620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AIDS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là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tên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bệnh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gọi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tắt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bằng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tiếng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</a:rPr>
              <a:t>Anh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tên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tiếng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Pháp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là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SIDA,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có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nghĩa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là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Hội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chứng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suy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giảm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miễn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dịch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mắc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</a:rPr>
              <a:t>phải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1676400" y="304800"/>
            <a:ext cx="556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 err="1">
                <a:solidFill>
                  <a:srgbClr val="FF0066"/>
                </a:solidFill>
                <a:latin typeface=".VnTime" pitchFamily="34" charset="0"/>
              </a:rPr>
              <a:t>Sù</a:t>
            </a:r>
            <a:r>
              <a:rPr lang="en-US" sz="2800" b="1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.VnTime" pitchFamily="34" charset="0"/>
              </a:rPr>
              <a:t>ph¸t</a:t>
            </a:r>
            <a:r>
              <a:rPr lang="en-US" sz="2800" b="1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.VnTime" pitchFamily="34" charset="0"/>
              </a:rPr>
              <a:t>triÓn</a:t>
            </a:r>
            <a:r>
              <a:rPr lang="en-US" sz="2800" b="1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.VnTime" pitchFamily="34" charset="0"/>
              </a:rPr>
              <a:t>tõ</a:t>
            </a:r>
            <a:r>
              <a:rPr lang="en-US" sz="2800" b="1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.VnTime" pitchFamily="34" charset="0"/>
              </a:rPr>
              <a:t>vùng</a:t>
            </a:r>
            <a:r>
              <a:rPr lang="en-US" sz="2800" b="1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.VnTime" pitchFamily="34" charset="0"/>
              </a:rPr>
              <a:t>tiÕng</a:t>
            </a:r>
            <a:r>
              <a:rPr lang="en-US" sz="2800" b="1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800" b="1" dirty="0" err="1">
                <a:solidFill>
                  <a:srgbClr val="FF0066"/>
                </a:solidFill>
                <a:latin typeface=".VnTime" pitchFamily="34" charset="0"/>
              </a:rPr>
              <a:t>ViÖt</a:t>
            </a:r>
            <a:endParaRPr lang="en-US" sz="2800" b="1" dirty="0">
              <a:solidFill>
                <a:srgbClr val="FF0066"/>
              </a:solidFill>
              <a:latin typeface=".VnTime" pitchFamily="34" charset="0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562600" y="1752600"/>
            <a:ext cx="3276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>
                <a:solidFill>
                  <a:srgbClr val="FF0066"/>
                </a:solidFill>
                <a:latin typeface=".VnTime" pitchFamily="34" charset="0"/>
              </a:rPr>
              <a:t>Ph¸t</a:t>
            </a:r>
            <a:r>
              <a:rPr lang="en-US" sz="2400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.VnTime" pitchFamily="34" charset="0"/>
              </a:rPr>
              <a:t>triÓn</a:t>
            </a:r>
            <a:r>
              <a:rPr lang="en-US" sz="2400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.VnTime" pitchFamily="34" charset="0"/>
              </a:rPr>
              <a:t>sè</a:t>
            </a:r>
            <a:r>
              <a:rPr lang="en-US" sz="2400" dirty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.VnTime" pitchFamily="34" charset="0"/>
              </a:rPr>
              <a:t>l­îng</a:t>
            </a:r>
            <a:r>
              <a:rPr lang="en-US" sz="2400" dirty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.VnTime" pitchFamily="34" charset="0"/>
              </a:rPr>
              <a:t>tõ</a:t>
            </a:r>
            <a:endParaRPr lang="en-US" sz="2400" dirty="0">
              <a:solidFill>
                <a:srgbClr val="FF0066"/>
              </a:solidFill>
              <a:latin typeface=".VnTime" pitchFamily="34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04800" y="1828800"/>
            <a:ext cx="3276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>
                <a:solidFill>
                  <a:srgbClr val="FF0066"/>
                </a:solidFill>
                <a:latin typeface=".VnTime" pitchFamily="34" charset="0"/>
              </a:rPr>
              <a:t>Ph¸t</a:t>
            </a:r>
            <a:r>
              <a:rPr lang="en-US" sz="2400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.VnTime" pitchFamily="34" charset="0"/>
              </a:rPr>
              <a:t>triÓn</a:t>
            </a:r>
            <a:r>
              <a:rPr lang="en-US" sz="2400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.VnTime" pitchFamily="34" charset="0"/>
              </a:rPr>
              <a:t>nghÜa</a:t>
            </a:r>
            <a:r>
              <a:rPr lang="en-US" sz="2400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.VnTime" pitchFamily="34" charset="0"/>
              </a:rPr>
              <a:t>cña</a:t>
            </a:r>
            <a:r>
              <a:rPr lang="en-US" sz="2400" dirty="0">
                <a:solidFill>
                  <a:srgbClr val="FF0066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.VnTime" pitchFamily="34" charset="0"/>
              </a:rPr>
              <a:t>tõ</a:t>
            </a:r>
            <a:endParaRPr lang="en-US" sz="2400" dirty="0">
              <a:solidFill>
                <a:srgbClr val="FF0066"/>
              </a:solidFill>
              <a:latin typeface=".VnTime" pitchFamily="34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04800" y="3276600"/>
            <a:ext cx="11430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>
                <a:latin typeface=".VnTime" pitchFamily="34" charset="0"/>
              </a:rPr>
              <a:t>Ph¸t</a:t>
            </a:r>
            <a:endParaRPr lang="en-US" sz="2400" dirty="0">
              <a:latin typeface=".VnTime" pitchFamily="34" charset="0"/>
            </a:endParaRPr>
          </a:p>
          <a:p>
            <a:pPr algn="ctr"/>
            <a:r>
              <a:rPr lang="en-US" sz="2400" dirty="0">
                <a:latin typeface=".VnTime" pitchFamily="34" charset="0"/>
              </a:rPr>
              <a:t> </a:t>
            </a:r>
            <a:r>
              <a:rPr lang="en-US" sz="2400" dirty="0" err="1">
                <a:latin typeface=".VnTime" pitchFamily="34" charset="0"/>
              </a:rPr>
              <a:t>triÓn</a:t>
            </a:r>
            <a:r>
              <a:rPr lang="en-US" sz="2400" dirty="0">
                <a:latin typeface=".VnTime" pitchFamily="34" charset="0"/>
              </a:rPr>
              <a:t> </a:t>
            </a:r>
          </a:p>
          <a:p>
            <a:pPr algn="ctr"/>
            <a:r>
              <a:rPr lang="en-US" sz="2400" dirty="0" err="1">
                <a:latin typeface=".VnTime" pitchFamily="34" charset="0"/>
              </a:rPr>
              <a:t>nghÜa</a:t>
            </a:r>
            <a:r>
              <a:rPr lang="en-US" sz="2400" dirty="0">
                <a:latin typeface=".VnTime" pitchFamily="34" charset="0"/>
              </a:rPr>
              <a:t> </a:t>
            </a:r>
          </a:p>
          <a:p>
            <a:pPr algn="ctr"/>
            <a:r>
              <a:rPr lang="en-US" sz="2400" dirty="0" err="1">
                <a:latin typeface=".VnTime" pitchFamily="34" charset="0"/>
              </a:rPr>
              <a:t>theo</a:t>
            </a:r>
            <a:endParaRPr lang="en-US" sz="2400" dirty="0">
              <a:latin typeface=".VnTime" pitchFamily="34" charset="0"/>
            </a:endParaRPr>
          </a:p>
          <a:p>
            <a:pPr algn="ctr"/>
            <a:r>
              <a:rPr lang="en-US" sz="2400" dirty="0" err="1" smtClean="0">
                <a:latin typeface="+mn-lt"/>
              </a:rPr>
              <a:t>phương</a:t>
            </a:r>
            <a:r>
              <a:rPr lang="en-US" sz="2400" dirty="0" smtClean="0">
                <a:latin typeface="+mn-lt"/>
              </a:rPr>
              <a:t> </a:t>
            </a:r>
          </a:p>
          <a:p>
            <a:pPr algn="ctr"/>
            <a:r>
              <a:rPr lang="en-US" sz="2400" dirty="0" err="1" smtClean="0">
                <a:latin typeface="+mn-lt"/>
              </a:rPr>
              <a:t>thức</a:t>
            </a:r>
            <a:endParaRPr lang="en-US" sz="2400" dirty="0">
              <a:latin typeface="+mn-lt"/>
            </a:endParaRPr>
          </a:p>
          <a:p>
            <a:pPr algn="ctr"/>
            <a:r>
              <a:rPr lang="en-US" sz="2400" dirty="0" err="1">
                <a:solidFill>
                  <a:srgbClr val="FF0000"/>
                </a:solidFill>
                <a:latin typeface=".VnTime" pitchFamily="34" charset="0"/>
              </a:rPr>
              <a:t>Èn</a:t>
            </a:r>
            <a:r>
              <a:rPr lang="en-US" sz="2400" dirty="0">
                <a:solidFill>
                  <a:srgbClr val="FF0000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.VnTime" pitchFamily="34" charset="0"/>
              </a:rPr>
              <a:t>dô</a:t>
            </a:r>
            <a:endParaRPr lang="en-US" sz="2400" dirty="0">
              <a:solidFill>
                <a:srgbClr val="FF0000"/>
              </a:solidFill>
              <a:latin typeface=".VnTime" pitchFamily="34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667000" y="3276600"/>
            <a:ext cx="1143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>
                <a:latin typeface=".VnTime" pitchFamily="34" charset="0"/>
              </a:rPr>
              <a:t>Ph¸t</a:t>
            </a:r>
            <a:r>
              <a:rPr lang="en-US" sz="2400" dirty="0">
                <a:latin typeface=".VnTime" pitchFamily="34" charset="0"/>
              </a:rPr>
              <a:t> </a:t>
            </a:r>
          </a:p>
          <a:p>
            <a:pPr algn="ctr"/>
            <a:r>
              <a:rPr lang="en-US" sz="2400" dirty="0" err="1">
                <a:latin typeface=".VnTime" pitchFamily="34" charset="0"/>
              </a:rPr>
              <a:t>triÓn</a:t>
            </a:r>
            <a:endParaRPr lang="en-US" sz="2400" dirty="0">
              <a:latin typeface=".VnTime" pitchFamily="34" charset="0"/>
            </a:endParaRPr>
          </a:p>
          <a:p>
            <a:pPr algn="ctr"/>
            <a:r>
              <a:rPr lang="en-US" sz="2400" dirty="0">
                <a:latin typeface=".VnTime" pitchFamily="34" charset="0"/>
              </a:rPr>
              <a:t> </a:t>
            </a:r>
            <a:r>
              <a:rPr lang="en-US" sz="2400" dirty="0" err="1">
                <a:latin typeface=".VnTime" pitchFamily="34" charset="0"/>
              </a:rPr>
              <a:t>nghÜa</a:t>
            </a:r>
            <a:r>
              <a:rPr lang="en-US" sz="2400" dirty="0">
                <a:latin typeface=".VnTime" pitchFamily="34" charset="0"/>
              </a:rPr>
              <a:t> </a:t>
            </a:r>
          </a:p>
          <a:p>
            <a:pPr algn="ctr"/>
            <a:r>
              <a:rPr lang="en-US" sz="2400" dirty="0" err="1">
                <a:latin typeface=".VnTime" pitchFamily="34" charset="0"/>
              </a:rPr>
              <a:t>theo</a:t>
            </a:r>
            <a:endParaRPr lang="en-US" sz="2400" dirty="0">
              <a:latin typeface=".VnTime" pitchFamily="34" charset="0"/>
            </a:endParaRPr>
          </a:p>
          <a:p>
            <a:pPr algn="ctr"/>
            <a:r>
              <a:rPr lang="en-US" sz="2400" dirty="0" err="1" smtClean="0">
                <a:latin typeface="+mn-lt"/>
              </a:rPr>
              <a:t>phương</a:t>
            </a:r>
            <a:r>
              <a:rPr lang="en-US" sz="2400" dirty="0" smtClean="0">
                <a:latin typeface="+mn-lt"/>
              </a:rPr>
              <a:t> </a:t>
            </a:r>
          </a:p>
          <a:p>
            <a:pPr algn="ctr"/>
            <a:r>
              <a:rPr lang="en-US" sz="2400" dirty="0" err="1" smtClean="0">
                <a:latin typeface="+mn-lt"/>
              </a:rPr>
              <a:t>thức</a:t>
            </a:r>
            <a:endParaRPr lang="en-US" sz="2400" dirty="0">
              <a:latin typeface="+mn-lt"/>
            </a:endParaRPr>
          </a:p>
          <a:p>
            <a:pPr algn="ctr"/>
            <a:r>
              <a:rPr lang="en-US" sz="2400" dirty="0" err="1">
                <a:solidFill>
                  <a:srgbClr val="FF0000"/>
                </a:solidFill>
                <a:latin typeface=".VnTime" pitchFamily="34" charset="0"/>
              </a:rPr>
              <a:t>ho¸n</a:t>
            </a:r>
            <a:r>
              <a:rPr lang="en-US" sz="2400" dirty="0">
                <a:solidFill>
                  <a:srgbClr val="FF0000"/>
                </a:solidFill>
                <a:latin typeface=".VnTime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.VnTime" pitchFamily="34" charset="0"/>
              </a:rPr>
              <a:t>dô</a:t>
            </a:r>
            <a:endParaRPr lang="en-US" sz="2400" dirty="0">
              <a:solidFill>
                <a:srgbClr val="FF0000"/>
              </a:solidFill>
              <a:latin typeface=".VnTime" pitchFamily="34" charset="0"/>
            </a:endParaRPr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H="1">
            <a:off x="1981200" y="1143000"/>
            <a:ext cx="2362200" cy="685800"/>
          </a:xfrm>
          <a:prstGeom prst="line">
            <a:avLst/>
          </a:prstGeom>
          <a:noFill/>
          <a:ln w="9525">
            <a:solidFill>
              <a:srgbClr val="CC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4343400" y="1143000"/>
            <a:ext cx="2667000" cy="533400"/>
          </a:xfrm>
          <a:prstGeom prst="line">
            <a:avLst/>
          </a:prstGeom>
          <a:noFill/>
          <a:ln w="9525">
            <a:solidFill>
              <a:srgbClr val="CC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 flipH="1">
            <a:off x="762000" y="2438400"/>
            <a:ext cx="1143000" cy="762000"/>
          </a:xfrm>
          <a:prstGeom prst="line">
            <a:avLst/>
          </a:prstGeom>
          <a:noFill/>
          <a:ln w="9525">
            <a:solidFill>
              <a:srgbClr val="CC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1981200" y="2438400"/>
            <a:ext cx="1143000" cy="762000"/>
          </a:xfrm>
          <a:prstGeom prst="line">
            <a:avLst/>
          </a:prstGeom>
          <a:noFill/>
          <a:ln w="9525">
            <a:solidFill>
              <a:srgbClr val="CC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 animBg="1"/>
      <p:bldP spid="110596" grpId="0" animBg="1"/>
      <p:bldP spid="110597" grpId="0" animBg="1"/>
      <p:bldP spid="110598" grpId="0" animBg="1"/>
      <p:bldP spid="110599" grpId="0" animBg="1"/>
      <p:bldP spid="110600" grpId="0" animBg="1"/>
      <p:bldP spid="110601" grpId="0" animBg="1"/>
      <p:bldP spid="110602" grpId="0" animBg="1"/>
      <p:bldP spid="11060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		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Bµi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tËp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1: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Hai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m«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h×nh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cã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kh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¶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n¨ng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t¹o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ra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nh÷ng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tõ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ng</a:t>
            </a:r>
            <a:r>
              <a:rPr lang="en-US" b="1" i="1" dirty="0" smtClean="0">
                <a:solidFill>
                  <a:srgbClr val="FF3399"/>
                </a:solidFill>
                <a:latin typeface=".VnTime" pitchFamily="34" charset="0"/>
              </a:rPr>
              <a:t>÷ </a:t>
            </a:r>
            <a:r>
              <a:rPr lang="en-US" b="1" i="1" dirty="0" err="1" smtClean="0">
                <a:solidFill>
                  <a:srgbClr val="FF3399"/>
                </a:solidFill>
                <a:latin typeface=".VnTime" pitchFamily="34" charset="0"/>
              </a:rPr>
              <a:t>míi</a:t>
            </a:r>
            <a:r>
              <a:rPr lang="en-US" b="1" i="1" dirty="0" smtClean="0">
                <a:solidFill>
                  <a:schemeClr val="bg1"/>
                </a:solidFill>
                <a:latin typeface=".VnTime" pitchFamily="3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- X +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tr­êng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: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c«ng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tr­êng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;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chiÕn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tr­êng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;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n«ng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tr­êng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 …</a:t>
            </a:r>
          </a:p>
          <a:p>
            <a:pPr eaLnBrk="1" hangingPunct="1">
              <a:buFontTx/>
              <a:buNone/>
            </a:pP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- X + ho¸: « xi ho¸;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c«ng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99"/>
                </a:solidFill>
                <a:latin typeface=".VnTime" pitchFamily="34" charset="0"/>
              </a:rPr>
              <a:t>nghiÖp</a:t>
            </a:r>
            <a:r>
              <a:rPr lang="en-US" b="1" i="1" dirty="0" smtClean="0">
                <a:solidFill>
                  <a:srgbClr val="000099"/>
                </a:solidFill>
                <a:latin typeface=".VnTime" pitchFamily="34" charset="0"/>
              </a:rPr>
              <a:t> ho¸, </a:t>
            </a:r>
            <a:r>
              <a:rPr lang="en-US" b="1" i="1" dirty="0" err="1" smtClean="0">
                <a:solidFill>
                  <a:srgbClr val="000099"/>
                </a:solidFill>
              </a:rPr>
              <a:t>lão</a:t>
            </a:r>
            <a:r>
              <a:rPr lang="en-US" b="1" i="1" dirty="0" smtClean="0">
                <a:solidFill>
                  <a:srgbClr val="000099"/>
                </a:solidFill>
              </a:rPr>
              <a:t> </a:t>
            </a:r>
            <a:r>
              <a:rPr lang="en-US" b="1" i="1" dirty="0" err="1" smtClean="0">
                <a:solidFill>
                  <a:srgbClr val="000099"/>
                </a:solidFill>
              </a:rPr>
              <a:t>hóa</a:t>
            </a:r>
            <a:r>
              <a:rPr lang="en-US" b="1" i="1" dirty="0" smtClean="0">
                <a:solidFill>
                  <a:srgbClr val="000099"/>
                </a:solidFill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400" b="1" i="1" u="sng" dirty="0" err="1" smtClean="0">
                <a:solidFill>
                  <a:srgbClr val="CC00FF"/>
                </a:solidFill>
                <a:latin typeface=".VnTime" pitchFamily="34" charset="0"/>
              </a:rPr>
              <a:t>Bµi</a:t>
            </a:r>
            <a:r>
              <a:rPr lang="en-US" sz="2400" b="1" i="1" u="sng" dirty="0" smtClean="0">
                <a:solidFill>
                  <a:srgbClr val="CC00FF"/>
                </a:solidFill>
                <a:latin typeface=".VnTime" pitchFamily="34" charset="0"/>
              </a:rPr>
              <a:t> </a:t>
            </a:r>
            <a:r>
              <a:rPr lang="en-US" sz="2400" b="1" i="1" u="sng" dirty="0" err="1" smtClean="0">
                <a:solidFill>
                  <a:srgbClr val="CC00FF"/>
                </a:solidFill>
                <a:latin typeface=".VnTime" pitchFamily="34" charset="0"/>
              </a:rPr>
              <a:t>tËp</a:t>
            </a:r>
            <a:r>
              <a:rPr lang="en-US" sz="2400" b="1" i="1" u="sng" dirty="0" smtClean="0">
                <a:solidFill>
                  <a:srgbClr val="CC00FF"/>
                </a:solidFill>
                <a:latin typeface=".VnTime" pitchFamily="34" charset="0"/>
              </a:rPr>
              <a:t> 2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: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N¨m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tõ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ng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÷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míi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®­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îc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dïng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phæ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biÕn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CC00FF"/>
                </a:solidFill>
                <a:latin typeface=".VnTime" pitchFamily="34" charset="0"/>
              </a:rPr>
              <a:t>gÇn</a:t>
            </a:r>
            <a:r>
              <a:rPr lang="en-US" sz="2400" b="1" i="1" dirty="0" smtClean="0">
                <a:solidFill>
                  <a:srgbClr val="CC00FF"/>
                </a:solidFill>
                <a:latin typeface=".VnTime" pitchFamily="34" charset="0"/>
              </a:rPr>
              <a:t> ®©y:</a:t>
            </a:r>
            <a:r>
              <a:rPr lang="en-US" sz="2400" b="1" i="1" dirty="0" smtClean="0">
                <a:solidFill>
                  <a:srgbClr val="FFCC00"/>
                </a:solidFill>
                <a:latin typeface=".VnTime" pitchFamily="34" charset="0"/>
              </a:rPr>
              <a:t/>
            </a:r>
            <a:br>
              <a:rPr lang="en-US" sz="2400" b="1" i="1" dirty="0" smtClean="0">
                <a:solidFill>
                  <a:srgbClr val="FFCC00"/>
                </a:solidFill>
                <a:latin typeface=".VnTime" pitchFamily="34" charset="0"/>
              </a:rPr>
            </a:b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-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Bµn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tay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vµng</a:t>
            </a: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: </a:t>
            </a:r>
            <a:r>
              <a:rPr lang="en-US" sz="2400" b="1" i="1" dirty="0" err="1" smtClean="0">
                <a:latin typeface=".VnTime" pitchFamily="34" charset="0"/>
              </a:rPr>
              <a:t>bµn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tay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khÐo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lÐo</a:t>
            </a:r>
            <a:r>
              <a:rPr lang="en-US" sz="2400" b="1" i="1" dirty="0" smtClean="0">
                <a:latin typeface=".VnTime" pitchFamily="34" charset="0"/>
              </a:rPr>
              <a:t>, </a:t>
            </a:r>
            <a:r>
              <a:rPr lang="en-US" sz="2400" b="1" i="1" dirty="0" err="1" smtClean="0">
                <a:latin typeface=".VnTime" pitchFamily="34" charset="0"/>
              </a:rPr>
              <a:t>tµi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giái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hiÕm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cã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trong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viÖc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thùc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hiÖn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mét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thao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t¸c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lao</a:t>
            </a:r>
            <a:r>
              <a:rPr lang="en-US" sz="2400" b="1" i="1" dirty="0" smtClean="0">
                <a:latin typeface=".VnTime" pitchFamily="34" charset="0"/>
              </a:rPr>
              <a:t> ®</a:t>
            </a:r>
            <a:r>
              <a:rPr lang="en-US" sz="2400" b="1" i="1" dirty="0" err="1" smtClean="0">
                <a:latin typeface=".VnTime" pitchFamily="34" charset="0"/>
              </a:rPr>
              <a:t>éng</a:t>
            </a:r>
            <a:r>
              <a:rPr lang="en-US" sz="2400" b="1" i="1" dirty="0" smtClean="0">
                <a:latin typeface=".VnTime" pitchFamily="34" charset="0"/>
              </a:rPr>
              <a:t>, </a:t>
            </a:r>
            <a:r>
              <a:rPr lang="en-US" sz="2400" b="1" i="1" dirty="0" err="1" smtClean="0">
                <a:latin typeface=".VnTime" pitchFamily="34" charset="0"/>
              </a:rPr>
              <a:t>kÜ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thuËt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nµo</a:t>
            </a:r>
            <a:r>
              <a:rPr lang="en-US" sz="2400" b="1" i="1" dirty="0" smtClean="0">
                <a:latin typeface=".VnTime" pitchFamily="34" charset="0"/>
              </a:rPr>
              <a:t> ®ã ®¹t </a:t>
            </a:r>
            <a:r>
              <a:rPr lang="en-US" sz="2400" b="1" i="1" dirty="0" err="1" smtClean="0">
                <a:latin typeface=".VnTime" pitchFamily="34" charset="0"/>
              </a:rPr>
              <a:t>hiÖu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qu</a:t>
            </a:r>
            <a:r>
              <a:rPr lang="en-US" sz="2400" b="1" i="1" dirty="0" smtClean="0">
                <a:latin typeface=".VnTime" pitchFamily="34" charset="0"/>
              </a:rPr>
              <a:t>¶ </a:t>
            </a:r>
            <a:r>
              <a:rPr lang="en-US" sz="2400" b="1" i="1" dirty="0" err="1" smtClean="0">
                <a:latin typeface=".VnTime" pitchFamily="34" charset="0"/>
              </a:rPr>
              <a:t>xuÊt</a:t>
            </a:r>
            <a:r>
              <a:rPr lang="en-US" sz="2400" b="1" i="1" dirty="0" smtClean="0">
                <a:latin typeface=".VnTime" pitchFamily="34" charset="0"/>
              </a:rPr>
              <a:t> s¾c.</a:t>
            </a:r>
            <a:br>
              <a:rPr lang="en-US" sz="2400" b="1" i="1" dirty="0" smtClean="0">
                <a:latin typeface=".VnTime" pitchFamily="34" charset="0"/>
              </a:rPr>
            </a:b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-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C¬m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bôi</a:t>
            </a: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: </a:t>
            </a:r>
            <a:r>
              <a:rPr lang="en-US" sz="2400" b="1" i="1" dirty="0" err="1" smtClean="0">
                <a:latin typeface=".VnTime" pitchFamily="34" charset="0"/>
              </a:rPr>
              <a:t>c¬m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gi</a:t>
            </a:r>
            <a:r>
              <a:rPr lang="en-US" sz="2400" b="1" i="1" dirty="0" smtClean="0">
                <a:latin typeface=".VnTime" pitchFamily="34" charset="0"/>
              </a:rPr>
              <a:t>¸ </a:t>
            </a:r>
            <a:r>
              <a:rPr lang="en-US" sz="2400" b="1" i="1" dirty="0" err="1" smtClean="0">
                <a:latin typeface=".VnTime" pitchFamily="34" charset="0"/>
              </a:rPr>
              <a:t>rÎ</a:t>
            </a:r>
            <a:r>
              <a:rPr lang="en-US" sz="2400" b="1" i="1" dirty="0" smtClean="0">
                <a:latin typeface=".VnTime" pitchFamily="34" charset="0"/>
              </a:rPr>
              <a:t>, </a:t>
            </a:r>
            <a:r>
              <a:rPr lang="en-US" sz="2400" b="1" i="1" dirty="0" err="1" smtClean="0">
                <a:latin typeface=".VnTime" pitchFamily="34" charset="0"/>
              </a:rPr>
              <a:t>th­êng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b¸n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trong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c¸c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qu¸n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nhá</a:t>
            </a:r>
            <a:r>
              <a:rPr lang="en-US" sz="2400" b="1" i="1" dirty="0" smtClean="0">
                <a:latin typeface=".VnTime" pitchFamily="34" charset="0"/>
              </a:rPr>
              <a:t>, t¹m </a:t>
            </a:r>
            <a:r>
              <a:rPr lang="en-US" sz="2400" b="1" i="1" dirty="0" err="1" smtClean="0">
                <a:latin typeface=".VnTime" pitchFamily="34" charset="0"/>
              </a:rPr>
              <a:t>bî</a:t>
            </a:r>
            <a:r>
              <a:rPr lang="en-US" sz="2400" b="1" i="1" dirty="0" smtClean="0">
                <a:latin typeface=".VnTime" pitchFamily="34" charset="0"/>
              </a:rPr>
              <a:t>.</a:t>
            </a:r>
            <a:br>
              <a:rPr lang="en-US" sz="2400" b="1" i="1" dirty="0" smtClean="0">
                <a:latin typeface=".VnTime" pitchFamily="34" charset="0"/>
              </a:rPr>
            </a:b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-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CÇu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truyÒn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h×nh</a:t>
            </a: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: </a:t>
            </a:r>
            <a:r>
              <a:rPr lang="en-US" sz="2400" b="1" i="1" dirty="0" err="1" smtClean="0">
                <a:latin typeface=".VnTime" pitchFamily="34" charset="0"/>
              </a:rPr>
              <a:t>h×nh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thøc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truyÒn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h×nh</a:t>
            </a:r>
            <a:r>
              <a:rPr lang="en-US" sz="2400" b="1" i="1" dirty="0" smtClean="0">
                <a:latin typeface=".VnTime" pitchFamily="34" charset="0"/>
              </a:rPr>
              <a:t> t¹i </a:t>
            </a:r>
            <a:r>
              <a:rPr lang="en-US" sz="2400" b="1" i="1" dirty="0" err="1" smtClean="0">
                <a:latin typeface=".VnTime" pitchFamily="34" charset="0"/>
              </a:rPr>
              <a:t>chç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cuéc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giao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l­u</a:t>
            </a:r>
            <a:r>
              <a:rPr lang="en-US" sz="2400" b="1" i="1" dirty="0" smtClean="0">
                <a:latin typeface=".VnTime" pitchFamily="34" charset="0"/>
              </a:rPr>
              <a:t> , ®</a:t>
            </a:r>
            <a:r>
              <a:rPr lang="en-US" sz="2400" b="1" i="1" dirty="0" err="1" smtClean="0">
                <a:latin typeface=".VnTime" pitchFamily="34" charset="0"/>
              </a:rPr>
              <a:t>èi</a:t>
            </a:r>
            <a:r>
              <a:rPr lang="en-US" sz="2400" b="1" i="1" dirty="0" smtClean="0">
                <a:latin typeface=".VnTime" pitchFamily="34" charset="0"/>
              </a:rPr>
              <a:t> tho¹i </a:t>
            </a:r>
            <a:r>
              <a:rPr lang="en-US" sz="2400" b="1" i="1" dirty="0" err="1" smtClean="0">
                <a:latin typeface=".VnTime" pitchFamily="34" charset="0"/>
              </a:rPr>
              <a:t>trùc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tiÕp</a:t>
            </a:r>
            <a:r>
              <a:rPr lang="en-US" sz="2400" b="1" i="1" dirty="0" smtClean="0">
                <a:latin typeface=".VnTime" pitchFamily="34" charset="0"/>
              </a:rPr>
              <a:t> qua </a:t>
            </a:r>
            <a:r>
              <a:rPr lang="en-US" sz="2400" b="1" i="1" dirty="0" err="1" smtClean="0">
                <a:latin typeface=".VnTime" pitchFamily="34" charset="0"/>
              </a:rPr>
              <a:t>hÖ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thèng</a:t>
            </a:r>
            <a:r>
              <a:rPr lang="en-US" sz="2400" b="1" i="1" dirty="0" smtClean="0">
                <a:latin typeface=".VnTime" pitchFamily="34" charset="0"/>
              </a:rPr>
              <a:t> ca- mª-</a:t>
            </a:r>
            <a:r>
              <a:rPr lang="en-US" sz="2400" b="1" i="1" dirty="0" err="1" smtClean="0">
                <a:latin typeface=".VnTime" pitchFamily="34" charset="0"/>
              </a:rPr>
              <a:t>ra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gi÷a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c¸c</a:t>
            </a:r>
            <a:r>
              <a:rPr lang="en-US" sz="2400" b="1" i="1" dirty="0" smtClean="0">
                <a:latin typeface=".VnTime" pitchFamily="34" charset="0"/>
              </a:rPr>
              <a:t> ®</a:t>
            </a:r>
            <a:r>
              <a:rPr lang="en-US" sz="2400" b="1" i="1" dirty="0" err="1" smtClean="0">
                <a:latin typeface=".VnTime" pitchFamily="34" charset="0"/>
              </a:rPr>
              <a:t>iÓm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c¸ch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xa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nhau</a:t>
            </a:r>
            <a:r>
              <a:rPr lang="en-US" sz="2400" b="1" i="1" dirty="0" smtClean="0">
                <a:latin typeface=".VnTime" pitchFamily="34" charset="0"/>
              </a:rPr>
              <a:t>.</a:t>
            </a:r>
            <a:br>
              <a:rPr lang="en-US" sz="2400" b="1" i="1" dirty="0" smtClean="0">
                <a:latin typeface=".VnTime" pitchFamily="34" charset="0"/>
              </a:rPr>
            </a:b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-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C«ng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nghÖ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cao</a:t>
            </a: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: </a:t>
            </a:r>
            <a:r>
              <a:rPr lang="en-US" sz="2400" b="1" i="1" dirty="0" err="1" smtClean="0">
                <a:latin typeface=".VnTime" pitchFamily="34" charset="0"/>
              </a:rPr>
              <a:t>c«ng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nghÖ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dùa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trªn</a:t>
            </a:r>
            <a:r>
              <a:rPr lang="en-US" sz="2400" b="1" i="1" dirty="0" smtClean="0">
                <a:latin typeface=".VnTime" pitchFamily="34" charset="0"/>
              </a:rPr>
              <a:t> c¬ </a:t>
            </a:r>
            <a:r>
              <a:rPr lang="en-US" sz="2400" b="1" i="1" dirty="0" err="1" smtClean="0">
                <a:latin typeface=".VnTime" pitchFamily="34" charset="0"/>
              </a:rPr>
              <a:t>së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khoa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häc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kÜ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thuËt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hiÖn</a:t>
            </a:r>
            <a:r>
              <a:rPr lang="en-US" sz="2400" b="1" i="1" dirty="0" smtClean="0">
                <a:latin typeface=".VnTime" pitchFamily="34" charset="0"/>
              </a:rPr>
              <a:t> ®¹i, </a:t>
            </a:r>
            <a:r>
              <a:rPr lang="en-US" sz="2400" b="1" i="1" dirty="0" err="1" smtClean="0">
                <a:latin typeface=".VnTime" pitchFamily="34" charset="0"/>
              </a:rPr>
              <a:t>cã</a:t>
            </a:r>
            <a:r>
              <a:rPr lang="en-US" sz="2400" b="1" i="1" dirty="0" smtClean="0">
                <a:latin typeface=".VnTime" pitchFamily="34" charset="0"/>
              </a:rPr>
              <a:t> ®é </a:t>
            </a:r>
            <a:r>
              <a:rPr lang="en-US" sz="2400" b="1" i="1" dirty="0" err="1" smtClean="0">
                <a:latin typeface=".VnTime" pitchFamily="34" charset="0"/>
              </a:rPr>
              <a:t>chÝnh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x¸c</a:t>
            </a:r>
            <a:r>
              <a:rPr lang="en-US" sz="2400" b="1" i="1" dirty="0" smtClean="0">
                <a:latin typeface=".VnTime" pitchFamily="34" charset="0"/>
              </a:rPr>
              <a:t> vµ </a:t>
            </a:r>
            <a:r>
              <a:rPr lang="en-US" sz="2400" b="1" i="1" dirty="0" err="1" smtClean="0">
                <a:latin typeface=".VnTime" pitchFamily="34" charset="0"/>
              </a:rPr>
              <a:t>hiÖu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qu</a:t>
            </a:r>
            <a:r>
              <a:rPr lang="en-US" sz="2400" b="1" i="1" dirty="0" smtClean="0">
                <a:latin typeface=".VnTime" pitchFamily="34" charset="0"/>
              </a:rPr>
              <a:t>¶ </a:t>
            </a:r>
            <a:r>
              <a:rPr lang="en-US" sz="2400" b="1" i="1" dirty="0" err="1" smtClean="0">
                <a:latin typeface=".VnTime" pitchFamily="34" charset="0"/>
              </a:rPr>
              <a:t>kinh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tÕ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cao</a:t>
            </a:r>
            <a:r>
              <a:rPr lang="en-US" sz="2400" b="1" i="1" dirty="0" smtClean="0">
                <a:latin typeface=".VnTime" pitchFamily="34" charset="0"/>
              </a:rPr>
              <a:t>.</a:t>
            </a:r>
            <a:br>
              <a:rPr lang="en-US" sz="2400" b="1" i="1" dirty="0" smtClean="0">
                <a:latin typeface=".VnTime" pitchFamily="34" charset="0"/>
              </a:rPr>
            </a:b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- 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§a d¹ng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sinh</a:t>
            </a:r>
            <a:r>
              <a:rPr lang="en-US" sz="2400" b="1" i="1" dirty="0" smtClean="0">
                <a:solidFill>
                  <a:srgbClr val="FF5050"/>
                </a:solidFill>
                <a:latin typeface=".VnTime" pitchFamily="34" charset="0"/>
              </a:rPr>
              <a:t> </a:t>
            </a:r>
            <a:r>
              <a:rPr lang="en-US" sz="2400" b="1" i="1" dirty="0" err="1" smtClean="0">
                <a:solidFill>
                  <a:srgbClr val="FF5050"/>
                </a:solidFill>
                <a:latin typeface=".VnTime" pitchFamily="34" charset="0"/>
              </a:rPr>
              <a:t>häc</a:t>
            </a:r>
            <a:r>
              <a:rPr lang="en-US" sz="2400" b="1" i="1" dirty="0" smtClean="0">
                <a:solidFill>
                  <a:schemeClr val="bg1"/>
                </a:solidFill>
                <a:latin typeface=".VnTime" pitchFamily="34" charset="0"/>
              </a:rPr>
              <a:t>: </a:t>
            </a:r>
            <a:r>
              <a:rPr lang="en-US" sz="2400" b="1" i="1" dirty="0" err="1" smtClean="0">
                <a:latin typeface=".VnTime" pitchFamily="34" charset="0"/>
              </a:rPr>
              <a:t>phong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phó</a:t>
            </a:r>
            <a:r>
              <a:rPr lang="en-US" sz="2400" b="1" i="1" dirty="0" smtClean="0">
                <a:latin typeface=".VnTime" pitchFamily="34" charset="0"/>
              </a:rPr>
              <a:t>, ®a d¹ng </a:t>
            </a:r>
            <a:r>
              <a:rPr lang="en-US" sz="2400" b="1" i="1" dirty="0" err="1" smtClean="0">
                <a:latin typeface=".VnTime" pitchFamily="34" charset="0"/>
              </a:rPr>
              <a:t>vÒ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nguån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gien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vÒ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gièng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loµi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sinh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vËt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trong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tù</a:t>
            </a:r>
            <a:r>
              <a:rPr lang="en-US" sz="2400" b="1" i="1" dirty="0" smtClean="0">
                <a:latin typeface=".VnTime" pitchFamily="34" charset="0"/>
              </a:rPr>
              <a:t> </a:t>
            </a:r>
            <a:r>
              <a:rPr lang="en-US" sz="2400" b="1" i="1" dirty="0" err="1" smtClean="0">
                <a:latin typeface=".VnTime" pitchFamily="34" charset="0"/>
              </a:rPr>
              <a:t>nhiªn</a:t>
            </a:r>
            <a:r>
              <a:rPr lang="en-US" sz="2400" b="1" i="1" dirty="0" smtClean="0">
                <a:latin typeface=".VnTime" pitchFamily="34" charset="0"/>
              </a:rPr>
              <a:t>.</a:t>
            </a:r>
            <a:br>
              <a:rPr lang="en-US" sz="2400" b="1" i="1" dirty="0" smtClean="0">
                <a:latin typeface=".VnTime" pitchFamily="34" charset="0"/>
              </a:rPr>
            </a:br>
            <a:endParaRPr lang="en-US" sz="2400" b="1" i="1" dirty="0" smtClean="0">
              <a:latin typeface=".VnTime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0" name="Picture 16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6613" y="5384800"/>
            <a:ext cx="11763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15" descr="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6613" y="5353050"/>
            <a:ext cx="14684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14" descr="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4863" y="4843463"/>
            <a:ext cx="1500187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7" name="Picture 13" descr="Cov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3588" y="4394200"/>
            <a:ext cx="1312862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Picture 12" descr="Co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9800" y="4238625"/>
            <a:ext cx="257175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11" descr="Cov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6300" y="3281363"/>
            <a:ext cx="2187575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0" descr="Cove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14425" y="2073275"/>
            <a:ext cx="392588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9" descr="Cove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383463" y="1770063"/>
            <a:ext cx="173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 descr="Cove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21550" y="1114425"/>
            <a:ext cx="15097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 descr="Cover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26075" y="1228725"/>
            <a:ext cx="2093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Cove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64163" y="312738"/>
            <a:ext cx="2354262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Cov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03313" y="769938"/>
            <a:ext cx="4613275" cy="1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Cov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500188"/>
            <a:ext cx="26765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/>
          <p:cNvSpPr txBox="1">
            <a:spLocks noChangeArrowheads="1"/>
          </p:cNvSpPr>
          <p:nvPr/>
        </p:nvSpPr>
        <p:spPr bwMode="auto">
          <a:xfrm>
            <a:off x="533400" y="990600"/>
            <a:ext cx="8229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err="1" smtClean="0">
                <a:solidFill>
                  <a:srgbClr val="0000FF"/>
                </a:solidFill>
                <a:latin typeface="Times New Roman" pitchFamily="18" charset="0"/>
              </a:rPr>
              <a:t>Hướng</a:t>
            </a:r>
            <a:r>
              <a:rPr lang="en-US" sz="2800" b="1" u="sng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 pitchFamily="18" charset="0"/>
              </a:rPr>
              <a:t>dẫn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 pitchFamily="18" charset="0"/>
              </a:rPr>
              <a:t>về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0000FF"/>
                </a:solidFill>
                <a:latin typeface="Times New Roman" pitchFamily="18" charset="0"/>
              </a:rPr>
              <a:t>nhà</a:t>
            </a:r>
            <a:r>
              <a:rPr lang="en-US" sz="2800" b="1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</a:p>
          <a:p>
            <a:pPr algn="ctr"/>
            <a:endParaRPr 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Dựa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vào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Từ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điển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Từ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mới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tiếng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Việt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để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tìm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hiểu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một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số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từ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mới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trong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tiếng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Việt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Nắm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vững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các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cách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phát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triển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từ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vựng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Hoàn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thành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các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bài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tập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trong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sách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giáo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khoa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Đọc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và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soạn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kĩ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bài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“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Truyện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Kiều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Nguyễn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Du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”.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Cho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điện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thoại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kinh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tế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động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sở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hữu</a:t>
            </a:r>
            <a:r>
              <a:rPr lang="en-US" dirty="0" smtClean="0">
                <a:solidFill>
                  <a:srgbClr val="0000FF"/>
                </a:solidFill>
              </a:rPr>
              <a:t>, tri </a:t>
            </a:r>
            <a:r>
              <a:rPr lang="en-US" dirty="0" err="1" smtClean="0">
                <a:solidFill>
                  <a:srgbClr val="0000FF"/>
                </a:solidFill>
              </a:rPr>
              <a:t>thức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đặc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khu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trí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tuệ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7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phienbancu.tuoitre.vn/tianyon/ImageView.aspx?ThumbnailID=2800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"/>
            <a:ext cx="3048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363200" y="5257800"/>
            <a:ext cx="45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43334" y="45270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Arial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7848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6600"/>
                </a:solidFill>
                <a:latin typeface=".VnTime" pitchFamily="34" charset="0"/>
              </a:rPr>
              <a:t>ĐiÖn</a:t>
            </a:r>
            <a:r>
              <a:rPr lang="en-US" sz="3200" b="1" dirty="0" smtClean="0">
                <a:solidFill>
                  <a:srgbClr val="006600"/>
                </a:solidFill>
                <a:latin typeface=".VnTime" pitchFamily="34" charset="0"/>
              </a:rPr>
              <a:t> tho¹i </a:t>
            </a:r>
            <a:r>
              <a:rPr lang="en-US" sz="3200" b="1" dirty="0" err="1" smtClean="0">
                <a:solidFill>
                  <a:srgbClr val="006600"/>
                </a:solidFill>
                <a:latin typeface=".VnTime" pitchFamily="34" charset="0"/>
              </a:rPr>
              <a:t>di</a:t>
            </a:r>
            <a:r>
              <a:rPr lang="en-US" sz="3200" b="1" dirty="0" smtClean="0">
                <a:solidFill>
                  <a:srgbClr val="006600"/>
                </a:solidFill>
                <a:latin typeface=".VnTime" pitchFamily="34" charset="0"/>
              </a:rPr>
              <a:t> ®</a:t>
            </a:r>
            <a:r>
              <a:rPr lang="en-US" sz="3200" b="1" dirty="0" err="1" smtClean="0">
                <a:solidFill>
                  <a:srgbClr val="006600"/>
                </a:solidFill>
                <a:latin typeface=".VnTime" pitchFamily="34" charset="0"/>
              </a:rPr>
              <a:t>éng</a:t>
            </a:r>
            <a:r>
              <a:rPr lang="en-US" sz="3200" b="1" dirty="0" smtClean="0">
                <a:solidFill>
                  <a:srgbClr val="006600"/>
                </a:solidFill>
                <a:latin typeface=".VnTime" pitchFamily="34" charset="0"/>
              </a:rPr>
              <a:t>: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 </a:t>
            </a:r>
          </a:p>
          <a:p>
            <a:endParaRPr lang="en-US" dirty="0" smtClean="0">
              <a:solidFill>
                <a:srgbClr val="0000FF"/>
              </a:solidFill>
              <a:latin typeface=".VnTime" pitchFamily="34" charset="0"/>
            </a:endParaRPr>
          </a:p>
          <a:p>
            <a:endParaRPr lang="en-US" dirty="0" smtClean="0">
              <a:solidFill>
                <a:srgbClr val="0000FF"/>
              </a:solidFill>
              <a:latin typeface=".VnTime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7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http://phienbancu.tuoitre.vn/tianyon/ImageView.aspx?ThumbnailID=2800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"/>
            <a:ext cx="3048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363200" y="5257800"/>
            <a:ext cx="45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43334" y="45270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Arial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7848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6600"/>
                </a:solidFill>
                <a:latin typeface=".VnTime" pitchFamily="34" charset="0"/>
              </a:rPr>
              <a:t>ĐiÖn</a:t>
            </a:r>
            <a:r>
              <a:rPr lang="en-US" sz="3200" b="1" dirty="0" smtClean="0">
                <a:solidFill>
                  <a:srgbClr val="006600"/>
                </a:solidFill>
                <a:latin typeface=".VnTime" pitchFamily="34" charset="0"/>
              </a:rPr>
              <a:t> tho¹i </a:t>
            </a:r>
            <a:r>
              <a:rPr lang="en-US" sz="3200" b="1" dirty="0" err="1" smtClean="0">
                <a:solidFill>
                  <a:srgbClr val="006600"/>
                </a:solidFill>
                <a:latin typeface=".VnTime" pitchFamily="34" charset="0"/>
              </a:rPr>
              <a:t>di</a:t>
            </a:r>
            <a:r>
              <a:rPr lang="en-US" sz="3200" b="1" dirty="0" smtClean="0">
                <a:solidFill>
                  <a:srgbClr val="006600"/>
                </a:solidFill>
                <a:latin typeface=".VnTime" pitchFamily="34" charset="0"/>
              </a:rPr>
              <a:t> ®</a:t>
            </a:r>
            <a:r>
              <a:rPr lang="en-US" sz="3200" b="1" dirty="0" err="1" smtClean="0">
                <a:solidFill>
                  <a:srgbClr val="006600"/>
                </a:solidFill>
                <a:latin typeface=".VnTime" pitchFamily="34" charset="0"/>
              </a:rPr>
              <a:t>éng</a:t>
            </a:r>
            <a:r>
              <a:rPr lang="en-US" sz="3200" b="1" dirty="0" smtClean="0">
                <a:solidFill>
                  <a:srgbClr val="006600"/>
                </a:solidFill>
                <a:latin typeface=".VnTime" pitchFamily="34" charset="0"/>
              </a:rPr>
              <a:t>: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 ®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iÖn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 tho¹i  v« 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tuyÕn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nhá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mang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theo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ng­êi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, ®­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îc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sö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dông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trong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vïng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phñ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sãng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cña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c¬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së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thu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ª </a:t>
            </a:r>
            <a:r>
              <a:rPr lang="en-US" sz="3200" dirty="0" err="1" smtClean="0">
                <a:solidFill>
                  <a:srgbClr val="0000FF"/>
                </a:solidFill>
                <a:latin typeface=".VnTime" pitchFamily="34" charset="0"/>
              </a:rPr>
              <a:t>bao</a:t>
            </a:r>
            <a:r>
              <a:rPr lang="en-US" sz="3200" dirty="0" smtClean="0">
                <a:solidFill>
                  <a:srgbClr val="0000FF"/>
                </a:solidFill>
                <a:latin typeface=".VnTime" pitchFamily="34" charset="0"/>
              </a:rPr>
              <a:t>.</a:t>
            </a:r>
          </a:p>
          <a:p>
            <a:endParaRPr lang="en-US" dirty="0" smtClean="0">
              <a:solidFill>
                <a:srgbClr val="0000FF"/>
              </a:solidFill>
              <a:latin typeface=".VnTime" pitchFamily="34" charset="0"/>
            </a:endParaRPr>
          </a:p>
          <a:p>
            <a:endParaRPr lang="en-US" dirty="0" smtClean="0">
              <a:solidFill>
                <a:srgbClr val="0000FF"/>
              </a:solidFill>
              <a:latin typeface=".VnTime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		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Së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h÷u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trÝ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tuÖ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:</a:t>
            </a:r>
            <a:endParaRPr lang="en-US" dirty="0"/>
          </a:p>
        </p:txBody>
      </p:sp>
      <p:pic>
        <p:nvPicPr>
          <p:cNvPr id="4" name="Picture 2" descr="http://sohuutritue.thv.vn/Uploads/News/28072010/News/207281721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		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Së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h÷u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trÝ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.VnTime" pitchFamily="34" charset="0"/>
              </a:rPr>
              <a:t>tuÖ</a:t>
            </a:r>
            <a:r>
              <a:rPr lang="en-US" b="1" i="1" dirty="0" smtClean="0">
                <a:solidFill>
                  <a:srgbClr val="0000FF"/>
                </a:solidFill>
                <a:latin typeface=".VnTime" pitchFamily="34" charset="0"/>
              </a:rPr>
              <a:t>:</a:t>
            </a:r>
            <a:r>
              <a:rPr lang="en-US" b="1" i="1" dirty="0" smtClean="0">
                <a:solidFill>
                  <a:schemeClr val="bg1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quyÒn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së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h÷u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®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èi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víi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c¸c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s¶n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phÈm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do ho¹t ®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éng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trÝ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tuÖ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®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em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l¹i, ®­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îc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ph¸p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luËt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b¶o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hé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nh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­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quyÒn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t¸c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gi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¶,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quyÒn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®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èi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víi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s¸ng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chÕ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,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gi¶i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ph¸p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h÷u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Ých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,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kiÓu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d¸ng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c«ng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 </a:t>
            </a:r>
            <a:r>
              <a:rPr lang="en-US" b="1" i="1" dirty="0" err="1" smtClean="0">
                <a:solidFill>
                  <a:srgbClr val="006600"/>
                </a:solidFill>
                <a:latin typeface=".VnTime" pitchFamily="34" charset="0"/>
              </a:rPr>
              <a:t>nghÖ</a:t>
            </a:r>
            <a:r>
              <a:rPr lang="en-US" b="1" i="1" dirty="0" smtClean="0">
                <a:solidFill>
                  <a:srgbClr val="006600"/>
                </a:solidFill>
                <a:latin typeface=".VnTime" pitchFamily="34" charset="0"/>
              </a:rPr>
              <a:t>...</a:t>
            </a:r>
            <a:endParaRPr lang="en-US" dirty="0"/>
          </a:p>
        </p:txBody>
      </p:sp>
      <p:pic>
        <p:nvPicPr>
          <p:cNvPr id="4" name="Picture 2" descr="http://sohuutritue.thv.vn/Uploads/News/28072010/News/207281721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.VnTime" pitchFamily="34" charset="0"/>
              </a:rPr>
              <a:t>		</a:t>
            </a:r>
            <a:r>
              <a:rPr lang="en-US" b="1" dirty="0" err="1" smtClean="0">
                <a:latin typeface=".VnTime" pitchFamily="34" charset="0"/>
              </a:rPr>
              <a:t>Kinh</a:t>
            </a:r>
            <a:r>
              <a:rPr lang="en-US" b="1" dirty="0" smtClean="0">
                <a:latin typeface=".VnTime" pitchFamily="34" charset="0"/>
              </a:rPr>
              <a:t> </a:t>
            </a:r>
            <a:r>
              <a:rPr lang="en-US" b="1" dirty="0" err="1" smtClean="0">
                <a:latin typeface=".VnTime" pitchFamily="34" charset="0"/>
              </a:rPr>
              <a:t>tÕ</a:t>
            </a:r>
            <a:r>
              <a:rPr lang="en-US" b="1" dirty="0" smtClean="0">
                <a:latin typeface=".VnTime" pitchFamily="34" charset="0"/>
              </a:rPr>
              <a:t> tri </a:t>
            </a:r>
            <a:r>
              <a:rPr lang="en-US" b="1" dirty="0" err="1" smtClean="0">
                <a:latin typeface=".VnTime" pitchFamily="34" charset="0"/>
              </a:rPr>
              <a:t>thøc</a:t>
            </a:r>
            <a:r>
              <a:rPr lang="en-US" b="1" dirty="0" smtClean="0">
                <a:solidFill>
                  <a:srgbClr val="006600"/>
                </a:solidFill>
                <a:latin typeface=".VnTime" pitchFamily="34" charset="0"/>
              </a:rPr>
              <a:t>:</a:t>
            </a:r>
            <a:endParaRPr lang="en-US" dirty="0"/>
          </a:p>
        </p:txBody>
      </p:sp>
      <p:pic>
        <p:nvPicPr>
          <p:cNvPr id="4" name="Picture 6" descr="http://t0.gstatic.com/images?q=tbn:ANd9GcQLzgYLUHr04kWbTEelRoe7IT6rpBDKgsad4FEyL2qg1xveyz35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358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.VnTime" pitchFamily="34" charset="0"/>
              </a:rPr>
              <a:t>		</a:t>
            </a:r>
            <a:r>
              <a:rPr lang="en-US" b="1" dirty="0" err="1" smtClean="0">
                <a:latin typeface=".VnTime" pitchFamily="34" charset="0"/>
              </a:rPr>
              <a:t>Kinh</a:t>
            </a:r>
            <a:r>
              <a:rPr lang="en-US" b="1" dirty="0" smtClean="0">
                <a:latin typeface=".VnTime" pitchFamily="34" charset="0"/>
              </a:rPr>
              <a:t> </a:t>
            </a:r>
            <a:r>
              <a:rPr lang="en-US" b="1" dirty="0" err="1" smtClean="0">
                <a:latin typeface=".VnTime" pitchFamily="34" charset="0"/>
              </a:rPr>
              <a:t>tÕ</a:t>
            </a:r>
            <a:r>
              <a:rPr lang="en-US" b="1" dirty="0" smtClean="0">
                <a:latin typeface=".VnTime" pitchFamily="34" charset="0"/>
              </a:rPr>
              <a:t> tri </a:t>
            </a:r>
            <a:r>
              <a:rPr lang="en-US" b="1" dirty="0" err="1" smtClean="0">
                <a:latin typeface=".VnTime" pitchFamily="34" charset="0"/>
              </a:rPr>
              <a:t>thøc</a:t>
            </a:r>
            <a:r>
              <a:rPr lang="en-US" b="1" dirty="0" smtClean="0">
                <a:solidFill>
                  <a:srgbClr val="006600"/>
                </a:solidFill>
                <a:latin typeface=".VnTime" pitchFamily="34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nÒn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kinh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tÕ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chñ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yÕu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dùa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vµo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viÖc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s¶n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xuÊt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l­u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th«ng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ph©n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phèi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c¸c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s¶n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phÈm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cã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hµm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l­îng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tri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thøc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.VnTime" pitchFamily="34" charset="0"/>
              </a:rPr>
              <a:t>cao</a:t>
            </a:r>
            <a:r>
              <a:rPr lang="en-US" dirty="0" smtClean="0">
                <a:solidFill>
                  <a:srgbClr val="0000FF"/>
                </a:solidFill>
                <a:latin typeface=".VnTime" pitchFamily="34" charset="0"/>
              </a:rPr>
              <a:t>.</a:t>
            </a:r>
            <a:endParaRPr lang="en-US" dirty="0"/>
          </a:p>
        </p:txBody>
      </p:sp>
      <p:pic>
        <p:nvPicPr>
          <p:cNvPr id="4" name="Picture 6" descr="http://t0.gstatic.com/images?q=tbn:ANd9GcQLzgYLUHr04kWbTEelRoe7IT6rpBDKgsad4FEyL2qg1xveyz35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358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402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69</cp:revision>
  <dcterms:created xsi:type="dcterms:W3CDTF">2006-08-16T00:00:00Z</dcterms:created>
  <dcterms:modified xsi:type="dcterms:W3CDTF">2015-09-29T21:34:46Z</dcterms:modified>
</cp:coreProperties>
</file>