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58" r:id="rId5"/>
    <p:sldId id="26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66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5C80721-B6DF-4DD4-A0D6-AAE28A0FCBD8}" type="datetimeFigureOut">
              <a:rPr lang="en-US" smtClean="0"/>
              <a:t>9/28/2017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D3B8A97-6D4C-4001-8070-74F2E67ECBE0}"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C80721-B6DF-4DD4-A0D6-AAE28A0FCBD8}"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B8A97-6D4C-4001-8070-74F2E67ECB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C80721-B6DF-4DD4-A0D6-AAE28A0FCBD8}"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B8A97-6D4C-4001-8070-74F2E67ECB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5C80721-B6DF-4DD4-A0D6-AAE28A0FCBD8}"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B8A97-6D4C-4001-8070-74F2E67ECBE0}"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C80721-B6DF-4DD4-A0D6-AAE28A0FCBD8}" type="datetimeFigureOut">
              <a:rPr lang="en-US" smtClean="0"/>
              <a:t>9/28/2017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D3B8A97-6D4C-4001-8070-74F2E67ECBE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C80721-B6DF-4DD4-A0D6-AAE28A0FCBD8}"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B8A97-6D4C-4001-8070-74F2E67ECBE0}"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5C80721-B6DF-4DD4-A0D6-AAE28A0FCBD8}" type="datetimeFigureOut">
              <a:rPr lang="en-US" smtClean="0"/>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B8A97-6D4C-4001-8070-74F2E67ECBE0}"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C80721-B6DF-4DD4-A0D6-AAE28A0FCBD8}" type="datetimeFigureOut">
              <a:rPr lang="en-US" smtClean="0"/>
              <a:t>9/28/2017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B8A97-6D4C-4001-8070-74F2E67ECB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80721-B6DF-4DD4-A0D6-AAE28A0FCBD8}" type="datetimeFigureOut">
              <a:rPr lang="en-US" smtClean="0"/>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B8A97-6D4C-4001-8070-74F2E67ECB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C80721-B6DF-4DD4-A0D6-AAE28A0FCBD8}"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B8A97-6D4C-4001-8070-74F2E67ECBE0}"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C80721-B6DF-4DD4-A0D6-AAE28A0FCBD8}" type="datetimeFigureOut">
              <a:rPr lang="en-US" smtClean="0"/>
              <a:t>9/28/2017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D3B8A97-6D4C-4001-8070-74F2E67ECBE0}"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5C80721-B6DF-4DD4-A0D6-AAE28A0FCBD8}" type="datetimeFigureOut">
              <a:rPr lang="en-US" smtClean="0"/>
              <a:t>9/28/2017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D3B8A97-6D4C-4001-8070-74F2E67ECB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endParaRPr lang="en-US"/>
          </a:p>
        </p:txBody>
      </p:sp>
      <p:pic>
        <p:nvPicPr>
          <p:cNvPr id="4" name="Picture 4" descr="444"/>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WordArt 5"/>
          <p:cNvSpPr>
            <a:spLocks noChangeArrowheads="1" noChangeShapeType="1" noTextEdit="1"/>
          </p:cNvSpPr>
          <p:nvPr/>
        </p:nvSpPr>
        <p:spPr bwMode="auto">
          <a:xfrm>
            <a:off x="609600" y="1600200"/>
            <a:ext cx="7543800" cy="3352800"/>
          </a:xfrm>
          <a:prstGeom prst="rect">
            <a:avLst/>
          </a:prstGeom>
        </p:spPr>
        <p:txBody>
          <a:bodyPr wrap="none" fromWordArt="1">
            <a:prstTxWarp prst="textDeflateInflateDeflate">
              <a:avLst>
                <a:gd name="adj" fmla="val 33144"/>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en-US" sz="3600" b="1" kern="10" dirty="0" smtClean="0">
                <a:ln w="9525">
                  <a:round/>
                  <a:headEnd/>
                  <a:tailEnd/>
                </a:ln>
                <a:gradFill rotWithShape="0">
                  <a:gsLst>
                    <a:gs pos="0">
                      <a:srgbClr val="FFE701"/>
                    </a:gs>
                    <a:gs pos="100000">
                      <a:srgbClr val="FE3E02"/>
                    </a:gs>
                  </a:gsLst>
                  <a:lin ang="5400000" scaled="1"/>
                </a:gradFill>
                <a:latin typeface="Arial"/>
                <a:cs typeface="Arial"/>
              </a:rPr>
              <a:t>CẢNH NGÀY XUÂN</a:t>
            </a:r>
            <a:endParaRPr lang="en-US" sz="3600" b="1" kern="10" dirty="0">
              <a:ln w="9525">
                <a:round/>
                <a:headEnd/>
                <a:tailEnd/>
              </a:ln>
              <a:gradFill rotWithShape="0">
                <a:gsLst>
                  <a:gs pos="0">
                    <a:srgbClr val="FFE701"/>
                  </a:gs>
                  <a:gs pos="100000">
                    <a:srgbClr val="FE3E02"/>
                  </a:gs>
                </a:gsLst>
                <a:lin ang="5400000" scaled="1"/>
              </a:gradFill>
              <a:latin typeface="Arial"/>
              <a:cs typeface="Arial"/>
            </a:endParaRPr>
          </a:p>
        </p:txBody>
      </p:sp>
      <p:sp>
        <p:nvSpPr>
          <p:cNvPr id="6" name="Rectangle 5"/>
          <p:cNvSpPr/>
          <p:nvPr/>
        </p:nvSpPr>
        <p:spPr>
          <a:xfrm rot="20922451">
            <a:off x="4724400" y="3124200"/>
            <a:ext cx="3595984" cy="369332"/>
          </a:xfrm>
          <a:prstGeom prst="rect">
            <a:avLst/>
          </a:prstGeom>
        </p:spPr>
        <p:txBody>
          <a:bodyPr wrap="none">
            <a:spAutoFit/>
          </a:bodyPr>
          <a:lstStyle/>
          <a:p>
            <a:pPr algn="ctr"/>
            <a:r>
              <a:rPr lang="en-US" b="1" dirty="0" smtClean="0">
                <a:solidFill>
                  <a:srgbClr val="660066"/>
                </a:solidFill>
              </a:rPr>
              <a:t>Trích Truyện Kiều – Nguyễn Du</a:t>
            </a:r>
            <a:endParaRPr lang="en-US" b="1" dirty="0">
              <a:solidFill>
                <a:srgbClr val="66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762000" y="0"/>
            <a:ext cx="8077200" cy="6172200"/>
          </a:xfrm>
        </p:spPr>
        <p:txBody>
          <a:bodyPr>
            <a:noAutofit/>
          </a:bodyPr>
          <a:lstStyle/>
          <a:p>
            <a:r>
              <a:rPr lang="vi-VN" sz="2800" b="1" u="sng" dirty="0" smtClean="0"/>
              <a:t>IV. Luyện tập:</a:t>
            </a:r>
            <a:r>
              <a:rPr lang="vi-VN" sz="2800" dirty="0" smtClean="0"/>
              <a:t/>
            </a:r>
            <a:br>
              <a:rPr lang="vi-VN" sz="2800" dirty="0" smtClean="0"/>
            </a:br>
            <a:endParaRPr lang="vi-VN" sz="2800" dirty="0" smtClean="0"/>
          </a:p>
          <a:p>
            <a:r>
              <a:rPr lang="vi-VN" sz="2800" b="1" dirty="0" smtClean="0"/>
              <a:t>Câu hỏi :</a:t>
            </a:r>
            <a:r>
              <a:rPr lang="vi-VN" sz="2800" dirty="0" smtClean="0"/>
              <a:t>  Phân tích, so sánh cảnh mùa xuân trong câu thơ cổ Trung Quốc</a:t>
            </a:r>
            <a:r>
              <a:rPr lang="vi-VN" sz="2800" i="1" dirty="0" smtClean="0"/>
              <a:t>: “Phương thảo liên thiên bích – Lê chi sổ điểm hoa”</a:t>
            </a:r>
            <a:r>
              <a:rPr lang="vi-VN" sz="2800" dirty="0" smtClean="0"/>
              <a:t> ( Cỏ thơm liền với trời xanh – Trên cành lê có mấy bông hoa) với cảnh mùa xuân trong câu thơ Kiều của Nguyễn Du: </a:t>
            </a:r>
            <a:r>
              <a:rPr lang="vi-VN" sz="2800" i="1" dirty="0" smtClean="0"/>
              <a:t>“Cỏ non xanh tận chân trời – Cành lê trắng điểm một vài bông hoa</a:t>
            </a:r>
            <a:r>
              <a:rPr lang="vi-VN" sz="2800" i="1" dirty="0" smtClean="0"/>
              <a:t>”.</a:t>
            </a:r>
            <a:endParaRPr lang="vi-VN" sz="2800" dirty="0" smtClean="0"/>
          </a:p>
        </p:txBody>
      </p:sp>
      <p:pic>
        <p:nvPicPr>
          <p:cNvPr id="4" name="Picture 3" descr="NGAY XUAN"/>
          <p:cNvPicPr>
            <a:picLocks noChangeAspect="1" noChangeArrowheads="1"/>
          </p:cNvPicPr>
          <p:nvPr/>
        </p:nvPicPr>
        <p:blipFill>
          <a:blip r:embed="rId2"/>
          <a:srcRect/>
          <a:stretch>
            <a:fillRect/>
          </a:stretch>
        </p:blipFill>
        <p:spPr>
          <a:xfrm>
            <a:off x="6705600" y="3481754"/>
            <a:ext cx="2438400" cy="33762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
                                            <p:txEl>
                                              <p:pRg st="1" end="1"/>
                                            </p:txEl>
                                          </p:spTgt>
                                        </p:tgtEl>
                                        <p:attrNameLst>
                                          <p:attrName>ppt_x</p:attrName>
                                        </p:attrNameLst>
                                      </p:cBhvr>
                                    </p:anim>
                                    <p:anim from="0" to="-1.0" calcmode="lin" valueType="num">
                                      <p:cBhvr>
                                        <p:cTn id="16" dur="200" decel="50000" autoRev="1" fill="hold">
                                          <p:stCondLst>
                                            <p:cond delay="600"/>
                                          </p:stCondLst>
                                        </p:cTn>
                                        <p:tgtEl>
                                          <p:spTgt spid="3">
                                            <p:txEl>
                                              <p:pRg st="1" end="1"/>
                                            </p:txEl>
                                          </p:spTgt>
                                        </p:tgtEl>
                                        <p:attrNameLst>
                                          <p:attrName>xshear</p:attrName>
                                        </p:attrNameLst>
                                      </p:cBhvr>
                                    </p:anim>
                                    <p:animScale>
                                      <p:cBhvr>
                                        <p:cTn id="17" dur="200" decel="100000" autoRev="1" fill="hold">
                                          <p:stCondLst>
                                            <p:cond delay="600"/>
                                          </p:stCondLst>
                                        </p:cTn>
                                        <p:tgtEl>
                                          <p:spTgt spid="3">
                                            <p:txEl>
                                              <p:pRg st="1" end="1"/>
                                            </p:txEl>
                                          </p:spTgt>
                                        </p:tgtEl>
                                      </p:cBhvr>
                                      <p:from x="100000" y="100000"/>
                                      <p:to x="80000" y="100000"/>
                                    </p:animScale>
                                    <p:anim by="(#ppt_h/3+#ppt_w*0.1)" calcmode="lin" valueType="num">
                                      <p:cBhvr additive="sum">
                                        <p:cTn id="18"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4)">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533400" y="381000"/>
            <a:ext cx="8153400" cy="5638800"/>
          </a:xfrm>
        </p:spPr>
        <p:txBody>
          <a:bodyPr>
            <a:noAutofit/>
          </a:bodyPr>
          <a:lstStyle/>
          <a:p>
            <a:r>
              <a:rPr lang="vi-VN" sz="2000" b="1" dirty="0" smtClean="0"/>
              <a:t>Tham khảo câu trả lời sau:</a:t>
            </a:r>
            <a:endParaRPr lang="vi-VN" sz="2000" dirty="0" smtClean="0"/>
          </a:p>
          <a:p>
            <a:r>
              <a:rPr lang="vi-VN" sz="2000" dirty="0" smtClean="0"/>
              <a:t>Với bút pháp gợi tả, câu thơ cổ Trung Quốc đã vẽ lên được vẻ đẹp riêng của mùa xuân, có hương vị, màu sắc, đường nét. Đó là hương thơm của cỏ non (</a:t>
            </a:r>
            <a:r>
              <a:rPr lang="vi-VN" sz="2000" i="1" dirty="0" smtClean="0"/>
              <a:t>phương thảo</a:t>
            </a:r>
            <a:r>
              <a:rPr lang="vi-VN" sz="2000" dirty="0" smtClean="0"/>
              <a:t>). Đó là màu xanh mướt của cỏ tiếp nối với màu xanh ngọc của trời, cả chân trời, mặt đất đều</a:t>
            </a:r>
            <a:r>
              <a:rPr lang="vi-VN" sz="2000" i="1" dirty="0" smtClean="0"/>
              <a:t>“một màu xanh xanh”</a:t>
            </a:r>
            <a:r>
              <a:rPr lang="vi-VN" sz="2000" dirty="0" smtClean="0"/>
              <a:t> (liên thiên bích). Đó còn là đường nét của cành lê thanh nhẹ điểm vài bông hoa (</a:t>
            </a:r>
            <a:r>
              <a:rPr lang="vi-VN" sz="2000" i="1" dirty="0" smtClean="0"/>
              <a:t>sổ điểm hoa</a:t>
            </a:r>
            <a:r>
              <a:rPr lang="vi-VN" sz="2000" dirty="0" smtClean="0"/>
              <a:t>). Cảnh đẹp mà dường như tĩnh tại.</a:t>
            </a:r>
          </a:p>
          <a:p>
            <a:r>
              <a:rPr lang="vi-VN" sz="2000" dirty="0" smtClean="0"/>
              <a:t>Hai câu thơ trong </a:t>
            </a:r>
            <a:r>
              <a:rPr lang="vi-VN" sz="2000" i="1" dirty="0" smtClean="0"/>
              <a:t>“Truyện Kiều”: “Cỏ non xanh tận chân trời – Cành lê trắng điểm một vài bông hoa”</a:t>
            </a:r>
            <a:r>
              <a:rPr lang="vi-VN" sz="2000" dirty="0" smtClean="0"/>
              <a:t>  là bức họa tuyệt đẹp về mùa xuân. Gam màu làm nền cho bức tranh xuân là thảm cỏ non trải rộng tới chân trời. Trên nền màu xanh non ấy điểm xuyết một vài bông hoa lê trắng. Câu thơ cổ Trung Quốc chỉ nói cành lê điểm một vài bông hoa mà không nói tới màu sắc của hoa lê. Nguyễn Du chỉ thêm một chữ </a:t>
            </a:r>
            <a:r>
              <a:rPr lang="vi-VN" sz="2000" i="1" dirty="0" smtClean="0"/>
              <a:t>“trắng”</a:t>
            </a:r>
            <a:r>
              <a:rPr lang="vi-VN" sz="2000" dirty="0" smtClean="0"/>
              <a:t> cho cành lê mà bức tranh mùa xuân đã khác. Trong câu thơ của Nguyễn Du, chữ </a:t>
            </a:r>
            <a:r>
              <a:rPr lang="vi-VN" sz="2000" i="1" dirty="0" smtClean="0"/>
              <a:t>“trắng”</a:t>
            </a:r>
            <a:r>
              <a:rPr lang="vi-VN" sz="2000" dirty="0" smtClean="0"/>
              <a:t>  trở thành điểm nhấn, làm nổi bật thần sắc của hoa lê. Mùa xuân của cỏ non và sắc trắng của hoa lê làm cho màu sắc có sự hài hòa tới mức tuyệt diệu. Tất cả đều gợi lên vẻ đẹp riêng của mùa xuân: mới mẻ, tinh khôi,giàu sức sống (</a:t>
            </a:r>
            <a:r>
              <a:rPr lang="vi-VN" sz="2000" i="1" dirty="0" smtClean="0"/>
              <a:t>cỏ non</a:t>
            </a:r>
            <a:r>
              <a:rPr lang="vi-VN" sz="2000" dirty="0" smtClean="0"/>
              <a:t>); khoáng đạt,trong trẻo (</a:t>
            </a:r>
            <a:r>
              <a:rPr lang="vi-VN" sz="2000" i="1" dirty="0" smtClean="0"/>
              <a:t>xanh tận chân trời</a:t>
            </a:r>
            <a:r>
              <a:rPr lang="vi-VN" sz="2000" dirty="0" smtClean="0"/>
              <a:t>); nhẹ nhàng, thanh khiết (</a:t>
            </a:r>
            <a:r>
              <a:rPr lang="vi-VN" sz="2000" i="1" dirty="0" smtClean="0"/>
              <a:t>trắng điểm một vài bông hoa</a:t>
            </a:r>
            <a:r>
              <a:rPr lang="vi-VN" sz="2000" dirty="0" smtClean="0"/>
              <a:t>)</a:t>
            </a:r>
          </a:p>
          <a:p>
            <a:endParaRPr lang="en-US" sz="1200" dirty="0" smtClean="0"/>
          </a:p>
          <a:p>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4" descr="k2"/>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WordArt 5"/>
          <p:cNvSpPr>
            <a:spLocks noChangeArrowheads="1" noChangeShapeType="1" noTextEdit="1"/>
          </p:cNvSpPr>
          <p:nvPr/>
        </p:nvSpPr>
        <p:spPr bwMode="auto">
          <a:xfrm>
            <a:off x="2333625" y="2543175"/>
            <a:ext cx="4476750" cy="1771650"/>
          </a:xfrm>
          <a:prstGeom prst="rect">
            <a:avLst/>
          </a:prstGeom>
        </p:spPr>
        <p:txBody>
          <a:bodyPr wrap="none" fromWordArt="1">
            <a:prstTxWarp prst="textPlain">
              <a:avLst>
                <a:gd name="adj" fmla="val 50000"/>
              </a:avLst>
            </a:prstTxWarp>
          </a:bodyPr>
          <a:lstStyle/>
          <a:p>
            <a:pPr algn="ctr"/>
            <a:r>
              <a:rPr lang="vi-VN" sz="3600" kern="10" dirty="0">
                <a:ln w="9525">
                  <a:solidFill>
                    <a:srgbClr val="FF66FF"/>
                  </a:solidFill>
                  <a:round/>
                  <a:headEnd/>
                  <a:tailEnd/>
                </a:ln>
                <a:solidFill>
                  <a:srgbClr val="FF0000"/>
                </a:solidFill>
                <a:effectLst>
                  <a:outerShdw dist="35921" dir="2700000" algn="ctr" rotWithShape="0">
                    <a:srgbClr val="C0C0C0">
                      <a:alpha val="80000"/>
                    </a:srgbClr>
                  </a:outerShdw>
                </a:effectLst>
                <a:latin typeface="Algerian"/>
              </a:rPr>
              <a:t>Chân thành cảm ơn</a:t>
            </a:r>
          </a:p>
          <a:p>
            <a:pPr algn="ctr"/>
            <a:r>
              <a:rPr lang="vi-VN" sz="3600" kern="10" dirty="0">
                <a:ln w="9525">
                  <a:solidFill>
                    <a:srgbClr val="FF66FF"/>
                  </a:solidFill>
                  <a:round/>
                  <a:headEnd/>
                  <a:tailEnd/>
                </a:ln>
                <a:solidFill>
                  <a:srgbClr val="FF0000"/>
                </a:solidFill>
                <a:effectLst>
                  <a:outerShdw dist="35921" dir="2700000" algn="ctr" rotWithShape="0">
                    <a:srgbClr val="C0C0C0">
                      <a:alpha val="80000"/>
                    </a:srgbClr>
                  </a:outerShdw>
                </a:effectLst>
                <a:latin typeface="Algerian"/>
              </a:rPr>
              <a:t> các thầy cô giáo </a:t>
            </a:r>
          </a:p>
          <a:p>
            <a:pPr algn="ctr"/>
            <a:r>
              <a:rPr lang="vi-VN" sz="3600" kern="10" dirty="0">
                <a:ln w="9525">
                  <a:solidFill>
                    <a:srgbClr val="FF66FF"/>
                  </a:solidFill>
                  <a:round/>
                  <a:headEnd/>
                  <a:tailEnd/>
                </a:ln>
                <a:solidFill>
                  <a:srgbClr val="FF0000"/>
                </a:solidFill>
                <a:effectLst>
                  <a:outerShdw dist="35921" dir="2700000" algn="ctr" rotWithShape="0">
                    <a:srgbClr val="C0C0C0">
                      <a:alpha val="80000"/>
                    </a:srgbClr>
                  </a:outerShdw>
                </a:effectLst>
                <a:latin typeface="Algerian"/>
              </a:rPr>
              <a:t>và các em học sinh</a:t>
            </a:r>
            <a:endParaRPr lang="en-US" sz="3600" kern="10" dirty="0">
              <a:ln w="9525">
                <a:solidFill>
                  <a:srgbClr val="FF66FF"/>
                </a:solidFill>
                <a:round/>
                <a:headEnd/>
                <a:tailEnd/>
              </a:ln>
              <a:solidFill>
                <a:srgbClr val="FF0000"/>
              </a:solidFill>
              <a:effectLst>
                <a:outerShdw dist="35921" dir="2700000" algn="ctr" rotWithShape="0">
                  <a:srgbClr val="C0C0C0">
                    <a:alpha val="80000"/>
                  </a:srgbClr>
                </a:outerShdw>
              </a:effectLst>
              <a:latin typeface="Algeri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2" presetClass="emph" presetSubtype="0" repeatCount="indefinite" fill="hold" grpId="1" nodeType="clickEffect">
                                  <p:stCondLst>
                                    <p:cond delay="0"/>
                                  </p:stCondLst>
                                  <p:childTnLst>
                                    <p:animClr clrSpc="hsl" dir="cw">
                                      <p:cBhvr override="childStyle">
                                        <p:cTn id="10" dur="500" fill="hold"/>
                                        <p:tgtEl>
                                          <p:spTgt spid="5"/>
                                        </p:tgtEl>
                                        <p:attrNameLst>
                                          <p:attrName>style.color</p:attrName>
                                        </p:attrNameLst>
                                      </p:cBhvr>
                                      <p:by>
                                        <p:hsl h="-7200000" s="0" l="0"/>
                                      </p:by>
                                    </p:animClr>
                                    <p:animClr clrSpc="hsl" dir="cw">
                                      <p:cBhvr>
                                        <p:cTn id="11" dur="500" fill="hold"/>
                                        <p:tgtEl>
                                          <p:spTgt spid="5"/>
                                        </p:tgtEl>
                                        <p:attrNameLst>
                                          <p:attrName>fillcolor</p:attrName>
                                        </p:attrNameLst>
                                      </p:cBhvr>
                                      <p:by>
                                        <p:hsl h="-7200000" s="0" l="0"/>
                                      </p:by>
                                    </p:animClr>
                                    <p:animClr clrSpc="hsl" dir="cw">
                                      <p:cBhvr>
                                        <p:cTn id="12" dur="500" fill="hold"/>
                                        <p:tgtEl>
                                          <p:spTgt spid="5"/>
                                        </p:tgtEl>
                                        <p:attrNameLst>
                                          <p:attrName>stroke.color</p:attrName>
                                        </p:attrNameLst>
                                      </p:cBhvr>
                                      <p:by>
                                        <p:hsl h="-7200000" s="0" l="0"/>
                                      </p:by>
                                    </p:animClr>
                                    <p:set>
                                      <p:cBhvr>
                                        <p:cTn id="13"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0" y="3276600"/>
            <a:ext cx="4775200" cy="3581400"/>
          </a:xfrm>
          <a:prstGeom prst="rect">
            <a:avLst/>
          </a:prstGeom>
          <a:noFill/>
          <a:ln w="9525">
            <a:noFill/>
            <a:miter lim="800000"/>
            <a:headEnd/>
            <a:tailEnd/>
          </a:ln>
        </p:spPr>
      </p:pic>
      <p:sp>
        <p:nvSpPr>
          <p:cNvPr id="5" name="Cloud 4"/>
          <p:cNvSpPr/>
          <p:nvPr/>
        </p:nvSpPr>
        <p:spPr>
          <a:xfrm>
            <a:off x="-914400" y="533400"/>
            <a:ext cx="5791200" cy="1600200"/>
          </a:xfrm>
          <a:prstGeom prst="cloud">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dirty="0">
                <a:solidFill>
                  <a:srgbClr val="0E1E20"/>
                </a:solidFill>
                <a:latin typeface="Arial Black" pitchFamily="34" charset="0"/>
              </a:rPr>
              <a:t>CẢNH NG</a:t>
            </a:r>
            <a:r>
              <a:rPr lang="en-US" sz="2800" b="1" dirty="0">
                <a:solidFill>
                  <a:srgbClr val="0E1E20"/>
                </a:solidFill>
              </a:rPr>
              <a:t>À</a:t>
            </a:r>
            <a:r>
              <a:rPr lang="en-US" sz="2800" b="1" dirty="0">
                <a:solidFill>
                  <a:srgbClr val="0E1E20"/>
                </a:solidFill>
                <a:latin typeface="Arial Black" pitchFamily="34" charset="0"/>
              </a:rPr>
              <a:t>Y XUÂN</a:t>
            </a:r>
          </a:p>
        </p:txBody>
      </p:sp>
      <p:sp>
        <p:nvSpPr>
          <p:cNvPr id="7" name="Text Box 8"/>
          <p:cNvSpPr txBox="1">
            <a:spLocks noChangeArrowheads="1"/>
          </p:cNvSpPr>
          <p:nvPr/>
        </p:nvSpPr>
        <p:spPr bwMode="auto">
          <a:xfrm>
            <a:off x="4495800" y="0"/>
            <a:ext cx="5029200" cy="7432675"/>
          </a:xfrm>
          <a:prstGeom prst="rect">
            <a:avLst/>
          </a:prstGeom>
          <a:noFill/>
          <a:ln w="9525">
            <a:noFill/>
            <a:miter lim="800000"/>
            <a:headEnd/>
            <a:tailEnd/>
          </a:ln>
        </p:spPr>
        <p:txBody>
          <a:bodyPr>
            <a:spAutoFit/>
          </a:bodyPr>
          <a:lstStyle/>
          <a:p>
            <a:pPr>
              <a:spcBef>
                <a:spcPct val="50000"/>
              </a:spcBef>
            </a:pPr>
            <a:r>
              <a:rPr lang="en-US" i="1" dirty="0">
                <a:solidFill>
                  <a:srgbClr val="660066"/>
                </a:solidFill>
                <a:latin typeface="Times New Roman" pitchFamily="18" charset="0"/>
                <a:cs typeface="Times New Roman" pitchFamily="18" charset="0"/>
              </a:rPr>
              <a:t>                </a:t>
            </a:r>
            <a:r>
              <a:rPr lang="en-US" b="1" dirty="0">
                <a:solidFill>
                  <a:srgbClr val="660066"/>
                </a:solidFill>
                <a:latin typeface="Times New Roman" pitchFamily="18" charset="0"/>
                <a:cs typeface="Times New Roman" pitchFamily="18" charset="0"/>
              </a:rPr>
              <a:t>Ngày xuân con én đưa thoi</a:t>
            </a:r>
          </a:p>
          <a:p>
            <a:pPr>
              <a:spcBef>
                <a:spcPct val="50000"/>
              </a:spcBef>
            </a:pPr>
            <a:r>
              <a:rPr lang="en-US" b="1" dirty="0">
                <a:solidFill>
                  <a:srgbClr val="660066"/>
                </a:solidFill>
                <a:latin typeface="Times New Roman" pitchFamily="18" charset="0"/>
                <a:cs typeface="Times New Roman" pitchFamily="18" charset="0"/>
              </a:rPr>
              <a:t>        Thiều quang chín chục đã ngoài sáu mươi</a:t>
            </a:r>
          </a:p>
          <a:p>
            <a:pPr>
              <a:spcBef>
                <a:spcPct val="50000"/>
              </a:spcBef>
            </a:pPr>
            <a:r>
              <a:rPr lang="en-US" b="1" dirty="0">
                <a:solidFill>
                  <a:srgbClr val="660066"/>
                </a:solidFill>
                <a:latin typeface="Times New Roman" pitchFamily="18" charset="0"/>
                <a:cs typeface="Times New Roman" pitchFamily="18" charset="0"/>
              </a:rPr>
              <a:t>                Cỏ non xanh tận chân trời</a:t>
            </a:r>
          </a:p>
          <a:p>
            <a:pPr>
              <a:spcBef>
                <a:spcPct val="50000"/>
              </a:spcBef>
            </a:pPr>
            <a:r>
              <a:rPr lang="en-US" b="1" dirty="0">
                <a:solidFill>
                  <a:srgbClr val="660066"/>
                </a:solidFill>
                <a:latin typeface="Times New Roman" pitchFamily="18" charset="0"/>
                <a:cs typeface="Times New Roman" pitchFamily="18" charset="0"/>
              </a:rPr>
              <a:t>        Cành lê trắng điểm một vài bông hoa</a:t>
            </a:r>
          </a:p>
          <a:p>
            <a:pPr>
              <a:spcBef>
                <a:spcPct val="50000"/>
              </a:spcBef>
            </a:pPr>
            <a:r>
              <a:rPr lang="en-US" b="1" dirty="0">
                <a:solidFill>
                  <a:srgbClr val="660066"/>
                </a:solidFill>
                <a:latin typeface="Times New Roman" pitchFamily="18" charset="0"/>
                <a:cs typeface="Times New Roman" pitchFamily="18" charset="0"/>
              </a:rPr>
              <a:t>                Thanh minh trong tiết tháng ba,</a:t>
            </a:r>
          </a:p>
          <a:p>
            <a:pPr>
              <a:spcBef>
                <a:spcPct val="50000"/>
              </a:spcBef>
            </a:pPr>
            <a:r>
              <a:rPr lang="en-US" b="1" dirty="0">
                <a:solidFill>
                  <a:srgbClr val="660066"/>
                </a:solidFill>
                <a:latin typeface="Times New Roman" pitchFamily="18" charset="0"/>
                <a:cs typeface="Times New Roman" pitchFamily="18" charset="0"/>
              </a:rPr>
              <a:t>       Lễ là tảo mộ hội là đạp thanh.</a:t>
            </a:r>
            <a:br>
              <a:rPr lang="en-US" b="1" dirty="0">
                <a:solidFill>
                  <a:srgbClr val="660066"/>
                </a:solidFill>
                <a:latin typeface="Times New Roman" pitchFamily="18" charset="0"/>
                <a:cs typeface="Times New Roman" pitchFamily="18" charset="0"/>
              </a:rPr>
            </a:br>
            <a:r>
              <a:rPr lang="en-US" b="1" dirty="0">
                <a:solidFill>
                  <a:srgbClr val="660066"/>
                </a:solidFill>
                <a:latin typeface="Times New Roman" pitchFamily="18" charset="0"/>
                <a:cs typeface="Times New Roman" pitchFamily="18" charset="0"/>
              </a:rPr>
              <a:t>                Gần xa nô nức yến anh,</a:t>
            </a:r>
            <a:br>
              <a:rPr lang="en-US" b="1" dirty="0">
                <a:solidFill>
                  <a:srgbClr val="660066"/>
                </a:solidFill>
                <a:latin typeface="Times New Roman" pitchFamily="18" charset="0"/>
                <a:cs typeface="Times New Roman" pitchFamily="18" charset="0"/>
              </a:rPr>
            </a:br>
            <a:r>
              <a:rPr lang="en-US" b="1" dirty="0">
                <a:solidFill>
                  <a:srgbClr val="660066"/>
                </a:solidFill>
                <a:latin typeface="Times New Roman" pitchFamily="18" charset="0"/>
                <a:cs typeface="Times New Roman" pitchFamily="18" charset="0"/>
              </a:rPr>
              <a:t>       Chị em sắm sửa bộ hành chơi xuân.</a:t>
            </a:r>
            <a:br>
              <a:rPr lang="en-US" b="1" dirty="0">
                <a:solidFill>
                  <a:srgbClr val="660066"/>
                </a:solidFill>
                <a:latin typeface="Times New Roman" pitchFamily="18" charset="0"/>
                <a:cs typeface="Times New Roman" pitchFamily="18" charset="0"/>
              </a:rPr>
            </a:br>
            <a:r>
              <a:rPr lang="en-US" b="1" dirty="0">
                <a:solidFill>
                  <a:srgbClr val="660066"/>
                </a:solidFill>
                <a:latin typeface="Times New Roman" pitchFamily="18" charset="0"/>
                <a:cs typeface="Times New Roman" pitchFamily="18" charset="0"/>
              </a:rPr>
              <a:t>                Dập dìu tài tử giai nhân,</a:t>
            </a:r>
            <a:br>
              <a:rPr lang="en-US" b="1" dirty="0">
                <a:solidFill>
                  <a:srgbClr val="660066"/>
                </a:solidFill>
                <a:latin typeface="Times New Roman" pitchFamily="18" charset="0"/>
                <a:cs typeface="Times New Roman" pitchFamily="18" charset="0"/>
              </a:rPr>
            </a:br>
            <a:r>
              <a:rPr lang="en-US" b="1" dirty="0">
                <a:solidFill>
                  <a:srgbClr val="660066"/>
                </a:solidFill>
                <a:latin typeface="Times New Roman" pitchFamily="18" charset="0"/>
                <a:cs typeface="Times New Roman" pitchFamily="18" charset="0"/>
              </a:rPr>
              <a:t>       Ngựa xe như nước áo quần như nêm.</a:t>
            </a:r>
            <a:br>
              <a:rPr lang="en-US" b="1" dirty="0">
                <a:solidFill>
                  <a:srgbClr val="660066"/>
                </a:solidFill>
                <a:latin typeface="Times New Roman" pitchFamily="18" charset="0"/>
                <a:cs typeface="Times New Roman" pitchFamily="18" charset="0"/>
              </a:rPr>
            </a:br>
            <a:r>
              <a:rPr lang="en-US" b="1" dirty="0">
                <a:solidFill>
                  <a:srgbClr val="660066"/>
                </a:solidFill>
                <a:latin typeface="Times New Roman" pitchFamily="18" charset="0"/>
                <a:cs typeface="Times New Roman" pitchFamily="18" charset="0"/>
              </a:rPr>
              <a:t>                Ngổn ngang gò đống kéo lên,</a:t>
            </a:r>
            <a:br>
              <a:rPr lang="en-US" b="1" dirty="0">
                <a:solidFill>
                  <a:srgbClr val="660066"/>
                </a:solidFill>
                <a:latin typeface="Times New Roman" pitchFamily="18" charset="0"/>
                <a:cs typeface="Times New Roman" pitchFamily="18" charset="0"/>
              </a:rPr>
            </a:br>
            <a:r>
              <a:rPr lang="en-US" b="1" dirty="0">
                <a:solidFill>
                  <a:srgbClr val="660066"/>
                </a:solidFill>
                <a:latin typeface="Times New Roman" pitchFamily="18" charset="0"/>
                <a:cs typeface="Times New Roman" pitchFamily="18" charset="0"/>
              </a:rPr>
              <a:t>       Thoi vàng vó rắc tro tiền giấy bay.</a:t>
            </a:r>
          </a:p>
          <a:p>
            <a:pPr>
              <a:spcBef>
                <a:spcPct val="50000"/>
              </a:spcBef>
            </a:pPr>
            <a:r>
              <a:rPr lang="en-US" b="1" dirty="0">
                <a:solidFill>
                  <a:srgbClr val="660066"/>
                </a:solidFill>
                <a:latin typeface="Times New Roman" pitchFamily="18" charset="0"/>
                <a:cs typeface="Times New Roman" pitchFamily="18" charset="0"/>
              </a:rPr>
              <a:t>                Tà tà bóng ngả về tây</a:t>
            </a:r>
          </a:p>
          <a:p>
            <a:pPr>
              <a:spcBef>
                <a:spcPct val="50000"/>
              </a:spcBef>
            </a:pPr>
            <a:r>
              <a:rPr lang="en-US" b="1" dirty="0">
                <a:solidFill>
                  <a:srgbClr val="660066"/>
                </a:solidFill>
                <a:latin typeface="Times New Roman" pitchFamily="18" charset="0"/>
                <a:cs typeface="Times New Roman" pitchFamily="18" charset="0"/>
              </a:rPr>
              <a:t>       Chị em thơ thẩn dan tay ra về</a:t>
            </a:r>
          </a:p>
          <a:p>
            <a:pPr>
              <a:spcBef>
                <a:spcPct val="50000"/>
              </a:spcBef>
            </a:pPr>
            <a:r>
              <a:rPr lang="en-US" b="1" dirty="0">
                <a:solidFill>
                  <a:srgbClr val="660066"/>
                </a:solidFill>
                <a:latin typeface="Times New Roman" pitchFamily="18" charset="0"/>
                <a:cs typeface="Times New Roman" pitchFamily="18" charset="0"/>
              </a:rPr>
              <a:t>                Bước dần theo ngọn tiểu khê</a:t>
            </a:r>
          </a:p>
          <a:p>
            <a:pPr>
              <a:spcBef>
                <a:spcPct val="50000"/>
              </a:spcBef>
            </a:pPr>
            <a:r>
              <a:rPr lang="en-US" b="1" dirty="0">
                <a:solidFill>
                  <a:srgbClr val="660066"/>
                </a:solidFill>
                <a:latin typeface="Times New Roman" pitchFamily="18" charset="0"/>
                <a:cs typeface="Times New Roman" pitchFamily="18" charset="0"/>
              </a:rPr>
              <a:t>       Lần xem phong cảnh có bề thanh thanh</a:t>
            </a:r>
          </a:p>
          <a:p>
            <a:pPr>
              <a:spcBef>
                <a:spcPct val="50000"/>
              </a:spcBef>
            </a:pPr>
            <a:r>
              <a:rPr lang="en-US" b="1" dirty="0">
                <a:solidFill>
                  <a:srgbClr val="660066"/>
                </a:solidFill>
                <a:latin typeface="Times New Roman" pitchFamily="18" charset="0"/>
                <a:cs typeface="Times New Roman" pitchFamily="18" charset="0"/>
              </a:rPr>
              <a:t>               Nao nao dòng nước uốn quanh</a:t>
            </a:r>
          </a:p>
          <a:p>
            <a:pPr>
              <a:spcBef>
                <a:spcPct val="50000"/>
              </a:spcBef>
            </a:pPr>
            <a:r>
              <a:rPr lang="en-US" b="1" dirty="0">
                <a:solidFill>
                  <a:srgbClr val="660066"/>
                </a:solidFill>
                <a:latin typeface="Times New Roman" pitchFamily="18" charset="0"/>
                <a:cs typeface="Times New Roman" pitchFamily="18" charset="0"/>
              </a:rPr>
              <a:t>       Dịp cầu nho nhỏ cuối ghềnh bắc ngang</a:t>
            </a:r>
          </a:p>
          <a:p>
            <a:pPr algn="ctr">
              <a:spcBef>
                <a:spcPct val="50000"/>
              </a:spcBef>
            </a:pPr>
            <a:endParaRPr lang="en-US" b="1" i="1" dirty="0">
              <a:solidFill>
                <a:srgbClr val="0000FF"/>
              </a:solidFill>
              <a:latin typeface="Times New Roman" pitchFamily="18" charset="0"/>
              <a:cs typeface="Times New Roman" pitchFamily="18" charset="0"/>
            </a:endParaRPr>
          </a:p>
          <a:p>
            <a:pPr algn="ctr">
              <a:spcBef>
                <a:spcPct val="50000"/>
              </a:spcBef>
            </a:pPr>
            <a:endParaRPr lang="en-US" b="1" i="1"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a:spLocks noChangeArrowheads="1"/>
          </p:cNvSpPr>
          <p:nvPr/>
        </p:nvSpPr>
        <p:spPr bwMode="auto">
          <a:xfrm>
            <a:off x="0" y="0"/>
            <a:ext cx="9144000" cy="381000"/>
          </a:xfrm>
          <a:prstGeom prst="rect">
            <a:avLst/>
          </a:prstGeom>
          <a:gradFill rotWithShape="1">
            <a:gsLst>
              <a:gs pos="0">
                <a:schemeClr val="folHlink"/>
              </a:gs>
              <a:gs pos="100000">
                <a:srgbClr val="FFFF00"/>
              </a:gs>
            </a:gsLst>
            <a:lin ang="5400000" scaled="1"/>
          </a:gradFill>
          <a:ln w="38100">
            <a:solidFill>
              <a:schemeClr val="folHlink"/>
            </a:solidFill>
            <a:miter lim="800000"/>
            <a:headEnd/>
            <a:tailEnd/>
          </a:ln>
        </p:spPr>
        <p:txBody>
          <a:bodyPr wrap="none" anchor="ctr"/>
          <a:lstStyle/>
          <a:p>
            <a:r>
              <a:rPr lang="en-US" sz="2400" b="1" dirty="0">
                <a:latin typeface="Arial" charset="0"/>
                <a:cs typeface="Arial" charset="0"/>
              </a:rPr>
              <a:t>   </a:t>
            </a:r>
            <a:r>
              <a:rPr lang="en-US" sz="2000" b="1" dirty="0">
                <a:latin typeface="Arial" charset="0"/>
                <a:cs typeface="Arial" charset="0"/>
              </a:rPr>
              <a:t>Tiết 27 - VĂN BẢN</a:t>
            </a:r>
            <a:r>
              <a:rPr lang="en-US" sz="2400" b="1" dirty="0">
                <a:latin typeface="Arial" charset="0"/>
                <a:cs typeface="Arial" charset="0"/>
              </a:rPr>
              <a:t>:       </a:t>
            </a:r>
            <a:r>
              <a:rPr lang="en-US" sz="2800" b="1" dirty="0">
                <a:solidFill>
                  <a:srgbClr val="CC0099"/>
                </a:solidFill>
                <a:latin typeface="Arial" charset="0"/>
                <a:cs typeface="Arial" charset="0"/>
              </a:rPr>
              <a:t>CẢNH NGÀY XUÂN </a:t>
            </a:r>
            <a:r>
              <a:rPr lang="en-US" sz="2000" b="1" i="1" dirty="0">
                <a:solidFill>
                  <a:srgbClr val="990000"/>
                </a:solidFill>
                <a:latin typeface="Arial" charset="0"/>
                <a:cs typeface="Arial" charset="0"/>
              </a:rPr>
              <a:t>( Nguyễn Du)</a:t>
            </a:r>
          </a:p>
        </p:txBody>
      </p:sp>
      <p:pic>
        <p:nvPicPr>
          <p:cNvPr id="5" name="Picture 15" descr="quyen sach"/>
          <p:cNvPicPr>
            <a:picLocks noChangeAspect="1" noChangeArrowheads="1"/>
          </p:cNvPicPr>
          <p:nvPr/>
        </p:nvPicPr>
        <p:blipFill>
          <a:blip r:embed="rId2"/>
          <a:srcRect/>
          <a:stretch>
            <a:fillRect/>
          </a:stretch>
        </p:blipFill>
        <p:spPr bwMode="auto">
          <a:xfrm rot="21089118">
            <a:off x="0" y="381000"/>
            <a:ext cx="1143000" cy="609600"/>
          </a:xfrm>
          <a:prstGeom prst="rect">
            <a:avLst/>
          </a:prstGeom>
          <a:noFill/>
          <a:ln w="9525">
            <a:noFill/>
            <a:miter lim="800000"/>
            <a:headEnd/>
            <a:tailEnd/>
          </a:ln>
        </p:spPr>
      </p:pic>
      <p:sp>
        <p:nvSpPr>
          <p:cNvPr id="6" name="Rectangle 7"/>
          <p:cNvSpPr>
            <a:spLocks noChangeArrowheads="1"/>
          </p:cNvSpPr>
          <p:nvPr/>
        </p:nvSpPr>
        <p:spPr bwMode="auto">
          <a:xfrm>
            <a:off x="0" y="838200"/>
            <a:ext cx="3200400" cy="533400"/>
          </a:xfrm>
          <a:prstGeom prst="rect">
            <a:avLst/>
          </a:prstGeom>
          <a:solidFill>
            <a:schemeClr val="bg1"/>
          </a:solidFill>
          <a:ln w="57150">
            <a:solidFill>
              <a:schemeClr val="bg1"/>
            </a:solidFill>
            <a:miter lim="800000"/>
            <a:headEnd/>
            <a:tailEnd/>
          </a:ln>
        </p:spPr>
        <p:txBody>
          <a:bodyPr wrap="none" anchor="ctr"/>
          <a:lstStyle/>
          <a:p>
            <a:pPr algn="ctr"/>
            <a:r>
              <a:rPr lang="en-US" sz="3200" b="1" u="sng" dirty="0">
                <a:solidFill>
                  <a:srgbClr val="FF0000"/>
                </a:solidFill>
                <a:cs typeface="Arial" charset="0"/>
              </a:rPr>
              <a:t>I/ Tìm hiểu chung</a:t>
            </a:r>
          </a:p>
        </p:txBody>
      </p:sp>
      <p:sp>
        <p:nvSpPr>
          <p:cNvPr id="7" name="Rectangle 8"/>
          <p:cNvSpPr>
            <a:spLocks noChangeArrowheads="1"/>
          </p:cNvSpPr>
          <p:nvPr/>
        </p:nvSpPr>
        <p:spPr bwMode="auto">
          <a:xfrm>
            <a:off x="990600" y="1371600"/>
            <a:ext cx="990600" cy="609600"/>
          </a:xfrm>
          <a:prstGeom prst="rect">
            <a:avLst/>
          </a:prstGeom>
          <a:solidFill>
            <a:schemeClr val="bg1"/>
          </a:solidFill>
          <a:ln w="9525">
            <a:solidFill>
              <a:schemeClr val="bg1"/>
            </a:solidFill>
            <a:miter lim="800000"/>
            <a:headEnd/>
            <a:tailEnd/>
          </a:ln>
        </p:spPr>
        <p:txBody>
          <a:bodyPr wrap="none" anchor="ctr"/>
          <a:lstStyle/>
          <a:p>
            <a:pPr algn="ctr"/>
            <a:r>
              <a:rPr lang="en-US" sz="2000" b="1" i="1" u="sng" dirty="0">
                <a:solidFill>
                  <a:srgbClr val="FF0066"/>
                </a:solidFill>
              </a:rPr>
              <a:t>1/ Vị trí đoạn trích</a:t>
            </a:r>
            <a:r>
              <a:rPr lang="en-US" sz="2000" b="1" i="1" dirty="0">
                <a:solidFill>
                  <a:srgbClr val="FF0066"/>
                </a:solidFill>
              </a:rPr>
              <a:t>: </a:t>
            </a:r>
          </a:p>
        </p:txBody>
      </p:sp>
      <p:sp>
        <p:nvSpPr>
          <p:cNvPr id="8" name="Rectangle 10"/>
          <p:cNvSpPr>
            <a:spLocks noChangeArrowheads="1"/>
          </p:cNvSpPr>
          <p:nvPr/>
        </p:nvSpPr>
        <p:spPr bwMode="auto">
          <a:xfrm>
            <a:off x="1828800" y="2057400"/>
            <a:ext cx="1295400" cy="381000"/>
          </a:xfrm>
          <a:prstGeom prst="rect">
            <a:avLst/>
          </a:prstGeom>
          <a:solidFill>
            <a:schemeClr val="bg1"/>
          </a:solidFill>
          <a:ln w="9525">
            <a:solidFill>
              <a:schemeClr val="bg1"/>
            </a:solidFill>
            <a:miter lim="800000"/>
            <a:headEnd/>
            <a:tailEnd/>
          </a:ln>
        </p:spPr>
        <p:txBody>
          <a:bodyPr wrap="none" anchor="ctr"/>
          <a:lstStyle/>
          <a:p>
            <a:pPr algn="ctr"/>
            <a:r>
              <a:rPr lang="en-US" sz="2400" b="1" dirty="0">
                <a:solidFill>
                  <a:srgbClr val="990099"/>
                </a:solidFill>
                <a:cs typeface="Arial" charset="0"/>
              </a:rPr>
              <a:t>- </a:t>
            </a:r>
            <a:r>
              <a:rPr lang="en-US" sz="2400" b="1" dirty="0">
                <a:cs typeface="Arial" charset="0"/>
              </a:rPr>
              <a:t>Nằm ở phần đầu của truyện</a:t>
            </a:r>
          </a:p>
          <a:p>
            <a:pPr algn="ctr"/>
            <a:r>
              <a:rPr lang="en-US" sz="2400" b="1" dirty="0">
                <a:solidFill>
                  <a:srgbClr val="990099"/>
                </a:solidFill>
                <a:cs typeface="Arial" charset="0"/>
              </a:rPr>
              <a:t> ( Từ câu 39 đến 56 )</a:t>
            </a:r>
          </a:p>
        </p:txBody>
      </p:sp>
      <p:sp>
        <p:nvSpPr>
          <p:cNvPr id="9" name="Rectangle 8"/>
          <p:cNvSpPr>
            <a:spLocks noChangeArrowheads="1"/>
          </p:cNvSpPr>
          <p:nvPr/>
        </p:nvSpPr>
        <p:spPr bwMode="auto">
          <a:xfrm>
            <a:off x="457200" y="2590800"/>
            <a:ext cx="990600" cy="609600"/>
          </a:xfrm>
          <a:prstGeom prst="rect">
            <a:avLst/>
          </a:prstGeom>
          <a:solidFill>
            <a:schemeClr val="bg1"/>
          </a:solidFill>
          <a:ln w="9525">
            <a:solidFill>
              <a:schemeClr val="bg1"/>
            </a:solidFill>
            <a:miter lim="800000"/>
            <a:headEnd/>
            <a:tailEnd/>
          </a:ln>
        </p:spPr>
        <p:txBody>
          <a:bodyPr wrap="none" anchor="ctr"/>
          <a:lstStyle/>
          <a:p>
            <a:pPr algn="ctr"/>
            <a:r>
              <a:rPr lang="en-US" sz="2000" b="1" i="1" u="sng" dirty="0">
                <a:solidFill>
                  <a:srgbClr val="FF0066"/>
                </a:solidFill>
              </a:rPr>
              <a:t>2/ Bố cục</a:t>
            </a:r>
            <a:r>
              <a:rPr lang="en-US" sz="2000" b="1" i="1" dirty="0">
                <a:solidFill>
                  <a:srgbClr val="FF0066"/>
                </a:solidFill>
              </a:rPr>
              <a:t>: </a:t>
            </a:r>
          </a:p>
        </p:txBody>
      </p:sp>
      <p:sp>
        <p:nvSpPr>
          <p:cNvPr id="10" name="Rectangle 10"/>
          <p:cNvSpPr>
            <a:spLocks noChangeArrowheads="1"/>
          </p:cNvSpPr>
          <p:nvPr/>
        </p:nvSpPr>
        <p:spPr bwMode="auto">
          <a:xfrm>
            <a:off x="1524000" y="2743200"/>
            <a:ext cx="1295400" cy="381000"/>
          </a:xfrm>
          <a:prstGeom prst="rect">
            <a:avLst/>
          </a:prstGeom>
          <a:solidFill>
            <a:schemeClr val="bg1"/>
          </a:solidFill>
          <a:ln w="9525">
            <a:solidFill>
              <a:schemeClr val="bg1"/>
            </a:solidFill>
            <a:miter lim="800000"/>
            <a:headEnd/>
            <a:tailEnd/>
          </a:ln>
        </p:spPr>
        <p:txBody>
          <a:bodyPr wrap="none" anchor="ctr"/>
          <a:lstStyle/>
          <a:p>
            <a:pPr algn="ctr"/>
            <a:r>
              <a:rPr lang="en-US" sz="2400" b="1" dirty="0">
                <a:solidFill>
                  <a:srgbClr val="990099"/>
                </a:solidFill>
                <a:cs typeface="Arial" charset="0"/>
              </a:rPr>
              <a:t>Ba phần</a:t>
            </a:r>
          </a:p>
        </p:txBody>
      </p:sp>
      <p:sp>
        <p:nvSpPr>
          <p:cNvPr id="11" name="Rectangle 10"/>
          <p:cNvSpPr>
            <a:spLocks noChangeArrowheads="1"/>
          </p:cNvSpPr>
          <p:nvPr/>
        </p:nvSpPr>
        <p:spPr bwMode="auto">
          <a:xfrm>
            <a:off x="381000" y="3124200"/>
            <a:ext cx="1295400" cy="381000"/>
          </a:xfrm>
          <a:prstGeom prst="rect">
            <a:avLst/>
          </a:prstGeom>
          <a:solidFill>
            <a:schemeClr val="bg1"/>
          </a:solidFill>
          <a:ln w="9525">
            <a:solidFill>
              <a:schemeClr val="bg1"/>
            </a:solidFill>
            <a:miter lim="800000"/>
            <a:headEnd/>
            <a:tailEnd/>
          </a:ln>
        </p:spPr>
        <p:txBody>
          <a:bodyPr wrap="none" anchor="ctr"/>
          <a:lstStyle/>
          <a:p>
            <a:pPr algn="ctr"/>
            <a:r>
              <a:rPr lang="en-US" sz="2400" b="1" dirty="0">
                <a:solidFill>
                  <a:srgbClr val="990099"/>
                </a:solidFill>
                <a:cs typeface="Arial" charset="0"/>
              </a:rPr>
              <a:t>Phần 1:</a:t>
            </a:r>
          </a:p>
        </p:txBody>
      </p:sp>
      <p:sp>
        <p:nvSpPr>
          <p:cNvPr id="12" name="Rectangle 10"/>
          <p:cNvSpPr>
            <a:spLocks noChangeArrowheads="1"/>
          </p:cNvSpPr>
          <p:nvPr/>
        </p:nvSpPr>
        <p:spPr bwMode="auto">
          <a:xfrm>
            <a:off x="3962400" y="3124200"/>
            <a:ext cx="1295400" cy="381000"/>
          </a:xfrm>
          <a:prstGeom prst="rect">
            <a:avLst/>
          </a:prstGeom>
          <a:solidFill>
            <a:schemeClr val="bg1"/>
          </a:solidFill>
          <a:ln w="9525">
            <a:solidFill>
              <a:schemeClr val="bg1"/>
            </a:solidFill>
            <a:miter lim="800000"/>
            <a:headEnd/>
            <a:tailEnd/>
          </a:ln>
        </p:spPr>
        <p:txBody>
          <a:bodyPr wrap="none" anchor="ctr"/>
          <a:lstStyle/>
          <a:p>
            <a:pPr algn="ctr"/>
            <a:r>
              <a:rPr lang="en-US" sz="2400" b="1" dirty="0" smtClean="0">
                <a:cs typeface="Arial" charset="0"/>
              </a:rPr>
              <a:t>       4 </a:t>
            </a:r>
            <a:r>
              <a:rPr lang="en-US" sz="2400" b="1" dirty="0">
                <a:cs typeface="Arial" charset="0"/>
              </a:rPr>
              <a:t>câu đầu: Khung cảnh thiên nhiên ngày xuân</a:t>
            </a:r>
          </a:p>
        </p:txBody>
      </p:sp>
      <p:sp>
        <p:nvSpPr>
          <p:cNvPr id="13" name="Rectangle 10"/>
          <p:cNvSpPr>
            <a:spLocks noChangeArrowheads="1"/>
          </p:cNvSpPr>
          <p:nvPr/>
        </p:nvSpPr>
        <p:spPr bwMode="auto">
          <a:xfrm>
            <a:off x="381000" y="3810000"/>
            <a:ext cx="1295400" cy="381000"/>
          </a:xfrm>
          <a:prstGeom prst="rect">
            <a:avLst/>
          </a:prstGeom>
          <a:solidFill>
            <a:schemeClr val="bg1"/>
          </a:solidFill>
          <a:ln w="9525">
            <a:solidFill>
              <a:schemeClr val="bg1"/>
            </a:solidFill>
            <a:miter lim="800000"/>
            <a:headEnd/>
            <a:tailEnd/>
          </a:ln>
        </p:spPr>
        <p:txBody>
          <a:bodyPr wrap="none" anchor="ctr"/>
          <a:lstStyle/>
          <a:p>
            <a:pPr algn="ctr"/>
            <a:r>
              <a:rPr lang="en-US" sz="2400" b="1" dirty="0">
                <a:solidFill>
                  <a:srgbClr val="990099"/>
                </a:solidFill>
                <a:cs typeface="Arial" charset="0"/>
              </a:rPr>
              <a:t>Phần 2 :</a:t>
            </a:r>
          </a:p>
        </p:txBody>
      </p:sp>
      <p:sp>
        <p:nvSpPr>
          <p:cNvPr id="14" name="Rectangle 10"/>
          <p:cNvSpPr>
            <a:spLocks noChangeArrowheads="1"/>
          </p:cNvSpPr>
          <p:nvPr/>
        </p:nvSpPr>
        <p:spPr bwMode="auto">
          <a:xfrm>
            <a:off x="4267200" y="3810000"/>
            <a:ext cx="1295400" cy="381000"/>
          </a:xfrm>
          <a:prstGeom prst="rect">
            <a:avLst/>
          </a:prstGeom>
          <a:solidFill>
            <a:schemeClr val="bg1"/>
          </a:solidFill>
          <a:ln w="9525">
            <a:solidFill>
              <a:schemeClr val="bg1"/>
            </a:solidFill>
            <a:miter lim="800000"/>
            <a:headEnd/>
            <a:tailEnd/>
          </a:ln>
        </p:spPr>
        <p:txBody>
          <a:bodyPr wrap="none" anchor="ctr"/>
          <a:lstStyle/>
          <a:p>
            <a:pPr algn="ctr"/>
            <a:r>
              <a:rPr lang="en-US" sz="2400" b="1" dirty="0" smtClean="0">
                <a:cs typeface="Arial" charset="0"/>
              </a:rPr>
              <a:t>          8 </a:t>
            </a:r>
            <a:r>
              <a:rPr lang="en-US" sz="2400" b="1" dirty="0">
                <a:cs typeface="Arial" charset="0"/>
              </a:rPr>
              <a:t>câu tiếp: Khung cảnh lễ hội trong tiết thanh minh</a:t>
            </a:r>
          </a:p>
        </p:txBody>
      </p:sp>
      <p:sp>
        <p:nvSpPr>
          <p:cNvPr id="15" name="Rectangle 10"/>
          <p:cNvSpPr>
            <a:spLocks noChangeArrowheads="1"/>
          </p:cNvSpPr>
          <p:nvPr/>
        </p:nvSpPr>
        <p:spPr bwMode="auto">
          <a:xfrm>
            <a:off x="381000" y="4419600"/>
            <a:ext cx="1295400" cy="381000"/>
          </a:xfrm>
          <a:prstGeom prst="rect">
            <a:avLst/>
          </a:prstGeom>
          <a:solidFill>
            <a:schemeClr val="bg1"/>
          </a:solidFill>
          <a:ln w="9525">
            <a:solidFill>
              <a:schemeClr val="bg1"/>
            </a:solidFill>
            <a:miter lim="800000"/>
            <a:headEnd/>
            <a:tailEnd/>
          </a:ln>
        </p:spPr>
        <p:txBody>
          <a:bodyPr wrap="none" anchor="ctr"/>
          <a:lstStyle/>
          <a:p>
            <a:pPr algn="r"/>
            <a:r>
              <a:rPr lang="en-US" sz="2400" b="1" dirty="0">
                <a:solidFill>
                  <a:srgbClr val="990099"/>
                </a:solidFill>
                <a:cs typeface="Arial" charset="0"/>
              </a:rPr>
              <a:t>Phần 3 :</a:t>
            </a:r>
          </a:p>
        </p:txBody>
      </p:sp>
      <p:sp>
        <p:nvSpPr>
          <p:cNvPr id="17" name="Content Placeholder 16"/>
          <p:cNvSpPr>
            <a:spLocks noGrp="1"/>
          </p:cNvSpPr>
          <p:nvPr>
            <p:ph sz="quarter" idx="1"/>
          </p:nvPr>
        </p:nvSpPr>
        <p:spPr/>
        <p:txBody>
          <a:bodyPr/>
          <a:lstStyle/>
          <a:p>
            <a:endParaRPr lang="en-US"/>
          </a:p>
        </p:txBody>
      </p:sp>
      <p:sp>
        <p:nvSpPr>
          <p:cNvPr id="18" name="Rectangle 10"/>
          <p:cNvSpPr>
            <a:spLocks noChangeArrowheads="1"/>
          </p:cNvSpPr>
          <p:nvPr/>
        </p:nvSpPr>
        <p:spPr bwMode="auto">
          <a:xfrm>
            <a:off x="3886200" y="4419600"/>
            <a:ext cx="1295400" cy="381000"/>
          </a:xfrm>
          <a:prstGeom prst="rect">
            <a:avLst/>
          </a:prstGeom>
          <a:solidFill>
            <a:schemeClr val="bg1"/>
          </a:solidFill>
          <a:ln w="9525">
            <a:solidFill>
              <a:schemeClr val="bg1"/>
            </a:solidFill>
            <a:miter lim="800000"/>
            <a:headEnd/>
            <a:tailEnd/>
          </a:ln>
        </p:spPr>
        <p:txBody>
          <a:bodyPr wrap="none" anchor="ctr"/>
          <a:lstStyle/>
          <a:p>
            <a:pPr algn="ctr"/>
            <a:r>
              <a:rPr lang="en-US" sz="2400" b="1" dirty="0" smtClean="0">
                <a:cs typeface="Arial" charset="0"/>
              </a:rPr>
              <a:t>       6 </a:t>
            </a:r>
            <a:r>
              <a:rPr lang="en-US" sz="2400" b="1" dirty="0">
                <a:cs typeface="Arial" charset="0"/>
              </a:rPr>
              <a:t>câu cuối: Chị em Thúy Kiều du xuân trở về</a:t>
            </a:r>
          </a:p>
        </p:txBody>
      </p:sp>
      <p:sp>
        <p:nvSpPr>
          <p:cNvPr id="19" name="Rectangle 10"/>
          <p:cNvSpPr>
            <a:spLocks noChangeArrowheads="1"/>
          </p:cNvSpPr>
          <p:nvPr/>
        </p:nvSpPr>
        <p:spPr bwMode="auto">
          <a:xfrm>
            <a:off x="304800" y="5029200"/>
            <a:ext cx="3124200" cy="381000"/>
          </a:xfrm>
          <a:prstGeom prst="rect">
            <a:avLst/>
          </a:prstGeom>
          <a:solidFill>
            <a:schemeClr val="bg1"/>
          </a:solidFill>
          <a:ln w="57150">
            <a:solidFill>
              <a:schemeClr val="bg1"/>
            </a:solidFill>
            <a:miter lim="800000"/>
            <a:headEnd/>
            <a:tailEnd/>
          </a:ln>
        </p:spPr>
        <p:txBody>
          <a:bodyPr wrap="none" anchor="ctr"/>
          <a:lstStyle/>
          <a:p>
            <a:pPr algn="ctr"/>
            <a:r>
              <a:rPr lang="en-US" sz="3200" b="1" dirty="0">
                <a:solidFill>
                  <a:srgbClr val="FF0000"/>
                </a:solidFill>
                <a:cs typeface="Arial" charset="0"/>
              </a:rPr>
              <a:t>II/ </a:t>
            </a:r>
            <a:r>
              <a:rPr lang="en-US" sz="3200" b="1" u="sng" dirty="0">
                <a:solidFill>
                  <a:srgbClr val="FF0000"/>
                </a:solidFill>
                <a:cs typeface="Arial" charset="0"/>
              </a:rPr>
              <a:t>Tìm hiểu văn bản</a:t>
            </a:r>
          </a:p>
        </p:txBody>
      </p:sp>
      <p:sp>
        <p:nvSpPr>
          <p:cNvPr id="20" name="Rectangle 8"/>
          <p:cNvSpPr>
            <a:spLocks noChangeArrowheads="1"/>
          </p:cNvSpPr>
          <p:nvPr/>
        </p:nvSpPr>
        <p:spPr bwMode="auto">
          <a:xfrm>
            <a:off x="2362200" y="5562600"/>
            <a:ext cx="990600" cy="609600"/>
          </a:xfrm>
          <a:prstGeom prst="rect">
            <a:avLst/>
          </a:prstGeom>
          <a:solidFill>
            <a:schemeClr val="bg1"/>
          </a:solidFill>
          <a:ln w="9525">
            <a:solidFill>
              <a:schemeClr val="bg1"/>
            </a:solidFill>
            <a:miter lim="800000"/>
            <a:headEnd/>
            <a:tailEnd/>
          </a:ln>
        </p:spPr>
        <p:txBody>
          <a:bodyPr wrap="none" anchor="ctr"/>
          <a:lstStyle/>
          <a:p>
            <a:pPr algn="ctr"/>
            <a:r>
              <a:rPr lang="en-US" sz="2000" b="1" i="1" u="sng" dirty="0">
                <a:solidFill>
                  <a:srgbClr val="FF0066"/>
                </a:solidFill>
              </a:rPr>
              <a:t>1/ Khung cảnh thiên nhên ngày xuân </a:t>
            </a:r>
            <a:r>
              <a:rPr lang="en-US" sz="2000" b="1" i="1" u="sng" dirty="0"/>
              <a:t>(4 câu đầu)</a:t>
            </a:r>
            <a:r>
              <a:rPr lang="en-US" sz="2000" b="1" i="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horizont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linds(horizontal)">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linds(horizontal)">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304800"/>
            <a:ext cx="8153400" cy="4876800"/>
          </a:xfrm>
        </p:spPr>
        <p:txBody>
          <a:bodyPr>
            <a:noAutofit/>
          </a:bodyPr>
          <a:lstStyle/>
          <a:p>
            <a:r>
              <a:rPr lang="vi-VN" sz="2400" b="1" u="sng" dirty="0" smtClean="0"/>
              <a:t>II. Đọc – hiểu văn bản:</a:t>
            </a:r>
            <a:endParaRPr lang="vi-VN" sz="2400" dirty="0" smtClean="0"/>
          </a:p>
          <a:p>
            <a:r>
              <a:rPr lang="vi-VN" sz="2400" b="1" u="sng" dirty="0" smtClean="0"/>
              <a:t>1. Khung cảnh mùa xuân:</a:t>
            </a:r>
            <a:endParaRPr lang="vi-VN" sz="2400" dirty="0" smtClean="0"/>
          </a:p>
          <a:p>
            <a:r>
              <a:rPr lang="vi-VN" sz="2400" dirty="0" smtClean="0"/>
              <a:t>- Hai câu thơ đầu vừa gợi tả thời gian, vừa gợi tả không gian mùa xuân:</a:t>
            </a:r>
          </a:p>
          <a:p>
            <a:r>
              <a:rPr lang="vi-VN" sz="2400" dirty="0" smtClean="0"/>
              <a:t>+ Câu thơ thứ nhất </a:t>
            </a:r>
            <a:r>
              <a:rPr lang="vi-VN" sz="2400" i="1" dirty="0" smtClean="0"/>
              <a:t>“Ngày xuân con én đưa thoi”</a:t>
            </a:r>
            <a:r>
              <a:rPr lang="vi-VN" sz="2400" dirty="0" smtClean="0"/>
              <a:t> vừa tả không gian: ngày xuân, chim én bay đi bay lại,chao liệng như thoi đưa; vừa gợi thời gian: ngày xuân trôi nhanh quá, tựa như những cánh én vụt bay trên bầu trời.</a:t>
            </a:r>
          </a:p>
          <a:p>
            <a:r>
              <a:rPr lang="vi-VN" sz="2400" dirty="0" smtClean="0"/>
              <a:t>+ Câu thơ thứ hai </a:t>
            </a:r>
            <a:r>
              <a:rPr lang="vi-VN" sz="2400" i="1" dirty="0" smtClean="0"/>
              <a:t>“Thiều quang chín chục đã ngoài sáu mươi” </a:t>
            </a:r>
            <a:r>
              <a:rPr lang="vi-VN" sz="2400" dirty="0" smtClean="0"/>
              <a:t>vừa gợi thời gian: chín chục ngày xuân mà nay đã ngoài sáu mươi ngày (tức là đã qua tháng giêng, tháng hai và đã bước sang tháng ba); vừa gợi không gian: ngày xuân với ánh sáng đẹp, trong lành (thiều quang)</a:t>
            </a:r>
          </a:p>
          <a:p>
            <a:endParaRPr lang="vi-VN" sz="2400" dirty="0" smtClean="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3" end="3"/>
                                            </p:txEl>
                                          </p:spTgt>
                                        </p:tgtEl>
                                      </p:cBhvr>
                                    </p:animEffect>
                                  </p:childTnLst>
                                </p:cTn>
                              </p:par>
                              <p:par>
                                <p:cTn id="39" presetID="58" presetClass="entr" presetSubtype="0" accel="10000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3400" y="457200"/>
            <a:ext cx="48006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i="1" dirty="0" err="1">
                <a:solidFill>
                  <a:srgbClr val="660066"/>
                </a:solidFill>
                <a:latin typeface="Times New Roman" pitchFamily="18" charset="0"/>
              </a:rPr>
              <a:t>Ngày</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xuân</a:t>
            </a:r>
            <a:r>
              <a:rPr lang="en-US" sz="2000" b="1" i="1" dirty="0">
                <a:solidFill>
                  <a:srgbClr val="660066"/>
                </a:solidFill>
                <a:latin typeface="Times New Roman" pitchFamily="18" charset="0"/>
              </a:rPr>
              <a:t> con </a:t>
            </a:r>
            <a:r>
              <a:rPr lang="en-US" sz="2000" b="1" i="1" dirty="0" err="1">
                <a:solidFill>
                  <a:srgbClr val="660066"/>
                </a:solidFill>
                <a:latin typeface="Times New Roman" pitchFamily="18" charset="0"/>
              </a:rPr>
              <a:t>én</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đưa</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thoi</a:t>
            </a:r>
            <a:r>
              <a:rPr lang="en-US" sz="2000" b="1" i="1" dirty="0">
                <a:solidFill>
                  <a:srgbClr val="660066"/>
                </a:solidFill>
                <a:latin typeface="Times New Roman" pitchFamily="18" charset="0"/>
              </a:rPr>
              <a:t>,</a:t>
            </a:r>
          </a:p>
          <a:p>
            <a:pPr algn="ctr">
              <a:defRPr/>
            </a:pPr>
            <a:r>
              <a:rPr lang="en-US" sz="2000" b="1" i="1" dirty="0" err="1">
                <a:solidFill>
                  <a:srgbClr val="660066"/>
                </a:solidFill>
                <a:latin typeface="Times New Roman" pitchFamily="18" charset="0"/>
              </a:rPr>
              <a:t>Thiều</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quang</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chín</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chục</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đã</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ngoài</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sáu</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mươi</a:t>
            </a:r>
            <a:r>
              <a:rPr lang="en-US" sz="2000" b="1" i="1" dirty="0">
                <a:solidFill>
                  <a:srgbClr val="660066"/>
                </a:solidFill>
                <a:latin typeface="Times New Roman" pitchFamily="18" charset="0"/>
              </a:rPr>
              <a:t>.</a:t>
            </a:r>
          </a:p>
          <a:p>
            <a:pPr algn="ctr">
              <a:defRPr/>
            </a:pPr>
            <a:r>
              <a:rPr lang="en-US" sz="2000" b="1" i="1" dirty="0" err="1">
                <a:solidFill>
                  <a:srgbClr val="660066"/>
                </a:solidFill>
                <a:latin typeface="Times New Roman" pitchFamily="18" charset="0"/>
              </a:rPr>
              <a:t>Cỏ</a:t>
            </a:r>
            <a:r>
              <a:rPr lang="en-US" sz="2000" b="1" i="1" dirty="0">
                <a:solidFill>
                  <a:srgbClr val="660066"/>
                </a:solidFill>
                <a:latin typeface="Times New Roman" pitchFamily="18" charset="0"/>
              </a:rPr>
              <a:t> non </a:t>
            </a:r>
            <a:r>
              <a:rPr lang="en-US" sz="2000" b="1" i="1" dirty="0" err="1">
                <a:solidFill>
                  <a:srgbClr val="660066"/>
                </a:solidFill>
                <a:latin typeface="Times New Roman" pitchFamily="18" charset="0"/>
              </a:rPr>
              <a:t>xanh</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tận</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chân</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trời</a:t>
            </a:r>
            <a:endParaRPr lang="en-US" sz="2000" b="1" i="1" dirty="0">
              <a:solidFill>
                <a:srgbClr val="660066"/>
              </a:solidFill>
              <a:latin typeface="Times New Roman" pitchFamily="18" charset="0"/>
            </a:endParaRPr>
          </a:p>
          <a:p>
            <a:pPr algn="ctr">
              <a:defRPr/>
            </a:pPr>
            <a:r>
              <a:rPr lang="en-US" sz="2000" b="1" i="1" dirty="0" err="1">
                <a:solidFill>
                  <a:srgbClr val="660066"/>
                </a:solidFill>
                <a:latin typeface="Times New Roman" pitchFamily="18" charset="0"/>
              </a:rPr>
              <a:t>Cành</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lê</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trắng</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điểm</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một</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vài</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bông</a:t>
            </a:r>
            <a:r>
              <a:rPr lang="en-US" sz="2000" b="1" i="1" dirty="0">
                <a:solidFill>
                  <a:srgbClr val="660066"/>
                </a:solidFill>
                <a:latin typeface="Times New Roman" pitchFamily="18" charset="0"/>
              </a:rPr>
              <a:t> </a:t>
            </a:r>
            <a:r>
              <a:rPr lang="en-US" sz="2000" b="1" i="1" dirty="0" err="1">
                <a:solidFill>
                  <a:srgbClr val="660066"/>
                </a:solidFill>
                <a:latin typeface="Times New Roman" pitchFamily="18" charset="0"/>
              </a:rPr>
              <a:t>hoa</a:t>
            </a:r>
            <a:endParaRPr lang="en-US" sz="2000" b="1" i="1" dirty="0">
              <a:solidFill>
                <a:srgbClr val="660066"/>
              </a:solidFill>
              <a:latin typeface="Times New Roman" pitchFamily="18" charset="0"/>
            </a:endParaRPr>
          </a:p>
        </p:txBody>
      </p:sp>
      <p:cxnSp>
        <p:nvCxnSpPr>
          <p:cNvPr id="6" name="Straight Connector 5"/>
          <p:cNvCxnSpPr/>
          <p:nvPr/>
        </p:nvCxnSpPr>
        <p:spPr>
          <a:xfrm rot="16200000" flipH="1">
            <a:off x="800100" y="3390900"/>
            <a:ext cx="6858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10"/>
          <p:cNvSpPr>
            <a:spLocks noChangeArrowheads="1"/>
          </p:cNvSpPr>
          <p:nvPr/>
        </p:nvSpPr>
        <p:spPr bwMode="auto">
          <a:xfrm>
            <a:off x="533400" y="533400"/>
            <a:ext cx="3124200" cy="381000"/>
          </a:xfrm>
          <a:prstGeom prst="rect">
            <a:avLst/>
          </a:prstGeom>
          <a:solidFill>
            <a:schemeClr val="bg1"/>
          </a:solidFill>
          <a:ln w="57150">
            <a:solidFill>
              <a:schemeClr val="bg1"/>
            </a:solidFill>
            <a:miter lim="800000"/>
            <a:headEnd/>
            <a:tailEnd/>
          </a:ln>
        </p:spPr>
        <p:txBody>
          <a:bodyPr wrap="none" anchor="ctr"/>
          <a:lstStyle/>
          <a:p>
            <a:pPr algn="ctr"/>
            <a:r>
              <a:rPr lang="en-US" sz="3200" b="1" dirty="0">
                <a:solidFill>
                  <a:srgbClr val="FF0000"/>
                </a:solidFill>
                <a:cs typeface="Arial" charset="0"/>
              </a:rPr>
              <a:t>II/ </a:t>
            </a:r>
            <a:r>
              <a:rPr lang="en-US" sz="3200" b="1" u="sng" dirty="0">
                <a:solidFill>
                  <a:srgbClr val="FF0000"/>
                </a:solidFill>
                <a:cs typeface="Arial" charset="0"/>
              </a:rPr>
              <a:t>Tìm hiểu văn bản</a:t>
            </a:r>
          </a:p>
        </p:txBody>
      </p:sp>
      <p:sp>
        <p:nvSpPr>
          <p:cNvPr id="8" name="Rectangle 8"/>
          <p:cNvSpPr>
            <a:spLocks noChangeArrowheads="1"/>
          </p:cNvSpPr>
          <p:nvPr/>
        </p:nvSpPr>
        <p:spPr bwMode="auto">
          <a:xfrm>
            <a:off x="228600" y="1143000"/>
            <a:ext cx="3581400" cy="838200"/>
          </a:xfrm>
          <a:prstGeom prst="rect">
            <a:avLst/>
          </a:prstGeom>
          <a:solidFill>
            <a:schemeClr val="bg1"/>
          </a:solidFill>
          <a:ln w="9525">
            <a:solidFill>
              <a:schemeClr val="bg1"/>
            </a:solidFill>
            <a:miter lim="800000"/>
            <a:headEnd/>
            <a:tailEnd/>
          </a:ln>
        </p:spPr>
        <p:txBody>
          <a:bodyPr wrap="none" anchor="ctr"/>
          <a:lstStyle/>
          <a:p>
            <a:r>
              <a:rPr lang="en-US" sz="2000" b="1" i="1" u="sng" dirty="0">
                <a:solidFill>
                  <a:srgbClr val="FF0066"/>
                </a:solidFill>
                <a:latin typeface="Arial" charset="0"/>
                <a:cs typeface="Arial" charset="0"/>
              </a:rPr>
              <a:t>1/ Khung cảnh thiên nhên ngày </a:t>
            </a:r>
          </a:p>
          <a:p>
            <a:r>
              <a:rPr lang="en-US" sz="2000" b="1" i="1" u="sng" dirty="0">
                <a:solidFill>
                  <a:srgbClr val="FF0066"/>
                </a:solidFill>
                <a:latin typeface="Arial" charset="0"/>
                <a:cs typeface="Arial" charset="0"/>
              </a:rPr>
              <a:t>xuân </a:t>
            </a:r>
            <a:r>
              <a:rPr lang="en-US" sz="2000" b="1" i="1" u="sng" dirty="0">
                <a:latin typeface="Arial" charset="0"/>
                <a:cs typeface="Arial" charset="0"/>
              </a:rPr>
              <a:t>(4 câu đầu)</a:t>
            </a:r>
            <a:r>
              <a:rPr lang="en-US" sz="2000" b="1" i="1" dirty="0">
                <a:latin typeface="Arial"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304800"/>
            <a:ext cx="7772400" cy="4572000"/>
          </a:xfrm>
        </p:spPr>
        <p:txBody>
          <a:bodyPr>
            <a:normAutofit fontScale="25000" lnSpcReduction="20000"/>
          </a:bodyPr>
          <a:lstStyle/>
          <a:p>
            <a:r>
              <a:rPr lang="vi-VN" sz="9600" dirty="0" smtClean="0"/>
              <a:t>- Hai câu thơ sau là một bức họa tuyệt đẹp về mùa xuân với hai sắc màu xanh và trắng:</a:t>
            </a:r>
          </a:p>
          <a:p>
            <a:r>
              <a:rPr lang="vi-VN" sz="9600" dirty="0" smtClean="0"/>
              <a:t>+ Chữ </a:t>
            </a:r>
            <a:r>
              <a:rPr lang="vi-VN" sz="9600" i="1" dirty="0" smtClean="0"/>
              <a:t>“tận”</a:t>
            </a:r>
            <a:r>
              <a:rPr lang="vi-VN" sz="9600" dirty="0" smtClean="0"/>
              <a:t> mở ra một không gian bát ngát, thảm cỏ non trải rộng đến tận chân trời làm nền cho bức tranh xuân.</a:t>
            </a:r>
          </a:p>
          <a:p>
            <a:r>
              <a:rPr lang="vi-VN" sz="9600" dirty="0" smtClean="0"/>
              <a:t>+ Trên nền màu xanh non ấy điểm xuyết một vài bông hoa lê trắng . Không gian như thoáng đạt hơn, trong trẻo, nhẹ nhàng và thanh khiết hơn. Chỉ bằng một từ "điểm", nhà thơ đã tạo nên 1 bức tranh sinh động hơn, cảnh vật có hồn hơn, chứ không tĩnh tại, chết đứng.Cách thay đổi trật tự từ trong câu thơ làm cho màu trắng hoa lê càng thêm sống động và nổi bật trên cái nền màu xanh bất tận của đất trời cuối xuân.</a:t>
            </a:r>
            <a:endParaRPr lang="en-US" sz="9600" dirty="0" smtClean="0"/>
          </a:p>
          <a:p>
            <a:r>
              <a:rPr lang="vi-VN" sz="9600" dirty="0" smtClean="0"/>
              <a:t>=&gt; Mùa xanh của cỏ non và sắc trắng của hoa lê làm cho màu sắc có sự hài hòa tới mức tuyệt diệu. Tất cả đều gợi lên vẻ đẹp riêng của mùa xuân: mới mẻ, tinh khôi, tràn trề sức sống (</a:t>
            </a:r>
            <a:r>
              <a:rPr lang="vi-VN" sz="9600" i="1" dirty="0" smtClean="0"/>
              <a:t>cỏ non</a:t>
            </a:r>
            <a:r>
              <a:rPr lang="vi-VN" sz="9600" dirty="0" smtClean="0"/>
              <a:t>); khoáng đạt, trong trẻo (</a:t>
            </a:r>
            <a:r>
              <a:rPr lang="vi-VN" sz="9600" i="1" dirty="0" smtClean="0"/>
              <a:t>xanh tận chân trời</a:t>
            </a:r>
            <a:r>
              <a:rPr lang="vi-VN" sz="9600" dirty="0" smtClean="0"/>
              <a:t>); nhẹ nhàng, thanh khiết (</a:t>
            </a:r>
            <a:r>
              <a:rPr lang="vi-VN" sz="9600" i="1" dirty="0" smtClean="0"/>
              <a:t>trắng điểm một vài bông hoa</a:t>
            </a:r>
            <a:r>
              <a:rPr lang="vi-VN" sz="9600" dirty="0" smtClean="0"/>
              <a:t>).</a:t>
            </a:r>
            <a:endParaRPr lang="en-US" sz="9600" dirty="0" smtClean="0"/>
          </a:p>
          <a:p>
            <a:r>
              <a:rPr lang="vi-VN" sz="9600" dirty="0" smtClean="0"/>
              <a:t>=&gt; Bằng một vài nét chấm phá, Nguyễn Du đã phác họa nên 1 bức tranh xuân sinh động, tươi tắn và hấp dẫn lòng người.</a:t>
            </a:r>
          </a:p>
          <a:p>
            <a:endParaRPr lang="vi-VN" sz="96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from="(-#ppt_w/2)" to="(#ppt_x)" calcmode="lin" valueType="num">
                                      <p:cBhvr>
                                        <p:cTn id="14" dur="600" fill="hold">
                                          <p:stCondLst>
                                            <p:cond delay="0"/>
                                          </p:stCondLst>
                                        </p:cTn>
                                        <p:tgtEl>
                                          <p:spTgt spid="3">
                                            <p:txEl>
                                              <p:pRg st="1" end="1"/>
                                            </p:txEl>
                                          </p:spTgt>
                                        </p:tgtEl>
                                        <p:attrNameLst>
                                          <p:attrName>ppt_x</p:attrName>
                                        </p:attrNameLst>
                                      </p:cBhvr>
                                    </p:anim>
                                    <p:anim from="0" to="-1.0" calcmode="lin" valueType="num">
                                      <p:cBhvr>
                                        <p:cTn id="15" dur="200" decel="50000" autoRev="1" fill="hold">
                                          <p:stCondLst>
                                            <p:cond delay="600"/>
                                          </p:stCondLst>
                                        </p:cTn>
                                        <p:tgtEl>
                                          <p:spTgt spid="3">
                                            <p:txEl>
                                              <p:pRg st="1" end="1"/>
                                            </p:txEl>
                                          </p:spTgt>
                                        </p:tgtEl>
                                        <p:attrNameLst>
                                          <p:attrName>xshear</p:attrName>
                                        </p:attrNameLst>
                                      </p:cBhvr>
                                    </p:anim>
                                    <p:animScale>
                                      <p:cBhvr>
                                        <p:cTn id="16" dur="200" decel="100000" autoRev="1" fill="hold">
                                          <p:stCondLst>
                                            <p:cond delay="600"/>
                                          </p:stCondLst>
                                        </p:cTn>
                                        <p:tgtEl>
                                          <p:spTgt spid="3">
                                            <p:txEl>
                                              <p:pRg st="1" end="1"/>
                                            </p:txEl>
                                          </p:spTgt>
                                        </p:tgtEl>
                                      </p:cBhvr>
                                      <p:from x="100000" y="100000"/>
                                      <p:to x="80000" y="100000"/>
                                    </p:animScale>
                                    <p:anim by="(#ppt_h/3+#ppt_w*0.1)" calcmode="lin" valueType="num">
                                      <p:cBhvr additive="sum">
                                        <p:cTn id="17"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18" fill="hold">
                      <p:stCondLst>
                        <p:cond delay="indefinite"/>
                      </p:stCondLst>
                      <p:childTnLst>
                        <p:par>
                          <p:cTn id="19" fill="hold">
                            <p:stCondLst>
                              <p:cond delay="0"/>
                            </p:stCondLst>
                            <p:childTnLst>
                              <p:par>
                                <p:cTn id="20" presetID="35"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anim calcmode="lin" valueType="num">
                                      <p:cBhvr>
                                        <p:cTn id="23"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4"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20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762000" y="152400"/>
            <a:ext cx="7772400" cy="4572000"/>
          </a:xfrm>
        </p:spPr>
        <p:txBody>
          <a:bodyPr>
            <a:noAutofit/>
          </a:bodyPr>
          <a:lstStyle/>
          <a:p>
            <a:r>
              <a:rPr lang="vi-VN" sz="2400" b="1" u="sng" dirty="0" smtClean="0"/>
              <a:t>2. Khung cảnh lễ hội trong tiết Thanh minh:</a:t>
            </a:r>
            <a:endParaRPr lang="vi-VN" sz="2400" dirty="0" smtClean="0"/>
          </a:p>
          <a:p>
            <a:r>
              <a:rPr lang="vi-VN" sz="2400" dirty="0" smtClean="0"/>
              <a:t>- Trong tiết Thanh minh có hai hoạt động diễn ra cùng một lúc: đi tảo mộ ( lễ) và đi chơi xuân ở chốn đồng quê (hội).</a:t>
            </a:r>
          </a:p>
          <a:p>
            <a:r>
              <a:rPr lang="vi-VN" sz="2400" dirty="0" smtClean="0"/>
              <a:t>- Tác giả sử dụng một loạt các từ hai âm tiết ( cả từ ghép và từ láy) để gợi lên không khí lễ hội thật tưng bừng, rộn rã:</a:t>
            </a:r>
          </a:p>
          <a:p>
            <a:r>
              <a:rPr lang="vi-VN" sz="2400" dirty="0" smtClean="0"/>
              <a:t>+ Các danh từ: </a:t>
            </a:r>
            <a:r>
              <a:rPr lang="vi-VN" sz="2400" i="1" dirty="0" smtClean="0"/>
              <a:t>“yến anh”,”chị em”,”tài tử”,”giai nhân”,”ngựa xe”,”áo quần”…</a:t>
            </a:r>
            <a:r>
              <a:rPr lang="vi-VN" sz="2400" dirty="0" smtClean="0"/>
              <a:t> -&gt; Gợi tả sự đông vui, nhiều người cùng đến hội.</a:t>
            </a:r>
          </a:p>
          <a:p>
            <a:r>
              <a:rPr lang="vi-VN" sz="2400" dirty="0" smtClean="0"/>
              <a:t>+ Các động từ</a:t>
            </a:r>
            <a:r>
              <a:rPr lang="vi-VN" sz="2400" i="1" dirty="0" smtClean="0"/>
              <a:t>: “sắm sửa”,”dập dìu”,…</a:t>
            </a:r>
            <a:r>
              <a:rPr lang="vi-VN" sz="2400" dirty="0" smtClean="0"/>
              <a:t> -&gt; Gợi tả sự rộng ràng, náo nhiệt của ngày hội.</a:t>
            </a:r>
          </a:p>
          <a:p>
            <a:r>
              <a:rPr lang="vi-VN" sz="2400" dirty="0" smtClean="0"/>
              <a:t>+ Các tính từ</a:t>
            </a:r>
            <a:r>
              <a:rPr lang="vi-VN" sz="2400" i="1" dirty="0" smtClean="0"/>
              <a:t>: “gần xa”,”nô nức”…</a:t>
            </a:r>
            <a:r>
              <a:rPr lang="vi-VN" sz="2400" dirty="0" smtClean="0"/>
              <a:t> -&gt; Tâm trạng của người đi hội.</a:t>
            </a:r>
          </a:p>
          <a:p>
            <a:r>
              <a:rPr lang="vi-VN" sz="2400" dirty="0" smtClean="0"/>
              <a:t> - Cách nói ẩn dụ: </a:t>
            </a:r>
            <a:r>
              <a:rPr lang="vi-VN" sz="2400" i="1" dirty="0" smtClean="0"/>
              <a:t>“Gần xa nô nức yến anh”</a:t>
            </a:r>
            <a:r>
              <a:rPr lang="vi-VN" sz="2400" dirty="0" smtClean="0"/>
              <a:t> gợi lên hình ảnh những nam thanh nữ tú, những tài tử giai nhân, từng đoàn người nhộn nhịp đi chơi xuân như chim én, chim oanh bay ríu rít</a:t>
            </a:r>
            <a:r>
              <a:rPr lang="vi-VN" sz="2400" dirty="0" smtClean="0"/>
              <a:t>.</a:t>
            </a:r>
            <a:endParaRPr lang="vi-V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 by="(-#ppt_w*2)" calcmode="lin" valueType="num">
                                      <p:cBhvr rctx="PPT">
                                        <p:cTn id="15" dur="500" autoRev="1" fill="hold">
                                          <p:stCondLst>
                                            <p:cond delay="0"/>
                                          </p:stCondLst>
                                        </p:cTn>
                                        <p:tgtEl>
                                          <p:spTgt spid="3">
                                            <p:txEl>
                                              <p:pRg st="1" end="1"/>
                                            </p:txEl>
                                          </p:spTgt>
                                        </p:tgtEl>
                                        <p:attrNameLst>
                                          <p:attrName>ppt_w</p:attrName>
                                        </p:attrNameLst>
                                      </p:cBhvr>
                                    </p:anim>
                                    <p:anim by="(#ppt_w*0.50)" calcmode="lin" valueType="num">
                                      <p:cBhvr>
                                        <p:cTn id="16" dur="500" decel="50000" autoRev="1" fill="hold">
                                          <p:stCondLst>
                                            <p:cond delay="0"/>
                                          </p:stCondLst>
                                        </p:cTn>
                                        <p:tgtEl>
                                          <p:spTgt spid="3">
                                            <p:txEl>
                                              <p:pRg st="1" end="1"/>
                                            </p:txEl>
                                          </p:spTgt>
                                        </p:tgtEl>
                                        <p:attrNameLst>
                                          <p:attrName>ppt_x</p:attrName>
                                        </p:attrNameLst>
                                      </p:cBhvr>
                                    </p:anim>
                                    <p:anim from="(-#ppt_h/2)" to="(#ppt_y)" calcmode="lin" valueType="num">
                                      <p:cBhvr>
                                        <p:cTn id="17" dur="1000" fill="hold">
                                          <p:stCondLst>
                                            <p:cond delay="0"/>
                                          </p:stCondLst>
                                        </p:cTn>
                                        <p:tgtEl>
                                          <p:spTgt spid="3">
                                            <p:txEl>
                                              <p:pRg st="1" end="1"/>
                                            </p:txEl>
                                          </p:spTgt>
                                        </p:tgtEl>
                                        <p:attrNameLst>
                                          <p:attrName>ppt_y</p:attrName>
                                        </p:attrNameLst>
                                      </p:cBhvr>
                                    </p:anim>
                                    <p:animRot by="21600000">
                                      <p:cBhvr>
                                        <p:cTn id="18" dur="1000" fill="hold">
                                          <p:stCondLst>
                                            <p:cond delay="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down)">
                                      <p:cBhvr>
                                        <p:cTn id="31" dur="580">
                                          <p:stCondLst>
                                            <p:cond delay="0"/>
                                          </p:stCondLst>
                                        </p:cTn>
                                        <p:tgtEl>
                                          <p:spTgt spid="3">
                                            <p:txEl>
                                              <p:pRg st="3" end="3"/>
                                            </p:txEl>
                                          </p:spTgt>
                                        </p:tgtEl>
                                      </p:cBhvr>
                                    </p:animEffect>
                                    <p:anim calcmode="lin" valueType="num">
                                      <p:cBhvr>
                                        <p:cTn id="3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3" end="3"/>
                                            </p:txEl>
                                          </p:spTgt>
                                        </p:tgtEl>
                                      </p:cBhvr>
                                      <p:to x="100000" y="60000"/>
                                    </p:animScale>
                                    <p:animScale>
                                      <p:cBhvr>
                                        <p:cTn id="38" dur="166" decel="50000">
                                          <p:stCondLst>
                                            <p:cond delay="676"/>
                                          </p:stCondLst>
                                        </p:cTn>
                                        <p:tgtEl>
                                          <p:spTgt spid="3">
                                            <p:txEl>
                                              <p:pRg st="3" end="3"/>
                                            </p:txEl>
                                          </p:spTgt>
                                        </p:tgtEl>
                                      </p:cBhvr>
                                      <p:to x="100000" y="100000"/>
                                    </p:animScale>
                                    <p:animScale>
                                      <p:cBhvr>
                                        <p:cTn id="39" dur="26">
                                          <p:stCondLst>
                                            <p:cond delay="1312"/>
                                          </p:stCondLst>
                                        </p:cTn>
                                        <p:tgtEl>
                                          <p:spTgt spid="3">
                                            <p:txEl>
                                              <p:pRg st="3" end="3"/>
                                            </p:txEl>
                                          </p:spTgt>
                                        </p:tgtEl>
                                      </p:cBhvr>
                                      <p:to x="100000" y="80000"/>
                                    </p:animScale>
                                    <p:animScale>
                                      <p:cBhvr>
                                        <p:cTn id="40" dur="166" decel="50000">
                                          <p:stCondLst>
                                            <p:cond delay="1338"/>
                                          </p:stCondLst>
                                        </p:cTn>
                                        <p:tgtEl>
                                          <p:spTgt spid="3">
                                            <p:txEl>
                                              <p:pRg st="3" end="3"/>
                                            </p:txEl>
                                          </p:spTgt>
                                        </p:tgtEl>
                                      </p:cBhvr>
                                      <p:to x="100000" y="100000"/>
                                    </p:animScale>
                                    <p:animScale>
                                      <p:cBhvr>
                                        <p:cTn id="41" dur="26">
                                          <p:stCondLst>
                                            <p:cond delay="1642"/>
                                          </p:stCondLst>
                                        </p:cTn>
                                        <p:tgtEl>
                                          <p:spTgt spid="3">
                                            <p:txEl>
                                              <p:pRg st="3" end="3"/>
                                            </p:txEl>
                                          </p:spTgt>
                                        </p:tgtEl>
                                      </p:cBhvr>
                                      <p:to x="100000" y="90000"/>
                                    </p:animScale>
                                    <p:animScale>
                                      <p:cBhvr>
                                        <p:cTn id="42" dur="166" decel="50000">
                                          <p:stCondLst>
                                            <p:cond delay="1668"/>
                                          </p:stCondLst>
                                        </p:cTn>
                                        <p:tgtEl>
                                          <p:spTgt spid="3">
                                            <p:txEl>
                                              <p:pRg st="3" end="3"/>
                                            </p:txEl>
                                          </p:spTgt>
                                        </p:tgtEl>
                                      </p:cBhvr>
                                      <p:to x="100000" y="100000"/>
                                    </p:animScale>
                                    <p:animScale>
                                      <p:cBhvr>
                                        <p:cTn id="43" dur="26">
                                          <p:stCondLst>
                                            <p:cond delay="1808"/>
                                          </p:stCondLst>
                                        </p:cTn>
                                        <p:tgtEl>
                                          <p:spTgt spid="3">
                                            <p:txEl>
                                              <p:pRg st="3" end="3"/>
                                            </p:txEl>
                                          </p:spTgt>
                                        </p:tgtEl>
                                      </p:cBhvr>
                                      <p:to x="100000" y="95000"/>
                                    </p:animScale>
                                    <p:animScale>
                                      <p:cBhvr>
                                        <p:cTn id="44" dur="166" decel="50000">
                                          <p:stCondLst>
                                            <p:cond delay="1834"/>
                                          </p:stCondLst>
                                        </p:cTn>
                                        <p:tgtEl>
                                          <p:spTgt spid="3">
                                            <p:txEl>
                                              <p:pRg st="3" end="3"/>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35"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2000"/>
                                        <p:tgtEl>
                                          <p:spTgt spid="3">
                                            <p:txEl>
                                              <p:pRg st="4" end="4"/>
                                            </p:txEl>
                                          </p:spTgt>
                                        </p:tgtEl>
                                      </p:cBhvr>
                                    </p:animEffect>
                                    <p:anim calcmode="lin" valueType="num">
                                      <p:cBhvr>
                                        <p:cTn id="50" dur="2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51"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2" dur="2000" fill="hold"/>
                                        <p:tgtEl>
                                          <p:spTgt spid="3">
                                            <p:txEl>
                                              <p:pRg st="4" end="4"/>
                                            </p:txEl>
                                          </p:spTgt>
                                        </p:tgtEl>
                                        <p:attrNameLst>
                                          <p:attrName>ppt_w</p:attrName>
                                        </p:attrNameLst>
                                      </p:cBhvr>
                                      <p:tavLst>
                                        <p:tav tm="0">
                                          <p:val>
                                            <p:fltVal val="0"/>
                                          </p:val>
                                        </p:tav>
                                        <p:tav tm="100000">
                                          <p:val>
                                            <p:strVal val="#ppt_w"/>
                                          </p:val>
                                        </p:tav>
                                      </p:tavLst>
                                    </p:anim>
                                  </p:childTnLst>
                                </p:cTn>
                              </p:par>
                            </p:childTnLst>
                          </p:cTn>
                        </p:par>
                      </p:childTnLst>
                    </p:cTn>
                  </p:par>
                  <p:par>
                    <p:cTn id="53" fill="hold">
                      <p:stCondLst>
                        <p:cond delay="indefinite"/>
                      </p:stCondLst>
                      <p:childTnLst>
                        <p:par>
                          <p:cTn id="54" fill="hold">
                            <p:stCondLst>
                              <p:cond delay="0"/>
                            </p:stCondLst>
                            <p:childTnLst>
                              <p:par>
                                <p:cTn id="55" presetID="35"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2000"/>
                                        <p:tgtEl>
                                          <p:spTgt spid="3">
                                            <p:txEl>
                                              <p:pRg st="5" end="5"/>
                                            </p:txEl>
                                          </p:spTgt>
                                        </p:tgtEl>
                                      </p:cBhvr>
                                    </p:animEffect>
                                    <p:anim calcmode="lin" valueType="num">
                                      <p:cBhvr>
                                        <p:cTn id="58" dur="2000" fill="hold"/>
                                        <p:tgtEl>
                                          <p:spTgt spid="3">
                                            <p:txEl>
                                              <p:pRg st="5" end="5"/>
                                            </p:txEl>
                                          </p:spTgt>
                                        </p:tgtEl>
                                        <p:attrNameLst>
                                          <p:attrName>style.rotation</p:attrName>
                                        </p:attrNameLst>
                                      </p:cBhvr>
                                      <p:tavLst>
                                        <p:tav tm="0">
                                          <p:val>
                                            <p:fltVal val="720"/>
                                          </p:val>
                                        </p:tav>
                                        <p:tav tm="100000">
                                          <p:val>
                                            <p:fltVal val="0"/>
                                          </p:val>
                                        </p:tav>
                                      </p:tavLst>
                                    </p:anim>
                                    <p:anim calcmode="lin" valueType="num">
                                      <p:cBhvr>
                                        <p:cTn id="59"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60" dur="2000" fill="hold"/>
                                        <p:tgtEl>
                                          <p:spTgt spid="3">
                                            <p:txEl>
                                              <p:pRg st="5" end="5"/>
                                            </p:txEl>
                                          </p:spTgt>
                                        </p:tgtEl>
                                        <p:attrNameLst>
                                          <p:attrName>ppt_w</p:attrName>
                                        </p:attrNameLst>
                                      </p:cBhvr>
                                      <p:tavLst>
                                        <p:tav tm="0">
                                          <p:val>
                                            <p:fltVal val="0"/>
                                          </p:val>
                                        </p:tav>
                                        <p:tav tm="100000">
                                          <p:val>
                                            <p:strVal val="#ppt_w"/>
                                          </p:val>
                                        </p:tav>
                                      </p:tavLst>
                                    </p:anim>
                                  </p:childTnLst>
                                </p:cTn>
                              </p:par>
                            </p:childTnLst>
                          </p:cTn>
                        </p:par>
                      </p:childTnLst>
                    </p:cTn>
                  </p:par>
                  <p:par>
                    <p:cTn id="61" fill="hold">
                      <p:stCondLst>
                        <p:cond delay="indefinite"/>
                      </p:stCondLst>
                      <p:childTnLst>
                        <p:par>
                          <p:cTn id="62" fill="hold">
                            <p:stCondLst>
                              <p:cond delay="0"/>
                            </p:stCondLst>
                            <p:childTnLst>
                              <p:par>
                                <p:cTn id="63" presetID="25" presetClass="entr" presetSubtype="0" fill="hold"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 calcmode="lin" valueType="num">
                                      <p:cBhvr>
                                        <p:cTn id="65"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68"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762000" y="228600"/>
            <a:ext cx="7772400" cy="4572000"/>
          </a:xfrm>
        </p:spPr>
        <p:txBody>
          <a:bodyPr>
            <a:noAutofit/>
          </a:bodyPr>
          <a:lstStyle/>
          <a:p>
            <a:r>
              <a:rPr lang="vi-VN" sz="2400" dirty="0" smtClean="0"/>
              <a:t>- Qua cuộc du xuân của chị em Thúy Kiều, Nguyễn Du đã gợi lên một tập tục, một nét đẹp truyền thống của văn hóa lễ hội xa xưa. Cáctrang tài tử  giai nhân vui xuân mở hộinhưng không quên những người đã mất</a:t>
            </a:r>
            <a:r>
              <a:rPr lang="vi-VN" sz="2400" dirty="0" smtClean="0"/>
              <a:t>:</a:t>
            </a:r>
            <a:endParaRPr lang="en-US" sz="2400" dirty="0" smtClean="0"/>
          </a:p>
          <a:p>
            <a:r>
              <a:rPr lang="en-US" sz="2400" i="1" dirty="0" smtClean="0"/>
              <a:t>                   </a:t>
            </a:r>
            <a:r>
              <a:rPr lang="vi-VN" sz="2400" i="1" dirty="0" smtClean="0"/>
              <a:t>Ngổn </a:t>
            </a:r>
            <a:r>
              <a:rPr lang="vi-VN" sz="2400" i="1" dirty="0" smtClean="0"/>
              <a:t>ngang gò đống kéo lên</a:t>
            </a:r>
            <a:endParaRPr lang="vi-VN" sz="2400" dirty="0" smtClean="0"/>
          </a:p>
          <a:p>
            <a:r>
              <a:rPr lang="vi-VN" sz="2400" i="1" dirty="0" smtClean="0"/>
              <a:t>               Thoi vàng vó rắc tro tiền giấy bay.</a:t>
            </a:r>
            <a:endParaRPr lang="vi-VN" sz="2400" dirty="0" smtClean="0"/>
          </a:p>
          <a:p>
            <a:r>
              <a:rPr lang="vi-VN" sz="2400" b="1" u="sng" dirty="0" smtClean="0"/>
              <a:t>c. Cảnh chị em Kiều du xuân trở về:</a:t>
            </a:r>
            <a:endParaRPr lang="vi-VN" sz="2400" dirty="0" smtClean="0"/>
          </a:p>
          <a:p>
            <a:r>
              <a:rPr lang="vi-VN" sz="2400" dirty="0" smtClean="0"/>
              <a:t>- Cuộc vui rồi cũng đến hồi kết thúc. Sáu câu thơ cuối là cảnh chị em Thúy Kiều ra về khi trời đã xế chiều và hội đãn tan.</a:t>
            </a:r>
          </a:p>
          <a:p>
            <a:r>
              <a:rPr lang="vi-VN" sz="2400" dirty="0" smtClean="0"/>
              <a:t>- Cảnh vẫn mang cái thanh, cái dịu của mùa xuân: nắng nhạt,khe nước nhỏ, một nhịp cầu nhỏ bắc ngang.Mọi chuyển động đều nhẹ nhàng: mặt trời từ từ ngả bóng về tây, bước chân người thơ thẩn, dòng nước uốn quanh. Tuy nhiên, không khí nhộn nhịp , rộn ràng của lễ hội không còn nữa, tất cả đang nhạt dần, lặng dần.</a:t>
            </a:r>
          </a:p>
          <a:p>
            <a:endParaRPr lang="vi-VN" sz="2400" dirty="0" smtClean="0"/>
          </a:p>
          <a:p>
            <a:endParaRPr lang="en-US" sz="2000" dirty="0" smtClean="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6" presetClass="entr" presetSubtype="0" fill="hold" nodeType="clickEffect">
                                  <p:stCondLst>
                                    <p:cond delay="0"/>
                                  </p:stCondLst>
                                  <p:iterate type="lt">
                                    <p:tmPct val="10000"/>
                                  </p:iterate>
                                  <p:childTnLst>
                                    <p:set>
                                      <p:cBhvr>
                                        <p:cTn id="36" dur="1" fill="hold">
                                          <p:stCondLst>
                                            <p:cond delay="0"/>
                                          </p:stCondLst>
                                        </p:cTn>
                                        <p:tgtEl>
                                          <p:spTgt spid="3">
                                            <p:txEl>
                                              <p:pRg st="2" end="2"/>
                                            </p:txEl>
                                          </p:spTgt>
                                        </p:tgtEl>
                                        <p:attrNameLst>
                                          <p:attrName>style.visibility</p:attrName>
                                        </p:attrNameLst>
                                      </p:cBhvr>
                                      <p:to>
                                        <p:strVal val="visible"/>
                                      </p:to>
                                    </p:set>
                                    <p:anim by="(-#ppt_w*2)" calcmode="lin" valueType="num">
                                      <p:cBhvr rctx="PPT">
                                        <p:cTn id="37" dur="500" autoRev="1" fill="hold">
                                          <p:stCondLst>
                                            <p:cond delay="0"/>
                                          </p:stCondLst>
                                        </p:cTn>
                                        <p:tgtEl>
                                          <p:spTgt spid="3">
                                            <p:txEl>
                                              <p:pRg st="2" end="2"/>
                                            </p:txEl>
                                          </p:spTgt>
                                        </p:tgtEl>
                                        <p:attrNameLst>
                                          <p:attrName>ppt_w</p:attrName>
                                        </p:attrNameLst>
                                      </p:cBhvr>
                                    </p:anim>
                                    <p:anim by="(#ppt_w*0.50)" calcmode="lin" valueType="num">
                                      <p:cBhvr>
                                        <p:cTn id="38" dur="500" decel="50000" autoRev="1" fill="hold">
                                          <p:stCondLst>
                                            <p:cond delay="0"/>
                                          </p:stCondLst>
                                        </p:cTn>
                                        <p:tgtEl>
                                          <p:spTgt spid="3">
                                            <p:txEl>
                                              <p:pRg st="2" end="2"/>
                                            </p:txEl>
                                          </p:spTgt>
                                        </p:tgtEl>
                                        <p:attrNameLst>
                                          <p:attrName>ppt_x</p:attrName>
                                        </p:attrNameLst>
                                      </p:cBhvr>
                                    </p:anim>
                                    <p:anim from="(-#ppt_h/2)" to="(#ppt_y)" calcmode="lin" valueType="num">
                                      <p:cBhvr>
                                        <p:cTn id="39" dur="1000" fill="hold">
                                          <p:stCondLst>
                                            <p:cond delay="0"/>
                                          </p:stCondLst>
                                        </p:cTn>
                                        <p:tgtEl>
                                          <p:spTgt spid="3">
                                            <p:txEl>
                                              <p:pRg st="2" end="2"/>
                                            </p:txEl>
                                          </p:spTgt>
                                        </p:tgtEl>
                                        <p:attrNameLst>
                                          <p:attrName>ppt_y</p:attrName>
                                        </p:attrNameLst>
                                      </p:cBhvr>
                                    </p:anim>
                                    <p:animRot by="21600000">
                                      <p:cBhvr>
                                        <p:cTn id="40" dur="1000" fill="hold">
                                          <p:stCondLst>
                                            <p:cond delay="0"/>
                                          </p:stCondLst>
                                        </p:cTn>
                                        <p:tgtEl>
                                          <p:spTgt spid="3">
                                            <p:txEl>
                                              <p:pRg st="2" end="2"/>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58" presetClass="entr" presetSubtype="0" accel="10000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p:cTn id="4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4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49" dur="500"/>
                                        <p:tgtEl>
                                          <p:spTgt spid="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5" presetClass="entr" presetSubtype="0" fill="hold"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 calcmode="lin" valueType="num">
                                      <p:cBhvr>
                                        <p:cTn id="5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6"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34"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 from="(-#ppt_w/2)" to="(#ppt_x)" calcmode="lin" valueType="num">
                                      <p:cBhvr>
                                        <p:cTn id="62" dur="600" fill="hold">
                                          <p:stCondLst>
                                            <p:cond delay="0"/>
                                          </p:stCondLst>
                                        </p:cTn>
                                        <p:tgtEl>
                                          <p:spTgt spid="3">
                                            <p:txEl>
                                              <p:pRg st="5" end="5"/>
                                            </p:txEl>
                                          </p:spTgt>
                                        </p:tgtEl>
                                        <p:attrNameLst>
                                          <p:attrName>ppt_x</p:attrName>
                                        </p:attrNameLst>
                                      </p:cBhvr>
                                    </p:anim>
                                    <p:anim from="0" to="-1.0" calcmode="lin" valueType="num">
                                      <p:cBhvr>
                                        <p:cTn id="63" dur="200" decel="50000" autoRev="1" fill="hold">
                                          <p:stCondLst>
                                            <p:cond delay="600"/>
                                          </p:stCondLst>
                                        </p:cTn>
                                        <p:tgtEl>
                                          <p:spTgt spid="3">
                                            <p:txEl>
                                              <p:pRg st="5" end="5"/>
                                            </p:txEl>
                                          </p:spTgt>
                                        </p:tgtEl>
                                        <p:attrNameLst>
                                          <p:attrName>xshear</p:attrName>
                                        </p:attrNameLst>
                                      </p:cBhvr>
                                    </p:anim>
                                    <p:animScale>
                                      <p:cBhvr>
                                        <p:cTn id="64" dur="200" decel="100000" autoRev="1" fill="hold">
                                          <p:stCondLst>
                                            <p:cond delay="600"/>
                                          </p:stCondLst>
                                        </p:cTn>
                                        <p:tgtEl>
                                          <p:spTgt spid="3">
                                            <p:txEl>
                                              <p:pRg st="5" end="5"/>
                                            </p:txEl>
                                          </p:spTgt>
                                        </p:tgtEl>
                                      </p:cBhvr>
                                      <p:from x="100000" y="100000"/>
                                      <p:to x="80000" y="100000"/>
                                    </p:animScale>
                                    <p:anim by="(#ppt_h/3+#ppt_w*0.1)" calcmode="lin" valueType="num">
                                      <p:cBhvr additive="sum">
                                        <p:cTn id="65" dur="200" decel="100000" autoRev="1" fill="hold">
                                          <p:stCondLst>
                                            <p:cond delay="600"/>
                                          </p:stCondLst>
                                        </p:cTn>
                                        <p:tgtEl>
                                          <p:spTgt spid="3">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838200" y="0"/>
            <a:ext cx="7772400" cy="4572000"/>
          </a:xfrm>
        </p:spPr>
        <p:txBody>
          <a:bodyPr>
            <a:noAutofit/>
          </a:bodyPr>
          <a:lstStyle/>
          <a:p>
            <a:r>
              <a:rPr lang="vi-VN" sz="2400" dirty="0" smtClean="0"/>
              <a:t>- Những từ láy </a:t>
            </a:r>
            <a:r>
              <a:rPr lang="vi-VN" sz="2400" i="1" dirty="0" smtClean="0"/>
              <a:t>“tà tà”, “thanh thanh”,”nao nao”…</a:t>
            </a:r>
            <a:r>
              <a:rPr lang="vi-VN" sz="2400" dirty="0" smtClean="0"/>
              <a:t> không chỉ biểu đạt sắc thái cảnh vật mà còn bộc lộ tâm trạng con người. Cảm giác bâng khuâng, xao xuyến về một ngày vui xuân đang còn mà sự linh cảm về điều sắp xảy ra đã xuất hiện. </a:t>
            </a:r>
            <a:r>
              <a:rPr lang="vi-VN" sz="2400" i="1" dirty="0" smtClean="0"/>
              <a:t>“Nao nao dòng nước uốn quanh”</a:t>
            </a:r>
            <a:r>
              <a:rPr lang="vi-VN" sz="2400" dirty="0" smtClean="0"/>
              <a:t> báo trước ngay sau lúc này, Kiều sẽ </a:t>
            </a:r>
            <a:r>
              <a:rPr lang="vi-VN" sz="2400" dirty="0" smtClean="0"/>
              <a:t>gặ</a:t>
            </a:r>
            <a:r>
              <a:rPr lang="vi-VN" sz="2400" dirty="0" smtClean="0"/>
              <a:t>p nấm mồ Đạm Tiên  và chàng thư sinh Kim Trọng.</a:t>
            </a:r>
            <a:endParaRPr lang="en-US" sz="2400" dirty="0" smtClean="0"/>
          </a:p>
          <a:p>
            <a:r>
              <a:rPr lang="vi-VN" sz="2400" b="1" u="sng" dirty="0" smtClean="0"/>
              <a:t>III. Tổng kết:</a:t>
            </a:r>
            <a:endParaRPr lang="vi-VN" sz="2400" dirty="0" smtClean="0"/>
          </a:p>
          <a:p>
            <a:r>
              <a:rPr lang="vi-VN" sz="2400" b="1" u="sng" dirty="0" smtClean="0"/>
              <a:t>1.Nội dung: </a:t>
            </a:r>
            <a:endParaRPr lang="vi-VN" sz="2400" dirty="0" smtClean="0"/>
          </a:p>
          <a:p>
            <a:r>
              <a:rPr lang="vi-VN" sz="2400" dirty="0" smtClean="0"/>
              <a:t>- Đoạn thơ là bức tranh thiên nhiên lễ hội, mùa xuân tươi đẹp trong sáng, là một trong những bức tranh thiên nhiên tươi đẹp nhất trong "Truyện Kiều" của Nguyễn Du. </a:t>
            </a:r>
            <a:br>
              <a:rPr lang="vi-VN" sz="2400" dirty="0" smtClean="0"/>
            </a:br>
            <a:r>
              <a:rPr lang="vi-VN" sz="2400" b="1" u="sng" dirty="0" smtClean="0"/>
              <a:t>2.Nghệ </a:t>
            </a:r>
            <a:r>
              <a:rPr lang="vi-VN" sz="2400" b="1" u="sng" dirty="0" smtClean="0"/>
              <a:t>thuật: </a:t>
            </a:r>
            <a:endParaRPr lang="vi-VN" sz="2400" dirty="0" smtClean="0"/>
          </a:p>
          <a:p>
            <a:r>
              <a:rPr lang="vi-VN" sz="2400" dirty="0" smtClean="0"/>
              <a:t>- Đoạn trích đã thể hiện bút pháp tả cảnh giàu chất tạo hình, chuyển từ miêu tả sang tả cảnh ngụ tình trong nghệ thuật miêu tả và ngôn ngữ trong sáng giàu chất thơ của Nguyễn Du</a:t>
            </a:r>
            <a:r>
              <a:rPr lang="vi-VN" sz="2400" dirty="0" smtClean="0"/>
              <a:t>.</a:t>
            </a:r>
            <a:endParaRPr lang="vi-V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
                                            <p:txEl>
                                              <p:pRg st="1" end="1"/>
                                            </p:txEl>
                                          </p:spTgt>
                                        </p:tgtEl>
                                        <p:attrNameLst>
                                          <p:attrName>ppt_x</p:attrName>
                                        </p:attrNameLst>
                                      </p:cBhvr>
                                    </p:anim>
                                    <p:anim from="0" to="-1.0" calcmode="lin" valueType="num">
                                      <p:cBhvr>
                                        <p:cTn id="16" dur="200" decel="50000" autoRev="1" fill="hold">
                                          <p:stCondLst>
                                            <p:cond delay="600"/>
                                          </p:stCondLst>
                                        </p:cTn>
                                        <p:tgtEl>
                                          <p:spTgt spid="3">
                                            <p:txEl>
                                              <p:pRg st="1" end="1"/>
                                            </p:txEl>
                                          </p:spTgt>
                                        </p:tgtEl>
                                        <p:attrNameLst>
                                          <p:attrName>xshear</p:attrName>
                                        </p:attrNameLst>
                                      </p:cBhvr>
                                    </p:anim>
                                    <p:animScale>
                                      <p:cBhvr>
                                        <p:cTn id="17" dur="200" decel="100000" autoRev="1" fill="hold">
                                          <p:stCondLst>
                                            <p:cond delay="600"/>
                                          </p:stCondLst>
                                        </p:cTn>
                                        <p:tgtEl>
                                          <p:spTgt spid="3">
                                            <p:txEl>
                                              <p:pRg st="1" end="1"/>
                                            </p:txEl>
                                          </p:spTgt>
                                        </p:tgtEl>
                                      </p:cBhvr>
                                      <p:from x="100000" y="100000"/>
                                      <p:to x="80000" y="100000"/>
                                    </p:animScale>
                                    <p:anim by="(#ppt_h/3+#ppt_w*0.1)" calcmode="lin" valueType="num">
                                      <p:cBhvr additive="sum">
                                        <p:cTn id="18" dur="200" decel="100000" autoRev="1" fill="hold">
                                          <p:stCondLst>
                                            <p:cond delay="600"/>
                                          </p:stCondLst>
                                        </p:cTn>
                                        <p:tgtEl>
                                          <p:spTgt spid="3">
                                            <p:txEl>
                                              <p:pRg st="1" end="1"/>
                                            </p:txEl>
                                          </p:spTgt>
                                        </p:tgtEl>
                                        <p:attrNameLst>
                                          <p:attrName>ppt_x</p:attrName>
                                        </p:attrNameLst>
                                      </p:cBhvr>
                                    </p:anim>
                                  </p:childTnLst>
                                </p:cTn>
                              </p:par>
                              <p:par>
                                <p:cTn id="19" presetID="34"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from="(-#ppt_w/2)" to="(#ppt_x)" calcmode="lin" valueType="num">
                                      <p:cBhvr>
                                        <p:cTn id="21" dur="600" fill="hold">
                                          <p:stCondLst>
                                            <p:cond delay="0"/>
                                          </p:stCondLst>
                                        </p:cTn>
                                        <p:tgtEl>
                                          <p:spTgt spid="3">
                                            <p:txEl>
                                              <p:pRg st="2" end="2"/>
                                            </p:txEl>
                                          </p:spTgt>
                                        </p:tgtEl>
                                        <p:attrNameLst>
                                          <p:attrName>ppt_x</p:attrName>
                                        </p:attrNameLst>
                                      </p:cBhvr>
                                    </p:anim>
                                    <p:anim from="0" to="-1.0" calcmode="lin" valueType="num">
                                      <p:cBhvr>
                                        <p:cTn id="22" dur="200" decel="50000" autoRev="1" fill="hold">
                                          <p:stCondLst>
                                            <p:cond delay="600"/>
                                          </p:stCondLst>
                                        </p:cTn>
                                        <p:tgtEl>
                                          <p:spTgt spid="3">
                                            <p:txEl>
                                              <p:pRg st="2" end="2"/>
                                            </p:txEl>
                                          </p:spTgt>
                                        </p:tgtEl>
                                        <p:attrNameLst>
                                          <p:attrName>xshear</p:attrName>
                                        </p:attrNameLst>
                                      </p:cBhvr>
                                    </p:anim>
                                    <p:animScale>
                                      <p:cBhvr>
                                        <p:cTn id="23" dur="200" decel="100000" autoRev="1" fill="hold">
                                          <p:stCondLst>
                                            <p:cond delay="600"/>
                                          </p:stCondLst>
                                        </p:cTn>
                                        <p:tgtEl>
                                          <p:spTgt spid="3">
                                            <p:txEl>
                                              <p:pRg st="2" end="2"/>
                                            </p:txEl>
                                          </p:spTgt>
                                        </p:tgtEl>
                                      </p:cBhvr>
                                      <p:from x="100000" y="100000"/>
                                      <p:to x="80000" y="100000"/>
                                    </p:animScale>
                                    <p:anim by="(#ppt_h/3+#ppt_w*0.1)" calcmode="lin" valueType="num">
                                      <p:cBhvr additive="sum">
                                        <p:cTn id="24"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25" fill="hold">
                      <p:stCondLst>
                        <p:cond delay="indefinite"/>
                      </p:stCondLst>
                      <p:childTnLst>
                        <p:par>
                          <p:cTn id="26" fill="hold">
                            <p:stCondLst>
                              <p:cond delay="0"/>
                            </p:stCondLst>
                            <p:childTnLst>
                              <p:par>
                                <p:cTn id="27" presetID="35"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000"/>
                                        <p:tgtEl>
                                          <p:spTgt spid="3">
                                            <p:txEl>
                                              <p:pRg st="3" end="3"/>
                                            </p:txEl>
                                          </p:spTgt>
                                        </p:tgtEl>
                                      </p:cBhvr>
                                    </p:animEffect>
                                    <p:anim calcmode="lin" valueType="num">
                                      <p:cBhvr>
                                        <p:cTn id="30"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1"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39</TotalTime>
  <Words>505</Words>
  <Application>Microsoft Office PowerPoint</Application>
  <PresentationFormat>On-screen Show (4:3)</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http://viet4room.com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Manh Cuong</dc:creator>
  <cp:lastModifiedBy>Manh Cuong</cp:lastModifiedBy>
  <cp:revision>4</cp:revision>
  <dcterms:created xsi:type="dcterms:W3CDTF">2017-09-28T13:18:46Z</dcterms:created>
  <dcterms:modified xsi:type="dcterms:W3CDTF">2017-09-28T13:58:04Z</dcterms:modified>
</cp:coreProperties>
</file>