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63" r:id="rId4"/>
    <p:sldId id="268" r:id="rId5"/>
    <p:sldId id="269" r:id="rId6"/>
    <p:sldId id="270" r:id="rId7"/>
    <p:sldId id="267" r:id="rId8"/>
    <p:sldId id="285" r:id="rId9"/>
    <p:sldId id="281" r:id="rId10"/>
    <p:sldId id="277" r:id="rId11"/>
    <p:sldId id="276" r:id="rId12"/>
    <p:sldId id="278" r:id="rId13"/>
    <p:sldId id="284" r:id="rId14"/>
    <p:sldId id="275" r:id="rId15"/>
    <p:sldId id="279" r:id="rId16"/>
    <p:sldId id="288" r:id="rId17"/>
    <p:sldId id="286" r:id="rId18"/>
    <p:sldId id="287" r:id="rId19"/>
    <p:sldId id="289" r:id="rId20"/>
    <p:sldId id="28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70736" autoAdjust="0"/>
  </p:normalViewPr>
  <p:slideViewPr>
    <p:cSldViewPr>
      <p:cViewPr varScale="1">
        <p:scale>
          <a:sx n="49" d="100"/>
          <a:sy n="49" d="100"/>
        </p:scale>
        <p:origin x="1986" y="42"/>
      </p:cViewPr>
      <p:guideLst>
        <p:guide orient="horz" pos="2160"/>
        <p:guide pos="2880"/>
      </p:guideLst>
    </p:cSldViewPr>
  </p:slideViewPr>
  <p:outlineViewPr>
    <p:cViewPr>
      <p:scale>
        <a:sx n="33" d="100"/>
        <a:sy n="33" d="100"/>
      </p:scale>
      <p:origin x="0" y="-91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DD914-C342-46CA-9CE5-226E96C096D1}" type="doc">
      <dgm:prSet loTypeId="urn:microsoft.com/office/officeart/2005/8/layout/vList3" loCatId="list" qsTypeId="urn:microsoft.com/office/officeart/2005/8/quickstyle/simple2" qsCatId="simple" csTypeId="urn:microsoft.com/office/officeart/2005/8/colors/accent2_2" csCatId="accent2" phldr="1"/>
      <dgm:spPr/>
      <dgm:t>
        <a:bodyPr/>
        <a:lstStyle/>
        <a:p>
          <a:endParaRPr lang="en-US"/>
        </a:p>
      </dgm:t>
    </dgm:pt>
    <dgm:pt modelId="{2DD8D1AF-D4C4-44C5-9252-AF18D0B5FD2C}">
      <dgm:prSet phldrT="[Text]"/>
      <dgm:spPr/>
      <dgm:t>
        <a:bodyPr/>
        <a:lstStyle/>
        <a:p>
          <a:pPr marL="342900" indent="0" algn="l"/>
          <a:r>
            <a:rPr lang="en-US" smtClean="0"/>
            <a:t>1. GIỚI </a:t>
          </a:r>
          <a:r>
            <a:rPr lang="en-US" smtClean="0"/>
            <a:t>THIỆ</a:t>
          </a:r>
          <a:r>
            <a:rPr lang="vi-VN" smtClean="0"/>
            <a:t>U VỀ ĐỀ TÀI</a:t>
          </a:r>
          <a:endParaRPr lang="en-US" smtClean="0"/>
        </a:p>
      </dgm:t>
    </dgm:pt>
    <dgm:pt modelId="{9EFF6C5F-2305-4119-B1DA-0C648F8452F2}" type="parTrans" cxnId="{F1118F89-9F20-46A8-A52D-8A097C03AD33}">
      <dgm:prSet/>
      <dgm:spPr/>
      <dgm:t>
        <a:bodyPr/>
        <a:lstStyle/>
        <a:p>
          <a:endParaRPr lang="en-US"/>
        </a:p>
      </dgm:t>
    </dgm:pt>
    <dgm:pt modelId="{6C3D8112-19F2-4030-99C2-B4512EFAD750}" type="sibTrans" cxnId="{F1118F89-9F20-46A8-A52D-8A097C03AD33}">
      <dgm:prSet/>
      <dgm:spPr/>
      <dgm:t>
        <a:bodyPr/>
        <a:lstStyle/>
        <a:p>
          <a:endParaRPr lang="en-US"/>
        </a:p>
      </dgm:t>
    </dgm:pt>
    <dgm:pt modelId="{52B563D9-A5AF-478B-A7D2-C72D92E8423A}">
      <dgm:prSet phldrT="[Text]"/>
      <dgm:spPr>
        <a:effectLst>
          <a:outerShdw blurRad="50800" dist="38100" dir="13500000" algn="br" rotWithShape="0">
            <a:prstClr val="black">
              <a:alpha val="40000"/>
            </a:prstClr>
          </a:outerShdw>
        </a:effectLst>
      </dgm:spPr>
      <dgm:t>
        <a:bodyPr/>
        <a:lstStyle/>
        <a:p>
          <a:pPr marL="406400" indent="0" algn="l"/>
          <a:r>
            <a:rPr lang="en-US" smtClean="0"/>
            <a:t>2. </a:t>
          </a:r>
          <a:r>
            <a:rPr lang="vi-VN" smtClean="0"/>
            <a:t>PHÂN TÍCH &amp; GIẢI PHÁP</a:t>
          </a:r>
          <a:endParaRPr lang="en-US"/>
        </a:p>
      </dgm:t>
    </dgm:pt>
    <dgm:pt modelId="{327FF762-AE9A-4CA6-B72C-2DEA10ED5C72}" type="parTrans" cxnId="{DAA55FD6-360A-4B64-B4C3-E28AF0E392E2}">
      <dgm:prSet/>
      <dgm:spPr/>
      <dgm:t>
        <a:bodyPr/>
        <a:lstStyle/>
        <a:p>
          <a:endParaRPr lang="en-US"/>
        </a:p>
      </dgm:t>
    </dgm:pt>
    <dgm:pt modelId="{D10043DF-7EE8-4BDF-9FA3-7735AAA8DDB5}" type="sibTrans" cxnId="{DAA55FD6-360A-4B64-B4C3-E28AF0E392E2}">
      <dgm:prSet/>
      <dgm:spPr/>
      <dgm:t>
        <a:bodyPr/>
        <a:lstStyle/>
        <a:p>
          <a:endParaRPr lang="en-US"/>
        </a:p>
      </dgm:t>
    </dgm:pt>
    <dgm:pt modelId="{94E91342-5E8D-4823-BFE5-FAE153382BC2}">
      <dgm:prSet phldrT="[Text]"/>
      <dgm:spPr>
        <a:effectLst>
          <a:outerShdw blurRad="50800" dist="38100" dir="13500000" algn="br" rotWithShape="0">
            <a:prstClr val="black">
              <a:alpha val="40000"/>
            </a:prstClr>
          </a:outerShdw>
        </a:effectLst>
      </dgm:spPr>
      <dgm:t>
        <a:bodyPr/>
        <a:lstStyle/>
        <a:p>
          <a:pPr marL="342900" indent="0" algn="l"/>
          <a:r>
            <a:rPr lang="en-US" smtClean="0"/>
            <a:t>4. KẾT LUẬN &amp; HƯỚNG PHÁT TRIỂN</a:t>
          </a:r>
          <a:endParaRPr lang="en-US"/>
        </a:p>
      </dgm:t>
    </dgm:pt>
    <dgm:pt modelId="{46025CF0-4750-4C2C-91E5-C2201D545FFD}" type="parTrans" cxnId="{62A99754-CB03-482D-96E2-3D562D6FF5D1}">
      <dgm:prSet/>
      <dgm:spPr/>
      <dgm:t>
        <a:bodyPr/>
        <a:lstStyle/>
        <a:p>
          <a:endParaRPr lang="en-US"/>
        </a:p>
      </dgm:t>
    </dgm:pt>
    <dgm:pt modelId="{C7FB3885-B62C-46A0-85BF-0E6719166916}" type="sibTrans" cxnId="{62A99754-CB03-482D-96E2-3D562D6FF5D1}">
      <dgm:prSet/>
      <dgm:spPr/>
      <dgm:t>
        <a:bodyPr/>
        <a:lstStyle/>
        <a:p>
          <a:endParaRPr lang="en-US"/>
        </a:p>
      </dgm:t>
    </dgm:pt>
    <dgm:pt modelId="{7812775C-C776-48BC-AAEE-54CB85402A11}">
      <dgm:prSet phldrT="[Text]"/>
      <dgm:spPr>
        <a:effectLst>
          <a:outerShdw blurRad="50800" dist="38100" dir="13500000" algn="br" rotWithShape="0">
            <a:prstClr val="black">
              <a:alpha val="40000"/>
            </a:prstClr>
          </a:outerShdw>
        </a:effectLst>
      </dgm:spPr>
      <dgm:t>
        <a:bodyPr/>
        <a:lstStyle/>
        <a:p>
          <a:pPr marL="342900" indent="0" algn="l"/>
          <a:r>
            <a:rPr lang="en-US" smtClean="0"/>
            <a:t>3. THIẾT KẾ &amp; CÀI ĐẶT</a:t>
          </a:r>
          <a:endParaRPr lang="en-US"/>
        </a:p>
      </dgm:t>
    </dgm:pt>
    <dgm:pt modelId="{74E3C203-6867-4A89-B4DD-A3D4D9C79DF0}" type="parTrans" cxnId="{8CEF9501-598F-4524-B7B6-5586C6E39A3E}">
      <dgm:prSet/>
      <dgm:spPr/>
      <dgm:t>
        <a:bodyPr/>
        <a:lstStyle/>
        <a:p>
          <a:endParaRPr lang="en-US"/>
        </a:p>
      </dgm:t>
    </dgm:pt>
    <dgm:pt modelId="{E59C6DB1-5191-41B5-8262-F1D7E3B3ED7A}" type="sibTrans" cxnId="{8CEF9501-598F-4524-B7B6-5586C6E39A3E}">
      <dgm:prSet/>
      <dgm:spPr/>
      <dgm:t>
        <a:bodyPr/>
        <a:lstStyle/>
        <a:p>
          <a:endParaRPr lang="en-US"/>
        </a:p>
      </dgm:t>
    </dgm:pt>
    <dgm:pt modelId="{82CDE150-DF22-4D18-9F0E-D9FBD711C60B}">
      <dgm:prSet phldrT="[Text]"/>
      <dgm:spPr>
        <a:effectLst>
          <a:outerShdw blurRad="50800" dist="38100" dir="13500000" algn="br" rotWithShape="0">
            <a:prstClr val="black">
              <a:alpha val="40000"/>
            </a:prstClr>
          </a:outerShdw>
        </a:effectLst>
      </dgm:spPr>
      <dgm:t>
        <a:bodyPr/>
        <a:lstStyle/>
        <a:p>
          <a:pPr marL="406400" indent="0" algn="l"/>
          <a:r>
            <a:rPr lang="en-US" smtClean="0"/>
            <a:t>5. </a:t>
          </a:r>
          <a:r>
            <a:rPr lang="en-US" smtClean="0"/>
            <a:t>DEMO HỆ THỐNG</a:t>
          </a:r>
          <a:endParaRPr lang="en-US"/>
        </a:p>
      </dgm:t>
    </dgm:pt>
    <dgm:pt modelId="{911AD671-29D4-4905-9E89-84F014125ED8}" type="parTrans" cxnId="{48F008A6-D868-4B0B-8AEF-D543F300FE09}">
      <dgm:prSet/>
      <dgm:spPr/>
      <dgm:t>
        <a:bodyPr/>
        <a:lstStyle/>
        <a:p>
          <a:endParaRPr lang="en-US"/>
        </a:p>
      </dgm:t>
    </dgm:pt>
    <dgm:pt modelId="{454D8888-A6AA-49CF-ACFB-14E408426E5F}" type="sibTrans" cxnId="{48F008A6-D868-4B0B-8AEF-D543F300FE09}">
      <dgm:prSet/>
      <dgm:spPr/>
      <dgm:t>
        <a:bodyPr/>
        <a:lstStyle/>
        <a:p>
          <a:endParaRPr lang="en-US"/>
        </a:p>
      </dgm:t>
    </dgm:pt>
    <dgm:pt modelId="{CDC1E905-13E1-4538-BA5D-9590587F83BE}" type="pres">
      <dgm:prSet presAssocID="{2B7DD914-C342-46CA-9CE5-226E96C096D1}" presName="linearFlow" presStyleCnt="0">
        <dgm:presLayoutVars>
          <dgm:dir/>
          <dgm:resizeHandles val="exact"/>
        </dgm:presLayoutVars>
      </dgm:prSet>
      <dgm:spPr/>
      <dgm:t>
        <a:bodyPr/>
        <a:lstStyle/>
        <a:p>
          <a:endParaRPr lang="en-US"/>
        </a:p>
      </dgm:t>
    </dgm:pt>
    <dgm:pt modelId="{FD040A63-7926-4928-9148-974271305936}" type="pres">
      <dgm:prSet presAssocID="{2DD8D1AF-D4C4-44C5-9252-AF18D0B5FD2C}" presName="composite" presStyleCnt="0"/>
      <dgm:spPr/>
    </dgm:pt>
    <dgm:pt modelId="{59338306-5DC2-4CED-A7AD-7D384B8D236D}" type="pres">
      <dgm:prSet presAssocID="{2DD8D1AF-D4C4-44C5-9252-AF18D0B5FD2C}" presName="imgShp" presStyleLbl="fgImgPlace1" presStyleIdx="0" presStyleCnt="5" custLinFactX="-5486" custLinFactNeighborX="-100000"/>
      <dgm:spPr>
        <a:blipFill>
          <a:blip xmlns:r="http://schemas.openxmlformats.org/officeDocument/2006/relationships" r:embed="rId1"/>
          <a:stretch>
            <a:fillRect/>
          </a:stretch>
        </a:blipFill>
      </dgm:spPr>
    </dgm:pt>
    <dgm:pt modelId="{A82C6ED3-1333-4FE5-969A-BD78971B8BE6}" type="pres">
      <dgm:prSet presAssocID="{2DD8D1AF-D4C4-44C5-9252-AF18D0B5FD2C}" presName="txShp" presStyleLbl="node1" presStyleIdx="0" presStyleCnt="5" custScaleX="130939">
        <dgm:presLayoutVars>
          <dgm:bulletEnabled val="1"/>
        </dgm:presLayoutVars>
      </dgm:prSet>
      <dgm:spPr/>
      <dgm:t>
        <a:bodyPr/>
        <a:lstStyle/>
        <a:p>
          <a:endParaRPr lang="en-US"/>
        </a:p>
      </dgm:t>
    </dgm:pt>
    <dgm:pt modelId="{E229CB5E-98B4-46F5-B4FF-C4386EB24B20}" type="pres">
      <dgm:prSet presAssocID="{6C3D8112-19F2-4030-99C2-B4512EFAD750}" presName="spacing" presStyleCnt="0"/>
      <dgm:spPr/>
    </dgm:pt>
    <dgm:pt modelId="{A25E5D0A-75BD-430C-88E6-445030907E5D}" type="pres">
      <dgm:prSet presAssocID="{52B563D9-A5AF-478B-A7D2-C72D92E8423A}" presName="composite" presStyleCnt="0"/>
      <dgm:spPr/>
    </dgm:pt>
    <dgm:pt modelId="{3A8BECD6-5F8D-4F08-AF42-1991473D9F70}" type="pres">
      <dgm:prSet presAssocID="{52B563D9-A5AF-478B-A7D2-C72D92E8423A}" presName="imgShp" presStyleLbl="fgImgPlace1" presStyleIdx="1" presStyleCnt="5" custLinFactX="-5486" custLinFactNeighborX="-100000"/>
      <dgm:spPr>
        <a:blipFill>
          <a:blip xmlns:r="http://schemas.openxmlformats.org/officeDocument/2006/relationships" r:embed="rId2"/>
          <a:stretch>
            <a:fillRect/>
          </a:stretch>
        </a:blipFill>
        <a:effectLst>
          <a:outerShdw blurRad="50800" dist="38100" dir="13500000" algn="br" rotWithShape="0">
            <a:prstClr val="black">
              <a:alpha val="40000"/>
            </a:prstClr>
          </a:outerShdw>
        </a:effectLst>
      </dgm:spPr>
      <dgm:t>
        <a:bodyPr/>
        <a:lstStyle/>
        <a:p>
          <a:endParaRPr lang="en-US"/>
        </a:p>
      </dgm:t>
    </dgm:pt>
    <dgm:pt modelId="{11CAAA3D-95AD-465E-87E6-2D30AE68E4FD}" type="pres">
      <dgm:prSet presAssocID="{52B563D9-A5AF-478B-A7D2-C72D92E8423A}" presName="txShp" presStyleLbl="node1" presStyleIdx="1" presStyleCnt="5" custScaleX="130939">
        <dgm:presLayoutVars>
          <dgm:bulletEnabled val="1"/>
        </dgm:presLayoutVars>
      </dgm:prSet>
      <dgm:spPr/>
      <dgm:t>
        <a:bodyPr/>
        <a:lstStyle/>
        <a:p>
          <a:endParaRPr lang="en-US"/>
        </a:p>
      </dgm:t>
    </dgm:pt>
    <dgm:pt modelId="{64F2ED3B-DA7E-4D5F-B8C0-9C52488AE1D5}" type="pres">
      <dgm:prSet presAssocID="{D10043DF-7EE8-4BDF-9FA3-7735AAA8DDB5}" presName="spacing" presStyleCnt="0"/>
      <dgm:spPr/>
    </dgm:pt>
    <dgm:pt modelId="{6244BB1F-E75C-4D59-BB4E-B9DE1CE12525}" type="pres">
      <dgm:prSet presAssocID="{7812775C-C776-48BC-AAEE-54CB85402A11}" presName="composite" presStyleCnt="0"/>
      <dgm:spPr/>
    </dgm:pt>
    <dgm:pt modelId="{29D7E61F-8271-44F3-9478-2215DD45357E}" type="pres">
      <dgm:prSet presAssocID="{7812775C-C776-48BC-AAEE-54CB85402A11}" presName="imgShp" presStyleLbl="fgImgPlace1" presStyleIdx="2" presStyleCnt="5" custLinFactX="-5486" custLinFactNeighborX="-100000"/>
      <dgm:spPr>
        <a:blipFill>
          <a:blip xmlns:r="http://schemas.openxmlformats.org/officeDocument/2006/relationships" r:embed="rId3"/>
          <a:stretch>
            <a:fillRect/>
          </a:stretch>
        </a:blipFill>
        <a:effectLst>
          <a:outerShdw blurRad="50800" dist="38100" dir="13500000" algn="br" rotWithShape="0">
            <a:prstClr val="black">
              <a:alpha val="40000"/>
            </a:prstClr>
          </a:outerShdw>
        </a:effectLst>
      </dgm:spPr>
      <dgm:t>
        <a:bodyPr/>
        <a:lstStyle/>
        <a:p>
          <a:endParaRPr lang="en-US"/>
        </a:p>
      </dgm:t>
    </dgm:pt>
    <dgm:pt modelId="{850918A4-2BB9-47C3-B925-5026FFE6FBF2}" type="pres">
      <dgm:prSet presAssocID="{7812775C-C776-48BC-AAEE-54CB85402A11}" presName="txShp" presStyleLbl="node1" presStyleIdx="2" presStyleCnt="5" custScaleX="130939">
        <dgm:presLayoutVars>
          <dgm:bulletEnabled val="1"/>
        </dgm:presLayoutVars>
      </dgm:prSet>
      <dgm:spPr/>
      <dgm:t>
        <a:bodyPr/>
        <a:lstStyle/>
        <a:p>
          <a:endParaRPr lang="en-US"/>
        </a:p>
      </dgm:t>
    </dgm:pt>
    <dgm:pt modelId="{952C9A38-D470-49EE-8213-8DB4CFCF9060}" type="pres">
      <dgm:prSet presAssocID="{E59C6DB1-5191-41B5-8262-F1D7E3B3ED7A}" presName="spacing" presStyleCnt="0"/>
      <dgm:spPr/>
    </dgm:pt>
    <dgm:pt modelId="{503D9446-2097-4B15-96BC-0D3FB147E076}" type="pres">
      <dgm:prSet presAssocID="{94E91342-5E8D-4823-BFE5-FAE153382BC2}" presName="composite" presStyleCnt="0"/>
      <dgm:spPr/>
    </dgm:pt>
    <dgm:pt modelId="{DE986008-E8A3-458E-A526-99AF710F1E84}" type="pres">
      <dgm:prSet presAssocID="{94E91342-5E8D-4823-BFE5-FAE153382BC2}" presName="imgShp" presStyleLbl="fgImgPlace1" presStyleIdx="3" presStyleCnt="5" custLinFactX="-5486" custLinFactNeighborX="-100000"/>
      <dgm:spPr>
        <a:blipFill>
          <a:blip xmlns:r="http://schemas.openxmlformats.org/officeDocument/2006/relationships" r:embed="rId4"/>
          <a:stretch>
            <a:fillRect/>
          </a:stretch>
        </a:blipFill>
        <a:effectLst>
          <a:outerShdw blurRad="50800" dist="38100" dir="13500000" algn="br" rotWithShape="0">
            <a:prstClr val="black">
              <a:alpha val="40000"/>
            </a:prstClr>
          </a:outerShdw>
        </a:effectLst>
      </dgm:spPr>
      <dgm:t>
        <a:bodyPr/>
        <a:lstStyle/>
        <a:p>
          <a:endParaRPr lang="en-US"/>
        </a:p>
      </dgm:t>
    </dgm:pt>
    <dgm:pt modelId="{BAE2A3C5-FC62-4B94-B4EC-EE3B2B30AE97}" type="pres">
      <dgm:prSet presAssocID="{94E91342-5E8D-4823-BFE5-FAE153382BC2}" presName="txShp" presStyleLbl="node1" presStyleIdx="3" presStyleCnt="5" custScaleX="130939">
        <dgm:presLayoutVars>
          <dgm:bulletEnabled val="1"/>
        </dgm:presLayoutVars>
      </dgm:prSet>
      <dgm:spPr/>
      <dgm:t>
        <a:bodyPr/>
        <a:lstStyle/>
        <a:p>
          <a:endParaRPr lang="en-US"/>
        </a:p>
      </dgm:t>
    </dgm:pt>
    <dgm:pt modelId="{FE74E126-9232-4F8E-9E21-A73543573018}" type="pres">
      <dgm:prSet presAssocID="{C7FB3885-B62C-46A0-85BF-0E6719166916}" presName="spacing" presStyleCnt="0"/>
      <dgm:spPr/>
    </dgm:pt>
    <dgm:pt modelId="{A159F2D7-0CEF-4B8C-AE42-474F05AAB3CA}" type="pres">
      <dgm:prSet presAssocID="{82CDE150-DF22-4D18-9F0E-D9FBD711C60B}" presName="composite" presStyleCnt="0"/>
      <dgm:spPr/>
    </dgm:pt>
    <dgm:pt modelId="{78D96331-9C41-4F20-B4BB-5AA7D982BFA8}" type="pres">
      <dgm:prSet presAssocID="{82CDE150-DF22-4D18-9F0E-D9FBD711C60B}" presName="imgShp" presStyleLbl="fgImgPlace1" presStyleIdx="4" presStyleCnt="5" custLinFactX="-7902" custLinFactNeighborX="-100000" custLinFactNeighborY="-292"/>
      <dgm:spPr>
        <a:blipFill>
          <a:blip xmlns:r="http://schemas.openxmlformats.org/officeDocument/2006/relationships" r:embed="rId5"/>
          <a:stretch>
            <a:fillRect/>
          </a:stretch>
        </a:blipFill>
        <a:effectLst>
          <a:outerShdw blurRad="50800" dist="38100" dir="13500000" algn="br" rotWithShape="0">
            <a:prstClr val="black">
              <a:alpha val="40000"/>
            </a:prstClr>
          </a:outerShdw>
        </a:effectLst>
      </dgm:spPr>
      <dgm:t>
        <a:bodyPr/>
        <a:lstStyle/>
        <a:p>
          <a:endParaRPr lang="en-US"/>
        </a:p>
      </dgm:t>
    </dgm:pt>
    <dgm:pt modelId="{7C94337F-E0E7-4760-B0EF-B969FA0F24ED}" type="pres">
      <dgm:prSet presAssocID="{82CDE150-DF22-4D18-9F0E-D9FBD711C60B}" presName="txShp" presStyleLbl="node1" presStyleIdx="4" presStyleCnt="5" custScaleX="132227">
        <dgm:presLayoutVars>
          <dgm:bulletEnabled val="1"/>
        </dgm:presLayoutVars>
      </dgm:prSet>
      <dgm:spPr/>
      <dgm:t>
        <a:bodyPr/>
        <a:lstStyle/>
        <a:p>
          <a:endParaRPr lang="en-US"/>
        </a:p>
      </dgm:t>
    </dgm:pt>
  </dgm:ptLst>
  <dgm:cxnLst>
    <dgm:cxn modelId="{6B5DE95F-AFC8-45C5-A8A5-D436833F7EFC}" type="presOf" srcId="{52B563D9-A5AF-478B-A7D2-C72D92E8423A}" destId="{11CAAA3D-95AD-465E-87E6-2D30AE68E4FD}" srcOrd="0" destOrd="0" presId="urn:microsoft.com/office/officeart/2005/8/layout/vList3"/>
    <dgm:cxn modelId="{B95A59BE-6E47-47CD-893B-1C401685E3E0}" type="presOf" srcId="{94E91342-5E8D-4823-BFE5-FAE153382BC2}" destId="{BAE2A3C5-FC62-4B94-B4EC-EE3B2B30AE97}" srcOrd="0" destOrd="0" presId="urn:microsoft.com/office/officeart/2005/8/layout/vList3"/>
    <dgm:cxn modelId="{8CEF9501-598F-4524-B7B6-5586C6E39A3E}" srcId="{2B7DD914-C342-46CA-9CE5-226E96C096D1}" destId="{7812775C-C776-48BC-AAEE-54CB85402A11}" srcOrd="2" destOrd="0" parTransId="{74E3C203-6867-4A89-B4DD-A3D4D9C79DF0}" sibTransId="{E59C6DB1-5191-41B5-8262-F1D7E3B3ED7A}"/>
    <dgm:cxn modelId="{F1118F89-9F20-46A8-A52D-8A097C03AD33}" srcId="{2B7DD914-C342-46CA-9CE5-226E96C096D1}" destId="{2DD8D1AF-D4C4-44C5-9252-AF18D0B5FD2C}" srcOrd="0" destOrd="0" parTransId="{9EFF6C5F-2305-4119-B1DA-0C648F8452F2}" sibTransId="{6C3D8112-19F2-4030-99C2-B4512EFAD750}"/>
    <dgm:cxn modelId="{DAA55FD6-360A-4B64-B4C3-E28AF0E392E2}" srcId="{2B7DD914-C342-46CA-9CE5-226E96C096D1}" destId="{52B563D9-A5AF-478B-A7D2-C72D92E8423A}" srcOrd="1" destOrd="0" parTransId="{327FF762-AE9A-4CA6-B72C-2DEA10ED5C72}" sibTransId="{D10043DF-7EE8-4BDF-9FA3-7735AAA8DDB5}"/>
    <dgm:cxn modelId="{62A99754-CB03-482D-96E2-3D562D6FF5D1}" srcId="{2B7DD914-C342-46CA-9CE5-226E96C096D1}" destId="{94E91342-5E8D-4823-BFE5-FAE153382BC2}" srcOrd="3" destOrd="0" parTransId="{46025CF0-4750-4C2C-91E5-C2201D545FFD}" sibTransId="{C7FB3885-B62C-46A0-85BF-0E6719166916}"/>
    <dgm:cxn modelId="{48F008A6-D868-4B0B-8AEF-D543F300FE09}" srcId="{2B7DD914-C342-46CA-9CE5-226E96C096D1}" destId="{82CDE150-DF22-4D18-9F0E-D9FBD711C60B}" srcOrd="4" destOrd="0" parTransId="{911AD671-29D4-4905-9E89-84F014125ED8}" sibTransId="{454D8888-A6AA-49CF-ACFB-14E408426E5F}"/>
    <dgm:cxn modelId="{88B30B1D-6C3D-4831-A0BA-C32ABBA2A18D}" type="presOf" srcId="{2DD8D1AF-D4C4-44C5-9252-AF18D0B5FD2C}" destId="{A82C6ED3-1333-4FE5-969A-BD78971B8BE6}" srcOrd="0" destOrd="0" presId="urn:microsoft.com/office/officeart/2005/8/layout/vList3"/>
    <dgm:cxn modelId="{1E341810-BDA8-4788-80FB-0B74DBA20311}" type="presOf" srcId="{7812775C-C776-48BC-AAEE-54CB85402A11}" destId="{850918A4-2BB9-47C3-B925-5026FFE6FBF2}" srcOrd="0" destOrd="0" presId="urn:microsoft.com/office/officeart/2005/8/layout/vList3"/>
    <dgm:cxn modelId="{D1325BAC-86DB-4C26-A5FA-0F0BBF551E1D}" type="presOf" srcId="{82CDE150-DF22-4D18-9F0E-D9FBD711C60B}" destId="{7C94337F-E0E7-4760-B0EF-B969FA0F24ED}" srcOrd="0" destOrd="0" presId="urn:microsoft.com/office/officeart/2005/8/layout/vList3"/>
    <dgm:cxn modelId="{3B68BFF9-7AC1-44D5-AFD1-7F248A25B3C2}" type="presOf" srcId="{2B7DD914-C342-46CA-9CE5-226E96C096D1}" destId="{CDC1E905-13E1-4538-BA5D-9590587F83BE}" srcOrd="0" destOrd="0" presId="urn:microsoft.com/office/officeart/2005/8/layout/vList3"/>
    <dgm:cxn modelId="{E4958427-4C3B-4F00-9C56-B0BA70348C88}" type="presParOf" srcId="{CDC1E905-13E1-4538-BA5D-9590587F83BE}" destId="{FD040A63-7926-4928-9148-974271305936}" srcOrd="0" destOrd="0" presId="urn:microsoft.com/office/officeart/2005/8/layout/vList3"/>
    <dgm:cxn modelId="{9BDB68E9-DA95-4C79-9F9F-88753CECF829}" type="presParOf" srcId="{FD040A63-7926-4928-9148-974271305936}" destId="{59338306-5DC2-4CED-A7AD-7D384B8D236D}" srcOrd="0" destOrd="0" presId="urn:microsoft.com/office/officeart/2005/8/layout/vList3"/>
    <dgm:cxn modelId="{D7C2A78D-123E-4E45-857B-8D24C63DCFCF}" type="presParOf" srcId="{FD040A63-7926-4928-9148-974271305936}" destId="{A82C6ED3-1333-4FE5-969A-BD78971B8BE6}" srcOrd="1" destOrd="0" presId="urn:microsoft.com/office/officeart/2005/8/layout/vList3"/>
    <dgm:cxn modelId="{60716A63-9E57-4464-8FFC-AA7A9C0B9EE2}" type="presParOf" srcId="{CDC1E905-13E1-4538-BA5D-9590587F83BE}" destId="{E229CB5E-98B4-46F5-B4FF-C4386EB24B20}" srcOrd="1" destOrd="0" presId="urn:microsoft.com/office/officeart/2005/8/layout/vList3"/>
    <dgm:cxn modelId="{E69A077D-BD8F-476B-8C61-D31886399FBB}" type="presParOf" srcId="{CDC1E905-13E1-4538-BA5D-9590587F83BE}" destId="{A25E5D0A-75BD-430C-88E6-445030907E5D}" srcOrd="2" destOrd="0" presId="urn:microsoft.com/office/officeart/2005/8/layout/vList3"/>
    <dgm:cxn modelId="{8F2DA263-4C62-4C41-9BAA-536C17679B6A}" type="presParOf" srcId="{A25E5D0A-75BD-430C-88E6-445030907E5D}" destId="{3A8BECD6-5F8D-4F08-AF42-1991473D9F70}" srcOrd="0" destOrd="0" presId="urn:microsoft.com/office/officeart/2005/8/layout/vList3"/>
    <dgm:cxn modelId="{328E783F-B0B6-4905-926F-725FBFCCD06E}" type="presParOf" srcId="{A25E5D0A-75BD-430C-88E6-445030907E5D}" destId="{11CAAA3D-95AD-465E-87E6-2D30AE68E4FD}" srcOrd="1" destOrd="0" presId="urn:microsoft.com/office/officeart/2005/8/layout/vList3"/>
    <dgm:cxn modelId="{E9BEB1CB-E163-484F-903F-FA3D8C16C6A4}" type="presParOf" srcId="{CDC1E905-13E1-4538-BA5D-9590587F83BE}" destId="{64F2ED3B-DA7E-4D5F-B8C0-9C52488AE1D5}" srcOrd="3" destOrd="0" presId="urn:microsoft.com/office/officeart/2005/8/layout/vList3"/>
    <dgm:cxn modelId="{7BF21E28-FC4B-4FA7-A312-312451C11EA5}" type="presParOf" srcId="{CDC1E905-13E1-4538-BA5D-9590587F83BE}" destId="{6244BB1F-E75C-4D59-BB4E-B9DE1CE12525}" srcOrd="4" destOrd="0" presId="urn:microsoft.com/office/officeart/2005/8/layout/vList3"/>
    <dgm:cxn modelId="{A4E8CD21-0A9C-43D1-A3E7-59997083911B}" type="presParOf" srcId="{6244BB1F-E75C-4D59-BB4E-B9DE1CE12525}" destId="{29D7E61F-8271-44F3-9478-2215DD45357E}" srcOrd="0" destOrd="0" presId="urn:microsoft.com/office/officeart/2005/8/layout/vList3"/>
    <dgm:cxn modelId="{EE02340E-1DBD-4FE0-8127-B3C942E867C8}" type="presParOf" srcId="{6244BB1F-E75C-4D59-BB4E-B9DE1CE12525}" destId="{850918A4-2BB9-47C3-B925-5026FFE6FBF2}" srcOrd="1" destOrd="0" presId="urn:microsoft.com/office/officeart/2005/8/layout/vList3"/>
    <dgm:cxn modelId="{5418D213-9545-4E3C-9686-F3AC9C3717FC}" type="presParOf" srcId="{CDC1E905-13E1-4538-BA5D-9590587F83BE}" destId="{952C9A38-D470-49EE-8213-8DB4CFCF9060}" srcOrd="5" destOrd="0" presId="urn:microsoft.com/office/officeart/2005/8/layout/vList3"/>
    <dgm:cxn modelId="{D726B3F9-59BD-4CA6-9F5B-515BC265A6FD}" type="presParOf" srcId="{CDC1E905-13E1-4538-BA5D-9590587F83BE}" destId="{503D9446-2097-4B15-96BC-0D3FB147E076}" srcOrd="6" destOrd="0" presId="urn:microsoft.com/office/officeart/2005/8/layout/vList3"/>
    <dgm:cxn modelId="{EE1D37AE-7DCC-4B30-8314-05C1151E62DE}" type="presParOf" srcId="{503D9446-2097-4B15-96BC-0D3FB147E076}" destId="{DE986008-E8A3-458E-A526-99AF710F1E84}" srcOrd="0" destOrd="0" presId="urn:microsoft.com/office/officeart/2005/8/layout/vList3"/>
    <dgm:cxn modelId="{30C0AED5-80A3-4580-AA77-ACD484D6E232}" type="presParOf" srcId="{503D9446-2097-4B15-96BC-0D3FB147E076}" destId="{BAE2A3C5-FC62-4B94-B4EC-EE3B2B30AE97}" srcOrd="1" destOrd="0" presId="urn:microsoft.com/office/officeart/2005/8/layout/vList3"/>
    <dgm:cxn modelId="{2AECC296-FA6C-4C57-926C-2A5E4E782380}" type="presParOf" srcId="{CDC1E905-13E1-4538-BA5D-9590587F83BE}" destId="{FE74E126-9232-4F8E-9E21-A73543573018}" srcOrd="7" destOrd="0" presId="urn:microsoft.com/office/officeart/2005/8/layout/vList3"/>
    <dgm:cxn modelId="{CBA8070A-F42C-4339-A988-8AA8F0ADF773}" type="presParOf" srcId="{CDC1E905-13E1-4538-BA5D-9590587F83BE}" destId="{A159F2D7-0CEF-4B8C-AE42-474F05AAB3CA}" srcOrd="8" destOrd="0" presId="urn:microsoft.com/office/officeart/2005/8/layout/vList3"/>
    <dgm:cxn modelId="{50420FBD-22CB-453C-AE10-E5318DD6E0CB}" type="presParOf" srcId="{A159F2D7-0CEF-4B8C-AE42-474F05AAB3CA}" destId="{78D96331-9C41-4F20-B4BB-5AA7D982BFA8}" srcOrd="0" destOrd="0" presId="urn:microsoft.com/office/officeart/2005/8/layout/vList3"/>
    <dgm:cxn modelId="{87E39052-6648-4A19-A759-DF08B93F39FE}" type="presParOf" srcId="{A159F2D7-0CEF-4B8C-AE42-474F05AAB3CA}" destId="{7C94337F-E0E7-4760-B0EF-B969FA0F24E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C6ED3-1333-4FE5-969A-BD78971B8BE6}">
      <dsp:nvSpPr>
        <dsp:cNvPr id="0" name=""/>
        <dsp:cNvSpPr/>
      </dsp:nvSpPr>
      <dsp:spPr>
        <a:xfrm rot="10800000">
          <a:off x="571258" y="3606"/>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4300" rIns="213360" bIns="114300" numCol="1" spcCol="1270" anchor="ctr" anchorCtr="0">
          <a:noAutofit/>
        </a:bodyPr>
        <a:lstStyle/>
        <a:p>
          <a:pPr marL="342900" lvl="0" indent="0" algn="l" defTabSz="1333500">
            <a:lnSpc>
              <a:spcPct val="90000"/>
            </a:lnSpc>
            <a:spcBef>
              <a:spcPct val="0"/>
            </a:spcBef>
            <a:spcAft>
              <a:spcPct val="35000"/>
            </a:spcAft>
          </a:pPr>
          <a:r>
            <a:rPr lang="en-US" sz="3000" kern="1200" smtClean="0"/>
            <a:t>1. GIỚI </a:t>
          </a:r>
          <a:r>
            <a:rPr lang="en-US" sz="3000" kern="1200" smtClean="0"/>
            <a:t>THIỆ</a:t>
          </a:r>
          <a:r>
            <a:rPr lang="vi-VN" sz="3000" kern="1200" smtClean="0"/>
            <a:t>U VỀ ĐỀ TÀI</a:t>
          </a:r>
          <a:endParaRPr lang="en-US" sz="3000" kern="1200" smtClean="0"/>
        </a:p>
      </dsp:txBody>
      <dsp:txXfrm rot="10800000">
        <a:off x="760305" y="3606"/>
        <a:ext cx="7507636" cy="756187"/>
      </dsp:txXfrm>
    </dsp:sp>
    <dsp:sp modelId="{59338306-5DC2-4CED-A7AD-7D384B8D236D}">
      <dsp:nvSpPr>
        <dsp:cNvPr id="0" name=""/>
        <dsp:cNvSpPr/>
      </dsp:nvSpPr>
      <dsp:spPr>
        <a:xfrm>
          <a:off x="304800" y="3606"/>
          <a:ext cx="756187" cy="756187"/>
        </a:xfrm>
        <a:prstGeom prst="ellipse">
          <a:avLst/>
        </a:prstGeom>
        <a:blipFill>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1CAAA3D-95AD-465E-87E6-2D30AE68E4FD}">
      <dsp:nvSpPr>
        <dsp:cNvPr id="0" name=""/>
        <dsp:cNvSpPr/>
      </dsp:nvSpPr>
      <dsp:spPr>
        <a:xfrm rot="10800000">
          <a:off x="571258" y="985522"/>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0490" rIns="206248" bIns="110490" numCol="1" spcCol="1270" anchor="ctr" anchorCtr="0">
          <a:noAutofit/>
        </a:bodyPr>
        <a:lstStyle/>
        <a:p>
          <a:pPr marL="406400" lvl="0" indent="0" algn="l" defTabSz="1289050">
            <a:lnSpc>
              <a:spcPct val="90000"/>
            </a:lnSpc>
            <a:spcBef>
              <a:spcPct val="0"/>
            </a:spcBef>
            <a:spcAft>
              <a:spcPct val="35000"/>
            </a:spcAft>
          </a:pPr>
          <a:r>
            <a:rPr lang="en-US" sz="2900" kern="1200" smtClean="0"/>
            <a:t>2. </a:t>
          </a:r>
          <a:r>
            <a:rPr lang="vi-VN" sz="2900" kern="1200" smtClean="0"/>
            <a:t>PHÂN TÍCH &amp; GIẢI PHÁP</a:t>
          </a:r>
          <a:endParaRPr lang="en-US" sz="2900" kern="1200"/>
        </a:p>
      </dsp:txBody>
      <dsp:txXfrm rot="10800000">
        <a:off x="760305" y="985522"/>
        <a:ext cx="7507636" cy="756187"/>
      </dsp:txXfrm>
    </dsp:sp>
    <dsp:sp modelId="{3A8BECD6-5F8D-4F08-AF42-1991473D9F70}">
      <dsp:nvSpPr>
        <dsp:cNvPr id="0" name=""/>
        <dsp:cNvSpPr/>
      </dsp:nvSpPr>
      <dsp:spPr>
        <a:xfrm>
          <a:off x="304800" y="985522"/>
          <a:ext cx="756187" cy="756187"/>
        </a:xfrm>
        <a:prstGeom prst="ellipse">
          <a:avLst/>
        </a:prstGeom>
        <a:blipFill>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850918A4-2BB9-47C3-B925-5026FFE6FBF2}">
      <dsp:nvSpPr>
        <dsp:cNvPr id="0" name=""/>
        <dsp:cNvSpPr/>
      </dsp:nvSpPr>
      <dsp:spPr>
        <a:xfrm rot="10800000">
          <a:off x="571258" y="1967437"/>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0490" rIns="206248" bIns="110490" numCol="1" spcCol="1270" anchor="ctr" anchorCtr="0">
          <a:noAutofit/>
        </a:bodyPr>
        <a:lstStyle/>
        <a:p>
          <a:pPr marL="342900" lvl="0" indent="0" algn="l" defTabSz="1289050">
            <a:lnSpc>
              <a:spcPct val="90000"/>
            </a:lnSpc>
            <a:spcBef>
              <a:spcPct val="0"/>
            </a:spcBef>
            <a:spcAft>
              <a:spcPct val="35000"/>
            </a:spcAft>
          </a:pPr>
          <a:r>
            <a:rPr lang="en-US" sz="2900" kern="1200" smtClean="0"/>
            <a:t>3. THIẾT KẾ &amp; CÀI ĐẶT</a:t>
          </a:r>
          <a:endParaRPr lang="en-US" sz="2900" kern="1200"/>
        </a:p>
      </dsp:txBody>
      <dsp:txXfrm rot="10800000">
        <a:off x="760305" y="1967437"/>
        <a:ext cx="7507636" cy="756187"/>
      </dsp:txXfrm>
    </dsp:sp>
    <dsp:sp modelId="{29D7E61F-8271-44F3-9478-2215DD45357E}">
      <dsp:nvSpPr>
        <dsp:cNvPr id="0" name=""/>
        <dsp:cNvSpPr/>
      </dsp:nvSpPr>
      <dsp:spPr>
        <a:xfrm>
          <a:off x="304800" y="1967437"/>
          <a:ext cx="756187" cy="756187"/>
        </a:xfrm>
        <a:prstGeom prst="ellipse">
          <a:avLst/>
        </a:prstGeom>
        <a:blipFill>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BAE2A3C5-FC62-4B94-B4EC-EE3B2B30AE97}">
      <dsp:nvSpPr>
        <dsp:cNvPr id="0" name=""/>
        <dsp:cNvSpPr/>
      </dsp:nvSpPr>
      <dsp:spPr>
        <a:xfrm rot="10800000">
          <a:off x="571258" y="2949352"/>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06680" rIns="199136" bIns="106680" numCol="1" spcCol="1270" anchor="ctr" anchorCtr="0">
          <a:noAutofit/>
        </a:bodyPr>
        <a:lstStyle/>
        <a:p>
          <a:pPr marL="342900" lvl="0" indent="0" algn="l" defTabSz="1244600">
            <a:lnSpc>
              <a:spcPct val="90000"/>
            </a:lnSpc>
            <a:spcBef>
              <a:spcPct val="0"/>
            </a:spcBef>
            <a:spcAft>
              <a:spcPct val="35000"/>
            </a:spcAft>
          </a:pPr>
          <a:r>
            <a:rPr lang="en-US" sz="2800" kern="1200" smtClean="0"/>
            <a:t>4. KẾT LUẬN &amp; HƯỚNG PHÁT TRIỂN</a:t>
          </a:r>
          <a:endParaRPr lang="en-US" sz="2800" kern="1200"/>
        </a:p>
      </dsp:txBody>
      <dsp:txXfrm rot="10800000">
        <a:off x="760305" y="2949352"/>
        <a:ext cx="7507636" cy="756187"/>
      </dsp:txXfrm>
    </dsp:sp>
    <dsp:sp modelId="{DE986008-E8A3-458E-A526-99AF710F1E84}">
      <dsp:nvSpPr>
        <dsp:cNvPr id="0" name=""/>
        <dsp:cNvSpPr/>
      </dsp:nvSpPr>
      <dsp:spPr>
        <a:xfrm>
          <a:off x="304800" y="2949352"/>
          <a:ext cx="756187" cy="756187"/>
        </a:xfrm>
        <a:prstGeom prst="ellipse">
          <a:avLst/>
        </a:prstGeom>
        <a:blipFill>
          <a:blip xmlns:r="http://schemas.openxmlformats.org/officeDocument/2006/relationships" r:embed="rId4"/>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7C94337F-E0E7-4760-B0EF-B969FA0F24ED}">
      <dsp:nvSpPr>
        <dsp:cNvPr id="0" name=""/>
        <dsp:cNvSpPr/>
      </dsp:nvSpPr>
      <dsp:spPr>
        <a:xfrm rot="10800000">
          <a:off x="533403" y="3931267"/>
          <a:ext cx="7772392"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06680" rIns="199136" bIns="106680" numCol="1" spcCol="1270" anchor="ctr" anchorCtr="0">
          <a:noAutofit/>
        </a:bodyPr>
        <a:lstStyle/>
        <a:p>
          <a:pPr marL="406400" lvl="0" indent="0" algn="l" defTabSz="1244600">
            <a:lnSpc>
              <a:spcPct val="90000"/>
            </a:lnSpc>
            <a:spcBef>
              <a:spcPct val="0"/>
            </a:spcBef>
            <a:spcAft>
              <a:spcPct val="35000"/>
            </a:spcAft>
          </a:pPr>
          <a:r>
            <a:rPr lang="en-US" sz="2800" kern="1200" smtClean="0"/>
            <a:t>5. </a:t>
          </a:r>
          <a:r>
            <a:rPr lang="en-US" sz="2800" kern="1200" smtClean="0"/>
            <a:t>DEMO HỆ THỐNG</a:t>
          </a:r>
          <a:endParaRPr lang="en-US" sz="2800" kern="1200"/>
        </a:p>
      </dsp:txBody>
      <dsp:txXfrm rot="10800000">
        <a:off x="722450" y="3931267"/>
        <a:ext cx="7583345" cy="756187"/>
      </dsp:txXfrm>
    </dsp:sp>
    <dsp:sp modelId="{78D96331-9C41-4F20-B4BB-5AA7D982BFA8}">
      <dsp:nvSpPr>
        <dsp:cNvPr id="0" name=""/>
        <dsp:cNvSpPr/>
      </dsp:nvSpPr>
      <dsp:spPr>
        <a:xfrm>
          <a:off x="286530" y="3929059"/>
          <a:ext cx="756187" cy="756187"/>
        </a:xfrm>
        <a:prstGeom prst="ellipse">
          <a:avLst/>
        </a:prstGeom>
        <a:blipFill>
          <a:blip xmlns:r="http://schemas.openxmlformats.org/officeDocument/2006/relationships" r:embed="rId5"/>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CA838-B076-49B6-8C57-1868AB3C3FE2}" type="datetimeFigureOut">
              <a:rPr lang="en-US" smtClean="0"/>
              <a:t>2018-12-12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F0EFB-114F-4B7B-B173-0ED82A763CC8}" type="slidenum">
              <a:rPr lang="en-US" smtClean="0"/>
              <a:t>‹#›</a:t>
            </a:fld>
            <a:endParaRPr lang="en-US"/>
          </a:p>
        </p:txBody>
      </p:sp>
    </p:spTree>
    <p:extLst>
      <p:ext uri="{BB962C8B-B14F-4D97-AF65-F5344CB8AC3E}">
        <p14:creationId xmlns:p14="http://schemas.microsoft.com/office/powerpoint/2010/main" val="301562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My note</a:t>
            </a:r>
          </a:p>
          <a:p>
            <a:endParaRPr lang="en-US"/>
          </a:p>
        </p:txBody>
      </p:sp>
      <p:sp>
        <p:nvSpPr>
          <p:cNvPr id="4" name="Slide Number Placeholder 3"/>
          <p:cNvSpPr>
            <a:spLocks noGrp="1"/>
          </p:cNvSpPr>
          <p:nvPr>
            <p:ph type="sldNum" sz="quarter" idx="10"/>
          </p:nvPr>
        </p:nvSpPr>
        <p:spPr/>
        <p:txBody>
          <a:bodyPr/>
          <a:lstStyle/>
          <a:p>
            <a:fld id="{A45F0EFB-114F-4B7B-B173-0ED82A763CC8}" type="slidenum">
              <a:rPr lang="en-US" smtClean="0"/>
              <a:t>1</a:t>
            </a:fld>
            <a:endParaRPr lang="en-US"/>
          </a:p>
        </p:txBody>
      </p:sp>
    </p:spTree>
    <p:extLst>
      <p:ext uri="{BB962C8B-B14F-4D97-AF65-F5344CB8AC3E}">
        <p14:creationId xmlns:p14="http://schemas.microsoft.com/office/powerpoint/2010/main" val="1212517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AngularJS là một framework có cấu trúc cho các ứng dụng web động.</a:t>
            </a:r>
            <a:endParaRPr lang="en-US" sz="1200" b="1"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Ưu điểm của angularJS</a:t>
            </a:r>
          </a:p>
          <a:p>
            <a:r>
              <a:rPr lang="vi-VN" sz="1200" b="0" i="0" kern="1200" smtClean="0">
                <a:solidFill>
                  <a:schemeClr val="tx1"/>
                </a:solidFill>
                <a:effectLst/>
                <a:latin typeface="+mn-lt"/>
                <a:ea typeface="+mn-ea"/>
                <a:cs typeface="+mn-cs"/>
              </a:rPr>
              <a:t>Cung cấp khả năng tạo ra các Single Page Aplication dễ dàng.</a:t>
            </a:r>
          </a:p>
          <a:p>
            <a:r>
              <a:rPr lang="vi-VN" sz="1200" b="0" i="0" kern="1200" smtClean="0">
                <a:solidFill>
                  <a:schemeClr val="tx1"/>
                </a:solidFill>
                <a:effectLst/>
                <a:latin typeface="+mn-lt"/>
                <a:ea typeface="+mn-ea"/>
                <a:cs typeface="+mn-cs"/>
              </a:rPr>
              <a:t>Cung cấp khả năng data binding tới HTML, khiến cho người dùng cảm giác linh hoạt, thân thiện.</a:t>
            </a:r>
          </a:p>
          <a:p>
            <a:r>
              <a:rPr lang="vi-VN" sz="1200" b="0" i="0" kern="1200" smtClean="0">
                <a:solidFill>
                  <a:schemeClr val="tx1"/>
                </a:solidFill>
                <a:effectLst/>
                <a:latin typeface="+mn-lt"/>
                <a:ea typeface="+mn-ea"/>
                <a:cs typeface="+mn-cs"/>
              </a:rPr>
              <a:t>Dễ dàng Unit test</a:t>
            </a:r>
          </a:p>
          <a:p>
            <a:r>
              <a:rPr lang="vi-VN" sz="1200" b="0" i="0" kern="1200" smtClean="0">
                <a:solidFill>
                  <a:schemeClr val="tx1"/>
                </a:solidFill>
                <a:effectLst/>
                <a:latin typeface="+mn-lt"/>
                <a:ea typeface="+mn-ea"/>
                <a:cs typeface="+mn-cs"/>
              </a:rPr>
              <a:t>Dễ dàng tái sử dụng component</a:t>
            </a:r>
          </a:p>
          <a:p>
            <a:r>
              <a:rPr lang="vi-VN" sz="1200" b="0" i="0" kern="1200" smtClean="0">
                <a:solidFill>
                  <a:schemeClr val="tx1"/>
                </a:solidFill>
                <a:effectLst/>
                <a:latin typeface="+mn-lt"/>
                <a:ea typeface="+mn-ea"/>
                <a:cs typeface="+mn-cs"/>
              </a:rPr>
              <a:t>Giúp lập trình viên viết code ít hơn với nhiều chức năng hơn.</a:t>
            </a:r>
          </a:p>
          <a:p>
            <a:r>
              <a:rPr lang="vi-VN" sz="1200" b="0" i="0" kern="1200" smtClean="0">
                <a:solidFill>
                  <a:schemeClr val="tx1"/>
                </a:solidFill>
                <a:effectLst/>
                <a:latin typeface="+mn-lt"/>
                <a:ea typeface="+mn-ea"/>
                <a:cs typeface="+mn-cs"/>
              </a:rPr>
              <a:t>Chạy được trên các loại trình duyệt, trên cả PC lẫn mobile.</a:t>
            </a:r>
          </a:p>
          <a:p>
            <a:r>
              <a:rPr lang="vi-VN" sz="1200" b="1" i="0" kern="1200" smtClean="0">
                <a:solidFill>
                  <a:schemeClr val="tx1"/>
                </a:solidFill>
                <a:effectLst/>
                <a:latin typeface="+mn-lt"/>
                <a:ea typeface="+mn-ea"/>
                <a:cs typeface="+mn-cs"/>
              </a:rPr>
              <a:t>Nhược điểm</a:t>
            </a:r>
          </a:p>
          <a:p>
            <a:r>
              <a:rPr lang="vi-VN" sz="1200" b="0" i="0" kern="1200" smtClean="0">
                <a:solidFill>
                  <a:schemeClr val="tx1"/>
                </a:solidFill>
                <a:effectLst/>
                <a:latin typeface="+mn-lt"/>
                <a:ea typeface="+mn-ea"/>
                <a:cs typeface="+mn-cs"/>
              </a:rPr>
              <a:t>Không an toàn : được phát triển từ javascript cho nên ứng dụng được viết bởi AngularJS không an toàn. Nên có sự bảo mật và xác thực phía server sẽ giúp ứng dụng trở nên an toàn hơn.</a:t>
            </a:r>
          </a:p>
          <a:p>
            <a:r>
              <a:rPr lang="vi-VN" sz="1200" b="0" i="0" kern="1200" smtClean="0">
                <a:solidFill>
                  <a:schemeClr val="tx1"/>
                </a:solidFill>
                <a:effectLst/>
                <a:latin typeface="+mn-lt"/>
                <a:ea typeface="+mn-ea"/>
                <a:cs typeface="+mn-cs"/>
              </a:rPr>
              <a:t>Nếu người sử dụng ứng dụng của vô hiệu hóa JavaScript thì sẽ chỉ nhìn thấy trang cơ bản.</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Cung cấp khả năng tạo ra các Single Page Aplication dễ dàng.</a:t>
            </a:r>
          </a:p>
          <a:p>
            <a:r>
              <a:rPr lang="vi-VN" sz="1200" b="0" i="0" kern="1200" smtClean="0">
                <a:solidFill>
                  <a:schemeClr val="tx1"/>
                </a:solidFill>
                <a:effectLst/>
                <a:latin typeface="+mn-lt"/>
                <a:ea typeface="+mn-ea"/>
                <a:cs typeface="+mn-cs"/>
              </a:rPr>
              <a:t>Cung cấp khả năng data binding tới HTML, khiến cho người dùng cảm giác linh hoạt, thân thiện.</a:t>
            </a:r>
          </a:p>
          <a:p>
            <a:r>
              <a:rPr lang="vi-VN" sz="1200" b="0" i="0" kern="1200" smtClean="0">
                <a:solidFill>
                  <a:schemeClr val="tx1"/>
                </a:solidFill>
                <a:effectLst/>
                <a:latin typeface="+mn-lt"/>
                <a:ea typeface="+mn-ea"/>
                <a:cs typeface="+mn-cs"/>
              </a:rPr>
              <a:t>Dễ dàng Unit test</a:t>
            </a:r>
          </a:p>
          <a:p>
            <a:r>
              <a:rPr lang="vi-VN" sz="1200" b="0" i="0" kern="1200" smtClean="0">
                <a:solidFill>
                  <a:schemeClr val="tx1"/>
                </a:solidFill>
                <a:effectLst/>
                <a:latin typeface="+mn-lt"/>
                <a:ea typeface="+mn-ea"/>
                <a:cs typeface="+mn-cs"/>
              </a:rPr>
              <a:t>Dễ dàng tái sử dụng component</a:t>
            </a:r>
          </a:p>
          <a:p>
            <a:r>
              <a:rPr lang="vi-VN" sz="1200" b="0" i="0" kern="1200" smtClean="0">
                <a:solidFill>
                  <a:schemeClr val="tx1"/>
                </a:solidFill>
                <a:effectLst/>
                <a:latin typeface="+mn-lt"/>
                <a:ea typeface="+mn-ea"/>
                <a:cs typeface="+mn-cs"/>
              </a:rPr>
              <a:t>Giúp lập trình viên viết code ít hơn với nhiều chức năng hơn.</a:t>
            </a:r>
          </a:p>
          <a:p>
            <a:r>
              <a:rPr lang="vi-VN" sz="1200" b="0" i="0" kern="1200" smtClean="0">
                <a:solidFill>
                  <a:schemeClr val="tx1"/>
                </a:solidFill>
                <a:effectLst/>
                <a:latin typeface="+mn-lt"/>
                <a:ea typeface="+mn-ea"/>
                <a:cs typeface="+mn-cs"/>
              </a:rPr>
              <a:t>Chạy được trên các loại trình duyệt, trên cả PC lẫn mobile.</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10</a:t>
            </a:fld>
            <a:endParaRPr lang="en-US"/>
          </a:p>
        </p:txBody>
      </p:sp>
    </p:spTree>
    <p:extLst>
      <p:ext uri="{BB962C8B-B14F-4D97-AF65-F5344CB8AC3E}">
        <p14:creationId xmlns:p14="http://schemas.microsoft.com/office/powerpoint/2010/main" val="2983236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1"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Single-page Application khác gì so với một trang web truyền thống?</a:t>
            </a: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Với SPA lại khác, ở lần request đầu tiên, hệ thống sẽ trả về tất cả code xử lý cũng như code hiển thị của toàn bộ trang web, ở những yêu cầu tiếp theo client chỉ phải requets những phần nào mình cần, và server sẽ trả về dữ liệu dưới dạng thô, giúp rút ngắn thời gian truyền tải, giúp nâng cao trải nghiệm của người dùng hơn.</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Với một trang web truyền thống, khi người dùng yêu cầu một trang web, thì server sẽ tính toán và trả về trang web đó cho người dùng toàn bộ trang web dưới dạng mã html. Hầu như không có bất kỳ sự liên kết nào giữa 2 yêu cầu gần nhau. Do đó khi có nhiều yêu cầu được diễn ra thì sẽ làm quá trình tính toán diễn ra lâu hơn, bởi hệ thống phải tính toán nhiều thành phần trước khi trả về một trang web hoàn chỉnh.</a:t>
            </a:r>
          </a:p>
          <a:p>
            <a:endParaRPr lang="en-US"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Browser (Client site):</a:t>
            </a:r>
            <a:endParaRPr lang="vi-VN" sz="1200" b="0" i="0" kern="1200" smtClean="0">
              <a:solidFill>
                <a:schemeClr val="tx1"/>
              </a:solidFill>
              <a:effectLst/>
              <a:latin typeface="+mn-lt"/>
              <a:ea typeface="+mn-ea"/>
              <a:cs typeface="+mn-cs"/>
            </a:endParaRPr>
          </a:p>
          <a:p>
            <a:pPr lvl="1"/>
            <a:r>
              <a:rPr lang="vi-VN" sz="1200" b="0" i="0" kern="1200" smtClean="0">
                <a:solidFill>
                  <a:schemeClr val="tx1"/>
                </a:solidFill>
                <a:effectLst/>
                <a:latin typeface="+mn-lt"/>
                <a:ea typeface="+mn-ea"/>
                <a:cs typeface="+mn-cs"/>
              </a:rPr>
              <a:t>Yêu cầu technique: phải hỗ trợ java script, các library java script dùng ajax là chính.</a:t>
            </a:r>
          </a:p>
          <a:p>
            <a:pPr lvl="1"/>
            <a:r>
              <a:rPr lang="vi-VN" sz="1200" b="0" i="0" kern="1200" smtClean="0">
                <a:solidFill>
                  <a:schemeClr val="tx1"/>
                </a:solidFill>
                <a:effectLst/>
                <a:latin typeface="+mn-lt"/>
                <a:ea typeface="+mn-ea"/>
                <a:cs typeface="+mn-cs"/>
              </a:rPr>
              <a:t>Hoạt động: mỗi lần load page lần đầu khá lâu, vì load master page và khởi tạo các Object model (lưu trữ data vào object java script). Nhưng sẽ </a:t>
            </a:r>
            <a:r>
              <a:rPr lang="vi-VN" sz="1200" b="1" i="1" kern="1200" smtClean="0">
                <a:solidFill>
                  <a:schemeClr val="tx1"/>
                </a:solidFill>
                <a:effectLst/>
                <a:latin typeface="+mn-lt"/>
                <a:ea typeface="+mn-ea"/>
                <a:cs typeface="+mn-cs"/>
              </a:rPr>
              <a:t>không tốn thời gian load lại</a:t>
            </a:r>
            <a:r>
              <a:rPr lang="vi-VN" sz="1200" b="0" i="0" kern="1200" smtClean="0">
                <a:solidFill>
                  <a:schemeClr val="tx1"/>
                </a:solidFill>
                <a:effectLst/>
                <a:latin typeface="+mn-lt"/>
                <a:ea typeface="+mn-ea"/>
                <a:cs typeface="+mn-cs"/>
              </a:rPr>
              <a:t> khi chuyển sang các page khác vì mọi thứ đều được các library hoặc framework sẽ render thành view, còn data sẽ được truyền thông qua ajax và được lưu vào các object!</a:t>
            </a:r>
          </a:p>
          <a:p>
            <a:r>
              <a:rPr lang="vi-VN" sz="1200" b="1" i="0" kern="1200" smtClean="0">
                <a:solidFill>
                  <a:schemeClr val="tx1"/>
                </a:solidFill>
                <a:effectLst/>
                <a:latin typeface="+mn-lt"/>
                <a:ea typeface="+mn-ea"/>
                <a:cs typeface="+mn-cs"/>
              </a:rPr>
              <a:t>Web server (Server site): </a:t>
            </a:r>
            <a:endParaRPr lang="vi-VN" sz="1200" b="0" i="0" kern="1200" smtClean="0">
              <a:solidFill>
                <a:schemeClr val="tx1"/>
              </a:solidFill>
              <a:effectLst/>
              <a:latin typeface="+mn-lt"/>
              <a:ea typeface="+mn-ea"/>
              <a:cs typeface="+mn-cs"/>
            </a:endParaRPr>
          </a:p>
          <a:p>
            <a:pPr lvl="1"/>
            <a:r>
              <a:rPr lang="vi-VN" sz="1200" b="0" i="0" kern="1200" smtClean="0">
                <a:solidFill>
                  <a:schemeClr val="tx1"/>
                </a:solidFill>
                <a:effectLst/>
                <a:latin typeface="+mn-lt"/>
                <a:ea typeface="+mn-ea"/>
                <a:cs typeface="+mn-cs"/>
              </a:rPr>
              <a:t>Mỗi lần nhận response thì Server chỉ xử lý data, bussiness logic và gửi data theo kiểu json object dữ liệu rất nhẹ về client site.</a:t>
            </a:r>
          </a:p>
          <a:p>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11</a:t>
            </a:fld>
            <a:endParaRPr lang="en-US"/>
          </a:p>
        </p:txBody>
      </p:sp>
    </p:spTree>
    <p:extLst>
      <p:ext uri="{BB962C8B-B14F-4D97-AF65-F5344CB8AC3E}">
        <p14:creationId xmlns:p14="http://schemas.microsoft.com/office/powerpoint/2010/main" val="87501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12</a:t>
            </a:fld>
            <a:endParaRPr lang="en-US"/>
          </a:p>
        </p:txBody>
      </p:sp>
    </p:spTree>
    <p:extLst>
      <p:ext uri="{BB962C8B-B14F-4D97-AF65-F5344CB8AC3E}">
        <p14:creationId xmlns:p14="http://schemas.microsoft.com/office/powerpoint/2010/main" val="276248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13</a:t>
            </a:fld>
            <a:endParaRPr lang="en-US"/>
          </a:p>
        </p:txBody>
      </p:sp>
    </p:spTree>
    <p:extLst>
      <p:ext uri="{BB962C8B-B14F-4D97-AF65-F5344CB8AC3E}">
        <p14:creationId xmlns:p14="http://schemas.microsoft.com/office/powerpoint/2010/main" val="612101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14</a:t>
            </a:fld>
            <a:endParaRPr lang="en-US"/>
          </a:p>
        </p:txBody>
      </p:sp>
    </p:spTree>
    <p:extLst>
      <p:ext uri="{BB962C8B-B14F-4D97-AF65-F5344CB8AC3E}">
        <p14:creationId xmlns:p14="http://schemas.microsoft.com/office/powerpoint/2010/main" val="888877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15</a:t>
            </a:fld>
            <a:endParaRPr lang="en-US"/>
          </a:p>
        </p:txBody>
      </p:sp>
    </p:spTree>
    <p:extLst>
      <p:ext uri="{BB962C8B-B14F-4D97-AF65-F5344CB8AC3E}">
        <p14:creationId xmlns:p14="http://schemas.microsoft.com/office/powerpoint/2010/main" val="95194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Hệ thống “Quản lý công tác thực hiện luận văn tốt nghiệp bậc thạc sỹ” ban đầu đã xây dựng những nền tảng về công nghệ mới cùng với hệ dữ liệu mang tính khả dụng. Giúp cho các lập trình viên khi có nhu cầu phát triển tiếp vẫn có cơ sở để thực hiện việc mở rộng quy mô và nâng cao chất lượng phần mềm.</a:t>
            </a:r>
          </a:p>
          <a:p>
            <a:r>
              <a:rPr lang="en-US" sz="1200" kern="1200" smtClean="0">
                <a:solidFill>
                  <a:schemeClr val="tx1"/>
                </a:solidFill>
                <a:effectLst/>
                <a:latin typeface="+mn-lt"/>
                <a:ea typeface="+mn-ea"/>
                <a:cs typeface="+mn-cs"/>
              </a:rPr>
              <a:t>Cùng với sự phát triển của giai đoạn công nghệ thông tin hóa hiện nay, các hệ thống về giáo dục giống như hệ thống đã đề cập cần phải áp dụng đổi mới hơn nữa, phải luôn luôn có biện pháp thay đổi khi ngày càng có nhiều số lượt truy cập, dòng dữ liệu trong cơ sở dữ liệu.</a:t>
            </a:r>
          </a:p>
          <a:p>
            <a:r>
              <a:rPr lang="en-US" sz="1200" kern="1200" smtClean="0">
                <a:solidFill>
                  <a:schemeClr val="tx1"/>
                </a:solidFill>
                <a:effectLst/>
                <a:latin typeface="+mn-lt"/>
                <a:ea typeface="+mn-ea"/>
                <a:cs typeface="+mn-cs"/>
              </a:rPr>
              <a:t>Thông qua kiểm thử đã cho thấy hệ thống vẫn còn nhiều nhược điểm: đánh giá của người dùng về giao diện không cao, số lượng tester ít dẫn đến dễ xảy ra lỗi khi triển khai mới hệ thống, … Để khắc phục các nhược điểm trên, người lập trình viên cần phải có nhiều kinh nghiệm xử lý, khắc phục vấn đề. Vì khi đã áp dụng hệ thống, việc xảy ra lỗi nhỏ cũng có thể gây đến nhiều ảnh hưởng mà quan trọng nhất là đánh mất dữ liệu.</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16</a:t>
            </a:fld>
            <a:endParaRPr lang="en-US"/>
          </a:p>
        </p:txBody>
      </p:sp>
    </p:spTree>
    <p:extLst>
      <p:ext uri="{BB962C8B-B14F-4D97-AF65-F5344CB8AC3E}">
        <p14:creationId xmlns:p14="http://schemas.microsoft.com/office/powerpoint/2010/main" val="172532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Qua các đánh giá và so sánh kết quả đạt được (tự cá nhân), em nhận thấy đề tài phát triển hệ thống “Quản lý công tác thực hiện luận văn tốt nghiệp bậc thạc sỹ” là một đề tài có khả năng áp dụng cao. Không chỉ đối với bậc thạc sỹ nói riêng mà có thể áp dụng cho các bậc cao học khác, kể cả vấn đề luận văn của sinh viên đại học (tuy nhiên sẽ vẫn cần phải chỉnh sửa bổ sung rất nhiều). Đây không phải là đề tài mang tính sáng tạo hay dùng để kinh doanh thương mại, mà mang tính học thuật và phải áp dụng lưu trình quản lý bài bản đã và đang được triển khai như hiện nay thành mô hình công nghệ thông tin duy nhất.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17</a:t>
            </a:fld>
            <a:endParaRPr lang="en-US"/>
          </a:p>
        </p:txBody>
      </p:sp>
    </p:spTree>
    <p:extLst>
      <p:ext uri="{BB962C8B-B14F-4D97-AF65-F5344CB8AC3E}">
        <p14:creationId xmlns:p14="http://schemas.microsoft.com/office/powerpoint/2010/main" val="51183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F0EFB-114F-4B7B-B173-0ED82A763CC8}" type="slidenum">
              <a:rPr lang="en-US" smtClean="0"/>
              <a:t>2</a:t>
            </a:fld>
            <a:endParaRPr lang="en-US"/>
          </a:p>
        </p:txBody>
      </p:sp>
    </p:spTree>
    <p:extLst>
      <p:ext uri="{BB962C8B-B14F-4D97-AF65-F5344CB8AC3E}">
        <p14:creationId xmlns:p14="http://schemas.microsoft.com/office/powerpoint/2010/main" val="371306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tài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tốt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sỹ</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mang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chuyên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ích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đối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đồng</a:t>
            </a:r>
            <a:r>
              <a:rPr lang="en-US" sz="1200" kern="1200" smtClean="0">
                <a:solidFill>
                  <a:schemeClr val="tx1"/>
                </a:solidFill>
                <a:effectLst/>
                <a:latin typeface="+mn-lt"/>
                <a:ea typeface="+mn-ea"/>
                <a:cs typeface="+mn-cs"/>
              </a:rPr>
              <a:t>, …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phân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“QLCTTHLVTN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THS”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điều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yếu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nhanh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nay, </a:t>
            </a:r>
            <a:r>
              <a:rPr lang="en-US" sz="1200" kern="1200" err="1" smtClean="0">
                <a:solidFill>
                  <a:schemeClr val="tx1"/>
                </a:solidFill>
                <a:effectLst/>
                <a:latin typeface="+mn-lt"/>
                <a:ea typeface="+mn-ea"/>
                <a:cs typeface="+mn-cs"/>
              </a:rPr>
              <a:t>góp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đẩy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Việt</a:t>
            </a:r>
            <a:r>
              <a:rPr lang="en-US" sz="1200" kern="1200" smtClean="0">
                <a:solidFill>
                  <a:schemeClr val="tx1"/>
                </a:solidFill>
                <a:effectLst/>
                <a:latin typeface="+mn-lt"/>
                <a:ea typeface="+mn-ea"/>
                <a:cs typeface="+mn-cs"/>
              </a:rPr>
              <a:t> Nam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đổi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lượng</a:t>
            </a:r>
            <a:r>
              <a:rPr lang="en-US" sz="1200" kern="1200" smtClean="0">
                <a:solidFill>
                  <a:schemeClr val="tx1"/>
                </a:solidFill>
                <a:effectLst/>
                <a:latin typeface="+mn-lt"/>
                <a:ea typeface="+mn-ea"/>
                <a:cs typeface="+mn-cs"/>
              </a:rPr>
              <a:t>.</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3</a:t>
            </a:fld>
            <a:endParaRPr lang="en-US"/>
          </a:p>
        </p:txBody>
      </p:sp>
    </p:spTree>
    <p:extLst>
      <p:ext uri="{BB962C8B-B14F-4D97-AF65-F5344CB8AC3E}">
        <p14:creationId xmlns:p14="http://schemas.microsoft.com/office/powerpoint/2010/main" val="189629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Qua nghiên cứu khảo sát, hoạt động quản lý luận văn từ cấp bậc thạc sỹ trở lên của các đơn vị đào tạo hiện nay có nhiều điểm giống nhau về quy trình nghiệp vụ (do chuẩn và quy định của Bộ GD-ĐT). Tuy nhiên cách thức quản lý công tác thực hiện thì có sự khác nhau. Ví dụ, nhiều đơn vị đã áp dụng lưu trữ “số hóa” luận văn song song với tài liệu gốc, trong khi một số nơi lại chỉ lưu trữ luận văn theo dạng tài liệu sách; hoặc trong việc đăng ký luận văn có nơi phải qua nhiều khâu làm đơn biểu và phải xác nhận nhiều nơi, lại có nơi đã có hệ thống tự động kiểm tra và gửi đề tài luận văn đã được công bố đến thẳng mail của học viên khi họ đã đủ điều kiện. </a:t>
            </a:r>
          </a:p>
          <a:p>
            <a:r>
              <a:rPr lang="en-US" sz="1200" kern="1200" smtClean="0">
                <a:solidFill>
                  <a:schemeClr val="tx1"/>
                </a:solidFill>
                <a:effectLst/>
                <a:latin typeface="+mn-lt"/>
                <a:ea typeface="+mn-ea"/>
                <a:cs typeface="+mn-cs"/>
              </a:rPr>
              <a:t>Đề tài luận văn bậc thạc sỹ chỉ những đề tài cấp thạc sỹ được quản lý từ khi được đăng ký (hay có tên trong hệ thống) cho đến khi hội đồng đề cương hoặc hội đồng luận văn thực hiện xong công việc kiểm định của họ. Kết quả sẽ được lưu trữ lại và chỉ những người liên quan được cấp quyền truy cập mới được truy vấn hay thay đổi thông tin. Các đề tài này được phân chia quản lý theo bộ môn ở mỗi đơn vị. Vì vậy, quản lý đề tài luận văn bậc thạc sỹ được xem là một vấn đề để nghiên cứu, tìm ra giải pháp và quy thành một chuẩn thống nhất. Tài liệu này được viết ra là để góp phần thực hiện những điều đó.</a:t>
            </a:r>
          </a:p>
          <a:p>
            <a:r>
              <a:rPr lang="en-US" sz="1200" kern="1200" smtClean="0">
                <a:solidFill>
                  <a:schemeClr val="tx1"/>
                </a:solidFill>
                <a:effectLst/>
                <a:latin typeface="+mn-lt"/>
                <a:ea typeface="+mn-ea"/>
                <a:cs typeface="+mn-cs"/>
              </a:rPr>
              <a:t>Hoạt động tự nghiên cứu quy trình nghiệp vụ của Hệ quản lý công tác thực hiện luận văn tốt nghiệp bậc thạc sỹ đã cho ra những vấn đề sau:</a:t>
            </a:r>
          </a:p>
          <a:p>
            <a:pPr lvl="0"/>
            <a:r>
              <a:rPr lang="en-US" sz="1200" kern="1200" smtClean="0">
                <a:solidFill>
                  <a:schemeClr val="tx1"/>
                </a:solidFill>
                <a:effectLst/>
                <a:latin typeface="+mn-lt"/>
                <a:ea typeface="+mn-ea"/>
                <a:cs typeface="+mn-cs"/>
              </a:rPr>
              <a:t>Hoạt động lưu trữ, xác nhận vẫn sử dụng giấy tờ, tài liệu ở thể vật lý. Sử dụng các giải pháp và công cụ ngoại tuyến như excel, access.</a:t>
            </a:r>
          </a:p>
          <a:p>
            <a:pPr lvl="0"/>
            <a:r>
              <a:rPr lang="en-US" sz="1200" kern="1200" smtClean="0">
                <a:solidFill>
                  <a:schemeClr val="tx1"/>
                </a:solidFill>
                <a:effectLst/>
                <a:latin typeface="+mn-lt"/>
                <a:ea typeface="+mn-ea"/>
                <a:cs typeface="+mn-cs"/>
              </a:rPr>
              <a:t>Nếu hệ thống có thành phần ngoại tuyến như trên, dẫn đến khả năng bị đánh mất dữ liệu nếu không backup thường xuyên. Ngoài ra, dữ liệu sẽ càng cồng kềnh theo thời gian, chi phí quản lý và thười gian từ đó cũng tăng cao.</a:t>
            </a:r>
          </a:p>
          <a:p>
            <a:pPr lvl="0"/>
            <a:r>
              <a:rPr lang="en-US" sz="1200" kern="1200" smtClean="0">
                <a:solidFill>
                  <a:schemeClr val="tx1"/>
                </a:solidFill>
                <a:effectLst/>
                <a:latin typeface="+mn-lt"/>
                <a:ea typeface="+mn-ea"/>
                <a:cs typeface="+mn-cs"/>
              </a:rPr>
              <a:t>Khi có nhu cầu về liên kết dữ liệu và truy xuất lại dữ liệu từ các hệ thống đã có (ví dụ như dữ liệu về học viên, giảng viên) có thể gặp khó khăn và bắt buộc phải lên hệ thống cũ để lấy dữ liệu. </a:t>
            </a:r>
          </a:p>
          <a:p>
            <a:pPr lvl="0"/>
            <a:r>
              <a:rPr lang="en-US" sz="1200" kern="1200" smtClean="0">
                <a:solidFill>
                  <a:schemeClr val="tx1"/>
                </a:solidFill>
                <a:effectLst/>
                <a:latin typeface="+mn-lt"/>
                <a:ea typeface="+mn-ea"/>
                <a:cs typeface="+mn-cs"/>
              </a:rPr>
              <a:t>Do những thay đổi về công nghệ liên tục gần đây, các hệ thống đã được áp dụng hiện tại đã cũ có nhu cầu phát triển lại hệ thống trên nền tảng công nghệ mới.</a:t>
            </a:r>
          </a:p>
          <a:p>
            <a:pPr lvl="0"/>
            <a:r>
              <a:rPr lang="en-US" sz="1200" kern="1200" smtClean="0">
                <a:solidFill>
                  <a:schemeClr val="tx1"/>
                </a:solidFill>
                <a:effectLst/>
                <a:latin typeface="+mn-lt"/>
                <a:ea typeface="+mn-ea"/>
                <a:cs typeface="+mn-cs"/>
              </a:rPr>
              <a:t>Các hệ thống đang sử dụng có khả năng phân quyền hoặc phân quyền rất kém (do tất cả thông tin là do một vài giảng viên chịu trách nhiệm nhập liệu), vậy nên khi có những thay đổi sẽ khó quản lý. Phân quyền kém cũng có thể dẫn đến khả năng phát triển hệ thống gặp khó găn, ví dụ: học viên cần đăng ký luận văn hoặc xem thông tin của giảng viên hướng dẫn để có thể liên lạc chỉ có cách liên lạc trực tiếp với phòng công tác sau đại học để gặp thư ký..</a:t>
            </a:r>
          </a:p>
          <a:p>
            <a:r>
              <a:rPr lang="en-US" sz="1200" kern="1200" smtClean="0">
                <a:solidFill>
                  <a:schemeClr val="tx1"/>
                </a:solidFill>
                <a:effectLst/>
                <a:latin typeface="+mn-lt"/>
                <a:ea typeface="+mn-ea"/>
                <a:cs typeface="+mn-cs"/>
              </a:rPr>
              <a:t>Tóm lại, việc khắc phục vấn đề của hệ thống nằm ở nâng cao khả năng tự động của việc quản lý, đảm bảo sao cho người dùng khi cần kết nối đến thông tin phải thực hiện được khi họ có đủ quyền để thực hiện điều đó, đồng thời việc phát triển của hệ thống “QLCTTHLVTN bậc THS” phải dựa trên nền tảng về công nghệ nhằm đảm bảo tính lâu dài và ổn định.</a:t>
            </a:r>
          </a:p>
          <a:p>
            <a:endParaRPr lang="en-US" sz="1200" kern="1200" smtClean="0">
              <a:solidFill>
                <a:schemeClr val="tx1"/>
              </a:solidFill>
              <a:effectLst/>
              <a:latin typeface="+mn-lt"/>
              <a:ea typeface="+mn-ea"/>
              <a:cs typeface="+mn-cs"/>
            </a:endParaRPr>
          </a:p>
          <a:p>
            <a:endParaRPr lang="vi-VN" sz="1200" kern="1200" smtClean="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4</a:t>
            </a:fld>
            <a:endParaRPr lang="en-US"/>
          </a:p>
        </p:txBody>
      </p:sp>
    </p:spTree>
    <p:extLst>
      <p:ext uri="{BB962C8B-B14F-4D97-AF65-F5344CB8AC3E}">
        <p14:creationId xmlns:p14="http://schemas.microsoft.com/office/powerpoint/2010/main" val="70572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Phát triển hệ thống hoàn chỉnh về “Quản lý công tác thực hiện luận văn tốt nghiệp bậc thạc sỹ” và có thể ứng dụng được.</a:t>
            </a:r>
          </a:p>
          <a:p>
            <a:r>
              <a:rPr lang="en-US" sz="1200" kern="1200" smtClean="0">
                <a:solidFill>
                  <a:schemeClr val="tx1"/>
                </a:solidFill>
                <a:effectLst/>
                <a:latin typeface="+mn-lt"/>
                <a:ea typeface="+mn-ea"/>
                <a:cs typeface="+mn-cs"/>
              </a:rPr>
              <a:t>Hệ thống có phân quyền rõ ràng và đáp ứng nhiều người dùng khác nhau từ sinh viên đến giảng viên, giảng viên có thể là giảng viên thông thường sử dụng hệ thống để tạo luận văn đến cấp trưởng bộ môn quản lý hoạt động chung hoặc thư ký hội đồng luận văn quản lý các công tác liên quan đến hội đồng đề cương/luận văn là thành viên trong hội đồng.</a:t>
            </a:r>
          </a:p>
          <a:p>
            <a:r>
              <a:rPr lang="en-US" sz="1200" kern="1200" smtClean="0">
                <a:solidFill>
                  <a:schemeClr val="tx1"/>
                </a:solidFill>
                <a:effectLst/>
                <a:latin typeface="+mn-lt"/>
                <a:ea typeface="+mn-ea"/>
                <a:cs typeface="+mn-cs"/>
              </a:rPr>
              <a:t>Hệ thông có khả năng tái sử dụng hệ cơ sở dữ liệu của hệ thống cũ bằng cách nạp dữ liệu thông qua hệ quản trị cơ sở dữ liệu SQL Server (nhập bằng nhiều nguồn khác nhau từ file excel, access, dữ liệu từ MySQL sau chuyển đổi, …)</a:t>
            </a:r>
          </a:p>
          <a:p>
            <a:r>
              <a:rPr lang="en-US" sz="1200" kern="1200" smtClean="0">
                <a:solidFill>
                  <a:schemeClr val="tx1"/>
                </a:solidFill>
                <a:effectLst/>
                <a:latin typeface="+mn-lt"/>
                <a:ea typeface="+mn-ea"/>
                <a:cs typeface="+mn-cs"/>
              </a:rPr>
              <a:t>Luôn đáp ứng yêu cầu cao về tốc độ: việc truy xuất dữ liệu của hệ mọi hệ thống quản lý là điều quan trọng, trong đó tốc độ truy xuất cũng là vấn đề quan trọng không kém. Đáp ứng được yêu cầu về tốc độ là phải giảm thời gian xử lý, giảm dữ liệu dư thừa trong truyền tải, hạn chế tối đa việc truyền tải không đúng (về dữ liệu, về tín hiệu, tính đồng bộ, …) giữa máy chủ (host) và máy con (client).</a:t>
            </a:r>
          </a:p>
          <a:p>
            <a:r>
              <a:rPr lang="en-US" sz="1200" kern="1200" smtClean="0">
                <a:solidFill>
                  <a:schemeClr val="tx1"/>
                </a:solidFill>
                <a:effectLst/>
                <a:latin typeface="+mn-lt"/>
                <a:ea typeface="+mn-ea"/>
                <a:cs typeface="+mn-cs"/>
              </a:rPr>
              <a:t>Đáp ứng tính bảo mật: hệ thống mang tính bảo mật cao, quan trọng nhất là không bị tấn công đánh cắp về mặt dữ liệu</a:t>
            </a:r>
          </a:p>
          <a:p>
            <a:r>
              <a:rPr lang="en-US" sz="1200" kern="1200" smtClean="0">
                <a:solidFill>
                  <a:schemeClr val="tx1"/>
                </a:solidFill>
                <a:effectLst/>
                <a:latin typeface="+mn-lt"/>
                <a:ea typeface="+mn-ea"/>
                <a:cs typeface="+mn-cs"/>
              </a:rPr>
              <a:t>Hệ thống cần yêu cầu cao áp dụng công nghệ mới với cấu trúc dữ liệu rõ ràng nhằm giúp nâng cao hiệu suất và tiện lợi hơn cho người phát triển lẫn người dùng. Có khả năng nếu hệ thống mang tính khả dụng cao, khi triển khai phải đáp ứng được nhu cầu dễ đồng bộ kết nối. Người dùng có thể truy cập ngay sau khi cài đặt.</a:t>
            </a:r>
          </a:p>
          <a:p>
            <a:r>
              <a:rPr lang="en-US" sz="1200" kern="1200" smtClean="0">
                <a:solidFill>
                  <a:schemeClr val="tx1"/>
                </a:solidFill>
                <a:effectLst/>
                <a:latin typeface="+mn-lt"/>
                <a:ea typeface="+mn-ea"/>
                <a:cs typeface="+mn-cs"/>
              </a:rPr>
              <a:t>Một hệ thống giáo dục càng về lâu dài thì càng phải được xây dựng và hoàn thiện lại, vì vậy cần phát triển theo hướng module kết hợp (xây dựng nền tảng trước, sau đó các chức năng riêng rẻ viết theo dạng module và tích hợp vào hệ thống), vì vậy khi gặp vấn đề hoặc có yêu cầu mở rộng chức năng thì hệ thống hiện tại vẫn có thể đáp ứng được.</a:t>
            </a:r>
            <a:r>
              <a:rPr lang="vi-VN" sz="1200" kern="1200" smtClean="0">
                <a:solidFill>
                  <a:schemeClr val="tx1"/>
                </a:solidFill>
                <a:effectLst/>
                <a:latin typeface="+mn-lt"/>
                <a:ea typeface="+mn-ea"/>
                <a:cs typeface="+mn-cs"/>
              </a:rPr>
              <a:t> (ví</a:t>
            </a:r>
            <a:r>
              <a:rPr lang="vi-VN" sz="1200" kern="1200" baseline="0" smtClean="0">
                <a:solidFill>
                  <a:schemeClr val="tx1"/>
                </a:solidFill>
                <a:effectLst/>
                <a:latin typeface="+mn-lt"/>
                <a:ea typeface="+mn-ea"/>
                <a:cs typeface="+mn-cs"/>
              </a:rPr>
              <a:t> dụ như người dùng cần sử dụng chức năng mới hoặc có thay đổi về qui trình)</a:t>
            </a:r>
            <a:endParaRPr lang="en-US" sz="1200" kern="1200" smtClean="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5</a:t>
            </a:fld>
            <a:endParaRPr lang="en-US"/>
          </a:p>
        </p:txBody>
      </p:sp>
    </p:spTree>
    <p:extLst>
      <p:ext uri="{BB962C8B-B14F-4D97-AF65-F5344CB8AC3E}">
        <p14:creationId xmlns:p14="http://schemas.microsoft.com/office/powerpoint/2010/main" val="18444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tượng là người dùng:</a:t>
            </a:r>
          </a:p>
          <a:p>
            <a:pPr lvl="0"/>
            <a:r>
              <a:rPr lang="en-US" sz="1200" kern="1200" smtClean="0">
                <a:solidFill>
                  <a:schemeClr val="tx1"/>
                </a:solidFill>
                <a:effectLst/>
                <a:latin typeface="+mn-lt"/>
                <a:ea typeface="+mn-ea"/>
                <a:cs typeface="+mn-cs"/>
              </a:rPr>
              <a:t>Giảng viên: là nhóm người dùng thường xuyên nhất của hệ thống, thường sử dụng các chức năng như như tạo đề tài luận văn, công bố luận văn, nhận học viên, xem thông tin danh mục, tạo bản in, … Giảng viên có những vai trò khác nhau sẽ được quản trị viên cấp các quyền khác nhau để thực hiện chức năng với vai trò đặc biệt hơn mà vẫn có thể sử dụng các chức năng của giảng viên thông thường:</a:t>
            </a:r>
          </a:p>
          <a:p>
            <a:pPr lvl="1"/>
            <a:r>
              <a:rPr lang="en-US" sz="1200" kern="1200" smtClean="0">
                <a:solidFill>
                  <a:schemeClr val="tx1"/>
                </a:solidFill>
                <a:effectLst/>
                <a:latin typeface="+mn-lt"/>
                <a:ea typeface="+mn-ea"/>
                <a:cs typeface="+mn-cs"/>
              </a:rPr>
              <a:t>Giảng viên là quản trị viên: có tác vụ liên quan đến quản lý thông tin, quản trị người dùng và quyền truy cập</a:t>
            </a:r>
          </a:p>
          <a:p>
            <a:pPr lvl="1"/>
            <a:r>
              <a:rPr lang="en-US" sz="1200" kern="1200" smtClean="0">
                <a:solidFill>
                  <a:schemeClr val="tx1"/>
                </a:solidFill>
                <a:effectLst/>
                <a:latin typeface="+mn-lt"/>
                <a:ea typeface="+mn-ea"/>
                <a:cs typeface="+mn-cs"/>
              </a:rPr>
              <a:t>Giảng viên là trưởng bộ môn: có thể in danh sách thống kê luận văn, giảng viên, học viên; gửi thông báo mail đến người dùng</a:t>
            </a:r>
          </a:p>
          <a:p>
            <a:pPr lvl="1"/>
            <a:r>
              <a:rPr lang="en-US" sz="1200" kern="1200" smtClean="0">
                <a:solidFill>
                  <a:schemeClr val="tx1"/>
                </a:solidFill>
                <a:effectLst/>
                <a:latin typeface="+mn-lt"/>
                <a:ea typeface="+mn-ea"/>
                <a:cs typeface="+mn-cs"/>
              </a:rPr>
              <a:t>Giảng viên là thư ký hội đồng: thực hiện các công việc liên quan đến hội đồng bảo vệ đề cương và hội đồng bảo vệ luận văn như tạo hội đồng, nhập danh sách thành viên hội đồng, nhập luận văn được hội đồng lên kế hoạch bảo vệ, nhập điểm cho luận văn, in các phiếu biểu và báo cáo, …</a:t>
            </a:r>
          </a:p>
          <a:p>
            <a:pPr lvl="1"/>
            <a:r>
              <a:rPr lang="en-US" sz="1200" kern="1200" smtClean="0">
                <a:solidFill>
                  <a:schemeClr val="tx1"/>
                </a:solidFill>
                <a:effectLst/>
                <a:latin typeface="+mn-lt"/>
                <a:ea typeface="+mn-ea"/>
                <a:cs typeface="+mn-cs"/>
              </a:rPr>
              <a:t>Giảng viên là chủ tịch hội đồng: là người sẽ duyệt điểm/kết quả sau khi bảo vệ luận văn (bao gồm bảo vệ đề cương và bảo vệ luận văn), </a:t>
            </a:r>
          </a:p>
          <a:p>
            <a:pPr lvl="0"/>
            <a:r>
              <a:rPr lang="en-US" sz="1200" kern="1200" smtClean="0">
                <a:solidFill>
                  <a:schemeClr val="tx1"/>
                </a:solidFill>
                <a:effectLst/>
                <a:latin typeface="+mn-lt"/>
                <a:ea typeface="+mn-ea"/>
                <a:cs typeface="+mn-cs"/>
              </a:rPr>
              <a:t>Học viên: sử dụng hệ thống để đăng ký luận văn theo quy trình, có thể xem các thông tin liên quan về luận văn thực hiện, thông tin về giảng viên hướng dẫn và kết quả bảo vệ đề cương hoặc kết quả bảo vệ luận văn.</a:t>
            </a:r>
          </a:p>
          <a:p>
            <a:r>
              <a:rPr lang="en-US" sz="1200" kern="1200" smtClean="0">
                <a:solidFill>
                  <a:schemeClr val="tx1"/>
                </a:solidFill>
                <a:effectLst/>
                <a:latin typeface="+mn-lt"/>
                <a:ea typeface="+mn-ea"/>
                <a:cs typeface="+mn-cs"/>
              </a:rPr>
              <a:t>Đối tượng là thực thể mô hình hóa:</a:t>
            </a:r>
          </a:p>
          <a:p>
            <a:pPr lvl="0"/>
            <a:r>
              <a:rPr lang="en-US" sz="1200" kern="1200" smtClean="0">
                <a:solidFill>
                  <a:schemeClr val="tx1"/>
                </a:solidFill>
                <a:effectLst/>
                <a:latin typeface="+mn-lt"/>
                <a:ea typeface="+mn-ea"/>
                <a:cs typeface="+mn-cs"/>
              </a:rPr>
              <a:t>Bộ môn: là bộ môn giảng viên, đối với bộ môn của luận văn và học viên được quy định theo bộ môn của chuyên ngành mà học viên làm luận văn.</a:t>
            </a:r>
          </a:p>
          <a:p>
            <a:pPr lvl="0"/>
            <a:r>
              <a:rPr lang="en-US" sz="1200" kern="1200" smtClean="0">
                <a:solidFill>
                  <a:schemeClr val="tx1"/>
                </a:solidFill>
                <a:effectLst/>
                <a:latin typeface="+mn-lt"/>
                <a:ea typeface="+mn-ea"/>
                <a:cs typeface="+mn-cs"/>
              </a:rPr>
              <a:t>Niên khóa: là niên khóa của học viên làm luận, mỗi học viên học một chuyên ngành trong một niên khóa (không thể cùng một niên khóa 2 chuyên ngành với một học viên).</a:t>
            </a:r>
          </a:p>
          <a:p>
            <a:pPr lvl="0"/>
            <a:r>
              <a:rPr lang="en-US" sz="1200" kern="1200" smtClean="0">
                <a:solidFill>
                  <a:schemeClr val="tx1"/>
                </a:solidFill>
                <a:effectLst/>
                <a:latin typeface="+mn-lt"/>
                <a:ea typeface="+mn-ea"/>
                <a:cs typeface="+mn-cs"/>
              </a:rPr>
              <a:t>Đơn vị ngoài: là thông tin chi tiết về đơn vị quản lý của giảng viên.</a:t>
            </a:r>
          </a:p>
          <a:p>
            <a:pPr lvl="0"/>
            <a:r>
              <a:rPr lang="en-US" sz="1200" kern="1200" smtClean="0">
                <a:solidFill>
                  <a:schemeClr val="tx1"/>
                </a:solidFill>
                <a:effectLst/>
                <a:latin typeface="+mn-lt"/>
                <a:ea typeface="+mn-ea"/>
                <a:cs typeface="+mn-cs"/>
              </a:rPr>
              <a:t>Chuyên ngành: nằm trong danh sách các ngành và chuyên ngành được đào tạo của đơn vị, mỗi chuyên ngành được quy định một bộ môn duy nhất; mỗi luận văn thuộc một chuyên ngành và mỗi học viên có thể có nhiều chuyên ngành khác nhau</a:t>
            </a:r>
          </a:p>
          <a:p>
            <a:pPr lvl="0"/>
            <a:r>
              <a:rPr lang="en-US" sz="1200" kern="1200" smtClean="0">
                <a:solidFill>
                  <a:schemeClr val="tx1"/>
                </a:solidFill>
                <a:effectLst/>
                <a:latin typeface="+mn-lt"/>
                <a:ea typeface="+mn-ea"/>
                <a:cs typeface="+mn-cs"/>
              </a:rPr>
              <a:t>Lĩnh vực chuyên môn: là lĩnh vực nghiên cứu cùa giảng viên trong bộ môn.</a:t>
            </a:r>
          </a:p>
          <a:p>
            <a:pPr lvl="0"/>
            <a:r>
              <a:rPr lang="en-US" sz="1200" kern="1200" smtClean="0">
                <a:solidFill>
                  <a:schemeClr val="tx1"/>
                </a:solidFill>
                <a:effectLst/>
                <a:latin typeface="+mn-lt"/>
                <a:ea typeface="+mn-ea"/>
                <a:cs typeface="+mn-cs"/>
              </a:rPr>
              <a:t>Hội đồng bảo vệ đề cương: bao gồm các thông tin về danh sách thành viên hội đồng, được thành lập để quyết định thông qua đề tài luận văn được đăng ký (dựa vào số phiếu duyệt của thành viên).</a:t>
            </a:r>
          </a:p>
          <a:p>
            <a:pPr lvl="0"/>
            <a:r>
              <a:rPr lang="en-US" sz="1200" kern="1200" smtClean="0">
                <a:solidFill>
                  <a:schemeClr val="tx1"/>
                </a:solidFill>
                <a:effectLst/>
                <a:latin typeface="+mn-lt"/>
                <a:ea typeface="+mn-ea"/>
                <a:cs typeface="+mn-cs"/>
              </a:rPr>
              <a:t>Hội đồng bảo vệ luận văn: bao gồm thông tin về danh sách thành viên hội đồng, được thành lập để đánh giá và chấm điểm cho nhiều luận văn. </a:t>
            </a:r>
          </a:p>
          <a:p>
            <a:endParaRPr lang="en-US" sz="1200" kern="1200" smtClean="0">
              <a:solidFill>
                <a:schemeClr val="tx1"/>
              </a:solidFill>
              <a:effectLst/>
              <a:latin typeface="+mn-lt"/>
              <a:ea typeface="+mn-ea"/>
              <a:cs typeface="+mn-cs"/>
            </a:endParaRPr>
          </a:p>
          <a:p>
            <a:endParaRPr lang="vi-VN"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6</a:t>
            </a:fld>
            <a:endParaRPr lang="en-US"/>
          </a:p>
        </p:txBody>
      </p:sp>
    </p:spTree>
    <p:extLst>
      <p:ext uri="{BB962C8B-B14F-4D97-AF65-F5344CB8AC3E}">
        <p14:creationId xmlns:p14="http://schemas.microsoft.com/office/powerpoint/2010/main" val="46622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err="1"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7</a:t>
            </a:fld>
            <a:endParaRPr lang="en-US"/>
          </a:p>
        </p:txBody>
      </p:sp>
    </p:spTree>
    <p:extLst>
      <p:ext uri="{BB962C8B-B14F-4D97-AF65-F5344CB8AC3E}">
        <p14:creationId xmlns:p14="http://schemas.microsoft.com/office/powerpoint/2010/main" val="40099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err="1"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8</a:t>
            </a:fld>
            <a:endParaRPr lang="en-US"/>
          </a:p>
        </p:txBody>
      </p:sp>
    </p:spTree>
    <p:extLst>
      <p:ext uri="{BB962C8B-B14F-4D97-AF65-F5344CB8AC3E}">
        <p14:creationId xmlns:p14="http://schemas.microsoft.com/office/powerpoint/2010/main" val="206539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NodeJs</a:t>
            </a:r>
            <a:r>
              <a:rPr lang="en-US" sz="1200" kern="1200" baseline="0" smtClean="0">
                <a:solidFill>
                  <a:schemeClr val="tx1"/>
                </a:solidFill>
                <a:effectLst/>
                <a:latin typeface="+mn-lt"/>
                <a:ea typeface="+mn-ea"/>
                <a:cs typeface="+mn-cs"/>
              </a:rPr>
              <a:t> được định nghĩa và sử dụng như một </a:t>
            </a:r>
            <a:r>
              <a:rPr lang="vi-VN" sz="1200" b="1" i="0" kern="1200" smtClean="0">
                <a:solidFill>
                  <a:schemeClr val="tx1"/>
                </a:solidFill>
                <a:effectLst/>
                <a:latin typeface="+mn-lt"/>
                <a:ea typeface="+mn-ea"/>
                <a:cs typeface="+mn-cs"/>
              </a:rPr>
              <a:t>nền tảng</a:t>
            </a:r>
            <a:r>
              <a:rPr lang="vi-VN" sz="1200" b="0" i="0" kern="1200" smtClean="0">
                <a:solidFill>
                  <a:schemeClr val="tx1"/>
                </a:solidFill>
                <a:effectLst/>
                <a:latin typeface="+mn-lt"/>
                <a:ea typeface="+mn-ea"/>
                <a:cs typeface="+mn-cs"/>
              </a:rPr>
              <a:t> (Platform) phát triển độc lập được xây dựng ở trên Javascript Runtime của Chrome</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Phần Core bên dưới của Nodejs được viết hầu hết bằng C++ nên cho tốc độ xử lý và hiệu năng khá cao.</a:t>
            </a:r>
          </a:p>
          <a:p>
            <a:r>
              <a:rPr lang="vi-VN" sz="1200" b="0" i="0" kern="1200" smtClean="0">
                <a:solidFill>
                  <a:schemeClr val="tx1"/>
                </a:solidFill>
                <a:effectLst/>
                <a:latin typeface="+mn-lt"/>
                <a:ea typeface="+mn-ea"/>
                <a:cs typeface="+mn-cs"/>
              </a:rPr>
              <a:t>Nodejs tạo ra được các ứng dụng có tốc độ xử lý nhanh, realtime thời gian thực.</a:t>
            </a:r>
          </a:p>
          <a:p>
            <a:r>
              <a:rPr lang="vi-VN" sz="1200" b="0" i="0" kern="1200" smtClean="0">
                <a:solidFill>
                  <a:schemeClr val="tx1"/>
                </a:solidFill>
                <a:effectLst/>
                <a:latin typeface="+mn-lt"/>
                <a:ea typeface="+mn-ea"/>
                <a:cs typeface="+mn-cs"/>
              </a:rPr>
              <a:t>Nodejs áp dụng cho các sản phẩm có lượng truy cập lớn, cần mở rộng nhanh, cần đổi mới công nghệ, hoặc tạo ra các dự án Startup nhanh nhất có thể.</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Nếu</a:t>
            </a:r>
            <a:r>
              <a:rPr lang="en-US" sz="1200" kern="1200" baseline="0" smtClean="0">
                <a:solidFill>
                  <a:schemeClr val="tx1"/>
                </a:solidFill>
                <a:effectLst/>
                <a:latin typeface="+mn-lt"/>
                <a:ea typeface="+mn-ea"/>
                <a:cs typeface="+mn-cs"/>
              </a:rPr>
              <a:t> sau này có sử dụng để phát triển tính năng Chatting, upload file tốc độ cao thì giải pháp này vẫn hữu dụng.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9</a:t>
            </a:fld>
            <a:endParaRPr lang="en-US"/>
          </a:p>
        </p:txBody>
      </p:sp>
    </p:spTree>
    <p:extLst>
      <p:ext uri="{BB962C8B-B14F-4D97-AF65-F5344CB8AC3E}">
        <p14:creationId xmlns:p14="http://schemas.microsoft.com/office/powerpoint/2010/main" val="193326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12716CEC-4EB7-4AF5-B8B4-13A4AA74F184}"/>
              </a:ext>
            </a:extLst>
          </p:cNvPr>
          <p:cNvSpPr>
            <a:spLocks noGrp="1" noChangeArrowheads="1"/>
          </p:cNvSpPr>
          <p:nvPr>
            <p:ph type="ctrTitle"/>
          </p:nvPr>
        </p:nvSpPr>
        <p:spPr>
          <a:xfrm>
            <a:off x="719138" y="2130429"/>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 xmlns:a16="http://schemas.microsoft.com/office/drawing/2014/main" id="{E348B9C2-253F-43BD-BBE7-0B49698116D7}"/>
              </a:ext>
            </a:extLst>
          </p:cNvPr>
          <p:cNvSpPr>
            <a:spLocks noGrp="1" noChangeArrowheads="1"/>
          </p:cNvSpPr>
          <p:nvPr>
            <p:ph type="sldNum" sz="quarter" idx="4"/>
          </p:nvPr>
        </p:nvSpPr>
        <p:spPr>
          <a:xfrm>
            <a:off x="6716713" y="6230942"/>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5C4325-1A15-4599-B036-9FA60518A530}"/>
              </a:ext>
            </a:extLst>
          </p:cNvPr>
          <p:cNvSpPr>
            <a:spLocks noGrp="1"/>
          </p:cNvSpPr>
          <p:nvPr>
            <p:ph type="title" orient="vert"/>
          </p:nvPr>
        </p:nvSpPr>
        <p:spPr>
          <a:xfrm>
            <a:off x="6781800" y="282579"/>
            <a:ext cx="2057400" cy="60420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792199C-8BFD-4358-9055-518928EAE0B9}"/>
              </a:ext>
            </a:extLst>
          </p:cNvPr>
          <p:cNvSpPr>
            <a:spLocks noGrp="1"/>
          </p:cNvSpPr>
          <p:nvPr>
            <p:ph type="body" orient="vert" idx="1"/>
          </p:nvPr>
        </p:nvSpPr>
        <p:spPr>
          <a:xfrm>
            <a:off x="609600" y="282579"/>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CE863-2F38-493E-AC5F-35F839ABEA4D}"/>
              </a:ext>
            </a:extLst>
          </p:cNvPr>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71EE57-4E33-4768-BDE6-1E42E78CC47E}"/>
              </a:ext>
            </a:extLst>
          </p:cNvPr>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1F325-80E3-4F90-BD69-5037DB90DF26}"/>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6DC193B-2F0E-4826-9109-B6307A9C06F1}"/>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A24B64-B380-470F-9CDE-73C0D43F6775}"/>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10611-3704-4861-BD88-F503F43FAF86}"/>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DB25AB-F178-4E56-A78A-D3E5D8B2D9E0}"/>
              </a:ext>
            </a:extLst>
          </p:cNvPr>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D8C3404-B5CD-41A1-BD0C-CEB1CDB87330}"/>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4A99F-9EE0-4942-BCEE-A1E732C0F4E1}"/>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A78B66-2785-4358-A99C-30D13EE9AD34}"/>
              </a:ext>
            </a:extLst>
          </p:cNvPr>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38E7B7-693B-436C-ACFB-D578D6C8538B}"/>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01405D41-0CC5-41DF-A29F-0509945FC107}"/>
              </a:ext>
            </a:extLst>
          </p:cNvPr>
          <p:cNvSpPr>
            <a:spLocks noGrp="1" noChangeArrowheads="1"/>
          </p:cNvSpPr>
          <p:nvPr>
            <p:ph type="title"/>
          </p:nvPr>
        </p:nvSpPr>
        <p:spPr bwMode="auto">
          <a:xfrm>
            <a:off x="1752600" y="282579"/>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1CDA1651-B184-4C83-9729-35D701BE495A}"/>
              </a:ext>
            </a:extLst>
          </p:cNvPr>
          <p:cNvSpPr>
            <a:spLocks noGrp="1" noChangeArrowheads="1"/>
          </p:cNvSpPr>
          <p:nvPr>
            <p:ph type="ctrTitle"/>
          </p:nvPr>
        </p:nvSpPr>
        <p:spPr>
          <a:xfrm>
            <a:off x="762000" y="762004"/>
            <a:ext cx="7772400" cy="1470025"/>
          </a:xfrm>
        </p:spPr>
        <p:txBody>
          <a:bodyPr/>
          <a:lstStyle/>
          <a:p>
            <a:pPr algn="ctr"/>
            <a:r>
              <a:rPr lang="vi-VN" altLang="en-US" smtClean="0"/>
              <a:t>BÁO CÁO LUẬN VĂN TỐT NGHIỆP</a:t>
            </a:r>
            <a:endParaRPr lang="en-US" altLang="en-US"/>
          </a:p>
        </p:txBody>
      </p:sp>
      <p:sp>
        <p:nvSpPr>
          <p:cNvPr id="2051" name="Rectangle 3">
            <a:extLst>
              <a:ext uri="{FF2B5EF4-FFF2-40B4-BE49-F238E27FC236}">
                <a16:creationId xmlns="" xmlns:a16="http://schemas.microsoft.com/office/drawing/2014/main" id="{80E355BD-3478-446D-BADE-5B579DF2FF15}"/>
              </a:ext>
            </a:extLst>
          </p:cNvPr>
          <p:cNvSpPr>
            <a:spLocks noGrp="1" noChangeArrowheads="1"/>
          </p:cNvSpPr>
          <p:nvPr>
            <p:ph type="subTitle" idx="1"/>
          </p:nvPr>
        </p:nvSpPr>
        <p:spPr>
          <a:xfrm>
            <a:off x="762000" y="2207280"/>
            <a:ext cx="7772400" cy="1752600"/>
          </a:xfrm>
        </p:spPr>
        <p:txBody>
          <a:bodyPr/>
          <a:lstStyle/>
          <a:p>
            <a:r>
              <a:rPr lang="vi-VN" altLang="en-US" sz="2800"/>
              <a:t>ĐỀ TÀI</a:t>
            </a:r>
          </a:p>
          <a:p>
            <a:r>
              <a:rPr lang="vi-VN" altLang="en-US" sz="3200" b="1"/>
              <a:t>QUẢN LÝ CÔNG TÁC THỰC HIỆN LUẬN VĂN TỐT NGHIỆP BẬC THẠC SỸ</a:t>
            </a:r>
            <a:endParaRPr lang="en-US" altLang="en-US" sz="3200" b="1"/>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4610104" y="4849678"/>
            <a:ext cx="4343399" cy="186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vi-VN" altLang="en-US" sz="2000" b="1" smtClean="0"/>
              <a:t>SINH VIÊN THỰC HIỆN</a:t>
            </a:r>
          </a:p>
          <a:p>
            <a:pPr algn="r"/>
            <a:r>
              <a:rPr lang="en-US" altLang="en-US" sz="2000" smtClean="0"/>
              <a:t>Nguyễn </a:t>
            </a:r>
            <a:r>
              <a:rPr lang="en-US" altLang="en-US" sz="2000" err="1"/>
              <a:t>Hoàng</a:t>
            </a:r>
            <a:r>
              <a:rPr lang="en-US" altLang="en-US" sz="2000"/>
              <a:t> </a:t>
            </a:r>
            <a:r>
              <a:rPr lang="en-US" altLang="en-US" sz="2000" err="1"/>
              <a:t>Giang</a:t>
            </a:r>
            <a:r>
              <a:rPr lang="en-US" altLang="en-US" sz="2000"/>
              <a:t> (B1411320)</a:t>
            </a:r>
          </a:p>
        </p:txBody>
      </p:sp>
      <p:sp>
        <p:nvSpPr>
          <p:cNvPr id="2" name="Rectangle 1"/>
          <p:cNvSpPr/>
          <p:nvPr/>
        </p:nvSpPr>
        <p:spPr>
          <a:xfrm>
            <a:off x="4343400" y="4114800"/>
            <a:ext cx="457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spcBef>
                <a:spcPct val="20000"/>
              </a:spcBef>
            </a:pPr>
            <a:r>
              <a:rPr lang="en-US" altLang="en-US" sz="2000" b="1">
                <a:solidFill>
                  <a:srgbClr val="000066"/>
                </a:solidFill>
                <a:latin typeface="+mn-lt"/>
              </a:rPr>
              <a:t>GIẢNG VIÊN HƯỚNG DẪN</a:t>
            </a:r>
            <a:br>
              <a:rPr lang="en-US" altLang="en-US" sz="2000" b="1">
                <a:solidFill>
                  <a:srgbClr val="000066"/>
                </a:solidFill>
                <a:latin typeface="+mn-lt"/>
              </a:rPr>
            </a:br>
            <a:r>
              <a:rPr lang="vi-VN" altLang="en-US" sz="2000">
                <a:solidFill>
                  <a:srgbClr val="000066"/>
                </a:solidFill>
                <a:latin typeface="+mn-lt"/>
              </a:rPr>
              <a:t>TS. Trương Quốc Định</a:t>
            </a:r>
            <a:endParaRPr lang="en-US" altLang="en-US" sz="2000">
              <a:solidFill>
                <a:srgbClr val="000066"/>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p:txBody>
          <a:bodyPr/>
          <a:lstStyle/>
          <a:p>
            <a:pPr marL="0" indent="0">
              <a:buNone/>
            </a:pPr>
            <a:r>
              <a:rPr lang="en-US" b="1" smtClean="0"/>
              <a:t>GIẢI PHÁP VỀ CÔNG NGHỆ - ANGULARJS</a:t>
            </a:r>
            <a:endParaRPr lang="en-US" b="1"/>
          </a:p>
        </p:txBody>
      </p:sp>
      <p:pic>
        <p:nvPicPr>
          <p:cNvPr id="4098" name="Picture 2" descr="angular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648200"/>
            <a:ext cx="5476875"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p:cNvSpPr txBox="1">
            <a:spLocks/>
          </p:cNvSpPr>
          <p:nvPr/>
        </p:nvSpPr>
        <p:spPr bwMode="auto">
          <a:xfrm>
            <a:off x="609600" y="2166938"/>
            <a:ext cx="8229600" cy="207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smtClean="0"/>
              <a:t>Sử dụng mô hình MVC </a:t>
            </a:r>
          </a:p>
          <a:p>
            <a:pPr algn="just"/>
            <a:endParaRPr lang="en-US" sz="2800" smtClean="0"/>
          </a:p>
        </p:txBody>
      </p:sp>
    </p:spTree>
    <p:extLst>
      <p:ext uri="{BB962C8B-B14F-4D97-AF65-F5344CB8AC3E}">
        <p14:creationId xmlns:p14="http://schemas.microsoft.com/office/powerpoint/2010/main" val="351098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a:xfrm>
            <a:off x="609600" y="1633538"/>
            <a:ext cx="8229600" cy="957262"/>
          </a:xfrm>
        </p:spPr>
        <p:txBody>
          <a:bodyPr/>
          <a:lstStyle/>
          <a:p>
            <a:pPr marL="0" indent="0">
              <a:buNone/>
            </a:pPr>
            <a:r>
              <a:rPr lang="en-US" b="1" smtClean="0"/>
              <a:t>ANGULAR - SINGLE PAGE APPLICATION</a:t>
            </a:r>
            <a:endParaRPr lang="en-US" b="1"/>
          </a:p>
        </p:txBody>
      </p:sp>
      <p:pic>
        <p:nvPicPr>
          <p:cNvPr id="4" name="Picture 3" descr="https://images.viblo.asia/2d35ba29-12ec-4f56-8fa7-a6c7aac13aba.png"/>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8210039" cy="25134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Content Placeholder 1"/>
          <p:cNvSpPr txBox="1">
            <a:spLocks/>
          </p:cNvSpPr>
          <p:nvPr/>
        </p:nvSpPr>
        <p:spPr bwMode="auto">
          <a:xfrm>
            <a:off x="270650" y="2344734"/>
            <a:ext cx="8561689" cy="1617666"/>
          </a:xfrm>
          <a:prstGeom prst="rect">
            <a:avLst/>
          </a:prstGeom>
          <a:noFill/>
          <a:ln>
            <a:noFill/>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Chuyển trang trên single page không </a:t>
            </a:r>
            <a:r>
              <a:rPr lang="en-US" sz="2800"/>
              <a:t>bị </a:t>
            </a:r>
            <a:r>
              <a:rPr lang="en-US" sz="2800" smtClean="0"/>
              <a:t>reload</a:t>
            </a:r>
          </a:p>
          <a:p>
            <a:r>
              <a:rPr lang="en-US" sz="2800"/>
              <a:t>Thực hiện nhanh, giảm thời gian load của 2 phía Client – Server</a:t>
            </a:r>
          </a:p>
          <a:p>
            <a:endParaRPr lang="en-US" sz="2800" smtClean="0"/>
          </a:p>
          <a:p>
            <a:endParaRPr lang="en-US" sz="2800"/>
          </a:p>
        </p:txBody>
      </p:sp>
    </p:spTree>
    <p:extLst>
      <p:ext uri="{BB962C8B-B14F-4D97-AF65-F5344CB8AC3E}">
        <p14:creationId xmlns:p14="http://schemas.microsoft.com/office/powerpoint/2010/main" val="3966542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p:txBody>
          <a:bodyPr/>
          <a:lstStyle/>
          <a:p>
            <a:pPr marL="0" indent="0">
              <a:buNone/>
            </a:pPr>
            <a:r>
              <a:rPr lang="en-US" b="1" smtClean="0"/>
              <a:t>MÔ HÌNH MVC</a:t>
            </a:r>
            <a:endParaRPr lang="en-US" b="1"/>
          </a:p>
        </p:txBody>
      </p:sp>
    </p:spTree>
    <p:extLst>
      <p:ext uri="{BB962C8B-B14F-4D97-AF65-F5344CB8AC3E}">
        <p14:creationId xmlns:p14="http://schemas.microsoft.com/office/powerpoint/2010/main" val="473947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p:txBody>
          <a:bodyPr/>
          <a:lstStyle/>
          <a:p>
            <a:pPr marL="0" indent="0">
              <a:buNone/>
            </a:pPr>
            <a:r>
              <a:rPr lang="en-US" b="1" smtClean="0"/>
              <a:t>MÁY CHỦ API SERVICE</a:t>
            </a:r>
            <a:endParaRPr lang="en-US" b="1"/>
          </a:p>
        </p:txBody>
      </p:sp>
    </p:spTree>
    <p:extLst>
      <p:ext uri="{BB962C8B-B14F-4D97-AF65-F5344CB8AC3E}">
        <p14:creationId xmlns:p14="http://schemas.microsoft.com/office/powerpoint/2010/main" val="3096238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mtClean="0"/>
              <a:t>3. THIẾT KẾ VÀ CÀI ĐẶT</a:t>
            </a:r>
            <a:endParaRPr lang="en-US" alt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5524500" y="1905000"/>
            <a:ext cx="3594100" cy="3937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Rectangle 3">
            <a:extLst>
              <a:ext uri="{FF2B5EF4-FFF2-40B4-BE49-F238E27FC236}">
                <a16:creationId xmlns="" xmlns:a16="http://schemas.microsoft.com/office/drawing/2014/main" id="{2EE127BF-401A-4C36-A14A-872ADB44AB18}"/>
              </a:ext>
            </a:extLst>
          </p:cNvPr>
          <p:cNvSpPr txBox="1">
            <a:spLocks noChangeArrowheads="1"/>
          </p:cNvSpPr>
          <p:nvPr/>
        </p:nvSpPr>
        <p:spPr bwMode="auto">
          <a:xfrm>
            <a:off x="533400" y="1676400"/>
            <a:ext cx="8331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3200" b="1" smtClean="0"/>
              <a:t>PHÂN TÍCH THIẾT KẾ</a:t>
            </a:r>
          </a:p>
          <a:p>
            <a:r>
              <a:rPr lang="en-US" altLang="en-US" sz="3200" smtClean="0"/>
              <a:t>Phân tích </a:t>
            </a:r>
            <a:r>
              <a:rPr lang="en-US" altLang="en-US" sz="3200" b="1" smtClean="0"/>
              <a:t>Use Case</a:t>
            </a:r>
            <a:r>
              <a:rPr lang="en-US" altLang="en-US" sz="3200" smtClean="0"/>
              <a:t/>
            </a:r>
            <a:br>
              <a:rPr lang="en-US" altLang="en-US" sz="3200" smtClean="0"/>
            </a:br>
            <a:r>
              <a:rPr lang="en-US" altLang="en-US" sz="2400" i="1" smtClean="0"/>
              <a:t>(trang 12-14)</a:t>
            </a:r>
            <a:endParaRPr lang="en-US" altLang="en-US" sz="3200" i="1" smtClean="0"/>
          </a:p>
          <a:p>
            <a:r>
              <a:rPr lang="en-US" altLang="en-US" sz="3200" smtClean="0"/>
              <a:t>Sơ đồ </a:t>
            </a:r>
            <a:r>
              <a:rPr lang="en-US" altLang="en-US" sz="3200" b="1" smtClean="0"/>
              <a:t>CDM </a:t>
            </a:r>
            <a:r>
              <a:rPr lang="en-US" altLang="en-US" sz="2400" i="1" smtClean="0"/>
              <a:t>(trang 15)</a:t>
            </a:r>
          </a:p>
          <a:p>
            <a:r>
              <a:rPr lang="en-US" altLang="en-US" sz="3200" smtClean="0"/>
              <a:t>Sơ đồ </a:t>
            </a:r>
            <a:r>
              <a:rPr lang="en-US" altLang="en-US" sz="3200" b="1" smtClean="0"/>
              <a:t>LDM</a:t>
            </a:r>
            <a:r>
              <a:rPr lang="en-US" altLang="en-US" sz="3200" smtClean="0"/>
              <a:t> </a:t>
            </a:r>
            <a:r>
              <a:rPr lang="en-US" altLang="en-US" sz="2400" smtClean="0"/>
              <a:t>(trang 16)</a:t>
            </a:r>
          </a:p>
          <a:p>
            <a:r>
              <a:rPr lang="en-US" altLang="en-US" sz="3200" b="1" smtClean="0"/>
              <a:t>PDM</a:t>
            </a:r>
            <a:r>
              <a:rPr lang="en-US" altLang="en-US" sz="3200" smtClean="0"/>
              <a:t> </a:t>
            </a:r>
            <a:r>
              <a:rPr lang="en-US" altLang="en-US" sz="2400" i="1" smtClean="0"/>
              <a:t>(trang 17, </a:t>
            </a:r>
            <a:br>
              <a:rPr lang="en-US" altLang="en-US" sz="2400" i="1" smtClean="0"/>
            </a:br>
            <a:r>
              <a:rPr lang="en-US" altLang="en-US" sz="2400" i="1" smtClean="0"/>
              <a:t>phụ lục chi tiết trang 58)</a:t>
            </a:r>
          </a:p>
          <a:p>
            <a:r>
              <a:rPr lang="en-US" altLang="en-US" sz="3200" b="1" smtClean="0"/>
              <a:t>DFD</a:t>
            </a:r>
            <a:r>
              <a:rPr lang="en-US" altLang="en-US" sz="3200" smtClean="0"/>
              <a:t> 3 cấp </a:t>
            </a:r>
            <a:r>
              <a:rPr lang="en-US" altLang="en-US" sz="2400" i="1" smtClean="0"/>
              <a:t>(trang 18-22)</a:t>
            </a:r>
            <a:endParaRPr lang="en-US" altLang="en-US" sz="3200" i="1" smtClean="0"/>
          </a:p>
          <a:p>
            <a:r>
              <a:rPr lang="vi-VN" altLang="en-US" sz="3200" smtClean="0"/>
              <a:t>Sơ</a:t>
            </a:r>
            <a:r>
              <a:rPr lang="en-US" altLang="en-US" sz="3200" smtClean="0"/>
              <a:t> đồ chức năng </a:t>
            </a:r>
            <a:r>
              <a:rPr lang="en-US" altLang="en-US" sz="2400" i="1" smtClean="0"/>
              <a:t>(trang 23)</a:t>
            </a:r>
            <a:r>
              <a:rPr lang="vi-VN" altLang="en-US" sz="3200" smtClean="0"/>
              <a:t/>
            </a:r>
            <a:br>
              <a:rPr lang="vi-VN" altLang="en-US" sz="3200" smtClean="0"/>
            </a:br>
            <a:endParaRPr lang="vi-VN" altLang="en-US" sz="3200" smtClean="0"/>
          </a:p>
        </p:txBody>
      </p:sp>
    </p:spTree>
    <p:extLst>
      <p:ext uri="{BB962C8B-B14F-4D97-AF65-F5344CB8AC3E}">
        <p14:creationId xmlns:p14="http://schemas.microsoft.com/office/powerpoint/2010/main" val="1199425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3. THIẾT KẾ VÀ CÀI ĐẶT</a:t>
            </a:r>
            <a:endParaRPr lang="en-US" altLang="en-US"/>
          </a:p>
        </p:txBody>
      </p:sp>
      <p:sp>
        <p:nvSpPr>
          <p:cNvPr id="2" name="Content Placeholder 1"/>
          <p:cNvSpPr>
            <a:spLocks noGrp="1"/>
          </p:cNvSpPr>
          <p:nvPr>
            <p:ph idx="1"/>
          </p:nvPr>
        </p:nvSpPr>
        <p:spPr>
          <a:xfrm>
            <a:off x="609600" y="1447800"/>
            <a:ext cx="8229600" cy="4691062"/>
          </a:xfrm>
        </p:spPr>
        <p:txBody>
          <a:bodyPr/>
          <a:lstStyle/>
          <a:p>
            <a:pPr marL="0" indent="0">
              <a:buNone/>
            </a:pPr>
            <a:r>
              <a:rPr lang="en-US" sz="2800" b="1" smtClean="0"/>
              <a:t>KIỂM THỬ VÀ KẾT QUẢ </a:t>
            </a:r>
          </a:p>
          <a:p>
            <a:r>
              <a:rPr lang="en-US" sz="2800" smtClean="0"/>
              <a:t>Kiểm thử các tính năng của các phân hệ chính:</a:t>
            </a:r>
          </a:p>
          <a:p>
            <a:pPr lvl="1"/>
            <a:r>
              <a:rPr lang="en-US" sz="2400" smtClean="0"/>
              <a:t>Quản lý danh mục</a:t>
            </a:r>
          </a:p>
          <a:p>
            <a:pPr lvl="1"/>
            <a:r>
              <a:rPr lang="en-US" sz="2400" smtClean="0"/>
              <a:t>Quản lý đăng ký và tìm kiếm luận văn</a:t>
            </a:r>
          </a:p>
          <a:p>
            <a:pPr lvl="1"/>
            <a:r>
              <a:rPr lang="en-US" sz="2400" smtClean="0"/>
              <a:t>Quản lý thực hiện luận văn (hội đồng đề cương và hội đồng luận văn)</a:t>
            </a:r>
          </a:p>
          <a:p>
            <a:r>
              <a:rPr lang="en-US" sz="2800" smtClean="0"/>
              <a:t>Kết quả</a:t>
            </a:r>
          </a:p>
          <a:p>
            <a:pPr marL="0" indent="0">
              <a:buNone/>
            </a:pPr>
            <a:r>
              <a:rPr lang="en-US" sz="2800" smtClean="0"/>
              <a:t>Thực hiện đầy đủ các chức năng cơ bản về quản lý thông tin các đối tượng trong quá trình thực hiện luận văn tốt nghiệp bậc thạc sĩ</a:t>
            </a:r>
            <a:br>
              <a:rPr lang="en-US" sz="2800" smtClean="0"/>
            </a:br>
            <a:endParaRPr lang="en-US" sz="2800" smtClean="0"/>
          </a:p>
          <a:p>
            <a:pPr lvl="1"/>
            <a:endParaRPr lang="en-US" sz="2400" smtClean="0"/>
          </a:p>
          <a:p>
            <a:pPr marL="0" indent="0">
              <a:buNone/>
            </a:pPr>
            <a:endParaRPr lang="en-US" sz="2800"/>
          </a:p>
        </p:txBody>
      </p:sp>
    </p:spTree>
    <p:extLst>
      <p:ext uri="{BB962C8B-B14F-4D97-AF65-F5344CB8AC3E}">
        <p14:creationId xmlns:p14="http://schemas.microsoft.com/office/powerpoint/2010/main" val="324547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2800" smtClean="0"/>
              <a:t>4. KẾT LUẬN VÀ HƯỚNG PHÁT TRIỂN</a:t>
            </a:r>
            <a:endParaRPr lang="en-US" altLang="en-US" sz="2800"/>
          </a:p>
        </p:txBody>
      </p:sp>
      <p:sp>
        <p:nvSpPr>
          <p:cNvPr id="2" name="Content Placeholder 1"/>
          <p:cNvSpPr>
            <a:spLocks noGrp="1"/>
          </p:cNvSpPr>
          <p:nvPr>
            <p:ph idx="1"/>
          </p:nvPr>
        </p:nvSpPr>
        <p:spPr>
          <a:xfrm>
            <a:off x="609600" y="1447800"/>
            <a:ext cx="8229600" cy="990600"/>
          </a:xfrm>
        </p:spPr>
        <p:txBody>
          <a:bodyPr/>
          <a:lstStyle/>
          <a:p>
            <a:pPr marL="0" indent="0">
              <a:buNone/>
            </a:pPr>
            <a:r>
              <a:rPr lang="en-US" sz="3200" b="1" smtClean="0"/>
              <a:t>KẾT LUẬN</a:t>
            </a:r>
          </a:p>
        </p:txBody>
      </p:sp>
      <p:sp>
        <p:nvSpPr>
          <p:cNvPr id="4" name="Content Placeholder 1"/>
          <p:cNvSpPr txBox="1">
            <a:spLocks/>
          </p:cNvSpPr>
          <p:nvPr/>
        </p:nvSpPr>
        <p:spPr bwMode="auto">
          <a:xfrm>
            <a:off x="342900" y="1960123"/>
            <a:ext cx="403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Ưu </a:t>
            </a:r>
            <a:r>
              <a:rPr lang="en-US" sz="2400"/>
              <a:t>điểm</a:t>
            </a:r>
            <a:r>
              <a:rPr lang="en-US" sz="2400" smtClean="0"/>
              <a:t>:</a:t>
            </a:r>
          </a:p>
          <a:p>
            <a:pPr algn="just"/>
            <a:r>
              <a:rPr lang="en-US" sz="2400" smtClean="0"/>
              <a:t>Thực hiện các chức năng quản lý thông tin cơ bản.</a:t>
            </a:r>
          </a:p>
          <a:p>
            <a:pPr algn="just"/>
            <a:r>
              <a:rPr lang="en-US" sz="2400" smtClean="0"/>
              <a:t>Có áp dụng công nghệ mới và phổ biến theo chuẩn hiện nay.</a:t>
            </a:r>
          </a:p>
          <a:p>
            <a:pPr algn="just"/>
            <a:r>
              <a:rPr lang="en-US" sz="2400" smtClean="0"/>
              <a:t>Có khả năng bảo mật.</a:t>
            </a:r>
          </a:p>
          <a:p>
            <a:pPr algn="just"/>
            <a:r>
              <a:rPr lang="en-US" sz="2400" smtClean="0"/>
              <a:t>Có phân quyền.</a:t>
            </a:r>
          </a:p>
          <a:p>
            <a:pPr algn="just"/>
            <a:r>
              <a:rPr lang="en-US" sz="2400" smtClean="0"/>
              <a:t>Đáp ứng nhu cầu mở rộng và phát triển HT.</a:t>
            </a:r>
          </a:p>
          <a:p>
            <a:pPr algn="just"/>
            <a:endParaRPr lang="en-US" sz="2400"/>
          </a:p>
          <a:p>
            <a:pPr algn="just"/>
            <a:endParaRPr lang="en-US" sz="2000"/>
          </a:p>
        </p:txBody>
      </p:sp>
      <p:sp>
        <p:nvSpPr>
          <p:cNvPr id="6" name="Content Placeholder 1"/>
          <p:cNvSpPr txBox="1">
            <a:spLocks/>
          </p:cNvSpPr>
          <p:nvPr/>
        </p:nvSpPr>
        <p:spPr bwMode="auto">
          <a:xfrm>
            <a:off x="4521740" y="1972282"/>
            <a:ext cx="4229100" cy="435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smtClean="0"/>
              <a:t>Nhược điểm:</a:t>
            </a:r>
          </a:p>
          <a:p>
            <a:pPr algn="just"/>
            <a:r>
              <a:rPr lang="en-US" sz="2400" smtClean="0"/>
              <a:t>Chức năng còn thiếu (kiểm tra sao chép, upload luận văn).</a:t>
            </a:r>
          </a:p>
          <a:p>
            <a:pPr algn="just"/>
            <a:r>
              <a:rPr lang="en-US" sz="2400" smtClean="0"/>
              <a:t>Hạn chế về trường hợp sử dụng của học viên trên hệ thống.</a:t>
            </a:r>
          </a:p>
          <a:p>
            <a:pPr algn="just"/>
            <a:r>
              <a:rPr lang="en-US" sz="2400" smtClean="0"/>
              <a:t>Ít trường hợp kiểm thử.</a:t>
            </a:r>
          </a:p>
          <a:p>
            <a:pPr algn="just"/>
            <a:endParaRPr lang="en-US" sz="2400"/>
          </a:p>
        </p:txBody>
      </p:sp>
    </p:spTree>
    <p:extLst>
      <p:ext uri="{BB962C8B-B14F-4D97-AF65-F5344CB8AC3E}">
        <p14:creationId xmlns:p14="http://schemas.microsoft.com/office/powerpoint/2010/main" val="1570697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2800" smtClean="0"/>
              <a:t>4. KẾT LUẬN VÀ HƯỚNG PHÁT TRIỂN</a:t>
            </a:r>
            <a:endParaRPr lang="en-US" altLang="en-US" sz="2800"/>
          </a:p>
        </p:txBody>
      </p:sp>
      <p:sp>
        <p:nvSpPr>
          <p:cNvPr id="2" name="Content Placeholder 1"/>
          <p:cNvSpPr>
            <a:spLocks noGrp="1"/>
          </p:cNvSpPr>
          <p:nvPr>
            <p:ph idx="1"/>
          </p:nvPr>
        </p:nvSpPr>
        <p:spPr>
          <a:xfrm>
            <a:off x="609600" y="1447800"/>
            <a:ext cx="8229600" cy="4691062"/>
          </a:xfrm>
        </p:spPr>
        <p:txBody>
          <a:bodyPr/>
          <a:lstStyle/>
          <a:p>
            <a:pPr marL="0" indent="0">
              <a:buNone/>
            </a:pPr>
            <a:r>
              <a:rPr lang="en-US" sz="3200" b="1" smtClean="0"/>
              <a:t>KẾT LUẬN</a:t>
            </a:r>
          </a:p>
          <a:p>
            <a:r>
              <a:rPr lang="en-US" sz="3200" smtClean="0"/>
              <a:t>Đã xây dựng hệ thống cơ bản trên nền tảng công nghệ có tính khả dụng cao.</a:t>
            </a:r>
          </a:p>
          <a:p>
            <a:r>
              <a:rPr lang="en-US" sz="3200" smtClean="0"/>
              <a:t>Nhu cầu cần đổi mới và mở rộng quy mô hệ thống là điều cần thiết.</a:t>
            </a:r>
          </a:p>
          <a:p>
            <a:endParaRPr lang="en-US" sz="2800" smtClean="0"/>
          </a:p>
        </p:txBody>
      </p:sp>
    </p:spTree>
    <p:extLst>
      <p:ext uri="{BB962C8B-B14F-4D97-AF65-F5344CB8AC3E}">
        <p14:creationId xmlns:p14="http://schemas.microsoft.com/office/powerpoint/2010/main" val="2474367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4. KẾT LUẬN VÀ HƯỚNG PHÁT TRIỂN</a:t>
            </a:r>
            <a:endParaRPr lang="en-US" sz="2800"/>
          </a:p>
        </p:txBody>
      </p:sp>
      <p:sp>
        <p:nvSpPr>
          <p:cNvPr id="3" name="Content Placeholder 2"/>
          <p:cNvSpPr>
            <a:spLocks noGrp="1"/>
          </p:cNvSpPr>
          <p:nvPr>
            <p:ph idx="1"/>
          </p:nvPr>
        </p:nvSpPr>
        <p:spPr>
          <a:xfrm>
            <a:off x="609600" y="2170181"/>
            <a:ext cx="8229600" cy="4691062"/>
          </a:xfrm>
        </p:spPr>
        <p:txBody>
          <a:bodyPr/>
          <a:lstStyle/>
          <a:p>
            <a:pPr>
              <a:spcBef>
                <a:spcPts val="1800"/>
              </a:spcBef>
            </a:pPr>
            <a:r>
              <a:rPr lang="en-US" sz="3200" smtClean="0"/>
              <a:t>Hoàn thiện tính năng kiểm tra sao chép. </a:t>
            </a:r>
          </a:p>
          <a:p>
            <a:pPr>
              <a:spcBef>
                <a:spcPts val="1800"/>
              </a:spcBef>
            </a:pPr>
            <a:r>
              <a:rPr lang="en-US" sz="3200" smtClean="0"/>
              <a:t>Cải thiện giao diện người dùng, xây dựng bố cục trực quan hơn.</a:t>
            </a:r>
          </a:p>
          <a:p>
            <a:pPr>
              <a:spcBef>
                <a:spcPts val="1800"/>
              </a:spcBef>
            </a:pPr>
            <a:r>
              <a:rPr lang="en-US" sz="3200" smtClean="0"/>
              <a:t>Tăng cường khả năng bảo mật.</a:t>
            </a:r>
          </a:p>
          <a:p>
            <a:pPr>
              <a:spcBef>
                <a:spcPts val="1800"/>
              </a:spcBef>
            </a:pPr>
            <a:r>
              <a:rPr lang="en-US" sz="3200" smtClean="0"/>
              <a:t>Phát triển tính năng chatting, nhận xét trên tài liệu, upload tài liệu và hình ảnh.</a:t>
            </a:r>
          </a:p>
          <a:p>
            <a:pPr>
              <a:spcBef>
                <a:spcPts val="1800"/>
              </a:spcBef>
            </a:pPr>
            <a:endParaRPr lang="en-US" sz="3200" smtClean="0"/>
          </a:p>
          <a:p>
            <a:pPr>
              <a:spcBef>
                <a:spcPts val="1800"/>
              </a:spcBef>
            </a:pPr>
            <a:endParaRPr lang="en-US" sz="3200" smtClean="0"/>
          </a:p>
        </p:txBody>
      </p:sp>
    </p:spTree>
    <p:extLst>
      <p:ext uri="{BB962C8B-B14F-4D97-AF65-F5344CB8AC3E}">
        <p14:creationId xmlns:p14="http://schemas.microsoft.com/office/powerpoint/2010/main" val="396768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4. KẾT LUẬN VÀ HƯỚNG PHÁT TRIỂN</a:t>
            </a:r>
          </a:p>
        </p:txBody>
      </p:sp>
      <p:sp>
        <p:nvSpPr>
          <p:cNvPr id="3" name="Content Placeholder 2"/>
          <p:cNvSpPr>
            <a:spLocks noGrp="1"/>
          </p:cNvSpPr>
          <p:nvPr>
            <p:ph idx="1"/>
          </p:nvPr>
        </p:nvSpPr>
        <p:spPr>
          <a:xfrm>
            <a:off x="609600" y="2170181"/>
            <a:ext cx="8229600" cy="4691062"/>
          </a:xfrm>
        </p:spPr>
        <p:txBody>
          <a:bodyPr/>
          <a:lstStyle/>
          <a:p>
            <a:pPr>
              <a:spcBef>
                <a:spcPts val="1800"/>
              </a:spcBef>
            </a:pPr>
            <a:r>
              <a:rPr lang="en-US" sz="3200" smtClean="0"/>
              <a:t>Hoàn thiện tính năng kiểm tra sao chép. </a:t>
            </a:r>
          </a:p>
          <a:p>
            <a:pPr>
              <a:spcBef>
                <a:spcPts val="1800"/>
              </a:spcBef>
            </a:pPr>
            <a:r>
              <a:rPr lang="en-US" sz="3200" smtClean="0"/>
              <a:t>Cải thiện giao diện người dùng, xây dựng bố cục trực quan hơn.</a:t>
            </a:r>
          </a:p>
          <a:p>
            <a:pPr>
              <a:spcBef>
                <a:spcPts val="1800"/>
              </a:spcBef>
            </a:pPr>
            <a:r>
              <a:rPr lang="en-US" sz="3200" smtClean="0"/>
              <a:t>Tăng cường khả năng bảo mật.</a:t>
            </a:r>
          </a:p>
          <a:p>
            <a:pPr>
              <a:spcBef>
                <a:spcPts val="1800"/>
              </a:spcBef>
            </a:pPr>
            <a:r>
              <a:rPr lang="en-US" sz="3200" smtClean="0"/>
              <a:t>Phát triển tính năng chatting, nhận xét trên tài liệu, upload tài liệu và hình ảnh.</a:t>
            </a:r>
          </a:p>
          <a:p>
            <a:pPr>
              <a:spcBef>
                <a:spcPts val="1800"/>
              </a:spcBef>
            </a:pPr>
            <a:endParaRPr lang="en-US" sz="3200" smtClean="0"/>
          </a:p>
          <a:p>
            <a:pPr>
              <a:spcBef>
                <a:spcPts val="1800"/>
              </a:spcBef>
            </a:pPr>
            <a:endParaRPr lang="en-US" sz="3200" smtClean="0"/>
          </a:p>
        </p:txBody>
      </p:sp>
    </p:spTree>
    <p:extLst>
      <p:ext uri="{BB962C8B-B14F-4D97-AF65-F5344CB8AC3E}">
        <p14:creationId xmlns:p14="http://schemas.microsoft.com/office/powerpoint/2010/main" val="3384921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BÁO CÁO </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0686854"/>
              </p:ext>
            </p:extLst>
          </p:nvPr>
        </p:nvGraphicFramePr>
        <p:xfrm>
          <a:off x="304800" y="1633538"/>
          <a:ext cx="8839200" cy="4691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586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610600" cy="3581400"/>
          </a:xfrm>
        </p:spPr>
        <p:txBody>
          <a:bodyPr/>
          <a:lstStyle/>
          <a:p>
            <a:pPr algn="ctr"/>
            <a:r>
              <a:rPr lang="en-US" sz="7200" smtClean="0">
                <a:solidFill>
                  <a:schemeClr val="tx1">
                    <a:lumMod val="95000"/>
                    <a:lumOff val="5000"/>
                  </a:schemeClr>
                </a:solidFill>
                <a:effectLst>
                  <a:glow rad="139700">
                    <a:schemeClr val="accent1">
                      <a:satMod val="175000"/>
                      <a:alpha val="40000"/>
                    </a:schemeClr>
                  </a:glow>
                </a:effectLst>
              </a:rPr>
              <a:t>CẢM ƠN THẦY CÔ </a:t>
            </a:r>
            <a:br>
              <a:rPr lang="en-US" sz="7200" smtClean="0">
                <a:solidFill>
                  <a:schemeClr val="tx1">
                    <a:lumMod val="95000"/>
                    <a:lumOff val="5000"/>
                  </a:schemeClr>
                </a:solidFill>
                <a:effectLst>
                  <a:glow rad="139700">
                    <a:schemeClr val="accent1">
                      <a:satMod val="175000"/>
                      <a:alpha val="40000"/>
                    </a:schemeClr>
                  </a:glow>
                </a:effectLst>
              </a:rPr>
            </a:br>
            <a:r>
              <a:rPr lang="en-US" sz="7200" smtClean="0">
                <a:solidFill>
                  <a:schemeClr val="tx1">
                    <a:lumMod val="95000"/>
                    <a:lumOff val="5000"/>
                  </a:schemeClr>
                </a:solidFill>
                <a:effectLst>
                  <a:glow rad="139700">
                    <a:schemeClr val="accent1">
                      <a:satMod val="175000"/>
                      <a:alpha val="40000"/>
                    </a:schemeClr>
                  </a:glow>
                </a:effectLst>
              </a:rPr>
              <a:t>VÀ CÁC BẠN </a:t>
            </a:r>
            <a:br>
              <a:rPr lang="en-US" sz="7200" smtClean="0">
                <a:solidFill>
                  <a:schemeClr val="tx1">
                    <a:lumMod val="95000"/>
                    <a:lumOff val="5000"/>
                  </a:schemeClr>
                </a:solidFill>
                <a:effectLst>
                  <a:glow rad="139700">
                    <a:schemeClr val="accent1">
                      <a:satMod val="175000"/>
                      <a:alpha val="40000"/>
                    </a:schemeClr>
                  </a:glow>
                </a:effectLst>
              </a:rPr>
            </a:br>
            <a:r>
              <a:rPr lang="en-US" sz="7200" smtClean="0">
                <a:solidFill>
                  <a:schemeClr val="tx1">
                    <a:lumMod val="95000"/>
                    <a:lumOff val="5000"/>
                  </a:schemeClr>
                </a:solidFill>
                <a:effectLst>
                  <a:glow rad="139700">
                    <a:schemeClr val="accent1">
                      <a:satMod val="175000"/>
                      <a:alpha val="40000"/>
                    </a:schemeClr>
                  </a:glow>
                </a:effectLst>
              </a:rPr>
              <a:t>ĐÃ LẮNG NGHE</a:t>
            </a:r>
            <a:endParaRPr lang="en-US" sz="7200">
              <a:solidFill>
                <a:schemeClr val="tx1">
                  <a:lumMod val="95000"/>
                  <a:lumOff val="5000"/>
                </a:schemeClr>
              </a:solidFill>
              <a:effectLst>
                <a:glow rad="139700">
                  <a:schemeClr val="accent1">
                    <a:satMod val="175000"/>
                    <a:alpha val="40000"/>
                  </a:schemeClr>
                </a:glow>
              </a:effectLst>
            </a:endParaRPr>
          </a:p>
        </p:txBody>
      </p:sp>
      <p:sp>
        <p:nvSpPr>
          <p:cNvPr id="3" name="Title 1"/>
          <p:cNvSpPr txBox="1">
            <a:spLocks/>
          </p:cNvSpPr>
          <p:nvPr/>
        </p:nvSpPr>
        <p:spPr bwMode="auto">
          <a:xfrm>
            <a:off x="228600" y="5029200"/>
            <a:ext cx="8610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2800" smtClean="0">
                <a:solidFill>
                  <a:schemeClr val="tx1">
                    <a:lumMod val="95000"/>
                    <a:lumOff val="5000"/>
                  </a:schemeClr>
                </a:solidFill>
                <a:effectLst>
                  <a:glow rad="139700">
                    <a:schemeClr val="accent1">
                      <a:satMod val="175000"/>
                      <a:alpha val="40000"/>
                    </a:schemeClr>
                  </a:glow>
                </a:effectLst>
              </a:rPr>
              <a:t>NGƯỜI THUYẾT TRÌNH: </a:t>
            </a:r>
          </a:p>
          <a:p>
            <a:pPr algn="ctr"/>
            <a:r>
              <a:rPr lang="en-US" sz="2800" smtClean="0">
                <a:solidFill>
                  <a:schemeClr val="tx1">
                    <a:lumMod val="95000"/>
                    <a:lumOff val="5000"/>
                  </a:schemeClr>
                </a:solidFill>
                <a:effectLst>
                  <a:glow rad="139700">
                    <a:schemeClr val="accent1">
                      <a:satMod val="175000"/>
                      <a:alpha val="40000"/>
                    </a:schemeClr>
                  </a:glow>
                </a:effectLst>
              </a:rPr>
              <a:t>NGUYỄN HOÀNG GIANG (B1411320)</a:t>
            </a:r>
            <a:endParaRPr lang="en-US" sz="2800">
              <a:solidFill>
                <a:schemeClr val="tx1">
                  <a:lumMod val="95000"/>
                  <a:lumOff val="5000"/>
                </a:schemeClr>
              </a:solidFill>
              <a:effectLst>
                <a:glow rad="139700">
                  <a:schemeClr val="accent1">
                    <a:satMod val="175000"/>
                    <a:alpha val="40000"/>
                  </a:schemeClr>
                </a:glow>
              </a:effectLst>
            </a:endParaRPr>
          </a:p>
        </p:txBody>
      </p:sp>
    </p:spTree>
    <p:extLst>
      <p:ext uri="{BB962C8B-B14F-4D97-AF65-F5344CB8AC3E}">
        <p14:creationId xmlns:p14="http://schemas.microsoft.com/office/powerpoint/2010/main" val="3216839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mtClean="0"/>
              <a:t>1. GIỚI </a:t>
            </a:r>
            <a:r>
              <a:rPr lang="en-US" altLang="en-US" smtClean="0"/>
              <a:t>THIỆ</a:t>
            </a:r>
            <a:r>
              <a:rPr lang="vi-VN" altLang="en-US" smtClean="0"/>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676400"/>
            <a:ext cx="8305800" cy="4572000"/>
          </a:xfrm>
        </p:spPr>
        <p:txBody>
          <a:bodyPr/>
          <a:lstStyle/>
          <a:p>
            <a:pPr marL="0" indent="0" algn="just">
              <a:buNone/>
            </a:pPr>
            <a:r>
              <a:rPr lang="en-US" altLang="en-US" b="1" smtClean="0"/>
              <a:t>Hệ thống “</a:t>
            </a:r>
            <a:r>
              <a:rPr lang="en-US" altLang="en-US" b="1" err="1" smtClean="0"/>
              <a:t>Quản</a:t>
            </a:r>
            <a:r>
              <a:rPr lang="en-US" altLang="en-US" b="1" smtClean="0"/>
              <a:t> </a:t>
            </a:r>
            <a:r>
              <a:rPr lang="en-US" altLang="en-US" b="1" err="1" smtClean="0"/>
              <a:t>lý</a:t>
            </a:r>
            <a:r>
              <a:rPr lang="en-US" altLang="en-US" b="1" smtClean="0"/>
              <a:t> </a:t>
            </a:r>
            <a:r>
              <a:rPr lang="en-US" altLang="en-US" b="1" err="1" smtClean="0"/>
              <a:t>công</a:t>
            </a:r>
            <a:r>
              <a:rPr lang="en-US" altLang="en-US" b="1" smtClean="0"/>
              <a:t> </a:t>
            </a:r>
            <a:r>
              <a:rPr lang="en-US" altLang="en-US" b="1" err="1" smtClean="0"/>
              <a:t>tác</a:t>
            </a:r>
            <a:r>
              <a:rPr lang="en-US" altLang="en-US" b="1" smtClean="0"/>
              <a:t> </a:t>
            </a:r>
            <a:r>
              <a:rPr lang="en-US" altLang="en-US" b="1" err="1" smtClean="0"/>
              <a:t>thực</a:t>
            </a:r>
            <a:r>
              <a:rPr lang="en-US" altLang="en-US" b="1" smtClean="0"/>
              <a:t> </a:t>
            </a:r>
            <a:r>
              <a:rPr lang="en-US" altLang="en-US" b="1" err="1" smtClean="0"/>
              <a:t>hiện</a:t>
            </a:r>
            <a:r>
              <a:rPr lang="en-US" altLang="en-US" b="1" smtClean="0"/>
              <a:t> </a:t>
            </a:r>
            <a:r>
              <a:rPr lang="en-US" altLang="en-US" b="1" err="1" smtClean="0"/>
              <a:t>luận</a:t>
            </a:r>
            <a:r>
              <a:rPr lang="en-US" altLang="en-US" b="1" smtClean="0"/>
              <a:t> </a:t>
            </a:r>
            <a:r>
              <a:rPr lang="en-US" altLang="en-US" b="1" err="1" smtClean="0"/>
              <a:t>văn</a:t>
            </a:r>
            <a:r>
              <a:rPr lang="en-US" altLang="en-US" b="1" smtClean="0"/>
              <a:t> </a:t>
            </a:r>
            <a:r>
              <a:rPr lang="en-US" altLang="en-US" b="1" err="1" smtClean="0"/>
              <a:t>tốt</a:t>
            </a:r>
            <a:r>
              <a:rPr lang="en-US" altLang="en-US" b="1" smtClean="0"/>
              <a:t> </a:t>
            </a:r>
            <a:r>
              <a:rPr lang="en-US" altLang="en-US" b="1" err="1" smtClean="0"/>
              <a:t>nghiệp</a:t>
            </a:r>
            <a:r>
              <a:rPr lang="en-US" altLang="en-US" b="1" smtClean="0"/>
              <a:t> </a:t>
            </a:r>
            <a:r>
              <a:rPr lang="en-US" altLang="en-US" b="1" err="1" smtClean="0"/>
              <a:t>bậc</a:t>
            </a:r>
            <a:r>
              <a:rPr lang="en-US" altLang="en-US" b="1" smtClean="0"/>
              <a:t> </a:t>
            </a:r>
            <a:r>
              <a:rPr lang="en-US" altLang="en-US" b="1" err="1" smtClean="0"/>
              <a:t>thạc</a:t>
            </a:r>
            <a:r>
              <a:rPr lang="en-US" altLang="en-US" b="1" smtClean="0"/>
              <a:t> </a:t>
            </a:r>
            <a:r>
              <a:rPr lang="en-US" altLang="en-US" b="1" err="1" smtClean="0"/>
              <a:t>sỹ</a:t>
            </a:r>
            <a:r>
              <a:rPr lang="en-US" altLang="en-US" b="1" smtClean="0"/>
              <a:t>” </a:t>
            </a:r>
            <a:r>
              <a:rPr lang="en-US" altLang="en-US" sz="2800"/>
              <a:t>(HTQQLCTTHLVTN bậc THS</a:t>
            </a:r>
            <a:r>
              <a:rPr lang="vi-VN" altLang="en-US" sz="2800"/>
              <a:t>)</a:t>
            </a:r>
          </a:p>
          <a:p>
            <a:pPr marL="0" indent="0" algn="just">
              <a:buNone/>
            </a:pPr>
            <a:r>
              <a:rPr lang="vi-VN" altLang="en-US" smtClean="0"/>
              <a:t>là một hệ thống:</a:t>
            </a:r>
            <a:endParaRPr lang="vi-VN" altLang="en-US" smtClean="0"/>
          </a:p>
          <a:p>
            <a:pPr algn="just"/>
            <a:r>
              <a:rPr lang="vi-VN" altLang="en-US" smtClean="0"/>
              <a:t>Mang </a:t>
            </a:r>
            <a:r>
              <a:rPr lang="vi-VN" altLang="en-US"/>
              <a:t>tính chuyên môn nghiệp </a:t>
            </a:r>
            <a:r>
              <a:rPr lang="vi-VN" altLang="en-US"/>
              <a:t>vụ </a:t>
            </a:r>
            <a:r>
              <a:rPr lang="vi-VN" altLang="en-US" smtClean="0"/>
              <a:t>cao.</a:t>
            </a:r>
          </a:p>
          <a:p>
            <a:pPr algn="just"/>
            <a:r>
              <a:rPr lang="vi-VN" altLang="en-US" smtClean="0"/>
              <a:t>Đem lại lợi ích</a:t>
            </a:r>
            <a:r>
              <a:rPr lang="en-US" altLang="en-US" smtClean="0"/>
              <a:t> trong các hoạt động thực hiện luận văn và quản lý các đối tượng liên quan của quá trình đó.</a:t>
            </a:r>
            <a:endParaRPr lang="vi-VN" altLang="en-US" smtClean="0"/>
          </a:p>
          <a:p>
            <a:pPr algn="just"/>
            <a:r>
              <a:rPr lang="vi-VN" altLang="en-US" smtClean="0"/>
              <a:t>Thúc đẩy sự phát triển của công nghệ thông tin trong giáo dục. Góp phần nâng cao chất lượng.</a:t>
            </a:r>
            <a:br>
              <a:rPr lang="vi-VN" altLang="en-US" smtClean="0"/>
            </a:br>
            <a:endParaRPr lang="vi-V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676400"/>
            <a:ext cx="8305800" cy="4572000"/>
          </a:xfrm>
        </p:spPr>
        <p:txBody>
          <a:bodyPr/>
          <a:lstStyle/>
          <a:p>
            <a:pPr marL="0" indent="0" algn="just">
              <a:buNone/>
            </a:pPr>
            <a:r>
              <a:rPr lang="vi-VN" altLang="en-US" sz="2800" b="1" smtClean="0"/>
              <a:t>ĐẶT </a:t>
            </a:r>
            <a:r>
              <a:rPr lang="vi-VN" altLang="en-US" sz="2800" b="1" smtClean="0"/>
              <a:t>VẤN ĐỀ</a:t>
            </a:r>
            <a:endParaRPr lang="vi-VN" altLang="en-US" sz="2400" b="1" smtClean="0"/>
          </a:p>
          <a:p>
            <a:pPr algn="just"/>
            <a:r>
              <a:rPr lang="en-US" altLang="en-US" sz="2800" smtClean="0"/>
              <a:t>Việc quản lý công tác thực hiện luận văn bậc thạc sĩ ở các đơn vị đào tạo là khác nhau.</a:t>
            </a:r>
          </a:p>
          <a:p>
            <a:pPr algn="just"/>
            <a:r>
              <a:rPr lang="en-US" altLang="en-US" sz="2800" smtClean="0"/>
              <a:t>Hoạt động lưu trữ, xác nhận vẫn còn nhiều tài liệu ở thể vật lý hoặc các công cụ ngoại tuyến như excel, access. Phải thông qua nhiều bước.</a:t>
            </a:r>
          </a:p>
          <a:p>
            <a:pPr algn="just"/>
            <a:r>
              <a:rPr lang="en-US" altLang="en-US" sz="2800" smtClean="0"/>
              <a:t>Các hệ thống quản lý đã cũ, trở nên chậm chạp và dễ bị tấn công.</a:t>
            </a:r>
          </a:p>
          <a:p>
            <a:endParaRPr lang="en-US" altLang="en-US" sz="2800" smtClean="0"/>
          </a:p>
          <a:p>
            <a:endParaRPr lang="en-US" altLang="en-US" sz="2800" smtClean="0"/>
          </a:p>
          <a:p>
            <a:endParaRPr lang="en-US" altLang="en-US" sz="2800" smtClean="0"/>
          </a:p>
          <a:p>
            <a:endParaRPr lang="vi-VN" altLang="en-US" sz="2800" smtClean="0"/>
          </a:p>
        </p:txBody>
      </p:sp>
    </p:spTree>
    <p:extLst>
      <p:ext uri="{BB962C8B-B14F-4D97-AF65-F5344CB8AC3E}">
        <p14:creationId xmlns:p14="http://schemas.microsoft.com/office/powerpoint/2010/main" val="122844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524000"/>
            <a:ext cx="8305800" cy="5181600"/>
          </a:xfrm>
        </p:spPr>
        <p:txBody>
          <a:bodyPr/>
          <a:lstStyle/>
          <a:p>
            <a:pPr marL="0" indent="0">
              <a:buNone/>
            </a:pPr>
            <a:r>
              <a:rPr lang="vi-VN" altLang="en-US" b="1" smtClean="0"/>
              <a:t>MỤC TIÊU</a:t>
            </a:r>
          </a:p>
          <a:p>
            <a:r>
              <a:rPr lang="vi-VN" altLang="en-US" sz="2800"/>
              <a:t>Xây dựng một ‘’</a:t>
            </a:r>
            <a:r>
              <a:rPr lang="en-US" altLang="en-US" sz="2800"/>
              <a:t>HTQQLCTTHLVTN bậc THS</a:t>
            </a:r>
            <a:r>
              <a:rPr lang="vi-VN" altLang="en-US" sz="2800"/>
              <a:t>’’ có thể </a:t>
            </a:r>
            <a:r>
              <a:rPr lang="vi-VN" altLang="en-US" sz="2800" u="sng"/>
              <a:t>ứng dụng được</a:t>
            </a:r>
            <a:r>
              <a:rPr lang="vi-VN" altLang="en-US" sz="2800"/>
              <a:t>.</a:t>
            </a:r>
          </a:p>
          <a:p>
            <a:r>
              <a:rPr lang="vi-VN" altLang="en-US" sz="2800"/>
              <a:t>Có hệ thống </a:t>
            </a:r>
            <a:r>
              <a:rPr lang="vi-VN" altLang="en-US" sz="2800" u="sng"/>
              <a:t>phân quyền </a:t>
            </a:r>
          </a:p>
          <a:p>
            <a:r>
              <a:rPr lang="vi-VN" altLang="en-US" sz="2800"/>
              <a:t>Phải </a:t>
            </a:r>
            <a:r>
              <a:rPr lang="vi-VN" altLang="en-US" sz="2800" u="sng"/>
              <a:t>bảo mật</a:t>
            </a:r>
          </a:p>
          <a:p>
            <a:r>
              <a:rPr lang="vi-VN" altLang="en-US" sz="2800"/>
              <a:t>Đảm bảo tốc độ thực thi và truyền tải cao.</a:t>
            </a:r>
          </a:p>
          <a:p>
            <a:r>
              <a:rPr lang="vi-VN" altLang="en-US" sz="2800"/>
              <a:t>Có áp dụng công nghệ mới và được sử dụng rộng rãi.</a:t>
            </a:r>
          </a:p>
          <a:p>
            <a:r>
              <a:rPr lang="vi-VN" altLang="en-US" sz="2800"/>
              <a:t>Có khả năng mở rộng và phát triển</a:t>
            </a:r>
          </a:p>
          <a:p>
            <a:pPr marL="0" indent="0">
              <a:buNone/>
            </a:pPr>
            <a:endParaRPr lang="vi-VN" altLang="en-US" sz="2800" smtClean="0"/>
          </a:p>
        </p:txBody>
      </p:sp>
    </p:spTree>
    <p:extLst>
      <p:ext uri="{BB962C8B-B14F-4D97-AF65-F5344CB8AC3E}">
        <p14:creationId xmlns:p14="http://schemas.microsoft.com/office/powerpoint/2010/main" val="2378296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524000"/>
            <a:ext cx="8305800" cy="5181600"/>
          </a:xfrm>
        </p:spPr>
        <p:txBody>
          <a:bodyPr/>
          <a:lstStyle/>
          <a:p>
            <a:pPr marL="0" indent="0">
              <a:buNone/>
            </a:pPr>
            <a:r>
              <a:rPr lang="vi-VN" altLang="en-US" b="1" smtClean="0"/>
              <a:t>NỘI DUNG NGHIÊN CỨU</a:t>
            </a:r>
            <a:endParaRPr lang="vi-VN" altLang="en-US" sz="2800" b="1" smtClean="0"/>
          </a:p>
          <a:p>
            <a:r>
              <a:rPr lang="vi-VN" altLang="en-US" smtClean="0"/>
              <a:t>Đối tượng nghiên cứu:</a:t>
            </a:r>
          </a:p>
          <a:p>
            <a:pPr lvl="1"/>
            <a:r>
              <a:rPr lang="vi-VN" altLang="en-US" smtClean="0"/>
              <a:t>Đối tượng là người dùng.</a:t>
            </a:r>
          </a:p>
          <a:p>
            <a:pPr lvl="1"/>
            <a:r>
              <a:rPr lang="vi-VN" altLang="en-US" smtClean="0"/>
              <a:t>Đối tượng là thực thể mô hình hóa.</a:t>
            </a:r>
          </a:p>
          <a:p>
            <a:r>
              <a:rPr lang="vi-VN" altLang="en-US" smtClean="0"/>
              <a:t>Nghiên cứu về hoạt động (chuẩn quy trình và hoạt động quản lý).</a:t>
            </a:r>
          </a:p>
          <a:p>
            <a:r>
              <a:rPr lang="vi-VN" altLang="en-US" smtClean="0"/>
              <a:t>Nghiên cứu về xây dựng và phát triển hệ thống ‘’Quản lý công tác thực hiện luận văn tốt nghiệp bậc thạc sĩ’’.</a:t>
            </a:r>
          </a:p>
          <a:p>
            <a:r>
              <a:rPr lang="vi-VN" altLang="en-US" smtClean="0"/>
              <a:t>Phương hướng</a:t>
            </a:r>
            <a:r>
              <a:rPr lang="en-US" altLang="en-US" smtClean="0"/>
              <a:t> </a:t>
            </a:r>
            <a:r>
              <a:rPr lang="vi-VN" altLang="en-US"/>
              <a:t>phát </a:t>
            </a:r>
            <a:r>
              <a:rPr lang="vi-VN" altLang="en-US" smtClean="0"/>
              <a:t>triển</a:t>
            </a:r>
            <a:r>
              <a:rPr lang="en-US" altLang="en-US" smtClean="0"/>
              <a:t> &amp;</a:t>
            </a:r>
            <a:r>
              <a:rPr lang="vi-VN" altLang="en-US" smtClean="0"/>
              <a:t> khắc phục vấn </a:t>
            </a:r>
            <a:r>
              <a:rPr lang="en-US" altLang="en-US" smtClean="0"/>
              <a:t>đề.</a:t>
            </a:r>
            <a:endParaRPr lang="vi-VN" altLang="en-US" smtClean="0"/>
          </a:p>
        </p:txBody>
      </p:sp>
      <p:pic>
        <p:nvPicPr>
          <p:cNvPr id="2050" name="Picture 2" descr="http://localhost:1234/css/image/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447800"/>
            <a:ext cx="2886075" cy="152400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04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smtClean="0"/>
              <a:t>2. </a:t>
            </a:r>
            <a:r>
              <a:rPr lang="en-US" altLang="en-US" sz="2800" smtClean="0"/>
              <a:t>PHÂN TÍCH VÀ LỰA CHỌN GIẢI PHÁP</a:t>
            </a:r>
            <a:endParaRPr lang="en-US" altLang="en-US" sz="2800"/>
          </a:p>
        </p:txBody>
      </p:sp>
      <p:sp>
        <p:nvSpPr>
          <p:cNvPr id="2" name="Content Placeholder 1"/>
          <p:cNvSpPr>
            <a:spLocks noGrp="1"/>
          </p:cNvSpPr>
          <p:nvPr>
            <p:ph idx="1"/>
          </p:nvPr>
        </p:nvSpPr>
        <p:spPr>
          <a:xfrm>
            <a:off x="304800" y="1447800"/>
            <a:ext cx="8839200" cy="6477000"/>
          </a:xfrm>
        </p:spPr>
        <p:txBody>
          <a:bodyPr/>
          <a:lstStyle/>
          <a:p>
            <a:pPr marL="0" indent="0" algn="ctr">
              <a:buNone/>
            </a:pPr>
            <a:r>
              <a:rPr lang="en-US" b="1" smtClean="0"/>
              <a:t>PHÂN TÍCH ĐÁNH GIÁ HT DỰA TRÊN YÊU CẦU</a:t>
            </a:r>
          </a:p>
          <a:p>
            <a:pPr marL="0" indent="0" algn="just">
              <a:buNone/>
            </a:pPr>
            <a:r>
              <a:rPr lang="en-US" smtClean="0"/>
              <a:t>Việc xây dựng hệ thống quản lý giáo dục đề tài “Quản lý công tác thực hiện luận văn tốt nghiệp bậc thạc sỹ” có những yêu cầu và giải pháp sau đây:</a:t>
            </a:r>
          </a:p>
          <a:p>
            <a:r>
              <a:rPr lang="en-US" smtClean="0"/>
              <a:t>Hệ thống có nhiều nhóm người dùng, mỗi người dùng có một hoặc nhiều vai trò khác nhau</a:t>
            </a:r>
            <a:br>
              <a:rPr lang="en-US" smtClean="0"/>
            </a:br>
            <a:r>
              <a:rPr lang="en-US" smtClean="0"/>
              <a:t>=&gt; </a:t>
            </a:r>
            <a:r>
              <a:rPr lang="en-US" u="sng" smtClean="0"/>
              <a:t>Chức năng phân quyền chặt chẽ</a:t>
            </a:r>
          </a:p>
          <a:p>
            <a:r>
              <a:rPr lang="en-US" smtClean="0"/>
              <a:t>Đáp ứng được khả năng xử lý nhiều kết nối đồng thời với tốc độ cao.</a:t>
            </a:r>
            <a:br>
              <a:rPr lang="en-US" smtClean="0"/>
            </a:br>
            <a:r>
              <a:rPr lang="en-US" smtClean="0"/>
              <a:t>=&gt; </a:t>
            </a:r>
            <a:r>
              <a:rPr lang="en-US" u="sng" smtClean="0"/>
              <a:t>Lựa chọn Web application với nền tảng công nghệ phù hợp</a:t>
            </a:r>
          </a:p>
          <a:p>
            <a:pPr marL="0" indent="0">
              <a:buNone/>
            </a:pPr>
            <a:endParaRPr lang="en-US" b="1" smtClean="0"/>
          </a:p>
        </p:txBody>
      </p:sp>
    </p:spTree>
    <p:extLst>
      <p:ext uri="{BB962C8B-B14F-4D97-AF65-F5344CB8AC3E}">
        <p14:creationId xmlns:p14="http://schemas.microsoft.com/office/powerpoint/2010/main" val="3973366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smtClean="0"/>
              <a:t>2. </a:t>
            </a:r>
            <a:r>
              <a:rPr lang="en-US" altLang="en-US" sz="2800" smtClean="0"/>
              <a:t>PHÂN TÍCH VÀ LỰA CHỌN GIẢI PHÁP</a:t>
            </a:r>
            <a:endParaRPr lang="en-US" altLang="en-US" sz="2800"/>
          </a:p>
        </p:txBody>
      </p:sp>
      <p:sp>
        <p:nvSpPr>
          <p:cNvPr id="2" name="Content Placeholder 1"/>
          <p:cNvSpPr>
            <a:spLocks noGrp="1"/>
          </p:cNvSpPr>
          <p:nvPr>
            <p:ph idx="1"/>
          </p:nvPr>
        </p:nvSpPr>
        <p:spPr>
          <a:xfrm>
            <a:off x="304800" y="1447800"/>
            <a:ext cx="8839200" cy="6477000"/>
          </a:xfrm>
        </p:spPr>
        <p:txBody>
          <a:bodyPr/>
          <a:lstStyle/>
          <a:p>
            <a:pPr marL="0" indent="0">
              <a:buNone/>
            </a:pPr>
            <a:r>
              <a:rPr lang="en-US" b="1" smtClean="0"/>
              <a:t>PHÂN TÍCH ĐÁNH GIÁ DỰA TRÊN YÊU CẦU</a:t>
            </a:r>
          </a:p>
          <a:p>
            <a:r>
              <a:rPr lang="en-US" smtClean="0"/>
              <a:t>Hệ thống cần yêu cầu cao về khả năng bảo mật thông tin, chống xâm nhập.</a:t>
            </a:r>
          </a:p>
          <a:p>
            <a:pPr marL="0" indent="0">
              <a:buNone/>
            </a:pPr>
            <a:r>
              <a:rPr lang="en-US" smtClean="0"/>
              <a:t>=&gt; </a:t>
            </a:r>
            <a:r>
              <a:rPr lang="en-US" u="sng" smtClean="0"/>
              <a:t>Xác thực và xử lý phải được thực hiện trên server side. Có ghi logs các sự kiện.</a:t>
            </a:r>
          </a:p>
          <a:p>
            <a:r>
              <a:rPr lang="en-US" smtClean="0"/>
              <a:t>Có hỗ trợ nhập và xuất dữ liệu, báo cáo, phiếu,…</a:t>
            </a:r>
          </a:p>
          <a:p>
            <a:pPr marL="0" indent="0">
              <a:buNone/>
            </a:pPr>
            <a:r>
              <a:rPr lang="en-US" smtClean="0"/>
              <a:t>=&gt; </a:t>
            </a:r>
            <a:r>
              <a:rPr lang="en-US" u="sng" smtClean="0"/>
              <a:t>Hỗ trợ bởi các thư viện và framework</a:t>
            </a:r>
          </a:p>
          <a:p>
            <a:r>
              <a:rPr lang="en-US" smtClean="0"/>
              <a:t>Yêu cầu về khả năng mở rộng và phát triển hệ thống trong tương lai.</a:t>
            </a:r>
          </a:p>
          <a:p>
            <a:pPr marL="0" indent="0">
              <a:buNone/>
            </a:pPr>
            <a:r>
              <a:rPr lang="en-US" smtClean="0"/>
              <a:t>=&gt; </a:t>
            </a:r>
            <a:r>
              <a:rPr lang="en-US" u="sng" smtClean="0"/>
              <a:t>Các thành phần được module hóa.</a:t>
            </a:r>
            <a:endParaRPr lang="en-US" smtClean="0"/>
          </a:p>
        </p:txBody>
      </p:sp>
    </p:spTree>
    <p:extLst>
      <p:ext uri="{BB962C8B-B14F-4D97-AF65-F5344CB8AC3E}">
        <p14:creationId xmlns:p14="http://schemas.microsoft.com/office/powerpoint/2010/main" val="371152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a:xfrm>
            <a:off x="609600" y="1552576"/>
            <a:ext cx="8229600" cy="652462"/>
          </a:xfrm>
        </p:spPr>
        <p:txBody>
          <a:bodyPr/>
          <a:lstStyle/>
          <a:p>
            <a:pPr marL="0" indent="0">
              <a:buNone/>
            </a:pPr>
            <a:r>
              <a:rPr lang="en-US" b="1" smtClean="0"/>
              <a:t>GIẢI PHÁP VỀ CÔNG NGHỆ - NODEJS</a:t>
            </a:r>
          </a:p>
        </p:txBody>
      </p:sp>
      <p:pic>
        <p:nvPicPr>
          <p:cNvPr id="3" name="Picture 2"/>
          <p:cNvPicPr>
            <a:picLocks noChangeAspect="1"/>
          </p:cNvPicPr>
          <p:nvPr/>
        </p:nvPicPr>
        <p:blipFill>
          <a:blip r:embed="rId3"/>
          <a:stretch>
            <a:fillRect/>
          </a:stretch>
        </p:blipFill>
        <p:spPr>
          <a:xfrm>
            <a:off x="5584282" y="3200400"/>
            <a:ext cx="3559718" cy="21801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Content Placeholder 1"/>
          <p:cNvSpPr txBox="1">
            <a:spLocks/>
          </p:cNvSpPr>
          <p:nvPr/>
        </p:nvSpPr>
        <p:spPr bwMode="auto">
          <a:xfrm>
            <a:off x="609600" y="2166938"/>
            <a:ext cx="4495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smtClean="0"/>
              <a:t>Xử lý giữa máy chủ và máy client theo thời gian thực (realtime).</a:t>
            </a:r>
          </a:p>
          <a:p>
            <a:pPr algn="just"/>
            <a:r>
              <a:rPr lang="en-US" sz="2800" smtClean="0"/>
              <a:t>Sử dụng nền tảng V8 JavaScript Engine có tốc độ cao.</a:t>
            </a:r>
          </a:p>
          <a:p>
            <a:pPr algn="just"/>
            <a:r>
              <a:rPr lang="en-US" sz="2800" smtClean="0"/>
              <a:t>Xử lý đơn luồng, lên tới hàng ngàn kết nối đồng thời</a:t>
            </a:r>
          </a:p>
          <a:p>
            <a:pPr algn="just"/>
            <a:r>
              <a:rPr lang="en-US" sz="2800" smtClean="0"/>
              <a:t>Có giấy phép MIT</a:t>
            </a:r>
            <a:endParaRPr lang="en-US" sz="2800" smtClean="0"/>
          </a:p>
        </p:txBody>
      </p:sp>
    </p:spTree>
    <p:extLst>
      <p:ext uri="{BB962C8B-B14F-4D97-AF65-F5344CB8AC3E}">
        <p14:creationId xmlns:p14="http://schemas.microsoft.com/office/powerpoint/2010/main" val="3963987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TotalTime>
  <Words>3851</Words>
  <Application>Microsoft Office PowerPoint</Application>
  <PresentationFormat>On-screen Show (4:3)</PresentationFormat>
  <Paragraphs>206</Paragraphs>
  <Slides>20</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Default Design</vt:lpstr>
      <vt:lpstr>BÁO CÁO LUẬN VĂN TỐT NGHIỆP</vt:lpstr>
      <vt:lpstr>NỘI DUNG BÁO CÁO </vt:lpstr>
      <vt:lpstr>1. GIỚI THIỆU VỀ ĐỀ TÀI</vt:lpstr>
      <vt:lpstr>1. GIỚI THIỆU VỀ ĐỀ TÀI</vt:lpstr>
      <vt:lpstr>1. GIỚI THIỆU VỀ ĐỀ TÀI</vt:lpstr>
      <vt:lpstr>1. GIỚI THIỆU VỀ ĐỀ TÀI</vt:lpstr>
      <vt:lpstr>2. PHÂN TÍCH VÀ LỰA CHỌN GIẢI PHÁP</vt:lpstr>
      <vt:lpstr>2. PHÂN TÍCH VÀ LỰA CHỌN GIẢI PHÁP</vt:lpstr>
      <vt:lpstr>2. PHÂN TÍCH VÀ LỰA CHỌN GIẢI PHÁP</vt:lpstr>
      <vt:lpstr>2. PHÂN TÍCH VÀ LỰA CHỌN GIẢI PHÁP</vt:lpstr>
      <vt:lpstr>2. PHÂN TÍCH VÀ LỰA CHỌN GIẢI PHÁP</vt:lpstr>
      <vt:lpstr>2. PHÂN TÍCH VÀ LỰA CHỌN GIẢI PHÁP</vt:lpstr>
      <vt:lpstr>2. PHÂN TÍCH VÀ LỰA CHỌN GIẢI PHÁP</vt:lpstr>
      <vt:lpstr>3. THIẾT KẾ VÀ CÀI ĐẶT</vt:lpstr>
      <vt:lpstr>3. THIẾT KẾ VÀ CÀI ĐẶT</vt:lpstr>
      <vt:lpstr>4. KẾT LUẬN VÀ HƯỚNG PHÁT TRIỂN</vt:lpstr>
      <vt:lpstr>4. KẾT LUẬN VÀ HƯỚNG PHÁT TRIỂN</vt:lpstr>
      <vt:lpstr>4. KẾT LUẬN VÀ HƯỚNG PHÁT TRIỂN</vt:lpstr>
      <vt:lpstr>4. KẾT LUẬN VÀ HƯỚNG PHÁT TRIỂN</vt:lpstr>
      <vt:lpstr>CẢM ƠN THẦY CÔ  VÀ CÁC BẠN  ĐÃ LẮNG NGHE</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Jimmy</cp:lastModifiedBy>
  <cp:revision>406</cp:revision>
  <dcterms:created xsi:type="dcterms:W3CDTF">2008-08-06T06:37:20Z</dcterms:created>
  <dcterms:modified xsi:type="dcterms:W3CDTF">2018-12-12T03:27:39Z</dcterms:modified>
</cp:coreProperties>
</file>