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2FCC2"/>
    <a:srgbClr val="E4C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2F1A-BD4F-405C-82C7-4B7D1D74E7F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EB017-B7FF-4767-A4FF-B3092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90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3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15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98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4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4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0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2642" y="1122363"/>
            <a:ext cx="7431158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642" y="3602038"/>
            <a:ext cx="74311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340016" y="2120367"/>
            <a:ext cx="392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6473567" y="2120367"/>
            <a:ext cx="77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7340197" y="2775800"/>
            <a:ext cx="392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3"/>
          </p:nvPr>
        </p:nvSpPr>
        <p:spPr>
          <a:xfrm>
            <a:off x="7340016" y="3484467"/>
            <a:ext cx="392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6473567" y="3471967"/>
            <a:ext cx="77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7339997" y="4139900"/>
            <a:ext cx="392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6"/>
          </p:nvPr>
        </p:nvSpPr>
        <p:spPr>
          <a:xfrm>
            <a:off x="7340116" y="4823567"/>
            <a:ext cx="392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6473667" y="4823567"/>
            <a:ext cx="77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7340197" y="5477467"/>
            <a:ext cx="392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9"/>
          </p:nvPr>
        </p:nvSpPr>
        <p:spPr>
          <a:xfrm>
            <a:off x="6473567" y="719333"/>
            <a:ext cx="47676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/>
          <p:nvPr/>
        </p:nvSpPr>
        <p:spPr>
          <a:xfrm rot="3059563" flipH="1">
            <a:off x="10332812" y="3886858"/>
            <a:ext cx="3236624" cy="3553055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8" name="Google Shape;128;p13"/>
          <p:cNvGrpSpPr/>
          <p:nvPr/>
        </p:nvGrpSpPr>
        <p:grpSpPr>
          <a:xfrm rot="3613621" flipH="1">
            <a:off x="10842629" y="35718"/>
            <a:ext cx="2901084" cy="1264420"/>
            <a:chOff x="5586650" y="985525"/>
            <a:chExt cx="1303925" cy="850925"/>
          </a:xfrm>
        </p:grpSpPr>
        <p:sp>
          <p:nvSpPr>
            <p:cNvPr id="129" name="Google Shape;129;p13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367966" y="186801"/>
            <a:ext cx="5510767" cy="5851569"/>
            <a:chOff x="4867674" y="0"/>
            <a:chExt cx="4206692" cy="4184475"/>
          </a:xfrm>
        </p:grpSpPr>
        <p:grpSp>
          <p:nvGrpSpPr>
            <p:cNvPr id="132" name="Google Shape;132;p13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133" name="Google Shape;133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7915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gradFill>
            <a:gsLst>
              <a:gs pos="82000">
                <a:srgbClr val="E4C283"/>
              </a:gs>
              <a:gs pos="0">
                <a:srgbClr val="F2FCC2"/>
              </a:gs>
            </a:gsLst>
            <a:lin ang="5400000" scaled="1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THỰC HÀNH CSDL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QUẢN LÍ GIẢI ĐẤU WORLD CUP 2018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-115549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SOCCER TEAM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548526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757" y="549531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1006047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TEAM_GROUP – BẢNG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1006801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36535" y="1492498"/>
            <a:ext cx="450245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MATCH_PLAYED – SỐ TRẬN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96591" y="150575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r="28345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69667" y="2025635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WON – SỐ TRẬN THẮNG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6003218" y="202563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06A8A5A9-51C5-4A3F-B175-69E9034A1891}"/>
              </a:ext>
            </a:extLst>
          </p:cNvPr>
          <p:cNvSpPr txBox="1">
            <a:spLocks/>
          </p:cNvSpPr>
          <p:nvPr/>
        </p:nvSpPr>
        <p:spPr>
          <a:xfrm>
            <a:off x="6889547" y="2519011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 – SỐ TRẬN HÒA</a:t>
            </a: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4DBD9EA3-983C-7642-5441-1972A9C93997}"/>
              </a:ext>
            </a:extLst>
          </p:cNvPr>
          <p:cNvSpPr txBox="1">
            <a:spLocks/>
          </p:cNvSpPr>
          <p:nvPr/>
        </p:nvSpPr>
        <p:spPr>
          <a:xfrm>
            <a:off x="6009846" y="250576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419;p38">
            <a:extLst>
              <a:ext uri="{FF2B5EF4-FFF2-40B4-BE49-F238E27FC236}">
                <a16:creationId xmlns:a16="http://schemas.microsoft.com/office/drawing/2014/main" id="{077514DA-9381-7CAE-5E86-AF3D443E1F0A}"/>
              </a:ext>
            </a:extLst>
          </p:cNvPr>
          <p:cNvSpPr txBox="1">
            <a:spLocks/>
          </p:cNvSpPr>
          <p:nvPr/>
        </p:nvSpPr>
        <p:spPr>
          <a:xfrm>
            <a:off x="6889547" y="2982442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LOST – SỐ TRẬN THUA</a:t>
            </a:r>
          </a:p>
        </p:txBody>
      </p:sp>
      <p:sp>
        <p:nvSpPr>
          <p:cNvPr id="16" name="Google Shape;420;p38">
            <a:extLst>
              <a:ext uri="{FF2B5EF4-FFF2-40B4-BE49-F238E27FC236}">
                <a16:creationId xmlns:a16="http://schemas.microsoft.com/office/drawing/2014/main" id="{A98A2574-DAB0-A9A4-814F-AB6E61E28A8D}"/>
              </a:ext>
            </a:extLst>
          </p:cNvPr>
          <p:cNvSpPr txBox="1">
            <a:spLocks/>
          </p:cNvSpPr>
          <p:nvPr/>
        </p:nvSpPr>
        <p:spPr>
          <a:xfrm>
            <a:off x="6023098" y="298244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7" name="Google Shape;419;p38">
            <a:extLst>
              <a:ext uri="{FF2B5EF4-FFF2-40B4-BE49-F238E27FC236}">
                <a16:creationId xmlns:a16="http://schemas.microsoft.com/office/drawing/2014/main" id="{DDF85E0E-4E56-7B16-9FA2-37358117AECE}"/>
              </a:ext>
            </a:extLst>
          </p:cNvPr>
          <p:cNvSpPr txBox="1">
            <a:spLocks/>
          </p:cNvSpPr>
          <p:nvPr/>
        </p:nvSpPr>
        <p:spPr>
          <a:xfrm>
            <a:off x="6876294" y="3460052"/>
            <a:ext cx="4754244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GOAL_FOR – SỐ BÀN THẮNG</a:t>
            </a:r>
          </a:p>
        </p:txBody>
      </p:sp>
      <p:sp>
        <p:nvSpPr>
          <p:cNvPr id="18" name="Google Shape;420;p38">
            <a:extLst>
              <a:ext uri="{FF2B5EF4-FFF2-40B4-BE49-F238E27FC236}">
                <a16:creationId xmlns:a16="http://schemas.microsoft.com/office/drawing/2014/main" id="{3F95DFDB-7A8D-D58C-77FB-1947A21FC879}"/>
              </a:ext>
            </a:extLst>
          </p:cNvPr>
          <p:cNvSpPr txBox="1">
            <a:spLocks/>
          </p:cNvSpPr>
          <p:nvPr/>
        </p:nvSpPr>
        <p:spPr>
          <a:xfrm>
            <a:off x="6023097" y="346005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9" name="Google Shape;419;p38">
            <a:extLst>
              <a:ext uri="{FF2B5EF4-FFF2-40B4-BE49-F238E27FC236}">
                <a16:creationId xmlns:a16="http://schemas.microsoft.com/office/drawing/2014/main" id="{017F1D36-2602-DE80-6005-1E409842520A}"/>
              </a:ext>
            </a:extLst>
          </p:cNvPr>
          <p:cNvSpPr txBox="1">
            <a:spLocks/>
          </p:cNvSpPr>
          <p:nvPr/>
        </p:nvSpPr>
        <p:spPr>
          <a:xfrm>
            <a:off x="6863040" y="3995704"/>
            <a:ext cx="507716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GOAL_AGNST – SỐ TRẬN THUA</a:t>
            </a:r>
          </a:p>
        </p:txBody>
      </p:sp>
      <p:sp>
        <p:nvSpPr>
          <p:cNvPr id="20" name="Google Shape;420;p38">
            <a:extLst>
              <a:ext uri="{FF2B5EF4-FFF2-40B4-BE49-F238E27FC236}">
                <a16:creationId xmlns:a16="http://schemas.microsoft.com/office/drawing/2014/main" id="{8B34FAD1-214E-A7E9-73CE-79AE385DA335}"/>
              </a:ext>
            </a:extLst>
          </p:cNvPr>
          <p:cNvSpPr txBox="1">
            <a:spLocks/>
          </p:cNvSpPr>
          <p:nvPr/>
        </p:nvSpPr>
        <p:spPr>
          <a:xfrm>
            <a:off x="6023096" y="3982460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1" name="Google Shape;419;p38">
            <a:extLst>
              <a:ext uri="{FF2B5EF4-FFF2-40B4-BE49-F238E27FC236}">
                <a16:creationId xmlns:a16="http://schemas.microsoft.com/office/drawing/2014/main" id="{8B14833E-75C5-10B3-48BE-D90933970EF8}"/>
              </a:ext>
            </a:extLst>
          </p:cNvPr>
          <p:cNvSpPr txBox="1">
            <a:spLocks/>
          </p:cNvSpPr>
          <p:nvPr/>
        </p:nvSpPr>
        <p:spPr>
          <a:xfrm>
            <a:off x="6863043" y="4490676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GOAL_DIFF – HIỆU SỐ</a:t>
            </a:r>
          </a:p>
        </p:txBody>
      </p:sp>
      <p:sp>
        <p:nvSpPr>
          <p:cNvPr id="22" name="Google Shape;420;p38">
            <a:extLst>
              <a:ext uri="{FF2B5EF4-FFF2-40B4-BE49-F238E27FC236}">
                <a16:creationId xmlns:a16="http://schemas.microsoft.com/office/drawing/2014/main" id="{3A7361D2-6C89-7481-A588-1C3E0C2E6015}"/>
              </a:ext>
            </a:extLst>
          </p:cNvPr>
          <p:cNvSpPr txBox="1">
            <a:spLocks/>
          </p:cNvSpPr>
          <p:nvPr/>
        </p:nvSpPr>
        <p:spPr>
          <a:xfrm>
            <a:off x="6036350" y="451307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23" name="Google Shape;419;p38">
            <a:extLst>
              <a:ext uri="{FF2B5EF4-FFF2-40B4-BE49-F238E27FC236}">
                <a16:creationId xmlns:a16="http://schemas.microsoft.com/office/drawing/2014/main" id="{4A30843E-B047-8760-77CE-33D06F9619F4}"/>
              </a:ext>
            </a:extLst>
          </p:cNvPr>
          <p:cNvSpPr txBox="1">
            <a:spLocks/>
          </p:cNvSpPr>
          <p:nvPr/>
        </p:nvSpPr>
        <p:spPr>
          <a:xfrm>
            <a:off x="6889547" y="5004861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– SỐ ĐIỂM</a:t>
            </a:r>
          </a:p>
        </p:txBody>
      </p:sp>
      <p:sp>
        <p:nvSpPr>
          <p:cNvPr id="24" name="Google Shape;420;p38">
            <a:extLst>
              <a:ext uri="{FF2B5EF4-FFF2-40B4-BE49-F238E27FC236}">
                <a16:creationId xmlns:a16="http://schemas.microsoft.com/office/drawing/2014/main" id="{40C654AE-067D-56C9-2A3E-41FB554F27A6}"/>
              </a:ext>
            </a:extLst>
          </p:cNvPr>
          <p:cNvSpPr txBox="1">
            <a:spLocks/>
          </p:cNvSpPr>
          <p:nvPr/>
        </p:nvSpPr>
        <p:spPr>
          <a:xfrm>
            <a:off x="6009846" y="5004866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5" name="Google Shape;419;p38">
            <a:extLst>
              <a:ext uri="{FF2B5EF4-FFF2-40B4-BE49-F238E27FC236}">
                <a16:creationId xmlns:a16="http://schemas.microsoft.com/office/drawing/2014/main" id="{A7E85AB1-BB2E-6171-3F4B-F09B5BC76AC9}"/>
              </a:ext>
            </a:extLst>
          </p:cNvPr>
          <p:cNvSpPr txBox="1">
            <a:spLocks/>
          </p:cNvSpPr>
          <p:nvPr/>
        </p:nvSpPr>
        <p:spPr>
          <a:xfrm>
            <a:off x="6876295" y="5508047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GROUP_POSITION– HẠNG</a:t>
            </a:r>
          </a:p>
        </p:txBody>
      </p:sp>
      <p:sp>
        <p:nvSpPr>
          <p:cNvPr id="26" name="Google Shape;420;p38">
            <a:extLst>
              <a:ext uri="{FF2B5EF4-FFF2-40B4-BE49-F238E27FC236}">
                <a16:creationId xmlns:a16="http://schemas.microsoft.com/office/drawing/2014/main" id="{515C4039-36C9-9799-BCFB-10FDE6DE9E09}"/>
              </a:ext>
            </a:extLst>
          </p:cNvPr>
          <p:cNvSpPr txBox="1">
            <a:spLocks/>
          </p:cNvSpPr>
          <p:nvPr/>
        </p:nvSpPr>
        <p:spPr>
          <a:xfrm>
            <a:off x="6036349" y="552130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30359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56724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PLAYER MAST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945696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PLAYER_ID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945696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1636854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TEAM_ID – MÃ ĐỘI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162435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63040" y="2307113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JERSEY_NO – SỐ ÁO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96591" y="230711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r="635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69667" y="2966941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PLAYER_NAME – TÊN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5989966" y="2966941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FCB5D79C-ED8C-3ED2-66A7-A9A50D7DA4E9}"/>
              </a:ext>
            </a:extLst>
          </p:cNvPr>
          <p:cNvSpPr txBox="1">
            <a:spLocks/>
          </p:cNvSpPr>
          <p:nvPr/>
        </p:nvSpPr>
        <p:spPr>
          <a:xfrm>
            <a:off x="6863043" y="3593374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PLAYER_POS – VỊ TRÍ</a:t>
            </a: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F2A312D5-297C-8DFE-B62E-ACBEF3041C8C}"/>
              </a:ext>
            </a:extLst>
          </p:cNvPr>
          <p:cNvSpPr txBox="1">
            <a:spLocks/>
          </p:cNvSpPr>
          <p:nvPr/>
        </p:nvSpPr>
        <p:spPr>
          <a:xfrm>
            <a:off x="5996594" y="359337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419;p38">
            <a:extLst>
              <a:ext uri="{FF2B5EF4-FFF2-40B4-BE49-F238E27FC236}">
                <a16:creationId xmlns:a16="http://schemas.microsoft.com/office/drawing/2014/main" id="{35838886-1047-AAF8-CBF3-3607F88505E2}"/>
              </a:ext>
            </a:extLst>
          </p:cNvPr>
          <p:cNvSpPr txBox="1">
            <a:spLocks/>
          </p:cNvSpPr>
          <p:nvPr/>
        </p:nvSpPr>
        <p:spPr>
          <a:xfrm>
            <a:off x="6876294" y="4193962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– TUỔI</a:t>
            </a:r>
          </a:p>
        </p:txBody>
      </p:sp>
      <p:sp>
        <p:nvSpPr>
          <p:cNvPr id="16" name="Google Shape;420;p38">
            <a:extLst>
              <a:ext uri="{FF2B5EF4-FFF2-40B4-BE49-F238E27FC236}">
                <a16:creationId xmlns:a16="http://schemas.microsoft.com/office/drawing/2014/main" id="{6FBF681F-F197-761A-2389-AA2B9673A39F}"/>
              </a:ext>
            </a:extLst>
          </p:cNvPr>
          <p:cNvSpPr txBox="1">
            <a:spLocks/>
          </p:cNvSpPr>
          <p:nvPr/>
        </p:nvSpPr>
        <p:spPr>
          <a:xfrm>
            <a:off x="6009845" y="419396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7" name="Google Shape;419;p38">
            <a:extLst>
              <a:ext uri="{FF2B5EF4-FFF2-40B4-BE49-F238E27FC236}">
                <a16:creationId xmlns:a16="http://schemas.microsoft.com/office/drawing/2014/main" id="{81AD11BB-6520-790D-B32F-7F3A46F1044A}"/>
              </a:ext>
            </a:extLst>
          </p:cNvPr>
          <p:cNvSpPr txBox="1">
            <a:spLocks/>
          </p:cNvSpPr>
          <p:nvPr/>
        </p:nvSpPr>
        <p:spPr>
          <a:xfrm>
            <a:off x="6876292" y="4767116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PLAYING_CLB – TÊN CLB</a:t>
            </a:r>
          </a:p>
        </p:txBody>
      </p:sp>
      <p:sp>
        <p:nvSpPr>
          <p:cNvPr id="18" name="Google Shape;420;p38">
            <a:extLst>
              <a:ext uri="{FF2B5EF4-FFF2-40B4-BE49-F238E27FC236}">
                <a16:creationId xmlns:a16="http://schemas.microsoft.com/office/drawing/2014/main" id="{2F9E6136-07EE-FD03-629F-51CE528ADCC1}"/>
              </a:ext>
            </a:extLst>
          </p:cNvPr>
          <p:cNvSpPr txBox="1">
            <a:spLocks/>
          </p:cNvSpPr>
          <p:nvPr/>
        </p:nvSpPr>
        <p:spPr>
          <a:xfrm>
            <a:off x="6009843" y="4767116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181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-115549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MATCH MAST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411366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MATCH_NO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757" y="412371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0543" y="814023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PLAY_STAGE – VÒNG ĐẤU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833065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27391" y="1273042"/>
            <a:ext cx="450245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PLAY_DATE – NGÀY ĐẤU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87447" y="1286296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r="27576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69667" y="1686915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– KẾT QUẢ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6003218" y="171474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06A8A5A9-51C5-4A3F-B175-69E9034A1891}"/>
              </a:ext>
            </a:extLst>
          </p:cNvPr>
          <p:cNvSpPr txBox="1">
            <a:spLocks/>
          </p:cNvSpPr>
          <p:nvPr/>
        </p:nvSpPr>
        <p:spPr>
          <a:xfrm>
            <a:off x="6889547" y="2144107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TEAM1 –  ĐỘI 1</a:t>
            </a: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4DBD9EA3-983C-7642-5441-1972A9C93997}"/>
              </a:ext>
            </a:extLst>
          </p:cNvPr>
          <p:cNvSpPr txBox="1">
            <a:spLocks/>
          </p:cNvSpPr>
          <p:nvPr/>
        </p:nvSpPr>
        <p:spPr>
          <a:xfrm>
            <a:off x="6009846" y="213086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419;p38">
            <a:extLst>
              <a:ext uri="{FF2B5EF4-FFF2-40B4-BE49-F238E27FC236}">
                <a16:creationId xmlns:a16="http://schemas.microsoft.com/office/drawing/2014/main" id="{077514DA-9381-7CAE-5E86-AF3D443E1F0A}"/>
              </a:ext>
            </a:extLst>
          </p:cNvPr>
          <p:cNvSpPr txBox="1">
            <a:spLocks/>
          </p:cNvSpPr>
          <p:nvPr/>
        </p:nvSpPr>
        <p:spPr>
          <a:xfrm>
            <a:off x="6889547" y="2634970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TEAM2 –  </a:t>
            </a:r>
            <a:r>
              <a:rPr lang="en-US" dirty="0" err="1">
                <a:latin typeface="Arial"/>
                <a:cs typeface="Arial"/>
              </a:rPr>
              <a:t>ĐỘi</a:t>
            </a:r>
            <a:r>
              <a:rPr lang="en-US" dirty="0">
                <a:latin typeface="Arial"/>
                <a:cs typeface="Arial"/>
              </a:rPr>
              <a:t> 2</a:t>
            </a:r>
          </a:p>
        </p:txBody>
      </p:sp>
      <p:sp>
        <p:nvSpPr>
          <p:cNvPr id="16" name="Google Shape;420;p38">
            <a:extLst>
              <a:ext uri="{FF2B5EF4-FFF2-40B4-BE49-F238E27FC236}">
                <a16:creationId xmlns:a16="http://schemas.microsoft.com/office/drawing/2014/main" id="{A98A2574-DAB0-A9A4-814F-AB6E61E28A8D}"/>
              </a:ext>
            </a:extLst>
          </p:cNvPr>
          <p:cNvSpPr txBox="1">
            <a:spLocks/>
          </p:cNvSpPr>
          <p:nvPr/>
        </p:nvSpPr>
        <p:spPr>
          <a:xfrm>
            <a:off x="6023098" y="261668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7" name="Google Shape;419;p38">
            <a:extLst>
              <a:ext uri="{FF2B5EF4-FFF2-40B4-BE49-F238E27FC236}">
                <a16:creationId xmlns:a16="http://schemas.microsoft.com/office/drawing/2014/main" id="{DDF85E0E-4E56-7B16-9FA2-37358117AECE}"/>
              </a:ext>
            </a:extLst>
          </p:cNvPr>
          <p:cNvSpPr txBox="1">
            <a:spLocks/>
          </p:cNvSpPr>
          <p:nvPr/>
        </p:nvSpPr>
        <p:spPr>
          <a:xfrm>
            <a:off x="6876294" y="4173284"/>
            <a:ext cx="5607254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DECIDED_BY – QUYẾT ĐỊNH BẰNG</a:t>
            </a:r>
          </a:p>
        </p:txBody>
      </p:sp>
      <p:sp>
        <p:nvSpPr>
          <p:cNvPr id="18" name="Google Shape;420;p38">
            <a:extLst>
              <a:ext uri="{FF2B5EF4-FFF2-40B4-BE49-F238E27FC236}">
                <a16:creationId xmlns:a16="http://schemas.microsoft.com/office/drawing/2014/main" id="{3F95DFDB-7A8D-D58C-77FB-1947A21FC879}"/>
              </a:ext>
            </a:extLst>
          </p:cNvPr>
          <p:cNvSpPr txBox="1">
            <a:spLocks/>
          </p:cNvSpPr>
          <p:nvPr/>
        </p:nvSpPr>
        <p:spPr>
          <a:xfrm>
            <a:off x="6023097" y="4173289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19" name="Google Shape;419;p38">
            <a:extLst>
              <a:ext uri="{FF2B5EF4-FFF2-40B4-BE49-F238E27FC236}">
                <a16:creationId xmlns:a16="http://schemas.microsoft.com/office/drawing/2014/main" id="{017F1D36-2602-DE80-6005-1E409842520A}"/>
              </a:ext>
            </a:extLst>
          </p:cNvPr>
          <p:cNvSpPr txBox="1">
            <a:spLocks/>
          </p:cNvSpPr>
          <p:nvPr/>
        </p:nvSpPr>
        <p:spPr>
          <a:xfrm>
            <a:off x="6863040" y="4699792"/>
            <a:ext cx="507716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VENUE_ID – MÃ SÂN</a:t>
            </a:r>
          </a:p>
        </p:txBody>
      </p:sp>
      <p:sp>
        <p:nvSpPr>
          <p:cNvPr id="20" name="Google Shape;420;p38">
            <a:extLst>
              <a:ext uri="{FF2B5EF4-FFF2-40B4-BE49-F238E27FC236}">
                <a16:creationId xmlns:a16="http://schemas.microsoft.com/office/drawing/2014/main" id="{8B34FAD1-214E-A7E9-73CE-79AE385DA335}"/>
              </a:ext>
            </a:extLst>
          </p:cNvPr>
          <p:cNvSpPr txBox="1">
            <a:spLocks/>
          </p:cNvSpPr>
          <p:nvPr/>
        </p:nvSpPr>
        <p:spPr>
          <a:xfrm>
            <a:off x="6023096" y="468654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1" name="Google Shape;419;p38">
            <a:extLst>
              <a:ext uri="{FF2B5EF4-FFF2-40B4-BE49-F238E27FC236}">
                <a16:creationId xmlns:a16="http://schemas.microsoft.com/office/drawing/2014/main" id="{8B14833E-75C5-10B3-48BE-D90933970EF8}"/>
              </a:ext>
            </a:extLst>
          </p:cNvPr>
          <p:cNvSpPr txBox="1">
            <a:spLocks/>
          </p:cNvSpPr>
          <p:nvPr/>
        </p:nvSpPr>
        <p:spPr>
          <a:xfrm>
            <a:off x="6863043" y="5231340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AUDENCE – SỐ KHÁN GIẢ</a:t>
            </a:r>
          </a:p>
        </p:txBody>
      </p:sp>
      <p:sp>
        <p:nvSpPr>
          <p:cNvPr id="22" name="Google Shape;420;p38">
            <a:extLst>
              <a:ext uri="{FF2B5EF4-FFF2-40B4-BE49-F238E27FC236}">
                <a16:creationId xmlns:a16="http://schemas.microsoft.com/office/drawing/2014/main" id="{3A7361D2-6C89-7481-A588-1C3E0C2E6015}"/>
              </a:ext>
            </a:extLst>
          </p:cNvPr>
          <p:cNvSpPr txBox="1">
            <a:spLocks/>
          </p:cNvSpPr>
          <p:nvPr/>
        </p:nvSpPr>
        <p:spPr>
          <a:xfrm>
            <a:off x="6036350" y="524459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23" name="Google Shape;419;p38">
            <a:extLst>
              <a:ext uri="{FF2B5EF4-FFF2-40B4-BE49-F238E27FC236}">
                <a16:creationId xmlns:a16="http://schemas.microsoft.com/office/drawing/2014/main" id="{4A30843E-B047-8760-77CE-33D06F9619F4}"/>
              </a:ext>
            </a:extLst>
          </p:cNvPr>
          <p:cNvSpPr txBox="1">
            <a:spLocks/>
          </p:cNvSpPr>
          <p:nvPr/>
        </p:nvSpPr>
        <p:spPr>
          <a:xfrm>
            <a:off x="6871259" y="5800389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PLR_OF_MATCH – MVP</a:t>
            </a:r>
          </a:p>
        </p:txBody>
      </p:sp>
      <p:sp>
        <p:nvSpPr>
          <p:cNvPr id="24" name="Google Shape;420;p38">
            <a:extLst>
              <a:ext uri="{FF2B5EF4-FFF2-40B4-BE49-F238E27FC236}">
                <a16:creationId xmlns:a16="http://schemas.microsoft.com/office/drawing/2014/main" id="{40C654AE-067D-56C9-2A3E-41FB554F27A6}"/>
              </a:ext>
            </a:extLst>
          </p:cNvPr>
          <p:cNvSpPr txBox="1">
            <a:spLocks/>
          </p:cNvSpPr>
          <p:nvPr/>
        </p:nvSpPr>
        <p:spPr>
          <a:xfrm>
            <a:off x="6009846" y="580953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29" name="Google Shape;419;p38">
            <a:extLst>
              <a:ext uri="{FF2B5EF4-FFF2-40B4-BE49-F238E27FC236}">
                <a16:creationId xmlns:a16="http://schemas.microsoft.com/office/drawing/2014/main" id="{75339738-A0D8-E9D8-8A73-A9B65E77AA43}"/>
              </a:ext>
            </a:extLst>
          </p:cNvPr>
          <p:cNvSpPr txBox="1">
            <a:spLocks/>
          </p:cNvSpPr>
          <p:nvPr/>
        </p:nvSpPr>
        <p:spPr>
          <a:xfrm>
            <a:off x="6877354" y="3035654"/>
            <a:ext cx="4662373" cy="773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TEAM1_GOAL –  SỐ BÀN Đ1</a:t>
            </a:r>
          </a:p>
        </p:txBody>
      </p:sp>
      <p:sp>
        <p:nvSpPr>
          <p:cNvPr id="30" name="Google Shape;420;p38">
            <a:extLst>
              <a:ext uri="{FF2B5EF4-FFF2-40B4-BE49-F238E27FC236}">
                <a16:creationId xmlns:a16="http://schemas.microsoft.com/office/drawing/2014/main" id="{3410A052-FBA7-8D5C-7557-9B6779EA071F}"/>
              </a:ext>
            </a:extLst>
          </p:cNvPr>
          <p:cNvSpPr txBox="1">
            <a:spLocks/>
          </p:cNvSpPr>
          <p:nvPr/>
        </p:nvSpPr>
        <p:spPr>
          <a:xfrm>
            <a:off x="6010906" y="3035660"/>
            <a:ext cx="779200" cy="773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1" name="Google Shape;419;p38">
            <a:extLst>
              <a:ext uri="{FF2B5EF4-FFF2-40B4-BE49-F238E27FC236}">
                <a16:creationId xmlns:a16="http://schemas.microsoft.com/office/drawing/2014/main" id="{13BF93F6-B98A-B747-B7C4-FB3ED5DACA1C}"/>
              </a:ext>
            </a:extLst>
          </p:cNvPr>
          <p:cNvSpPr txBox="1">
            <a:spLocks/>
          </p:cNvSpPr>
          <p:nvPr/>
        </p:nvSpPr>
        <p:spPr>
          <a:xfrm>
            <a:off x="6883450" y="3590390"/>
            <a:ext cx="4662373" cy="773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TEAM2_GOAL –  SỐ BÀN Đ2</a:t>
            </a:r>
          </a:p>
        </p:txBody>
      </p:sp>
      <p:sp>
        <p:nvSpPr>
          <p:cNvPr id="32" name="Google Shape;420;p38">
            <a:extLst>
              <a:ext uri="{FF2B5EF4-FFF2-40B4-BE49-F238E27FC236}">
                <a16:creationId xmlns:a16="http://schemas.microsoft.com/office/drawing/2014/main" id="{C820E15F-FC3C-456F-6FCF-4EDFD8A408FB}"/>
              </a:ext>
            </a:extLst>
          </p:cNvPr>
          <p:cNvSpPr txBox="1">
            <a:spLocks/>
          </p:cNvSpPr>
          <p:nvPr/>
        </p:nvSpPr>
        <p:spPr>
          <a:xfrm>
            <a:off x="6017002" y="3590396"/>
            <a:ext cx="779200" cy="773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789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679577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COACH MAST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1484263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148426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2039984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COACH_ID – MÃ HLV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202748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49787" y="2530941"/>
            <a:ext cx="439137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COACH_NAME – TÊN HLV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83339" y="2530941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r="26862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0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56724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 DETAILS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7" y="662232"/>
            <a:ext cx="440878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GOAL_ID – MÃ BÀN THẮNG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66223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1133934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MATCH_NO – MÃ TRẬN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112143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63039" y="1657889"/>
            <a:ext cx="437812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PLAYER_ID – MÃ CẦU THỦ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96591" y="1657889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" b="450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82919" y="2158557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TEAM_ID – MÃ ĐỘI BÓNG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6003218" y="215855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FCB5D79C-ED8C-3ED2-66A7-A9A50D7DA4E9}"/>
              </a:ext>
            </a:extLst>
          </p:cNvPr>
          <p:cNvSpPr txBox="1">
            <a:spLocks/>
          </p:cNvSpPr>
          <p:nvPr/>
        </p:nvSpPr>
        <p:spPr>
          <a:xfrm>
            <a:off x="6876295" y="2709054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GOAL_TIME – TG GHI BÀN</a:t>
            </a: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F2A312D5-297C-8DFE-B62E-ACBEF3041C8C}"/>
              </a:ext>
            </a:extLst>
          </p:cNvPr>
          <p:cNvSpPr txBox="1">
            <a:spLocks/>
          </p:cNvSpPr>
          <p:nvPr/>
        </p:nvSpPr>
        <p:spPr>
          <a:xfrm>
            <a:off x="6009846" y="270905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419;p38">
            <a:extLst>
              <a:ext uri="{FF2B5EF4-FFF2-40B4-BE49-F238E27FC236}">
                <a16:creationId xmlns:a16="http://schemas.microsoft.com/office/drawing/2014/main" id="{35838886-1047-AAF8-CBF3-3607F88505E2}"/>
              </a:ext>
            </a:extLst>
          </p:cNvPr>
          <p:cNvSpPr txBox="1">
            <a:spLocks/>
          </p:cNvSpPr>
          <p:nvPr/>
        </p:nvSpPr>
        <p:spPr>
          <a:xfrm>
            <a:off x="6876294" y="3371794"/>
            <a:ext cx="5183184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GOAL_TYPE – KIỂU BÀN THẮNG</a:t>
            </a:r>
          </a:p>
        </p:txBody>
      </p:sp>
      <p:sp>
        <p:nvSpPr>
          <p:cNvPr id="16" name="Google Shape;420;p38">
            <a:extLst>
              <a:ext uri="{FF2B5EF4-FFF2-40B4-BE49-F238E27FC236}">
                <a16:creationId xmlns:a16="http://schemas.microsoft.com/office/drawing/2014/main" id="{6FBF681F-F197-761A-2389-AA2B9673A39F}"/>
              </a:ext>
            </a:extLst>
          </p:cNvPr>
          <p:cNvSpPr txBox="1">
            <a:spLocks/>
          </p:cNvSpPr>
          <p:nvPr/>
        </p:nvSpPr>
        <p:spPr>
          <a:xfrm>
            <a:off x="6009845" y="337179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9" name="Google Shape;419;p38">
            <a:extLst>
              <a:ext uri="{FF2B5EF4-FFF2-40B4-BE49-F238E27FC236}">
                <a16:creationId xmlns:a16="http://schemas.microsoft.com/office/drawing/2014/main" id="{88384BFF-8769-CBCE-C502-6A5324664B62}"/>
              </a:ext>
            </a:extLst>
          </p:cNvPr>
          <p:cNvSpPr txBox="1">
            <a:spLocks/>
          </p:cNvSpPr>
          <p:nvPr/>
        </p:nvSpPr>
        <p:spPr>
          <a:xfrm>
            <a:off x="6882919" y="3993589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GOAL_HALF – HIỆP THỨ</a:t>
            </a:r>
          </a:p>
        </p:txBody>
      </p:sp>
      <p:sp>
        <p:nvSpPr>
          <p:cNvPr id="20" name="Google Shape;420;p38">
            <a:extLst>
              <a:ext uri="{FF2B5EF4-FFF2-40B4-BE49-F238E27FC236}">
                <a16:creationId xmlns:a16="http://schemas.microsoft.com/office/drawing/2014/main" id="{A62E8A18-EF5F-3722-4A52-99F148FA8E5E}"/>
              </a:ext>
            </a:extLst>
          </p:cNvPr>
          <p:cNvSpPr txBox="1">
            <a:spLocks/>
          </p:cNvSpPr>
          <p:nvPr/>
        </p:nvSpPr>
        <p:spPr>
          <a:xfrm>
            <a:off x="6016470" y="3993589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1" name="Google Shape;419;p38">
            <a:extLst>
              <a:ext uri="{FF2B5EF4-FFF2-40B4-BE49-F238E27FC236}">
                <a16:creationId xmlns:a16="http://schemas.microsoft.com/office/drawing/2014/main" id="{A81AC1DF-EE89-229C-FE60-4CCA6459AB49}"/>
              </a:ext>
            </a:extLst>
          </p:cNvPr>
          <p:cNvSpPr txBox="1">
            <a:spLocks/>
          </p:cNvSpPr>
          <p:nvPr/>
        </p:nvSpPr>
        <p:spPr>
          <a:xfrm>
            <a:off x="6907302" y="4594045"/>
            <a:ext cx="4879313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GOAL_SCHEDUDE – HIỆP ĐẤU</a:t>
            </a:r>
          </a:p>
        </p:txBody>
      </p:sp>
      <p:sp>
        <p:nvSpPr>
          <p:cNvPr id="22" name="Google Shape;420;p38">
            <a:extLst>
              <a:ext uri="{FF2B5EF4-FFF2-40B4-BE49-F238E27FC236}">
                <a16:creationId xmlns:a16="http://schemas.microsoft.com/office/drawing/2014/main" id="{A25C3A93-968C-BC16-55F8-41F890CC9C8E}"/>
              </a:ext>
            </a:extLst>
          </p:cNvPr>
          <p:cNvSpPr txBox="1">
            <a:spLocks/>
          </p:cNvSpPr>
          <p:nvPr/>
        </p:nvSpPr>
        <p:spPr>
          <a:xfrm>
            <a:off x="6040854" y="4594045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4772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56724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CARD DETAILS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7" y="1366320"/>
            <a:ext cx="440878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CARD_ID – MÃ THẺ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1366320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2103198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MATCH_NO – MÃ TRẬN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209069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63039" y="2819177"/>
            <a:ext cx="437812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PLAYER_ID – MÃ CẦU THỦ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96591" y="281917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115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82919" y="3575877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– LOẠI THẺ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6003218" y="357587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FCB5D79C-ED8C-3ED2-66A7-A9A50D7DA4E9}"/>
              </a:ext>
            </a:extLst>
          </p:cNvPr>
          <p:cNvSpPr txBox="1">
            <a:spLocks/>
          </p:cNvSpPr>
          <p:nvPr/>
        </p:nvSpPr>
        <p:spPr>
          <a:xfrm>
            <a:off x="6876295" y="4272678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GOAL_TIME – TG PHẠT</a:t>
            </a: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F2A312D5-297C-8DFE-B62E-ACBEF3041C8C}"/>
              </a:ext>
            </a:extLst>
          </p:cNvPr>
          <p:cNvSpPr txBox="1">
            <a:spLocks/>
          </p:cNvSpPr>
          <p:nvPr/>
        </p:nvSpPr>
        <p:spPr>
          <a:xfrm>
            <a:off x="6009846" y="427267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872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679577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REFEREE MAST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2389519"/>
            <a:ext cx="490035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REFEREE_ID –  MÃ TRỌNG TÀI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2389519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3557888"/>
            <a:ext cx="527525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REFEREE_ </a:t>
            </a:r>
            <a:r>
              <a:rPr lang="en" dirty="0"/>
              <a:t>NAME – TÊN TRỌNG TÀI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3545388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r="27576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EAD98-E472-6518-29BB-C3F5BB18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MÔ HÌNH QUAN HỆ DỮ LIỆU</a:t>
            </a:r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EC933B80-3661-06B6-B333-D01188E4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69" y="1422139"/>
            <a:ext cx="8721661" cy="47315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31773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D5358EAD-A9BB-8D1E-0848-7FAECD63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77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8962CA-669E-0339-845E-541A8DD2B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24" y="318047"/>
            <a:ext cx="8606931" cy="1681814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11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50" y="335189"/>
            <a:ext cx="10515600" cy="1325563"/>
          </a:xfrm>
        </p:spPr>
        <p:txBody>
          <a:bodyPr/>
          <a:lstStyle/>
          <a:p>
            <a:r>
              <a:rPr lang="en-US" dirty="0"/>
              <a:t>THÀNH VIÊN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3385D395-45F1-2C6B-74A1-EFFD6FA03B41}"/>
              </a:ext>
            </a:extLst>
          </p:cNvPr>
          <p:cNvSpPr/>
          <p:nvPr/>
        </p:nvSpPr>
        <p:spPr>
          <a:xfrm>
            <a:off x="838200" y="5030787"/>
            <a:ext cx="1346201" cy="132556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EAF4E9E-94DF-5627-CE8A-52B1700EC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5191918"/>
            <a:ext cx="977900" cy="977900"/>
          </a:xfrm>
          <a:prstGeom prst="rect">
            <a:avLst/>
          </a:prstGeom>
        </p:spPr>
      </p:pic>
      <p:pic>
        <p:nvPicPr>
          <p:cNvPr id="18" name="Hình ảnh 17" descr="Ảnh có chứa văn bản&#10;&#10;Mô tả được tạo tự động">
            <a:extLst>
              <a:ext uri="{FF2B5EF4-FFF2-40B4-BE49-F238E27FC236}">
                <a16:creationId xmlns:a16="http://schemas.microsoft.com/office/drawing/2014/main" id="{B33208C9-924D-8862-513B-BCE7DD60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4" y="5228740"/>
            <a:ext cx="6716123" cy="900835"/>
          </a:xfrm>
          <a:prstGeom prst="rect">
            <a:avLst/>
          </a:prstGeom>
        </p:spPr>
      </p:pic>
      <p:sp>
        <p:nvSpPr>
          <p:cNvPr id="19" name="Lưu đồ: Đường kết nối 18">
            <a:extLst>
              <a:ext uri="{FF2B5EF4-FFF2-40B4-BE49-F238E27FC236}">
                <a16:creationId xmlns:a16="http://schemas.microsoft.com/office/drawing/2014/main" id="{FF2D3DC2-26BF-2177-FF73-77B05DA1DFB1}"/>
              </a:ext>
            </a:extLst>
          </p:cNvPr>
          <p:cNvSpPr/>
          <p:nvPr/>
        </p:nvSpPr>
        <p:spPr>
          <a:xfrm>
            <a:off x="838199" y="3267869"/>
            <a:ext cx="1346201" cy="132556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7AA4C89F-6B75-AC41-41FC-13EDAD330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3419556"/>
            <a:ext cx="1022188" cy="1022188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C4A28474-AEB8-08F4-D963-D9BBBC31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4" y="3488928"/>
            <a:ext cx="7483176" cy="900835"/>
          </a:xfrm>
          <a:prstGeom prst="rect">
            <a:avLst/>
          </a:prstGeom>
        </p:spPr>
      </p:pic>
      <p:sp>
        <p:nvSpPr>
          <p:cNvPr id="24" name="Lưu đồ: Đường kết nối 23">
            <a:extLst>
              <a:ext uri="{FF2B5EF4-FFF2-40B4-BE49-F238E27FC236}">
                <a16:creationId xmlns:a16="http://schemas.microsoft.com/office/drawing/2014/main" id="{C2CD384D-00C4-7A36-082A-9DA89F8231BA}"/>
              </a:ext>
            </a:extLst>
          </p:cNvPr>
          <p:cNvSpPr/>
          <p:nvPr/>
        </p:nvSpPr>
        <p:spPr>
          <a:xfrm>
            <a:off x="838198" y="1555751"/>
            <a:ext cx="1346201" cy="132556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4E81AB8C-8F15-2B8D-EEF7-FC901ABDA9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0" y="1697984"/>
            <a:ext cx="1041095" cy="1041095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B323602-7BD4-65EB-BA83-732932E05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4" y="1697984"/>
            <a:ext cx="9604076" cy="9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9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8">
            <a:extLst>
              <a:ext uri="{FF2B5EF4-FFF2-40B4-BE49-F238E27FC236}">
                <a16:creationId xmlns:a16="http://schemas.microsoft.com/office/drawing/2014/main" id="{B279723E-BA49-A580-E30E-07ECFBFFFEA0}"/>
              </a:ext>
            </a:extLst>
          </p:cNvPr>
          <p:cNvSpPr/>
          <p:nvPr/>
        </p:nvSpPr>
        <p:spPr bwMode="auto">
          <a:xfrm>
            <a:off x="0" y="1221530"/>
            <a:ext cx="12192000" cy="5430035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1B980C9-AFA2-BEDF-2D78-DF6F7676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8" name="Rectangle 76">
            <a:extLst>
              <a:ext uri="{FF2B5EF4-FFF2-40B4-BE49-F238E27FC236}">
                <a16:creationId xmlns:a16="http://schemas.microsoft.com/office/drawing/2014/main" id="{19B1813F-7BE0-EF28-CCE0-A1532E60AA43}"/>
              </a:ext>
            </a:extLst>
          </p:cNvPr>
          <p:cNvSpPr/>
          <p:nvPr/>
        </p:nvSpPr>
        <p:spPr>
          <a:xfrm>
            <a:off x="8238344" y="1967385"/>
            <a:ext cx="2797956" cy="369332"/>
          </a:xfrm>
          <a:prstGeom prst="rect">
            <a:avLst/>
          </a:prstGeom>
          <a:solidFill>
            <a:srgbClr val="00B0F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4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BÀI TOÁN THỰC TẾ</a:t>
            </a:r>
          </a:p>
        </p:txBody>
      </p:sp>
      <p:sp>
        <p:nvSpPr>
          <p:cNvPr id="16" name="Rectangle 80">
            <a:extLst>
              <a:ext uri="{FF2B5EF4-FFF2-40B4-BE49-F238E27FC236}">
                <a16:creationId xmlns:a16="http://schemas.microsoft.com/office/drawing/2014/main" id="{A447133A-153B-E957-0809-5941DB234CB9}"/>
              </a:ext>
            </a:extLst>
          </p:cNvPr>
          <p:cNvSpPr/>
          <p:nvPr/>
        </p:nvSpPr>
        <p:spPr>
          <a:xfrm>
            <a:off x="8246866" y="3022590"/>
            <a:ext cx="3102756" cy="646331"/>
          </a:xfrm>
          <a:prstGeom prst="rect">
            <a:avLst/>
          </a:prstGeom>
          <a:solidFill>
            <a:srgbClr val="ED7D3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4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CÁC CHỨC NĂNG TRONG</a:t>
            </a:r>
          </a:p>
          <a:p>
            <a:pPr defTabSz="145094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HỆ CƠ SỞ QUẢN LÝ</a:t>
            </a:r>
          </a:p>
        </p:txBody>
      </p:sp>
      <p:sp>
        <p:nvSpPr>
          <p:cNvPr id="14" name="Rectangle 83">
            <a:extLst>
              <a:ext uri="{FF2B5EF4-FFF2-40B4-BE49-F238E27FC236}">
                <a16:creationId xmlns:a16="http://schemas.microsoft.com/office/drawing/2014/main" id="{0DA36246-CDB0-6627-2253-041E5A455843}"/>
              </a:ext>
            </a:extLst>
          </p:cNvPr>
          <p:cNvSpPr/>
          <p:nvPr/>
        </p:nvSpPr>
        <p:spPr>
          <a:xfrm>
            <a:off x="8238344" y="4314647"/>
            <a:ext cx="1975221" cy="369332"/>
          </a:xfrm>
          <a:prstGeom prst="rect">
            <a:avLst/>
          </a:prstGeom>
          <a:solidFill>
            <a:srgbClr val="A5A5A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4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CƠ SỞ DỮ LIỆU</a:t>
            </a: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EDC8908A-5B45-2AED-23DF-9DAD05C30ECE}"/>
              </a:ext>
            </a:extLst>
          </p:cNvPr>
          <p:cNvSpPr/>
          <p:nvPr/>
        </p:nvSpPr>
        <p:spPr>
          <a:xfrm>
            <a:off x="8238344" y="5518212"/>
            <a:ext cx="2488823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4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CÁC CÂU TRUY VẤN</a:t>
            </a:r>
          </a:p>
        </p:txBody>
      </p:sp>
      <p:pic>
        <p:nvPicPr>
          <p:cNvPr id="23" name="Hình ảnh 22" descr="Ảnh có chứa văn bản, thể thao&#10;&#10;Mô tả được tạo tự động">
            <a:extLst>
              <a:ext uri="{FF2B5EF4-FFF2-40B4-BE49-F238E27FC236}">
                <a16:creationId xmlns:a16="http://schemas.microsoft.com/office/drawing/2014/main" id="{AD4E790B-5FA8-725A-54CD-065BCD80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0" y="1690688"/>
            <a:ext cx="6672119" cy="4491721"/>
          </a:xfrm>
          <a:prstGeom prst="rect">
            <a:avLst/>
          </a:prstGeom>
        </p:spPr>
      </p:pic>
      <p:sp>
        <p:nvSpPr>
          <p:cNvPr id="4" name="Oval 40">
            <a:extLst>
              <a:ext uri="{FF2B5EF4-FFF2-40B4-BE49-F238E27FC236}">
                <a16:creationId xmlns:a16="http://schemas.microsoft.com/office/drawing/2014/main" id="{ACEBE36E-C3C7-9814-05E9-D8C49FBF18F8}"/>
              </a:ext>
            </a:extLst>
          </p:cNvPr>
          <p:cNvSpPr/>
          <p:nvPr/>
        </p:nvSpPr>
        <p:spPr>
          <a:xfrm>
            <a:off x="7034926" y="1675286"/>
            <a:ext cx="937712" cy="943598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5" name="Oval 43">
            <a:extLst>
              <a:ext uri="{FF2B5EF4-FFF2-40B4-BE49-F238E27FC236}">
                <a16:creationId xmlns:a16="http://schemas.microsoft.com/office/drawing/2014/main" id="{AE88B0C6-BDD4-EC99-36CC-D0C540FA5F02}"/>
              </a:ext>
            </a:extLst>
          </p:cNvPr>
          <p:cNvSpPr/>
          <p:nvPr/>
        </p:nvSpPr>
        <p:spPr>
          <a:xfrm>
            <a:off x="7034926" y="2866458"/>
            <a:ext cx="937712" cy="943598"/>
          </a:xfrm>
          <a:prstGeom prst="ellipse">
            <a:avLst/>
          </a:prstGeom>
          <a:solidFill>
            <a:srgbClr val="ED7D31">
              <a:alpha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" name="Oval 46">
            <a:extLst>
              <a:ext uri="{FF2B5EF4-FFF2-40B4-BE49-F238E27FC236}">
                <a16:creationId xmlns:a16="http://schemas.microsoft.com/office/drawing/2014/main" id="{2613F29F-8D75-6B52-22F9-0B9A3276D5F0}"/>
              </a:ext>
            </a:extLst>
          </p:cNvPr>
          <p:cNvSpPr/>
          <p:nvPr/>
        </p:nvSpPr>
        <p:spPr>
          <a:xfrm>
            <a:off x="7034926" y="4060646"/>
            <a:ext cx="937712" cy="943598"/>
          </a:xfrm>
          <a:prstGeom prst="ellipse">
            <a:avLst/>
          </a:prstGeom>
          <a:solidFill>
            <a:srgbClr val="A5A5A5">
              <a:alpha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7" name="Oval 49">
            <a:extLst>
              <a:ext uri="{FF2B5EF4-FFF2-40B4-BE49-F238E27FC236}">
                <a16:creationId xmlns:a16="http://schemas.microsoft.com/office/drawing/2014/main" id="{A816469E-24A5-4ADB-99A0-3CB59932E66B}"/>
              </a:ext>
            </a:extLst>
          </p:cNvPr>
          <p:cNvSpPr/>
          <p:nvPr/>
        </p:nvSpPr>
        <p:spPr>
          <a:xfrm>
            <a:off x="7034926" y="5238811"/>
            <a:ext cx="937712" cy="943598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39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6" grpId="0" animBg="1"/>
      <p:bldP spid="14" grpId="0" animBg="1"/>
      <p:bldP spid="1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3">
            <a:extLst>
              <a:ext uri="{FF2B5EF4-FFF2-40B4-BE49-F238E27FC236}">
                <a16:creationId xmlns:a16="http://schemas.microsoft.com/office/drawing/2014/main" id="{6A8F4440-8CB8-5165-1211-5E8CB45D9AC5}"/>
              </a:ext>
            </a:extLst>
          </p:cNvPr>
          <p:cNvSpPr/>
          <p:nvPr/>
        </p:nvSpPr>
        <p:spPr bwMode="auto">
          <a:xfrm>
            <a:off x="0" y="1082283"/>
            <a:ext cx="12192000" cy="5430035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E1DFA6-1E97-5945-538C-32CD2E6A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TOÁN THỰC TẾ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A1EB49F-41E7-9504-0D90-270E66ACC70D}"/>
              </a:ext>
            </a:extLst>
          </p:cNvPr>
          <p:cNvSpPr/>
          <p:nvPr/>
        </p:nvSpPr>
        <p:spPr>
          <a:xfrm>
            <a:off x="761090" y="2054847"/>
            <a:ext cx="4243957" cy="3849153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52">
            <a:extLst>
              <a:ext uri="{FF2B5EF4-FFF2-40B4-BE49-F238E27FC236}">
                <a16:creationId xmlns:a16="http://schemas.microsoft.com/office/drawing/2014/main" id="{3A8BD158-DB23-6A1D-9651-94FD6BDC26BC}"/>
              </a:ext>
            </a:extLst>
          </p:cNvPr>
          <p:cNvSpPr/>
          <p:nvPr/>
        </p:nvSpPr>
        <p:spPr>
          <a:xfrm>
            <a:off x="7350561" y="2019065"/>
            <a:ext cx="4243957" cy="3849153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iêu đề 1">
            <a:extLst>
              <a:ext uri="{FF2B5EF4-FFF2-40B4-BE49-F238E27FC236}">
                <a16:creationId xmlns:a16="http://schemas.microsoft.com/office/drawing/2014/main" id="{4A163FB0-8BED-6CFB-8991-3F4B86E20B81}"/>
              </a:ext>
            </a:extLst>
          </p:cNvPr>
          <p:cNvSpPr txBox="1">
            <a:spLocks/>
          </p:cNvSpPr>
          <p:nvPr/>
        </p:nvSpPr>
        <p:spPr>
          <a:xfrm>
            <a:off x="901700" y="2399964"/>
            <a:ext cx="4006346" cy="2235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DOÀN BÓNG ĐÁ THẾ GIỚI CẦN CÁC THÔNG TIN LIÊN QUAN ĐẾN GIẢI ĐẤU NHƯ NHỮNG ĐỘI THAM GIA, CHI TIẾT CÁC TRẬN ĐẦU </a:t>
            </a:r>
          </a:p>
        </p:txBody>
      </p:sp>
      <p:sp>
        <p:nvSpPr>
          <p:cNvPr id="29" name="Tiêu đề 1">
            <a:extLst>
              <a:ext uri="{FF2B5EF4-FFF2-40B4-BE49-F238E27FC236}">
                <a16:creationId xmlns:a16="http://schemas.microsoft.com/office/drawing/2014/main" id="{319923B3-7D93-03DD-A85E-AD6AD7FDCE62}"/>
              </a:ext>
            </a:extLst>
          </p:cNvPr>
          <p:cNvSpPr txBox="1">
            <a:spLocks/>
          </p:cNvSpPr>
          <p:nvPr/>
        </p:nvSpPr>
        <p:spPr>
          <a:xfrm>
            <a:off x="7823200" y="2222499"/>
            <a:ext cx="3365500" cy="240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ĐỘI BÓNG CẦN PHÂN TÍCH THÔNG TIN ĐỂ CẢI THIỆN THÀNH TÍCH CHO NHỮNG GIẢI ĐẤU SẮP TỚI </a:t>
            </a:r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EBCBA4EA-A6D9-0109-CB48-402E263D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744787"/>
            <a:ext cx="2033930" cy="24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247097-6B99-D54F-B8EB-7DF178EF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98425"/>
            <a:ext cx="121031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CÁC CHỨC NĂNG TRONG HỆ CƠ SỞ QUẢN LÝ</a:t>
            </a:r>
          </a:p>
        </p:txBody>
      </p:sp>
      <p:grpSp>
        <p:nvGrpSpPr>
          <p:cNvPr id="3" name="Group 71">
            <a:extLst>
              <a:ext uri="{FF2B5EF4-FFF2-40B4-BE49-F238E27FC236}">
                <a16:creationId xmlns:a16="http://schemas.microsoft.com/office/drawing/2014/main" id="{AB47D981-61A0-3784-DDE3-F26E7611D97D}"/>
              </a:ext>
            </a:extLst>
          </p:cNvPr>
          <p:cNvGrpSpPr/>
          <p:nvPr/>
        </p:nvGrpSpPr>
        <p:grpSpPr>
          <a:xfrm>
            <a:off x="7343140" y="2430777"/>
            <a:ext cx="1238252" cy="1371600"/>
            <a:chOff x="5403850" y="2404837"/>
            <a:chExt cx="928688" cy="1028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168441A0-ABC5-339E-0407-1126D2A380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5794" y="2816793"/>
              <a:ext cx="515938" cy="71755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0" y="0"/>
                </a:cxn>
                <a:cxn ang="0">
                  <a:pos x="325" y="199"/>
                </a:cxn>
                <a:cxn ang="0">
                  <a:pos x="325" y="452"/>
                </a:cxn>
                <a:cxn ang="0">
                  <a:pos x="0" y="322"/>
                </a:cxn>
              </a:cxnLst>
              <a:rect l="0" t="0" r="r" b="b"/>
              <a:pathLst>
                <a:path w="325" h="452">
                  <a:moveTo>
                    <a:pt x="0" y="322"/>
                  </a:moveTo>
                  <a:lnTo>
                    <a:pt x="0" y="0"/>
                  </a:lnTo>
                  <a:lnTo>
                    <a:pt x="325" y="199"/>
                  </a:lnTo>
                  <a:lnTo>
                    <a:pt x="325" y="452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515C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D15244DD-E7C7-9ED5-8777-CFCC11BFF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9825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263"/>
                </a:cxn>
                <a:cxn ang="0">
                  <a:pos x="0" y="128"/>
                </a:cxn>
                <a:cxn ang="0">
                  <a:pos x="323" y="0"/>
                </a:cxn>
                <a:cxn ang="0">
                  <a:pos x="648" y="130"/>
                </a:cxn>
                <a:cxn ang="0">
                  <a:pos x="323" y="263"/>
                </a:cxn>
              </a:cxnLst>
              <a:rect l="0" t="0" r="r" b="b"/>
              <a:pathLst>
                <a:path w="648" h="263">
                  <a:moveTo>
                    <a:pt x="323" y="263"/>
                  </a:moveTo>
                  <a:lnTo>
                    <a:pt x="0" y="128"/>
                  </a:lnTo>
                  <a:lnTo>
                    <a:pt x="323" y="0"/>
                  </a:lnTo>
                  <a:lnTo>
                    <a:pt x="648" y="130"/>
                  </a:lnTo>
                  <a:lnTo>
                    <a:pt x="323" y="263"/>
                  </a:lnTo>
                  <a:close/>
                </a:path>
              </a:pathLst>
            </a:custGeom>
            <a:solidFill>
              <a:srgbClr val="1520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5599D36-D073-A2EA-08FD-166C61A5B5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8969" y="2304031"/>
              <a:ext cx="512763" cy="714375"/>
            </a:xfrm>
            <a:custGeom>
              <a:avLst/>
              <a:gdLst/>
              <a:ahLst/>
              <a:cxnLst>
                <a:cxn ang="0">
                  <a:pos x="323" y="322"/>
                </a:cxn>
                <a:cxn ang="0">
                  <a:pos x="0" y="450"/>
                </a:cxn>
                <a:cxn ang="0">
                  <a:pos x="0" y="192"/>
                </a:cxn>
                <a:cxn ang="0">
                  <a:pos x="323" y="0"/>
                </a:cxn>
                <a:cxn ang="0">
                  <a:pos x="323" y="322"/>
                </a:cxn>
              </a:cxnLst>
              <a:rect l="0" t="0" r="r" b="b"/>
              <a:pathLst>
                <a:path w="323" h="450">
                  <a:moveTo>
                    <a:pt x="323" y="322"/>
                  </a:moveTo>
                  <a:lnTo>
                    <a:pt x="0" y="450"/>
                  </a:lnTo>
                  <a:lnTo>
                    <a:pt x="0" y="192"/>
                  </a:lnTo>
                  <a:lnTo>
                    <a:pt x="323" y="0"/>
                  </a:lnTo>
                  <a:lnTo>
                    <a:pt x="323" y="322"/>
                  </a:lnTo>
                  <a:close/>
                </a:path>
              </a:pathLst>
            </a:custGeom>
            <a:solidFill>
              <a:srgbClr val="333E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" name="Group 70">
            <a:extLst>
              <a:ext uri="{FF2B5EF4-FFF2-40B4-BE49-F238E27FC236}">
                <a16:creationId xmlns:a16="http://schemas.microsoft.com/office/drawing/2014/main" id="{CAB06CF7-EB3E-EEFB-D7EF-4A7BB8B2A97B}"/>
              </a:ext>
            </a:extLst>
          </p:cNvPr>
          <p:cNvGrpSpPr/>
          <p:nvPr/>
        </p:nvGrpSpPr>
        <p:grpSpPr>
          <a:xfrm>
            <a:off x="6570550" y="2020145"/>
            <a:ext cx="1073151" cy="2163232"/>
            <a:chOff x="4824412" y="2096862"/>
            <a:chExt cx="804863" cy="1622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E26DAA2-0CF7-5F28-2619-22E7732EB9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4454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71A1B3C2-1DB8-328E-EB1A-3D85110407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rgbClr val="6272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C7000D1-DACC-37A5-62A7-21BDF4701B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263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5" name="Group 67">
            <a:extLst>
              <a:ext uri="{FF2B5EF4-FFF2-40B4-BE49-F238E27FC236}">
                <a16:creationId xmlns:a16="http://schemas.microsoft.com/office/drawing/2014/main" id="{29CE86DA-B3A6-C086-2F4E-45DC39F5D062}"/>
              </a:ext>
            </a:extLst>
          </p:cNvPr>
          <p:cNvGrpSpPr/>
          <p:nvPr/>
        </p:nvGrpSpPr>
        <p:grpSpPr>
          <a:xfrm>
            <a:off x="3886618" y="2430777"/>
            <a:ext cx="1244601" cy="1371600"/>
            <a:chOff x="2811462" y="2404837"/>
            <a:chExt cx="933451" cy="102870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1C0DFE47-B33C-F9D0-B196-1FAE747285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814412"/>
              <a:ext cx="515938" cy="722313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455"/>
                </a:cxn>
                <a:cxn ang="0">
                  <a:pos x="325" y="253"/>
                </a:cxn>
                <a:cxn ang="0">
                  <a:pos x="325" y="0"/>
                </a:cxn>
                <a:cxn ang="0">
                  <a:pos x="0" y="130"/>
                </a:cxn>
              </a:cxnLst>
              <a:rect l="0" t="0" r="r" b="b"/>
              <a:pathLst>
                <a:path w="325" h="455">
                  <a:moveTo>
                    <a:pt x="0" y="130"/>
                  </a:moveTo>
                  <a:lnTo>
                    <a:pt x="0" y="455"/>
                  </a:lnTo>
                  <a:lnTo>
                    <a:pt x="325" y="253"/>
                  </a:lnTo>
                  <a:lnTo>
                    <a:pt x="325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52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99B4D1CA-8C7A-8A21-4CFF-38E253C0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180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0" y="135"/>
                </a:cxn>
                <a:cxn ang="0">
                  <a:pos x="323" y="263"/>
                </a:cxn>
                <a:cxn ang="0">
                  <a:pos x="648" y="133"/>
                </a:cxn>
                <a:cxn ang="0">
                  <a:pos x="323" y="0"/>
                </a:cxn>
              </a:cxnLst>
              <a:rect l="0" t="0" r="r" b="b"/>
              <a:pathLst>
                <a:path w="648" h="263">
                  <a:moveTo>
                    <a:pt x="323" y="0"/>
                  </a:moveTo>
                  <a:lnTo>
                    <a:pt x="0" y="135"/>
                  </a:lnTo>
                  <a:lnTo>
                    <a:pt x="323" y="263"/>
                  </a:lnTo>
                  <a:lnTo>
                    <a:pt x="648" y="1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C70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B2F8EC-9C56-7A93-9374-AE9DFB3896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301650"/>
              <a:ext cx="512763" cy="719138"/>
            </a:xfrm>
            <a:custGeom>
              <a:avLst/>
              <a:gdLst/>
              <a:ahLst/>
              <a:cxnLst>
                <a:cxn ang="0">
                  <a:pos x="323" y="128"/>
                </a:cxn>
                <a:cxn ang="0">
                  <a:pos x="0" y="0"/>
                </a:cxn>
                <a:cxn ang="0">
                  <a:pos x="0" y="258"/>
                </a:cxn>
                <a:cxn ang="0">
                  <a:pos x="323" y="453"/>
                </a:cxn>
                <a:cxn ang="0">
                  <a:pos x="323" y="128"/>
                </a:cxn>
              </a:cxnLst>
              <a:rect l="0" t="0" r="r" b="b"/>
              <a:pathLst>
                <a:path w="323" h="453">
                  <a:moveTo>
                    <a:pt x="323" y="128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323" y="453"/>
                  </a:lnTo>
                  <a:lnTo>
                    <a:pt x="323" y="128"/>
                  </a:lnTo>
                  <a:close/>
                </a:path>
              </a:pathLst>
            </a:custGeom>
            <a:solidFill>
              <a:srgbClr val="EF34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id="{3B894ADD-4D8A-8B8B-BF6F-D870759A9647}"/>
              </a:ext>
            </a:extLst>
          </p:cNvPr>
          <p:cNvGrpSpPr/>
          <p:nvPr/>
        </p:nvGrpSpPr>
        <p:grpSpPr>
          <a:xfrm>
            <a:off x="4830651" y="2020145"/>
            <a:ext cx="1073151" cy="2163232"/>
            <a:chOff x="3519487" y="2096862"/>
            <a:chExt cx="804863" cy="1622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332F29B5-4A3E-660C-6CEF-AA199D0A25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7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A54B4369-B224-B001-D229-55EB99D92C4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1B5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51E8702E-12F2-486C-E32B-9851987E2C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5B79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7" name="Group 69">
            <a:extLst>
              <a:ext uri="{FF2B5EF4-FFF2-40B4-BE49-F238E27FC236}">
                <a16:creationId xmlns:a16="http://schemas.microsoft.com/office/drawing/2014/main" id="{82C42E2D-45E5-8CA9-1B0E-6F2957CC980E}"/>
              </a:ext>
            </a:extLst>
          </p:cNvPr>
          <p:cNvGrpSpPr/>
          <p:nvPr/>
        </p:nvGrpSpPr>
        <p:grpSpPr>
          <a:xfrm>
            <a:off x="5747169" y="1603161"/>
            <a:ext cx="948267" cy="3014133"/>
            <a:chOff x="4206876" y="1784124"/>
            <a:chExt cx="711200" cy="2260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CF3D92C8-5926-DBD1-0565-469C4002FDB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15866FE8-E0B7-CFF3-CF35-22BD13EC64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8" name="Group 81">
            <a:extLst>
              <a:ext uri="{FF2B5EF4-FFF2-40B4-BE49-F238E27FC236}">
                <a16:creationId xmlns:a16="http://schemas.microsoft.com/office/drawing/2014/main" id="{80266866-CBF3-AAFE-B71B-1BDAF8F457A3}"/>
              </a:ext>
            </a:extLst>
          </p:cNvPr>
          <p:cNvGrpSpPr/>
          <p:nvPr/>
        </p:nvGrpSpPr>
        <p:grpSpPr>
          <a:xfrm flipH="1" flipV="1">
            <a:off x="7396013" y="4259029"/>
            <a:ext cx="1461718" cy="995810"/>
            <a:chOff x="3376482" y="1459073"/>
            <a:chExt cx="455253" cy="221445"/>
          </a:xfrm>
        </p:grpSpPr>
        <p:cxnSp>
          <p:nvCxnSpPr>
            <p:cNvPr id="18" name="Straight Connector 59">
              <a:extLst>
                <a:ext uri="{FF2B5EF4-FFF2-40B4-BE49-F238E27FC236}">
                  <a16:creationId xmlns:a16="http://schemas.microsoft.com/office/drawing/2014/main" id="{772F35B5-7423-2ABB-B552-94E8B4585002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0">
              <a:extLst>
                <a:ext uri="{FF2B5EF4-FFF2-40B4-BE49-F238E27FC236}">
                  <a16:creationId xmlns:a16="http://schemas.microsoft.com/office/drawing/2014/main" id="{5061ABAF-5CC0-83C8-711E-07247C6E5250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1">
            <a:extLst>
              <a:ext uri="{FF2B5EF4-FFF2-40B4-BE49-F238E27FC236}">
                <a16:creationId xmlns:a16="http://schemas.microsoft.com/office/drawing/2014/main" id="{2B4DA25D-DF02-330A-BCCA-C3BD7EEA4999}"/>
              </a:ext>
            </a:extLst>
          </p:cNvPr>
          <p:cNvGrpSpPr/>
          <p:nvPr/>
        </p:nvGrpSpPr>
        <p:grpSpPr>
          <a:xfrm rot="8196604" flipH="1" flipV="1">
            <a:off x="8321705" y="2008021"/>
            <a:ext cx="724075" cy="635278"/>
            <a:chOff x="3376482" y="1459073"/>
            <a:chExt cx="455253" cy="221445"/>
          </a:xfrm>
        </p:grpSpPr>
        <p:cxnSp>
          <p:nvCxnSpPr>
            <p:cNvPr id="16" name="Straight Connector 79">
              <a:extLst>
                <a:ext uri="{FF2B5EF4-FFF2-40B4-BE49-F238E27FC236}">
                  <a16:creationId xmlns:a16="http://schemas.microsoft.com/office/drawing/2014/main" id="{C48E5C99-B5E1-6C2D-4029-6EACACE4A908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80">
              <a:extLst>
                <a:ext uri="{FF2B5EF4-FFF2-40B4-BE49-F238E27FC236}">
                  <a16:creationId xmlns:a16="http://schemas.microsoft.com/office/drawing/2014/main" id="{68EAB12C-5771-6698-6FF8-CAE465AB3F04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1">
            <a:extLst>
              <a:ext uri="{FF2B5EF4-FFF2-40B4-BE49-F238E27FC236}">
                <a16:creationId xmlns:a16="http://schemas.microsoft.com/office/drawing/2014/main" id="{78711068-149E-BCD0-5F0F-16B7FA0636B6}"/>
              </a:ext>
            </a:extLst>
          </p:cNvPr>
          <p:cNvGrpSpPr/>
          <p:nvPr/>
        </p:nvGrpSpPr>
        <p:grpSpPr>
          <a:xfrm flipV="1">
            <a:off x="3283509" y="4259029"/>
            <a:ext cx="1770095" cy="995810"/>
            <a:chOff x="3280437" y="1459073"/>
            <a:chExt cx="551298" cy="221445"/>
          </a:xfrm>
        </p:grpSpPr>
        <p:cxnSp>
          <p:nvCxnSpPr>
            <p:cNvPr id="14" name="Straight Connector 85">
              <a:extLst>
                <a:ext uri="{FF2B5EF4-FFF2-40B4-BE49-F238E27FC236}">
                  <a16:creationId xmlns:a16="http://schemas.microsoft.com/office/drawing/2014/main" id="{67A88EC1-5EE7-58FB-C731-F1EED088715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86">
              <a:extLst>
                <a:ext uri="{FF2B5EF4-FFF2-40B4-BE49-F238E27FC236}">
                  <a16:creationId xmlns:a16="http://schemas.microsoft.com/office/drawing/2014/main" id="{7058092B-F366-F1E0-AA07-D7132989A9EB}"/>
                </a:ext>
              </a:extLst>
            </p:cNvPr>
            <p:cNvCxnSpPr/>
            <p:nvPr/>
          </p:nvCxnSpPr>
          <p:spPr>
            <a:xfrm flipH="1" flipV="1">
              <a:off x="3280437" y="1459073"/>
              <a:ext cx="31327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>
            <a:extLst>
              <a:ext uri="{FF2B5EF4-FFF2-40B4-BE49-F238E27FC236}">
                <a16:creationId xmlns:a16="http://schemas.microsoft.com/office/drawing/2014/main" id="{F8202A85-9B57-A0B4-A16B-1053BE77C62E}"/>
              </a:ext>
            </a:extLst>
          </p:cNvPr>
          <p:cNvGrpSpPr/>
          <p:nvPr/>
        </p:nvGrpSpPr>
        <p:grpSpPr>
          <a:xfrm rot="13403396" flipV="1">
            <a:off x="3146214" y="1932072"/>
            <a:ext cx="806411" cy="1097276"/>
            <a:chOff x="3376482" y="1457904"/>
            <a:chExt cx="507024" cy="382489"/>
          </a:xfrm>
        </p:grpSpPr>
        <p:cxnSp>
          <p:nvCxnSpPr>
            <p:cNvPr id="12" name="Straight Connector 88">
              <a:extLst>
                <a:ext uri="{FF2B5EF4-FFF2-40B4-BE49-F238E27FC236}">
                  <a16:creationId xmlns:a16="http://schemas.microsoft.com/office/drawing/2014/main" id="{CEB674D2-F010-63C7-03E4-77C51C996DD0}"/>
                </a:ext>
              </a:extLst>
            </p:cNvPr>
            <p:cNvCxnSpPr/>
            <p:nvPr/>
          </p:nvCxnSpPr>
          <p:spPr>
            <a:xfrm flipH="1" flipV="1">
              <a:off x="3596048" y="1457904"/>
              <a:ext cx="287458" cy="38248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89">
              <a:extLst>
                <a:ext uri="{FF2B5EF4-FFF2-40B4-BE49-F238E27FC236}">
                  <a16:creationId xmlns:a16="http://schemas.microsoft.com/office/drawing/2014/main" id="{C3AC4E74-1F90-311C-1A98-6249A91A8588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90">
            <a:extLst>
              <a:ext uri="{FF2B5EF4-FFF2-40B4-BE49-F238E27FC236}">
                <a16:creationId xmlns:a16="http://schemas.microsoft.com/office/drawing/2014/main" id="{DE2312E0-52DF-8A73-35F3-69AC93764E2D}"/>
              </a:ext>
            </a:extLst>
          </p:cNvPr>
          <p:cNvCxnSpPr/>
          <p:nvPr/>
        </p:nvCxnSpPr>
        <p:spPr>
          <a:xfrm rot="5400000" flipH="1">
            <a:off x="5998634" y="4963525"/>
            <a:ext cx="365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êu đề 1">
            <a:extLst>
              <a:ext uri="{FF2B5EF4-FFF2-40B4-BE49-F238E27FC236}">
                <a16:creationId xmlns:a16="http://schemas.microsoft.com/office/drawing/2014/main" id="{CEB45A91-1F43-98AA-1D2E-6A51F8D12C56}"/>
              </a:ext>
            </a:extLst>
          </p:cNvPr>
          <p:cNvSpPr txBox="1">
            <a:spLocks/>
          </p:cNvSpPr>
          <p:nvPr/>
        </p:nvSpPr>
        <p:spPr>
          <a:xfrm>
            <a:off x="4240046" y="5164931"/>
            <a:ext cx="3898900" cy="124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QUẢN LÍ MỐI LIÊN HỆ GIỮA CÁC THÔNG TIN</a:t>
            </a:r>
          </a:p>
        </p:txBody>
      </p:sp>
      <p:sp>
        <p:nvSpPr>
          <p:cNvPr id="36" name="Tiêu đề 1">
            <a:extLst>
              <a:ext uri="{FF2B5EF4-FFF2-40B4-BE49-F238E27FC236}">
                <a16:creationId xmlns:a16="http://schemas.microsoft.com/office/drawing/2014/main" id="{A058B5D1-DA33-D520-ED80-563BFE477A88}"/>
              </a:ext>
            </a:extLst>
          </p:cNvPr>
          <p:cNvSpPr txBox="1">
            <a:spLocks/>
          </p:cNvSpPr>
          <p:nvPr/>
        </p:nvSpPr>
        <p:spPr>
          <a:xfrm>
            <a:off x="201446" y="4991104"/>
            <a:ext cx="2956699" cy="156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QUẢN LÝ THÔNG TIN VỀ CÁC ĐỘI TUYỂN THAM GIA GIẢI ĐẤU</a:t>
            </a:r>
          </a:p>
        </p:txBody>
      </p:sp>
      <p:sp>
        <p:nvSpPr>
          <p:cNvPr id="37" name="Tiêu đề 1">
            <a:extLst>
              <a:ext uri="{FF2B5EF4-FFF2-40B4-BE49-F238E27FC236}">
                <a16:creationId xmlns:a16="http://schemas.microsoft.com/office/drawing/2014/main" id="{B97A5458-1EBA-8471-3100-9BCB0706CE5C}"/>
              </a:ext>
            </a:extLst>
          </p:cNvPr>
          <p:cNvSpPr txBox="1">
            <a:spLocks/>
          </p:cNvSpPr>
          <p:nvPr/>
        </p:nvSpPr>
        <p:spPr>
          <a:xfrm>
            <a:off x="-1754" y="2197104"/>
            <a:ext cx="2956699" cy="156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QUẢN LÝ ĐỊA ĐIỂM TỔ CHỨC CÁC GIẢ ĐẤU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:a16="http://schemas.microsoft.com/office/drawing/2014/main" id="{A022E0A3-96C8-1950-EF1D-4DCF498E1157}"/>
              </a:ext>
            </a:extLst>
          </p:cNvPr>
          <p:cNvSpPr txBox="1">
            <a:spLocks/>
          </p:cNvSpPr>
          <p:nvPr/>
        </p:nvSpPr>
        <p:spPr>
          <a:xfrm>
            <a:off x="8837446" y="4762504"/>
            <a:ext cx="2956699" cy="156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QUẢN LÝ CHI TIẾT CÁC TRẬN ĐẤU</a:t>
            </a:r>
          </a:p>
        </p:txBody>
      </p:sp>
      <p:sp>
        <p:nvSpPr>
          <p:cNvPr id="39" name="Tiêu đề 1">
            <a:extLst>
              <a:ext uri="{FF2B5EF4-FFF2-40B4-BE49-F238E27FC236}">
                <a16:creationId xmlns:a16="http://schemas.microsoft.com/office/drawing/2014/main" id="{318A5E43-DFA3-FD8E-20D3-DDDC6781A589}"/>
              </a:ext>
            </a:extLst>
          </p:cNvPr>
          <p:cNvSpPr txBox="1">
            <a:spLocks/>
          </p:cNvSpPr>
          <p:nvPr/>
        </p:nvSpPr>
        <p:spPr>
          <a:xfrm>
            <a:off x="9104146" y="1917704"/>
            <a:ext cx="2956699" cy="156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QUẢN LÝ THÔNG TIN CÁC CẦU THỦ, HUẤN LUYỆN VIÊN</a:t>
            </a:r>
          </a:p>
        </p:txBody>
      </p:sp>
    </p:spTree>
    <p:extLst>
      <p:ext uri="{BB962C8B-B14F-4D97-AF65-F5344CB8AC3E}">
        <p14:creationId xmlns:p14="http://schemas.microsoft.com/office/powerpoint/2010/main" val="3563355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156BAE-9064-C318-FD0A-C5C13C3D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F7F47067-D36C-E0A6-35D8-080FD53F7675}"/>
              </a:ext>
            </a:extLst>
          </p:cNvPr>
          <p:cNvSpPr>
            <a:spLocks noChangeAspect="1"/>
          </p:cNvSpPr>
          <p:nvPr/>
        </p:nvSpPr>
        <p:spPr>
          <a:xfrm>
            <a:off x="169333" y="950806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9C7C2CA0-0B46-9341-5C5B-8617BC29F1DA}"/>
              </a:ext>
            </a:extLst>
          </p:cNvPr>
          <p:cNvSpPr>
            <a:spLocks noChangeAspect="1"/>
          </p:cNvSpPr>
          <p:nvPr/>
        </p:nvSpPr>
        <p:spPr>
          <a:xfrm>
            <a:off x="3270302" y="869941"/>
            <a:ext cx="457200" cy="457200"/>
          </a:xfrm>
          <a:prstGeom prst="ellipse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01FFA695-7CB4-96D5-76DF-118D77AAB9F2}"/>
              </a:ext>
            </a:extLst>
          </p:cNvPr>
          <p:cNvSpPr>
            <a:spLocks noChangeAspect="1"/>
          </p:cNvSpPr>
          <p:nvPr/>
        </p:nvSpPr>
        <p:spPr>
          <a:xfrm>
            <a:off x="3923914" y="1292672"/>
            <a:ext cx="457200" cy="457200"/>
          </a:xfrm>
          <a:prstGeom prst="ellipse">
            <a:avLst/>
          </a:prstGeom>
          <a:solidFill>
            <a:srgbClr val="8397B1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4D52B8DA-4FFE-E7DD-7B84-595D56DA2019}"/>
              </a:ext>
            </a:extLst>
          </p:cNvPr>
          <p:cNvSpPr>
            <a:spLocks noChangeAspect="1"/>
          </p:cNvSpPr>
          <p:nvPr/>
        </p:nvSpPr>
        <p:spPr>
          <a:xfrm>
            <a:off x="4412436" y="1744594"/>
            <a:ext cx="457200" cy="457200"/>
          </a:xfrm>
          <a:prstGeom prst="ellipse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1725F75-DA4A-8E98-66D2-486BA58604F9}"/>
              </a:ext>
            </a:extLst>
          </p:cNvPr>
          <p:cNvSpPr>
            <a:spLocks noChangeAspect="1"/>
          </p:cNvSpPr>
          <p:nvPr/>
        </p:nvSpPr>
        <p:spPr>
          <a:xfrm>
            <a:off x="4788546" y="2273382"/>
            <a:ext cx="457200" cy="457200"/>
          </a:xfrm>
          <a:prstGeom prst="ellipse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7832EE83-271A-3DA3-3A74-44766FB7B00E}"/>
              </a:ext>
            </a:extLst>
          </p:cNvPr>
          <p:cNvSpPr>
            <a:spLocks noChangeAspect="1"/>
          </p:cNvSpPr>
          <p:nvPr/>
        </p:nvSpPr>
        <p:spPr>
          <a:xfrm>
            <a:off x="4941560" y="2902675"/>
            <a:ext cx="457200" cy="457200"/>
          </a:xfrm>
          <a:prstGeom prst="ellipse">
            <a:avLst/>
          </a:prstGeom>
          <a:solidFill>
            <a:srgbClr val="8397B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500D2D44-962A-C170-BBC7-92DBD38059DB}"/>
              </a:ext>
            </a:extLst>
          </p:cNvPr>
          <p:cNvSpPr>
            <a:spLocks noChangeAspect="1"/>
          </p:cNvSpPr>
          <p:nvPr/>
        </p:nvSpPr>
        <p:spPr>
          <a:xfrm>
            <a:off x="4759993" y="4221066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A744B023-B479-6013-458D-1C3C7D96AF72}"/>
              </a:ext>
            </a:extLst>
          </p:cNvPr>
          <p:cNvSpPr>
            <a:spLocks noChangeAspect="1"/>
          </p:cNvSpPr>
          <p:nvPr/>
        </p:nvSpPr>
        <p:spPr>
          <a:xfrm>
            <a:off x="4962503" y="3568904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23" name="Tiêu đề 1">
            <a:extLst>
              <a:ext uri="{FF2B5EF4-FFF2-40B4-BE49-F238E27FC236}">
                <a16:creationId xmlns:a16="http://schemas.microsoft.com/office/drawing/2014/main" id="{85381E2E-E092-8735-46D3-D325F735942F}"/>
              </a:ext>
            </a:extLst>
          </p:cNvPr>
          <p:cNvSpPr txBox="1">
            <a:spLocks/>
          </p:cNvSpPr>
          <p:nvPr/>
        </p:nvSpPr>
        <p:spPr>
          <a:xfrm>
            <a:off x="3755237" y="719406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SOCCER COUNTRY: THÔNG TIN CÁC NƯỚC </a:t>
            </a:r>
          </a:p>
        </p:txBody>
      </p:sp>
      <p:sp>
        <p:nvSpPr>
          <p:cNvPr id="24" name="Tiêu đề 1">
            <a:extLst>
              <a:ext uri="{FF2B5EF4-FFF2-40B4-BE49-F238E27FC236}">
                <a16:creationId xmlns:a16="http://schemas.microsoft.com/office/drawing/2014/main" id="{09D9EA7C-C258-CE8E-ECFE-D2A4BF1A42CD}"/>
              </a:ext>
            </a:extLst>
          </p:cNvPr>
          <p:cNvSpPr txBox="1">
            <a:spLocks/>
          </p:cNvSpPr>
          <p:nvPr/>
        </p:nvSpPr>
        <p:spPr>
          <a:xfrm>
            <a:off x="4400190" y="1120999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SOCCER CITY: THÔNG TIN VỀ THÀNH PHỐ THAM GIA </a:t>
            </a:r>
          </a:p>
        </p:txBody>
      </p:sp>
      <p:sp>
        <p:nvSpPr>
          <p:cNvPr id="25" name="Tiêu đề 1">
            <a:extLst>
              <a:ext uri="{FF2B5EF4-FFF2-40B4-BE49-F238E27FC236}">
                <a16:creationId xmlns:a16="http://schemas.microsoft.com/office/drawing/2014/main" id="{AC293779-151C-2EC8-F0F6-350A767B49EC}"/>
              </a:ext>
            </a:extLst>
          </p:cNvPr>
          <p:cNvSpPr txBox="1">
            <a:spLocks/>
          </p:cNvSpPr>
          <p:nvPr/>
        </p:nvSpPr>
        <p:spPr>
          <a:xfrm>
            <a:off x="4906812" y="1588150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SOCCER VENUE: THÔNG TIN CÁC SÂN VẬN ĐỘNG </a:t>
            </a:r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08D279A5-8D24-53A7-1352-D8E4E24E2E96}"/>
              </a:ext>
            </a:extLst>
          </p:cNvPr>
          <p:cNvSpPr txBox="1">
            <a:spLocks/>
          </p:cNvSpPr>
          <p:nvPr/>
        </p:nvSpPr>
        <p:spPr>
          <a:xfrm>
            <a:off x="5276830" y="2106791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SOCCER TEAM: THÔNG TIN ĐỘI SAU VÒNG BẢNG </a:t>
            </a:r>
          </a:p>
        </p:txBody>
      </p:sp>
      <p:sp>
        <p:nvSpPr>
          <p:cNvPr id="27" name="Tiêu đề 1">
            <a:extLst>
              <a:ext uri="{FF2B5EF4-FFF2-40B4-BE49-F238E27FC236}">
                <a16:creationId xmlns:a16="http://schemas.microsoft.com/office/drawing/2014/main" id="{414F3D97-F7ED-B5B4-AAD7-EC82432CC5BE}"/>
              </a:ext>
            </a:extLst>
          </p:cNvPr>
          <p:cNvSpPr txBox="1">
            <a:spLocks/>
          </p:cNvSpPr>
          <p:nvPr/>
        </p:nvSpPr>
        <p:spPr>
          <a:xfrm>
            <a:off x="5415504" y="2751057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PLAYER MAST: THÔNG TIN CÁC CẦU THỦ </a:t>
            </a:r>
          </a:p>
        </p:txBody>
      </p:sp>
      <p:sp>
        <p:nvSpPr>
          <p:cNvPr id="28" name="Tiêu đề 1">
            <a:extLst>
              <a:ext uri="{FF2B5EF4-FFF2-40B4-BE49-F238E27FC236}">
                <a16:creationId xmlns:a16="http://schemas.microsoft.com/office/drawing/2014/main" id="{9553BACE-1BB4-F958-DA71-46B651C9069D}"/>
              </a:ext>
            </a:extLst>
          </p:cNvPr>
          <p:cNvSpPr txBox="1">
            <a:spLocks/>
          </p:cNvSpPr>
          <p:nvPr/>
        </p:nvSpPr>
        <p:spPr>
          <a:xfrm>
            <a:off x="5477637" y="3425528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MATCH MAST: THÔNG TIN VỀ TRẬN ĐẤU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AFBA90AA-0511-FB9A-6233-53DB45B3A045}"/>
              </a:ext>
            </a:extLst>
          </p:cNvPr>
          <p:cNvSpPr>
            <a:spLocks noChangeAspect="1"/>
          </p:cNvSpPr>
          <p:nvPr/>
        </p:nvSpPr>
        <p:spPr>
          <a:xfrm>
            <a:off x="4443498" y="4759132"/>
            <a:ext cx="457200" cy="457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</a:t>
            </a:r>
          </a:p>
        </p:txBody>
      </p:sp>
      <p:sp>
        <p:nvSpPr>
          <p:cNvPr id="30" name="Tiêu đề 1">
            <a:extLst>
              <a:ext uri="{FF2B5EF4-FFF2-40B4-BE49-F238E27FC236}">
                <a16:creationId xmlns:a16="http://schemas.microsoft.com/office/drawing/2014/main" id="{8F3742C8-08FF-3BA6-22BE-CD833F70A1F0}"/>
              </a:ext>
            </a:extLst>
          </p:cNvPr>
          <p:cNvSpPr txBox="1">
            <a:spLocks/>
          </p:cNvSpPr>
          <p:nvPr/>
        </p:nvSpPr>
        <p:spPr>
          <a:xfrm>
            <a:off x="5263801" y="4094846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COATCH MAST: THÔNG TIN VỀ HUẤN LUYỆN VIÊN</a:t>
            </a:r>
          </a:p>
        </p:txBody>
      </p:sp>
      <p:sp>
        <p:nvSpPr>
          <p:cNvPr id="31" name="Tiêu đề 1">
            <a:extLst>
              <a:ext uri="{FF2B5EF4-FFF2-40B4-BE49-F238E27FC236}">
                <a16:creationId xmlns:a16="http://schemas.microsoft.com/office/drawing/2014/main" id="{5ED2E7E6-AB1D-8729-39E9-F420BB536807}"/>
              </a:ext>
            </a:extLst>
          </p:cNvPr>
          <p:cNvSpPr txBox="1">
            <a:spLocks/>
          </p:cNvSpPr>
          <p:nvPr/>
        </p:nvSpPr>
        <p:spPr>
          <a:xfrm>
            <a:off x="4921587" y="4608000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GOAL DETAIL: THÔNG TIN VỀ CÁC BÀN THẮNG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2241588-8F2C-059B-62FF-7B0C50DA8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" y="1601702"/>
            <a:ext cx="3921324" cy="3722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Oval 15">
            <a:extLst>
              <a:ext uri="{FF2B5EF4-FFF2-40B4-BE49-F238E27FC236}">
                <a16:creationId xmlns:a16="http://schemas.microsoft.com/office/drawing/2014/main" id="{05B94208-97DE-CC4B-0BD9-C369EAB6BA1E}"/>
              </a:ext>
            </a:extLst>
          </p:cNvPr>
          <p:cNvSpPr>
            <a:spLocks noChangeAspect="1"/>
          </p:cNvSpPr>
          <p:nvPr/>
        </p:nvSpPr>
        <p:spPr>
          <a:xfrm>
            <a:off x="3945109" y="5249285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9</a:t>
            </a:r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AC8DEF86-982B-E4DA-836D-BEEC1FAD014F}"/>
              </a:ext>
            </a:extLst>
          </p:cNvPr>
          <p:cNvSpPr txBox="1">
            <a:spLocks/>
          </p:cNvSpPr>
          <p:nvPr/>
        </p:nvSpPr>
        <p:spPr>
          <a:xfrm>
            <a:off x="4423198" y="5098153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CARD DETAIL: THÔNG TIN VỀ CÁC THẺ PHẠT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539E460D-8D83-E605-6FAC-ACE4A9C838F8}"/>
              </a:ext>
            </a:extLst>
          </p:cNvPr>
          <p:cNvSpPr>
            <a:spLocks noChangeAspect="1"/>
          </p:cNvSpPr>
          <p:nvPr/>
        </p:nvSpPr>
        <p:spPr>
          <a:xfrm>
            <a:off x="3273724" y="567353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/>
          </a:p>
        </p:txBody>
      </p:sp>
      <p:sp>
        <p:nvSpPr>
          <p:cNvPr id="35" name="Tiêu đề 1">
            <a:extLst>
              <a:ext uri="{FF2B5EF4-FFF2-40B4-BE49-F238E27FC236}">
                <a16:creationId xmlns:a16="http://schemas.microsoft.com/office/drawing/2014/main" id="{5856BF8A-E97E-6C36-31B2-634F736DAEFC}"/>
              </a:ext>
            </a:extLst>
          </p:cNvPr>
          <p:cNvSpPr txBox="1">
            <a:spLocks/>
          </p:cNvSpPr>
          <p:nvPr/>
        </p:nvSpPr>
        <p:spPr>
          <a:xfrm>
            <a:off x="3751813" y="5522405"/>
            <a:ext cx="7225457" cy="7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REFEREE MAST: THÔNG TIN VỀ CÁC TRỌNG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E533A-922A-6B29-DD7C-9F8F9E351749}"/>
              </a:ext>
            </a:extLst>
          </p:cNvPr>
          <p:cNvSpPr txBox="1"/>
          <p:nvPr/>
        </p:nvSpPr>
        <p:spPr>
          <a:xfrm>
            <a:off x="3179284" y="5637355"/>
            <a:ext cx="7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67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679577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SOCCER COUNTRY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1621423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162142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2771504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COUNTRY_ABBR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" dirty="0"/>
              <a:t> TÊN VIẾT TẮT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2759004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49788" y="3939117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COUNTRY_NAME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TÊN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83339" y="393911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r="27576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679577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SOCCER CITY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1484263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148426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2762360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CITY – TÊN THÀNH PHỐ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2749860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49788" y="3939117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COUNTRY_ID- MÃ QG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83339" y="393911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r="27356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7066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6473567" y="679577"/>
            <a:ext cx="4767600" cy="7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SOCCER VENUE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6849688" y="1941463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VENUE_ID – MÃ SỐ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2"/>
          </p:nvPr>
        </p:nvSpPr>
        <p:spPr>
          <a:xfrm>
            <a:off x="5983239" y="1941463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 idx="3"/>
          </p:nvPr>
        </p:nvSpPr>
        <p:spPr>
          <a:xfrm>
            <a:off x="6849687" y="2753216"/>
            <a:ext cx="4767599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VENUE_NAME – TÊN SÂN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4"/>
          </p:nvPr>
        </p:nvSpPr>
        <p:spPr>
          <a:xfrm>
            <a:off x="5983239" y="2740716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6"/>
          </p:nvPr>
        </p:nvSpPr>
        <p:spPr>
          <a:xfrm>
            <a:off x="6849788" y="3527637"/>
            <a:ext cx="39284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CITY_ID- MÃ TP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7"/>
          </p:nvPr>
        </p:nvSpPr>
        <p:spPr>
          <a:xfrm>
            <a:off x="5983339" y="3527637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r="27576"/>
          <a:stretch/>
        </p:blipFill>
        <p:spPr>
          <a:xfrm>
            <a:off x="926901" y="719334"/>
            <a:ext cx="4141953" cy="61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C30B2B93-FFD9-17D2-A876-8F0676F2385A}"/>
              </a:ext>
            </a:extLst>
          </p:cNvPr>
          <p:cNvSpPr txBox="1">
            <a:spLocks/>
          </p:cNvSpPr>
          <p:nvPr/>
        </p:nvSpPr>
        <p:spPr>
          <a:xfrm>
            <a:off x="6869667" y="4352852"/>
            <a:ext cx="4395432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kern="1200">
                <a:gradFill>
                  <a:gsLst>
                    <a:gs pos="82000">
                      <a:srgbClr val="E4C283"/>
                    </a:gs>
                    <a:gs pos="0">
                      <a:srgbClr val="F2FCC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AUD_CAPICITY – SỐ GHẾ</a:t>
            </a:r>
          </a:p>
        </p:txBody>
      </p:sp>
      <p:sp>
        <p:nvSpPr>
          <p:cNvPr id="12" name="Google Shape;420;p38">
            <a:extLst>
              <a:ext uri="{FF2B5EF4-FFF2-40B4-BE49-F238E27FC236}">
                <a16:creationId xmlns:a16="http://schemas.microsoft.com/office/drawing/2014/main" id="{60EFB9C2-BEB3-A8E9-E58E-1ED45ADE827B}"/>
              </a:ext>
            </a:extLst>
          </p:cNvPr>
          <p:cNvSpPr txBox="1">
            <a:spLocks/>
          </p:cNvSpPr>
          <p:nvPr/>
        </p:nvSpPr>
        <p:spPr>
          <a:xfrm>
            <a:off x="6003218" y="4352852"/>
            <a:ext cx="7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68622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/>
      <p:bldP spid="414" grpId="0"/>
      <p:bldP spid="416" grpId="0"/>
      <p:bldP spid="417" grpId="0"/>
      <p:bldP spid="419" grpId="0"/>
      <p:bldP spid="42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ds PowerPoint Template" id="{0DB0FA09-7594-CA40-A967-D01B5AC9C6EB}" vid="{62F83A25-75C7-5E4A-96AC-18B1727C859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30292968D67458ADB534040B70FA6" ma:contentTypeVersion="10" ma:contentTypeDescription="Create a new document." ma:contentTypeScope="" ma:versionID="c1da6a74d69d19058e45816b4f1a12e0">
  <xsd:schema xmlns:xsd="http://www.w3.org/2001/XMLSchema" xmlns:xs="http://www.w3.org/2001/XMLSchema" xmlns:p="http://schemas.microsoft.com/office/2006/metadata/properties" xmlns:ns2="d8a964f5-5408-4aff-8fe3-5b8c9b0126bd" xmlns:ns3="cf035b19-056f-457b-bc5f-3c6499ae6c0c" targetNamespace="http://schemas.microsoft.com/office/2006/metadata/properties" ma:root="true" ma:fieldsID="3cce005b7fe6d02e82dc55d19d205adb" ns2:_="" ns3:_="">
    <xsd:import namespace="d8a964f5-5408-4aff-8fe3-5b8c9b0126bd"/>
    <xsd:import namespace="cf035b19-056f-457b-bc5f-3c6499ae6c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35b19-056f-457b-bc5f-3c6499ae6c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65758b6-f992-48de-b3fc-c35ef3c6f78e}" ma:internalName="TaxCatchAll" ma:showField="CatchAllData" ma:web="cf035b19-056f-457b-bc5f-3c6499ae6c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035b19-056f-457b-bc5f-3c6499ae6c0c" xsi:nil="true"/>
    <lcf76f155ced4ddcb4097134ff3c332f xmlns="d8a964f5-5408-4aff-8fe3-5b8c9b0126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62A1D-70B5-46F2-901A-431973B1B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964f5-5408-4aff-8fe3-5b8c9b0126bd"/>
    <ds:schemaRef ds:uri="cf035b19-056f-457b-bc5f-3c6499ae6c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1F513-C080-427E-9970-2573A577CD0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f035b19-056f-457b-bc5f-3c6499ae6c0c"/>
    <ds:schemaRef ds:uri="d8a964f5-5408-4aff-8fe3-5b8c9b0126bd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8E9B534-F641-403E-AF18-BAA8EAE867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World-Cup-Russia-PowerPoint-Template</Template>
  <TotalTime>512</TotalTime>
  <Words>665</Words>
  <Application>Microsoft Office PowerPoint</Application>
  <PresentationFormat>Widescreen</PresentationFormat>
  <Paragraphs>166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Trebuchet MS</vt:lpstr>
      <vt:lpstr>Chủ đề Office</vt:lpstr>
      <vt:lpstr>THỰC HÀNH CSDL</vt:lpstr>
      <vt:lpstr>THÀNH VIÊN</vt:lpstr>
      <vt:lpstr>NỘI DUNG</vt:lpstr>
      <vt:lpstr>BÀI TOÁN THỰC TẾ</vt:lpstr>
      <vt:lpstr>CÁC CHỨC NĂNG TRONG HỆ CƠ SỞ QUẢN LÝ</vt:lpstr>
      <vt:lpstr>CƠ SỞ DỮ LIỆU</vt:lpstr>
      <vt:lpstr>SOCCER COUNTRY</vt:lpstr>
      <vt:lpstr>SOCCER CITY</vt:lpstr>
      <vt:lpstr>SOCCER VENUE</vt:lpstr>
      <vt:lpstr>SOCCER TEAM</vt:lpstr>
      <vt:lpstr>PLAYER MAST</vt:lpstr>
      <vt:lpstr>MATCH MAST</vt:lpstr>
      <vt:lpstr>COACH MAST</vt:lpstr>
      <vt:lpstr>GOAL DETAILS</vt:lpstr>
      <vt:lpstr>CARD DETAILS</vt:lpstr>
      <vt:lpstr>REFEREE MAST</vt:lpstr>
      <vt:lpstr>MÔ HÌNH QUAN HỆ DỮ LIỆU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CSDL</dc:title>
  <dc:creator>nguyenvanhao12902@outlook.com.vn</dc:creator>
  <cp:lastModifiedBy>Nguyen Hao</cp:lastModifiedBy>
  <cp:revision>15</cp:revision>
  <dcterms:created xsi:type="dcterms:W3CDTF">2022-06-23T07:29:56Z</dcterms:created>
  <dcterms:modified xsi:type="dcterms:W3CDTF">2022-07-28T20:35:30Z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  <property fmtid="{D5CDD505-2E9C-101B-9397-08002B2CF9AE}" pid="3" name="MediaServiceImageTags">
    <vt:lpwstr/>
  </property>
</Properties>
</file>