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Lst>
  <p:sldSz cx="12526963"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946">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B5DD74-776B-4D91-BB38-A84FA02FCBB9}">
  <a:tblStyle styleId="{9CB5DD74-776B-4D91-BB38-A84FA02FCBB9}"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02" y="72"/>
      </p:cViewPr>
      <p:guideLst>
        <p:guide orient="horz" pos="2160"/>
        <p:guide pos="39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98450" y="685800"/>
            <a:ext cx="62611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98450" y="685800"/>
            <a:ext cx="62611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298450" y="685800"/>
            <a:ext cx="626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298450" y="685800"/>
            <a:ext cx="626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298450" y="685800"/>
            <a:ext cx="626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3:notes"/>
          <p:cNvSpPr>
            <a:spLocks noGrp="1" noRot="1" noChangeAspect="1"/>
          </p:cNvSpPr>
          <p:nvPr>
            <p:ph type="sldImg" idx="2"/>
          </p:nvPr>
        </p:nvSpPr>
        <p:spPr>
          <a:xfrm>
            <a:off x="298450" y="685800"/>
            <a:ext cx="626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298450" y="685800"/>
            <a:ext cx="626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298450" y="685800"/>
            <a:ext cx="626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7:notes"/>
          <p:cNvSpPr>
            <a:spLocks noGrp="1" noRot="1" noChangeAspect="1"/>
          </p:cNvSpPr>
          <p:nvPr>
            <p:ph type="sldImg" idx="2"/>
          </p:nvPr>
        </p:nvSpPr>
        <p:spPr>
          <a:xfrm>
            <a:off x="298450" y="685800"/>
            <a:ext cx="626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8:notes"/>
          <p:cNvSpPr>
            <a:spLocks noGrp="1" noRot="1" noChangeAspect="1"/>
          </p:cNvSpPr>
          <p:nvPr>
            <p:ph type="sldImg" idx="2"/>
          </p:nvPr>
        </p:nvSpPr>
        <p:spPr>
          <a:xfrm>
            <a:off x="298450" y="685800"/>
            <a:ext cx="626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9:notes"/>
          <p:cNvSpPr>
            <a:spLocks noGrp="1" noRot="1" noChangeAspect="1"/>
          </p:cNvSpPr>
          <p:nvPr>
            <p:ph type="sldImg" idx="2"/>
          </p:nvPr>
        </p:nvSpPr>
        <p:spPr>
          <a:xfrm>
            <a:off x="298450" y="685800"/>
            <a:ext cx="626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20:notes"/>
          <p:cNvSpPr>
            <a:spLocks noGrp="1" noRot="1" noChangeAspect="1"/>
          </p:cNvSpPr>
          <p:nvPr>
            <p:ph type="sldImg" idx="2"/>
          </p:nvPr>
        </p:nvSpPr>
        <p:spPr>
          <a:xfrm>
            <a:off x="298450" y="685800"/>
            <a:ext cx="626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298450" y="685800"/>
            <a:ext cx="626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21:notes"/>
          <p:cNvSpPr>
            <a:spLocks noGrp="1" noRot="1" noChangeAspect="1"/>
          </p:cNvSpPr>
          <p:nvPr>
            <p:ph type="sldImg" idx="2"/>
          </p:nvPr>
        </p:nvSpPr>
        <p:spPr>
          <a:xfrm>
            <a:off x="298450" y="685800"/>
            <a:ext cx="626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298450" y="685800"/>
            <a:ext cx="626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298450" y="685800"/>
            <a:ext cx="626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298450" y="685800"/>
            <a:ext cx="626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298450" y="685800"/>
            <a:ext cx="626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298450" y="685800"/>
            <a:ext cx="626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298450" y="685800"/>
            <a:ext cx="626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298450" y="685800"/>
            <a:ext cx="626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626348" y="274638"/>
            <a:ext cx="1127426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626348" y="1600201"/>
            <a:ext cx="5532742"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8" name="Google Shape;18;p2"/>
          <p:cNvSpPr txBox="1">
            <a:spLocks noGrp="1"/>
          </p:cNvSpPr>
          <p:nvPr>
            <p:ph type="body" idx="2"/>
          </p:nvPr>
        </p:nvSpPr>
        <p:spPr>
          <a:xfrm>
            <a:off x="6367873" y="1600201"/>
            <a:ext cx="5532742"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9" name="Google Shape;19;p2"/>
          <p:cNvSpPr txBox="1">
            <a:spLocks noGrp="1"/>
          </p:cNvSpPr>
          <p:nvPr>
            <p:ph type="dt" idx="10"/>
          </p:nvPr>
        </p:nvSpPr>
        <p:spPr>
          <a:xfrm>
            <a:off x="626348" y="6356351"/>
            <a:ext cx="292295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4280046" y="6356351"/>
            <a:ext cx="396687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977657" y="6356351"/>
            <a:ext cx="29229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6348" y="274638"/>
            <a:ext cx="1127426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4000500" y="-1773951"/>
            <a:ext cx="4525963" cy="1127426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6348" y="6356351"/>
            <a:ext cx="292295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280046" y="6356351"/>
            <a:ext cx="396687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977657" y="6356351"/>
            <a:ext cx="29229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565569" y="1791118"/>
            <a:ext cx="5851525" cy="28185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824044" y="-923057"/>
            <a:ext cx="5851525" cy="8246917"/>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6348" y="6356351"/>
            <a:ext cx="292295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280046" y="6356351"/>
            <a:ext cx="396687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977657" y="6356351"/>
            <a:ext cx="29229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26348" y="274638"/>
            <a:ext cx="1127426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626348" y="1600201"/>
            <a:ext cx="11274267"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626348" y="6356351"/>
            <a:ext cx="292295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4280046" y="6356351"/>
            <a:ext cx="396687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8977657" y="6356351"/>
            <a:ext cx="29229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626348" y="274638"/>
            <a:ext cx="1127426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dt" idx="10"/>
          </p:nvPr>
        </p:nvSpPr>
        <p:spPr>
          <a:xfrm>
            <a:off x="626348" y="6356351"/>
            <a:ext cx="292295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280046" y="6356351"/>
            <a:ext cx="396687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977657" y="6356351"/>
            <a:ext cx="29229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5"/>
          <p:cNvSpPr txBox="1">
            <a:spLocks noGrp="1"/>
          </p:cNvSpPr>
          <p:nvPr>
            <p:ph type="ctrTitle"/>
          </p:nvPr>
        </p:nvSpPr>
        <p:spPr>
          <a:xfrm>
            <a:off x="939522" y="2130426"/>
            <a:ext cx="10647919"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subTitle" idx="1"/>
          </p:nvPr>
        </p:nvSpPr>
        <p:spPr>
          <a:xfrm>
            <a:off x="1879045" y="3886200"/>
            <a:ext cx="8768874"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6" name="Google Shape;36;p5"/>
          <p:cNvSpPr txBox="1">
            <a:spLocks noGrp="1"/>
          </p:cNvSpPr>
          <p:nvPr>
            <p:ph type="dt" idx="10"/>
          </p:nvPr>
        </p:nvSpPr>
        <p:spPr>
          <a:xfrm>
            <a:off x="626348" y="6356351"/>
            <a:ext cx="292295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4280046" y="6356351"/>
            <a:ext cx="396687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977657" y="6356351"/>
            <a:ext cx="29229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989544" y="4406901"/>
            <a:ext cx="10647919"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989544" y="2906713"/>
            <a:ext cx="10647919"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2" name="Google Shape;42;p6"/>
          <p:cNvSpPr txBox="1">
            <a:spLocks noGrp="1"/>
          </p:cNvSpPr>
          <p:nvPr>
            <p:ph type="dt" idx="10"/>
          </p:nvPr>
        </p:nvSpPr>
        <p:spPr>
          <a:xfrm>
            <a:off x="626348" y="6356351"/>
            <a:ext cx="292295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280046" y="6356351"/>
            <a:ext cx="396687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977657" y="6356351"/>
            <a:ext cx="29229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26348" y="274638"/>
            <a:ext cx="11274267"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626348" y="1535113"/>
            <a:ext cx="5534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626348" y="2174875"/>
            <a:ext cx="5534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7"/>
          <p:cNvSpPr txBox="1">
            <a:spLocks noGrp="1"/>
          </p:cNvSpPr>
          <p:nvPr>
            <p:ph type="body" idx="3"/>
          </p:nvPr>
        </p:nvSpPr>
        <p:spPr>
          <a:xfrm>
            <a:off x="6363524" y="1535113"/>
            <a:ext cx="5537092"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363524" y="2174875"/>
            <a:ext cx="5537092"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dt" idx="10"/>
          </p:nvPr>
        </p:nvSpPr>
        <p:spPr>
          <a:xfrm>
            <a:off x="626348" y="6356351"/>
            <a:ext cx="292295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280046" y="6356351"/>
            <a:ext cx="396687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977657" y="6356351"/>
            <a:ext cx="29229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6348" y="6356351"/>
            <a:ext cx="292295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280046" y="6356351"/>
            <a:ext cx="396687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977657" y="6356351"/>
            <a:ext cx="29229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6349" y="273050"/>
            <a:ext cx="4121285"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897695" y="273051"/>
            <a:ext cx="700292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26349" y="1435101"/>
            <a:ext cx="4121285"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626348" y="6356351"/>
            <a:ext cx="292295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280046" y="6356351"/>
            <a:ext cx="396687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977657" y="6356351"/>
            <a:ext cx="29229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455372" y="4800600"/>
            <a:ext cx="7516178"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2455372" y="612775"/>
            <a:ext cx="7516178" cy="4114800"/>
          </a:xfrm>
          <a:prstGeom prst="rect">
            <a:avLst/>
          </a:prstGeom>
          <a:noFill/>
          <a:ln>
            <a:noFill/>
          </a:ln>
        </p:spPr>
      </p:sp>
      <p:sp>
        <p:nvSpPr>
          <p:cNvPr id="68" name="Google Shape;68;p10"/>
          <p:cNvSpPr txBox="1">
            <a:spLocks noGrp="1"/>
          </p:cNvSpPr>
          <p:nvPr>
            <p:ph type="body" idx="1"/>
          </p:nvPr>
        </p:nvSpPr>
        <p:spPr>
          <a:xfrm>
            <a:off x="2455372" y="5367338"/>
            <a:ext cx="7516178"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626348" y="6356351"/>
            <a:ext cx="292295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280046" y="6356351"/>
            <a:ext cx="396687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977657" y="6356351"/>
            <a:ext cx="292295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6348" y="274638"/>
            <a:ext cx="11274267"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6348" y="1600201"/>
            <a:ext cx="11274267"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6348" y="6356351"/>
            <a:ext cx="292295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280046" y="6356351"/>
            <a:ext cx="396687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977657" y="6356351"/>
            <a:ext cx="292295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4.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626348" y="1981200"/>
            <a:ext cx="11274267" cy="18288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22222"/>
              <a:buFont typeface="Times New Roman"/>
              <a:buNone/>
            </a:pPr>
            <a:r>
              <a:rPr lang="en-US">
                <a:latin typeface="Times New Roman"/>
                <a:ea typeface="Times New Roman"/>
                <a:cs typeface="Times New Roman"/>
                <a:sym typeface="Times New Roman"/>
              </a:rPr>
              <a:t>MINI PROJECT</a:t>
            </a:r>
            <a:r>
              <a:rPr lang="en-US" sz="3600">
                <a:latin typeface="Times New Roman"/>
                <a:ea typeface="Times New Roman"/>
                <a:cs typeface="Times New Roman"/>
                <a:sym typeface="Times New Roman"/>
              </a:rPr>
              <a:t/>
            </a:r>
            <a:br>
              <a:rPr lang="en-US" sz="3600">
                <a:latin typeface="Times New Roman"/>
                <a:ea typeface="Times New Roman"/>
                <a:cs typeface="Times New Roman"/>
                <a:sym typeface="Times New Roman"/>
              </a:rPr>
            </a:br>
            <a:r>
              <a:rPr lang="en-US" sz="3600">
                <a:latin typeface="Times New Roman"/>
                <a:ea typeface="Times New Roman"/>
                <a:cs typeface="Times New Roman"/>
                <a:sym typeface="Times New Roman"/>
              </a:rPr>
              <a:t>DESIGN OF SINGLE AXIS SOLAR TRACKER</a:t>
            </a:r>
            <a:br>
              <a:rPr lang="en-US" sz="3600">
                <a:latin typeface="Times New Roman"/>
                <a:ea typeface="Times New Roman"/>
                <a:cs typeface="Times New Roman"/>
                <a:sym typeface="Times New Roman"/>
              </a:rPr>
            </a:br>
            <a:endParaRPr sz="3600">
              <a:latin typeface="Times New Roman"/>
              <a:ea typeface="Times New Roman"/>
              <a:cs typeface="Times New Roman"/>
              <a:sym typeface="Times New Roman"/>
            </a:endParaRPr>
          </a:p>
        </p:txBody>
      </p:sp>
      <p:sp>
        <p:nvSpPr>
          <p:cNvPr id="90" name="Google Shape;90;p13"/>
          <p:cNvSpPr txBox="1">
            <a:spLocks noGrp="1"/>
          </p:cNvSpPr>
          <p:nvPr>
            <p:ph type="body" idx="1"/>
          </p:nvPr>
        </p:nvSpPr>
        <p:spPr>
          <a:xfrm>
            <a:off x="730739" y="4038601"/>
            <a:ext cx="4593220" cy="2087563"/>
          </a:xfrm>
          <a:prstGeom prst="rect">
            <a:avLst/>
          </a:prstGeom>
          <a:noFill/>
          <a:ln>
            <a:noFill/>
          </a:ln>
        </p:spPr>
        <p:txBody>
          <a:bodyPr spcFirstLastPara="1" wrap="square" lIns="91425" tIns="45700" rIns="91425" bIns="45700" anchor="t" anchorCtr="0">
            <a:normAutofit/>
          </a:bodyPr>
          <a:lstStyle/>
          <a:p>
            <a:pPr marL="342900" lvl="0" indent="-342900" algn="ctr" rtl="0">
              <a:spcBef>
                <a:spcPts val="0"/>
              </a:spcBef>
              <a:spcAft>
                <a:spcPts val="0"/>
              </a:spcAft>
              <a:buClr>
                <a:schemeClr val="dk1"/>
              </a:buClr>
              <a:buSzPts val="2400"/>
              <a:buNone/>
            </a:pPr>
            <a:r>
              <a:rPr lang="en-US" sz="2400">
                <a:latin typeface="Times New Roman"/>
                <a:ea typeface="Times New Roman"/>
                <a:cs typeface="Times New Roman"/>
                <a:sym typeface="Times New Roman"/>
              </a:rPr>
              <a:t>Guide:</a:t>
            </a:r>
            <a:endParaRPr/>
          </a:p>
          <a:p>
            <a:pPr marL="342900" lvl="0" indent="-342900" algn="ctr" rtl="0">
              <a:spcBef>
                <a:spcPts val="480"/>
              </a:spcBef>
              <a:spcAft>
                <a:spcPts val="0"/>
              </a:spcAft>
              <a:buClr>
                <a:schemeClr val="dk1"/>
              </a:buClr>
              <a:buSzPts val="2400"/>
              <a:buNone/>
            </a:pPr>
            <a:r>
              <a:rPr lang="en-US" sz="2400">
                <a:latin typeface="Times New Roman"/>
                <a:ea typeface="Times New Roman"/>
                <a:cs typeface="Times New Roman"/>
                <a:sym typeface="Times New Roman"/>
              </a:rPr>
              <a:t>         Mr.G.Sekar,</a:t>
            </a:r>
            <a:endParaRPr/>
          </a:p>
          <a:p>
            <a:pPr marL="342900" lvl="0" indent="-342900" algn="ctr" rtl="0">
              <a:spcBef>
                <a:spcPts val="480"/>
              </a:spcBef>
              <a:spcAft>
                <a:spcPts val="0"/>
              </a:spcAft>
              <a:buClr>
                <a:schemeClr val="dk1"/>
              </a:buClr>
              <a:buSzPts val="2400"/>
              <a:buNone/>
            </a:pPr>
            <a:r>
              <a:rPr lang="en-US" sz="2400">
                <a:latin typeface="Times New Roman"/>
                <a:ea typeface="Times New Roman"/>
                <a:cs typeface="Times New Roman"/>
                <a:sym typeface="Times New Roman"/>
              </a:rPr>
              <a:t>    AP/CSE.</a:t>
            </a:r>
            <a:endParaRPr/>
          </a:p>
        </p:txBody>
      </p:sp>
      <p:sp>
        <p:nvSpPr>
          <p:cNvPr id="91" name="Google Shape;91;p13"/>
          <p:cNvSpPr txBox="1">
            <a:spLocks noGrp="1"/>
          </p:cNvSpPr>
          <p:nvPr>
            <p:ph type="body" idx="2"/>
          </p:nvPr>
        </p:nvSpPr>
        <p:spPr>
          <a:xfrm>
            <a:off x="7025481" y="4038601"/>
            <a:ext cx="4875134" cy="20875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None/>
            </a:pPr>
            <a:r>
              <a:rPr lang="en-US" sz="2400">
                <a:latin typeface="Times New Roman"/>
                <a:ea typeface="Times New Roman"/>
                <a:cs typeface="Times New Roman"/>
                <a:sym typeface="Times New Roman"/>
              </a:rPr>
              <a:t>Done by:</a:t>
            </a:r>
            <a:endParaRPr/>
          </a:p>
          <a:p>
            <a:pPr marL="342900" lvl="0" indent="-342900" algn="l" rtl="0">
              <a:spcBef>
                <a:spcPts val="480"/>
              </a:spcBef>
              <a:spcAft>
                <a:spcPts val="0"/>
              </a:spcAft>
              <a:buClr>
                <a:schemeClr val="dk1"/>
              </a:buClr>
              <a:buSzPts val="2400"/>
              <a:buNone/>
            </a:pPr>
            <a:r>
              <a:rPr lang="en-US" sz="2400">
                <a:latin typeface="Times New Roman"/>
                <a:ea typeface="Times New Roman"/>
                <a:cs typeface="Times New Roman"/>
                <a:sym typeface="Times New Roman"/>
              </a:rPr>
              <a:t>Harish.N-420420104016</a:t>
            </a:r>
            <a:endParaRPr/>
          </a:p>
          <a:p>
            <a:pPr marL="342900" lvl="0" indent="-342900" algn="l" rtl="0">
              <a:spcBef>
                <a:spcPts val="480"/>
              </a:spcBef>
              <a:spcAft>
                <a:spcPts val="0"/>
              </a:spcAft>
              <a:buClr>
                <a:schemeClr val="dk1"/>
              </a:buClr>
              <a:buSzPts val="2400"/>
              <a:buNone/>
            </a:pPr>
            <a:r>
              <a:rPr lang="en-US" sz="2400">
                <a:latin typeface="Times New Roman"/>
                <a:ea typeface="Times New Roman"/>
                <a:cs typeface="Times New Roman"/>
                <a:sym typeface="Times New Roman"/>
              </a:rPr>
              <a:t>GowthamRaj.S-420420104014</a:t>
            </a:r>
            <a:endParaRPr/>
          </a:p>
          <a:p>
            <a:pPr marL="342900" lvl="0" indent="-342900" algn="l" rtl="0">
              <a:spcBef>
                <a:spcPts val="480"/>
              </a:spcBef>
              <a:spcAft>
                <a:spcPts val="0"/>
              </a:spcAft>
              <a:buClr>
                <a:schemeClr val="dk1"/>
              </a:buClr>
              <a:buSzPts val="2400"/>
              <a:buNone/>
            </a:pPr>
            <a:r>
              <a:rPr lang="en-US" sz="2400">
                <a:latin typeface="Times New Roman"/>
                <a:ea typeface="Times New Roman"/>
                <a:cs typeface="Times New Roman"/>
                <a:sym typeface="Times New Roman"/>
              </a:rPr>
              <a:t>Sedhumadhavan.V-420420104044</a:t>
            </a:r>
            <a:endParaRPr sz="2400">
              <a:latin typeface="Times New Roman"/>
              <a:ea typeface="Times New Roman"/>
              <a:cs typeface="Times New Roman"/>
              <a:sym typeface="Times New Roman"/>
            </a:endParaRPr>
          </a:p>
        </p:txBody>
      </p:sp>
      <p:pic>
        <p:nvPicPr>
          <p:cNvPr id="92" name="Google Shape;92;p13"/>
          <p:cNvPicPr preferRelativeResize="0"/>
          <p:nvPr/>
        </p:nvPicPr>
        <p:blipFill rotWithShape="1">
          <a:blip r:embed="rId3">
            <a:alphaModFix/>
          </a:blip>
          <a:srcRect/>
          <a:stretch/>
        </p:blipFill>
        <p:spPr>
          <a:xfrm>
            <a:off x="7516179" y="401246"/>
            <a:ext cx="1505497" cy="1049698"/>
          </a:xfrm>
          <a:prstGeom prst="rect">
            <a:avLst/>
          </a:prstGeom>
          <a:noFill/>
          <a:ln>
            <a:noFill/>
          </a:ln>
        </p:spPr>
      </p:pic>
      <p:pic>
        <p:nvPicPr>
          <p:cNvPr id="93" name="Google Shape;93;p13"/>
          <p:cNvPicPr preferRelativeResize="0"/>
          <p:nvPr/>
        </p:nvPicPr>
        <p:blipFill rotWithShape="1">
          <a:blip r:embed="rId4">
            <a:alphaModFix/>
          </a:blip>
          <a:srcRect/>
          <a:stretch/>
        </p:blipFill>
        <p:spPr>
          <a:xfrm>
            <a:off x="140553" y="382119"/>
            <a:ext cx="1674624" cy="1218081"/>
          </a:xfrm>
          <a:prstGeom prst="rect">
            <a:avLst/>
          </a:prstGeom>
          <a:noFill/>
          <a:ln>
            <a:noFill/>
          </a:ln>
        </p:spPr>
      </p:pic>
      <p:sp>
        <p:nvSpPr>
          <p:cNvPr id="94" name="Google Shape;94;p13"/>
          <p:cNvSpPr/>
          <p:nvPr/>
        </p:nvSpPr>
        <p:spPr>
          <a:xfrm>
            <a:off x="1815177" y="251993"/>
            <a:ext cx="8843985" cy="1348207"/>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Times New Roman"/>
              <a:ea typeface="Times New Roman"/>
              <a:cs typeface="Times New Roman"/>
              <a:sym typeface="Times New Roman"/>
            </a:endParaRPr>
          </a:p>
        </p:txBody>
      </p:sp>
      <p:sp>
        <p:nvSpPr>
          <p:cNvPr id="95" name="Google Shape;95;p13"/>
          <p:cNvSpPr/>
          <p:nvPr/>
        </p:nvSpPr>
        <p:spPr>
          <a:xfrm>
            <a:off x="1815177" y="162897"/>
            <a:ext cx="8808652" cy="1437302"/>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rgbClr val="DF322D"/>
                </a:solidFill>
                <a:latin typeface="Times New Roman"/>
                <a:ea typeface="Times New Roman"/>
                <a:cs typeface="Times New Roman"/>
                <a:sym typeface="Times New Roman"/>
              </a:rPr>
              <a:t>OM SAKTHI</a:t>
            </a:r>
            <a:endParaRPr/>
          </a:p>
          <a:p>
            <a:pPr marL="0" marR="0" lvl="0" indent="0" algn="ctr" rtl="0">
              <a:spcBef>
                <a:spcPts val="0"/>
              </a:spcBef>
              <a:spcAft>
                <a:spcPts val="0"/>
              </a:spcAft>
              <a:buNone/>
            </a:pPr>
            <a:r>
              <a:rPr lang="en-US" sz="3200" b="1" i="0" u="none" strike="noStrike" cap="none">
                <a:solidFill>
                  <a:srgbClr val="DF322D"/>
                </a:solidFill>
                <a:latin typeface="Times New Roman"/>
                <a:ea typeface="Times New Roman"/>
                <a:cs typeface="Times New Roman"/>
                <a:sym typeface="Times New Roman"/>
              </a:rPr>
              <a:t>Adhiparasakthi</a:t>
            </a:r>
            <a:r>
              <a:rPr lang="en-US" sz="1800" b="1" i="0" u="none" strike="noStrike" cap="none">
                <a:solidFill>
                  <a:srgbClr val="DF322D"/>
                </a:solidFill>
                <a:latin typeface="Times New Roman"/>
                <a:ea typeface="Times New Roman"/>
                <a:cs typeface="Times New Roman"/>
                <a:sym typeface="Times New Roman"/>
              </a:rPr>
              <a:t> </a:t>
            </a:r>
            <a:r>
              <a:rPr lang="en-US" sz="3200" b="1" i="0" u="none" strike="noStrike" cap="none">
                <a:solidFill>
                  <a:srgbClr val="DF322D"/>
                </a:solidFill>
                <a:latin typeface="Times New Roman"/>
                <a:ea typeface="Times New Roman"/>
                <a:cs typeface="Times New Roman"/>
                <a:sym typeface="Times New Roman"/>
              </a:rPr>
              <a:t>engineering</a:t>
            </a:r>
            <a:r>
              <a:rPr lang="en-US" sz="1800" b="1" i="0" u="none" strike="noStrike" cap="none">
                <a:solidFill>
                  <a:srgbClr val="DF322D"/>
                </a:solidFill>
                <a:latin typeface="Times New Roman"/>
                <a:ea typeface="Times New Roman"/>
                <a:cs typeface="Times New Roman"/>
                <a:sym typeface="Times New Roman"/>
              </a:rPr>
              <a:t> </a:t>
            </a:r>
            <a:r>
              <a:rPr lang="en-US" sz="3200" b="1" i="0" u="none" strike="noStrike" cap="none">
                <a:solidFill>
                  <a:srgbClr val="DF322D"/>
                </a:solidFill>
                <a:latin typeface="Times New Roman"/>
                <a:ea typeface="Times New Roman"/>
                <a:cs typeface="Times New Roman"/>
                <a:sym typeface="Times New Roman"/>
              </a:rPr>
              <a:t>college</a:t>
            </a:r>
            <a:endParaRPr/>
          </a:p>
          <a:p>
            <a:pPr marL="0" marR="0" lvl="0" indent="0" algn="ctr" rtl="0">
              <a:spcBef>
                <a:spcPts val="0"/>
              </a:spcBef>
              <a:spcAft>
                <a:spcPts val="0"/>
              </a:spcAft>
              <a:buNone/>
            </a:pPr>
            <a:r>
              <a:rPr lang="en-US" sz="3200" b="1" i="0" u="none" strike="noStrike" cap="none">
                <a:solidFill>
                  <a:srgbClr val="DF322D"/>
                </a:solidFill>
                <a:latin typeface="Times New Roman"/>
                <a:ea typeface="Times New Roman"/>
                <a:cs typeface="Times New Roman"/>
                <a:sym typeface="Times New Roman"/>
              </a:rPr>
              <a:t>Melmaruvathur</a:t>
            </a:r>
            <a:endParaRPr sz="3200" b="1" i="0" u="none" strike="noStrike" cap="none">
              <a:solidFill>
                <a:srgbClr val="DF322D"/>
              </a:solidFill>
              <a:latin typeface="Times New Roman"/>
              <a:ea typeface="Times New Roman"/>
              <a:cs typeface="Times New Roman"/>
              <a:sym typeface="Times New Roman"/>
            </a:endParaRPr>
          </a:p>
        </p:txBody>
      </p:sp>
      <p:pic>
        <p:nvPicPr>
          <p:cNvPr id="96" name="Google Shape;96;p13"/>
          <p:cNvPicPr preferRelativeResize="0"/>
          <p:nvPr/>
        </p:nvPicPr>
        <p:blipFill rotWithShape="1">
          <a:blip r:embed="rId5">
            <a:alphaModFix/>
          </a:blip>
          <a:srcRect/>
          <a:stretch/>
        </p:blipFill>
        <p:spPr>
          <a:xfrm>
            <a:off x="10662373" y="382119"/>
            <a:ext cx="1746993" cy="121808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626348" y="274638"/>
            <a:ext cx="1127426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Architecture diagram</a:t>
            </a:r>
            <a:endParaRPr sz="3600">
              <a:latin typeface="Times New Roman"/>
              <a:ea typeface="Times New Roman"/>
              <a:cs typeface="Times New Roman"/>
              <a:sym typeface="Times New Roman"/>
            </a:endParaRPr>
          </a:p>
        </p:txBody>
      </p:sp>
      <p:pic>
        <p:nvPicPr>
          <p:cNvPr id="152" name="Google Shape;152;p22"/>
          <p:cNvPicPr preferRelativeResize="0">
            <a:picLocks noGrp="1"/>
          </p:cNvPicPr>
          <p:nvPr>
            <p:ph type="body" idx="1"/>
          </p:nvPr>
        </p:nvPicPr>
        <p:blipFill rotWithShape="1">
          <a:blip r:embed="rId3">
            <a:alphaModFix/>
          </a:blip>
          <a:srcRect/>
          <a:stretch/>
        </p:blipFill>
        <p:spPr>
          <a:xfrm>
            <a:off x="1548406" y="1600201"/>
            <a:ext cx="9430152" cy="45259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626348" y="274638"/>
            <a:ext cx="1127426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Modules Description</a:t>
            </a:r>
            <a:endParaRPr sz="3600">
              <a:latin typeface="Times New Roman"/>
              <a:ea typeface="Times New Roman"/>
              <a:cs typeface="Times New Roman"/>
              <a:sym typeface="Times New Roman"/>
            </a:endParaRPr>
          </a:p>
        </p:txBody>
      </p:sp>
      <p:sp>
        <p:nvSpPr>
          <p:cNvPr id="158" name="Google Shape;158;p23"/>
          <p:cNvSpPr txBox="1">
            <a:spLocks noGrp="1"/>
          </p:cNvSpPr>
          <p:nvPr>
            <p:ph type="body" idx="1"/>
          </p:nvPr>
        </p:nvSpPr>
        <p:spPr>
          <a:xfrm>
            <a:off x="1043914" y="1905001"/>
            <a:ext cx="10334744"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sz="2400">
                <a:latin typeface="Times New Roman"/>
                <a:ea typeface="Times New Roman"/>
                <a:cs typeface="Times New Roman"/>
                <a:sym typeface="Times New Roman"/>
              </a:rPr>
              <a:t>1. </a:t>
            </a:r>
            <a:r>
              <a:rPr lang="en-US" sz="2400" b="1">
                <a:latin typeface="Times New Roman"/>
                <a:ea typeface="Times New Roman"/>
                <a:cs typeface="Times New Roman"/>
                <a:sym typeface="Times New Roman"/>
              </a:rPr>
              <a:t>Building a Rotating fixture</a:t>
            </a:r>
            <a:endParaRPr/>
          </a:p>
          <a:p>
            <a:pPr marL="342900" lvl="0" indent="-342900" algn="l" rtl="0">
              <a:lnSpc>
                <a:spcPct val="150000"/>
              </a:lnSpc>
              <a:spcBef>
                <a:spcPts val="560"/>
              </a:spcBef>
              <a:spcAft>
                <a:spcPts val="0"/>
              </a:spcAft>
              <a:buClr>
                <a:schemeClr val="dk1"/>
              </a:buClr>
              <a:buSzPts val="2800"/>
              <a:buChar char="•"/>
            </a:pPr>
            <a:r>
              <a:rPr lang="en-US" sz="2800">
                <a:latin typeface="Times New Roman"/>
                <a:ea typeface="Times New Roman"/>
                <a:cs typeface="Times New Roman"/>
                <a:sym typeface="Times New Roman"/>
              </a:rPr>
              <a:t>single axis solar tracker has servo motor so it can rotate based on the direction of light</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a:latin typeface="Times New Roman"/>
              <a:ea typeface="Times New Roman"/>
              <a:cs typeface="Times New Roman"/>
              <a:sym typeface="Times New Roman"/>
            </a:endParaRPr>
          </a:p>
        </p:txBody>
      </p:sp>
      <p:pic>
        <p:nvPicPr>
          <p:cNvPr id="159" name="Google Shape;159;p23"/>
          <p:cNvPicPr preferRelativeResize="0"/>
          <p:nvPr/>
        </p:nvPicPr>
        <p:blipFill rotWithShape="1">
          <a:blip r:embed="rId3">
            <a:alphaModFix/>
          </a:blip>
          <a:srcRect/>
          <a:stretch/>
        </p:blipFill>
        <p:spPr>
          <a:xfrm>
            <a:off x="3672681" y="3723402"/>
            <a:ext cx="4365454" cy="19813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626348" y="762000"/>
            <a:ext cx="11274267" cy="304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
            </a:r>
            <a:br>
              <a:rPr lang="en-US" sz="3600">
                <a:latin typeface="Times New Roman"/>
                <a:ea typeface="Times New Roman"/>
                <a:cs typeface="Times New Roman"/>
                <a:sym typeface="Times New Roman"/>
              </a:rPr>
            </a:br>
            <a:endParaRPr sz="3600">
              <a:latin typeface="Times New Roman"/>
              <a:ea typeface="Times New Roman"/>
              <a:cs typeface="Times New Roman"/>
              <a:sym typeface="Times New Roman"/>
            </a:endParaRPr>
          </a:p>
        </p:txBody>
      </p:sp>
      <p:pic>
        <p:nvPicPr>
          <p:cNvPr id="165" name="Google Shape;165;p24"/>
          <p:cNvPicPr preferRelativeResize="0">
            <a:picLocks noGrp="1"/>
          </p:cNvPicPr>
          <p:nvPr>
            <p:ph type="body" idx="1"/>
          </p:nvPr>
        </p:nvPicPr>
        <p:blipFill rotWithShape="1">
          <a:blip r:embed="rId3">
            <a:alphaModFix/>
          </a:blip>
          <a:srcRect/>
          <a:stretch/>
        </p:blipFill>
        <p:spPr>
          <a:xfrm>
            <a:off x="1043914" y="1951892"/>
            <a:ext cx="10543527" cy="4296508"/>
          </a:xfrm>
          <a:prstGeom prst="rect">
            <a:avLst/>
          </a:prstGeom>
          <a:noFill/>
          <a:ln>
            <a:noFill/>
          </a:ln>
        </p:spPr>
      </p:pic>
      <p:sp>
        <p:nvSpPr>
          <p:cNvPr id="166" name="Google Shape;166;p24"/>
          <p:cNvSpPr/>
          <p:nvPr/>
        </p:nvSpPr>
        <p:spPr>
          <a:xfrm>
            <a:off x="243680" y="821946"/>
            <a:ext cx="4404519" cy="1037492"/>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Times New Roman"/>
                <a:ea typeface="Times New Roman"/>
                <a:cs typeface="Times New Roman"/>
                <a:sym typeface="Times New Roman"/>
              </a:rPr>
              <a:t>2.Connection Diagram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2" name="Google Shape;172;p25"/>
          <p:cNvSpPr txBox="1">
            <a:spLocks noGrp="1"/>
          </p:cNvSpPr>
          <p:nvPr>
            <p:ph type="body" idx="1"/>
          </p:nvPr>
        </p:nvSpPr>
        <p:spPr>
          <a:xfrm>
            <a:off x="626348" y="1524001"/>
            <a:ext cx="11274267" cy="46021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b="1" dirty="0">
                <a:latin typeface="Times New Roman"/>
                <a:ea typeface="Times New Roman"/>
                <a:cs typeface="Times New Roman"/>
                <a:sym typeface="Times New Roman"/>
              </a:rPr>
              <a:t> </a:t>
            </a:r>
            <a:r>
              <a:rPr lang="en-US" sz="2400" b="1" dirty="0">
                <a:latin typeface="Times New Roman"/>
                <a:ea typeface="Times New Roman"/>
                <a:cs typeface="Times New Roman"/>
                <a:sym typeface="Times New Roman"/>
              </a:rPr>
              <a:t>3.Software &amp; Code</a:t>
            </a:r>
            <a:endParaRPr dirty="0"/>
          </a:p>
          <a:p>
            <a:pPr marL="0" lvl="0" indent="0" algn="l" rtl="0">
              <a:spcBef>
                <a:spcPts val="480"/>
              </a:spcBef>
              <a:spcAft>
                <a:spcPts val="0"/>
              </a:spcAft>
              <a:buClr>
                <a:schemeClr val="dk1"/>
              </a:buClr>
              <a:buSzPts val="2400"/>
              <a:buNone/>
            </a:pPr>
            <a:endParaRPr sz="2400" dirty="0">
              <a:latin typeface="Times New Roman"/>
              <a:ea typeface="Times New Roman"/>
              <a:cs typeface="Times New Roman"/>
              <a:sym typeface="Times New Roman"/>
            </a:endParaRPr>
          </a:p>
          <a:p>
            <a:pPr marL="342900" lvl="0" indent="-342900" algn="l" rtl="0">
              <a:spcBef>
                <a:spcPts val="560"/>
              </a:spcBef>
              <a:spcAft>
                <a:spcPts val="0"/>
              </a:spcAft>
              <a:buClr>
                <a:schemeClr val="dk1"/>
              </a:buClr>
              <a:buSzPts val="2800"/>
              <a:buChar char="•"/>
            </a:pPr>
            <a:r>
              <a:rPr lang="en-US" sz="2800" dirty="0">
                <a:latin typeface="Times New Roman"/>
                <a:ea typeface="Times New Roman"/>
                <a:cs typeface="Times New Roman"/>
                <a:sym typeface="Times New Roman"/>
              </a:rPr>
              <a:t>Arduino software</a:t>
            </a:r>
            <a:endParaRPr dirty="0"/>
          </a:p>
          <a:p>
            <a:pPr marL="0" lvl="0" indent="0" algn="l" rtl="0">
              <a:spcBef>
                <a:spcPts val="640"/>
              </a:spcBef>
              <a:spcAft>
                <a:spcPts val="0"/>
              </a:spcAft>
              <a:buClr>
                <a:schemeClr val="dk1"/>
              </a:buClr>
              <a:buSzPts val="3200"/>
              <a:buNone/>
            </a:pPr>
            <a:r>
              <a:rPr lang="en-US" dirty="0">
                <a:latin typeface="Times New Roman"/>
                <a:ea typeface="Times New Roman"/>
                <a:cs typeface="Times New Roman"/>
                <a:sym typeface="Times New Roman"/>
              </a:rPr>
              <a:t/>
            </a:r>
            <a:br>
              <a:rPr lang="en-US"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a:p>
            <a:pPr marL="342900" lvl="0" indent="-139700" algn="l" rtl="0">
              <a:spcBef>
                <a:spcPts val="640"/>
              </a:spcBef>
              <a:spcAft>
                <a:spcPts val="0"/>
              </a:spcAft>
              <a:buClr>
                <a:schemeClr val="dk1"/>
              </a:buClr>
              <a:buSzPts val="3200"/>
              <a:buNone/>
            </a:pPr>
            <a:endParaRPr dirty="0">
              <a:latin typeface="Times New Roman"/>
              <a:ea typeface="Times New Roman"/>
              <a:cs typeface="Times New Roman"/>
              <a:sym typeface="Times New Roman"/>
            </a:endParaRPr>
          </a:p>
          <a:p>
            <a:pPr marL="342900" lvl="0" indent="-139700" algn="l" rtl="0">
              <a:spcBef>
                <a:spcPts val="640"/>
              </a:spcBef>
              <a:spcAft>
                <a:spcPts val="0"/>
              </a:spcAft>
              <a:buClr>
                <a:schemeClr val="dk1"/>
              </a:buClr>
              <a:buSzPts val="3200"/>
              <a:buNone/>
            </a:pPr>
            <a:endParaRPr dirty="0">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None/>
            </a:pPr>
            <a:endParaRPr dirty="0">
              <a:latin typeface="Times New Roman"/>
              <a:ea typeface="Times New Roman"/>
              <a:cs typeface="Times New Roman"/>
              <a:sym typeface="Times New Roman"/>
            </a:endParaRPr>
          </a:p>
        </p:txBody>
      </p:sp>
      <p:pic>
        <p:nvPicPr>
          <p:cNvPr id="173" name="Google Shape;173;p25"/>
          <p:cNvPicPr preferRelativeResize="0"/>
          <p:nvPr/>
        </p:nvPicPr>
        <p:blipFill rotWithShape="1">
          <a:blip r:embed="rId3">
            <a:alphaModFix/>
          </a:blip>
          <a:srcRect/>
          <a:stretch/>
        </p:blipFill>
        <p:spPr>
          <a:xfrm>
            <a:off x="6937280" y="1021443"/>
            <a:ext cx="3966872" cy="2464707"/>
          </a:xfrm>
          <a:prstGeom prst="rect">
            <a:avLst/>
          </a:prstGeom>
          <a:noFill/>
          <a:ln>
            <a:noFill/>
          </a:ln>
        </p:spPr>
      </p:pic>
      <p:pic>
        <p:nvPicPr>
          <p:cNvPr id="174" name="Google Shape;174;p25" descr="C:\Users\H\Desktop\IMG_20230523_175649.jpg"/>
          <p:cNvPicPr preferRelativeResize="0"/>
          <p:nvPr/>
        </p:nvPicPr>
        <p:blipFill rotWithShape="1">
          <a:blip r:embed="rId4">
            <a:alphaModFix/>
          </a:blip>
          <a:srcRect/>
          <a:stretch/>
        </p:blipFill>
        <p:spPr>
          <a:xfrm>
            <a:off x="3367881" y="3276601"/>
            <a:ext cx="3810000" cy="2971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626348" y="274638"/>
            <a:ext cx="1127426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Components</a:t>
            </a:r>
            <a:r>
              <a:rPr lang="en-US" sz="3600" b="1">
                <a:latin typeface="Times New Roman"/>
                <a:ea typeface="Times New Roman"/>
                <a:cs typeface="Times New Roman"/>
                <a:sym typeface="Times New Roman"/>
              </a:rPr>
              <a:t> </a:t>
            </a:r>
            <a:r>
              <a:rPr lang="en-US" sz="3600">
                <a:latin typeface="Times New Roman"/>
                <a:ea typeface="Times New Roman"/>
                <a:cs typeface="Times New Roman"/>
                <a:sym typeface="Times New Roman"/>
              </a:rPr>
              <a:t>required</a:t>
            </a:r>
            <a:endParaRPr sz="3600">
              <a:latin typeface="Times New Roman"/>
              <a:ea typeface="Times New Roman"/>
              <a:cs typeface="Times New Roman"/>
              <a:sym typeface="Times New Roman"/>
            </a:endParaRPr>
          </a:p>
        </p:txBody>
      </p:sp>
      <p:pic>
        <p:nvPicPr>
          <p:cNvPr id="180" name="Google Shape;180;p26"/>
          <p:cNvPicPr preferRelativeResize="0">
            <a:picLocks noGrp="1"/>
          </p:cNvPicPr>
          <p:nvPr>
            <p:ph type="body" idx="1"/>
          </p:nvPr>
        </p:nvPicPr>
        <p:blipFill rotWithShape="1">
          <a:blip r:embed="rId3">
            <a:alphaModFix/>
          </a:blip>
          <a:srcRect/>
          <a:stretch/>
        </p:blipFill>
        <p:spPr>
          <a:xfrm>
            <a:off x="1043914" y="1600201"/>
            <a:ext cx="10334743" cy="45259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626348" y="274638"/>
            <a:ext cx="1127426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Result</a:t>
            </a:r>
            <a:r>
              <a:rPr lang="en-US">
                <a:latin typeface="Times New Roman"/>
                <a:ea typeface="Times New Roman"/>
                <a:cs typeface="Times New Roman"/>
                <a:sym typeface="Times New Roman"/>
              </a:rPr>
              <a:t> </a:t>
            </a:r>
            <a:r>
              <a:rPr lang="en-US" sz="3600">
                <a:latin typeface="Times New Roman"/>
                <a:ea typeface="Times New Roman"/>
                <a:cs typeface="Times New Roman"/>
                <a:sym typeface="Times New Roman"/>
              </a:rPr>
              <a:t>snapshot</a:t>
            </a:r>
            <a:endParaRPr sz="3600">
              <a:latin typeface="Times New Roman"/>
              <a:ea typeface="Times New Roman"/>
              <a:cs typeface="Times New Roman"/>
              <a:sym typeface="Times New Roman"/>
            </a:endParaRPr>
          </a:p>
        </p:txBody>
      </p:sp>
      <p:pic>
        <p:nvPicPr>
          <p:cNvPr id="186" name="Google Shape;186;p27"/>
          <p:cNvPicPr preferRelativeResize="0">
            <a:picLocks noGrp="1"/>
          </p:cNvPicPr>
          <p:nvPr>
            <p:ph type="body" idx="4294967295"/>
          </p:nvPr>
        </p:nvPicPr>
        <p:blipFill rotWithShape="1">
          <a:blip r:embed="rId3">
            <a:alphaModFix/>
          </a:blip>
          <a:srcRect/>
          <a:stretch/>
        </p:blipFill>
        <p:spPr>
          <a:xfrm>
            <a:off x="396081" y="1968619"/>
            <a:ext cx="3275013" cy="3328987"/>
          </a:xfrm>
          <a:prstGeom prst="rect">
            <a:avLst/>
          </a:prstGeom>
          <a:noFill/>
          <a:ln>
            <a:noFill/>
          </a:ln>
        </p:spPr>
      </p:pic>
      <p:pic>
        <p:nvPicPr>
          <p:cNvPr id="187" name="Google Shape;187;p27" descr="C:\Users\H\Desktop\IMG_20230524_172724.jpg"/>
          <p:cNvPicPr preferRelativeResize="0"/>
          <p:nvPr/>
        </p:nvPicPr>
        <p:blipFill rotWithShape="1">
          <a:blip r:embed="rId4">
            <a:alphaModFix/>
          </a:blip>
          <a:srcRect/>
          <a:stretch/>
        </p:blipFill>
        <p:spPr>
          <a:xfrm>
            <a:off x="3825081" y="1981200"/>
            <a:ext cx="4572000" cy="3352800"/>
          </a:xfrm>
          <a:prstGeom prst="rect">
            <a:avLst/>
          </a:prstGeom>
          <a:noFill/>
          <a:ln>
            <a:noFill/>
          </a:ln>
        </p:spPr>
      </p:pic>
      <p:pic>
        <p:nvPicPr>
          <p:cNvPr id="188" name="Google Shape;188;p27"/>
          <p:cNvPicPr preferRelativeResize="0"/>
          <p:nvPr/>
        </p:nvPicPr>
        <p:blipFill rotWithShape="1">
          <a:blip r:embed="rId5">
            <a:alphaModFix/>
          </a:blip>
          <a:srcRect/>
          <a:stretch/>
        </p:blipFill>
        <p:spPr>
          <a:xfrm>
            <a:off x="8692344" y="1981200"/>
            <a:ext cx="3471037" cy="3423882"/>
          </a:xfrm>
          <a:prstGeom prst="rect">
            <a:avLst/>
          </a:prstGeom>
          <a:noFill/>
          <a:ln>
            <a:noFill/>
          </a:ln>
        </p:spPr>
      </p:pic>
      <p:sp>
        <p:nvSpPr>
          <p:cNvPr id="189" name="Google Shape;189;p27"/>
          <p:cNvSpPr txBox="1"/>
          <p:nvPr/>
        </p:nvSpPr>
        <p:spPr>
          <a:xfrm>
            <a:off x="853281" y="5604681"/>
            <a:ext cx="2057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Calibri"/>
                <a:ea typeface="Calibri"/>
                <a:cs typeface="Calibri"/>
                <a:sym typeface="Calibri"/>
              </a:rPr>
              <a:t>      INTIAL STATE</a:t>
            </a:r>
            <a:endParaRPr sz="1800" b="1">
              <a:solidFill>
                <a:schemeClr val="dk1"/>
              </a:solidFill>
              <a:latin typeface="Calibri"/>
              <a:ea typeface="Calibri"/>
              <a:cs typeface="Calibri"/>
              <a:sym typeface="Calibri"/>
            </a:endParaRPr>
          </a:p>
        </p:txBody>
      </p:sp>
      <p:sp>
        <p:nvSpPr>
          <p:cNvPr id="190" name="Google Shape;190;p27"/>
          <p:cNvSpPr txBox="1"/>
          <p:nvPr/>
        </p:nvSpPr>
        <p:spPr>
          <a:xfrm>
            <a:off x="4968081" y="5593729"/>
            <a:ext cx="2438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               INPUT </a:t>
            </a:r>
            <a:endParaRPr sz="1800" b="1">
              <a:solidFill>
                <a:schemeClr val="dk1"/>
              </a:solidFill>
              <a:latin typeface="Calibri"/>
              <a:ea typeface="Calibri"/>
              <a:cs typeface="Calibri"/>
              <a:sym typeface="Calibri"/>
            </a:endParaRPr>
          </a:p>
        </p:txBody>
      </p:sp>
      <p:sp>
        <p:nvSpPr>
          <p:cNvPr id="191" name="Google Shape;191;p27"/>
          <p:cNvSpPr txBox="1"/>
          <p:nvPr/>
        </p:nvSpPr>
        <p:spPr>
          <a:xfrm>
            <a:off x="9235281" y="5580208"/>
            <a:ext cx="2362200" cy="3828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             OUTPUT</a:t>
            </a:r>
            <a:endParaRPr sz="1800" b="1">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626348" y="274638"/>
            <a:ext cx="1127426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Applications</a:t>
            </a:r>
            <a:endParaRPr sz="3600">
              <a:latin typeface="Times New Roman"/>
              <a:ea typeface="Times New Roman"/>
              <a:cs typeface="Times New Roman"/>
              <a:sym typeface="Times New Roman"/>
            </a:endParaRPr>
          </a:p>
        </p:txBody>
      </p:sp>
      <p:sp>
        <p:nvSpPr>
          <p:cNvPr id="203" name="Google Shape;203;p29"/>
          <p:cNvSpPr txBox="1">
            <a:spLocks noGrp="1"/>
          </p:cNvSpPr>
          <p:nvPr>
            <p:ph type="body" idx="1"/>
          </p:nvPr>
        </p:nvSpPr>
        <p:spPr>
          <a:xfrm>
            <a:off x="626348" y="1600201"/>
            <a:ext cx="11274267"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Utility-Scale Solar Projects</a:t>
            </a:r>
            <a:endParaRPr/>
          </a:p>
          <a:p>
            <a:pPr marL="342900" lvl="0" indent="-342900" algn="l" rtl="0">
              <a:lnSpc>
                <a:spcPct val="15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Commercial and Industrial Rooftop Systems</a:t>
            </a:r>
            <a:endParaRPr/>
          </a:p>
          <a:p>
            <a:pPr marL="342900" lvl="0" indent="-342900" algn="l" rtl="0">
              <a:lnSpc>
                <a:spcPct val="15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Off-Grid and Remote Applications</a:t>
            </a:r>
            <a:endParaRPr/>
          </a:p>
          <a:p>
            <a:pPr marL="342900" lvl="0" indent="-342900" algn="l" rtl="0">
              <a:lnSpc>
                <a:spcPct val="15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Residential Installations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626348" y="274638"/>
            <a:ext cx="1127426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Conclusion</a:t>
            </a:r>
            <a:endParaRPr sz="3600">
              <a:latin typeface="Times New Roman"/>
              <a:ea typeface="Times New Roman"/>
              <a:cs typeface="Times New Roman"/>
              <a:sym typeface="Times New Roman"/>
            </a:endParaRPr>
          </a:p>
        </p:txBody>
      </p:sp>
      <p:sp>
        <p:nvSpPr>
          <p:cNvPr id="209" name="Google Shape;209;p30"/>
          <p:cNvSpPr txBox="1">
            <a:spLocks noGrp="1"/>
          </p:cNvSpPr>
          <p:nvPr>
            <p:ph type="body" idx="1"/>
          </p:nvPr>
        </p:nvSpPr>
        <p:spPr>
          <a:xfrm>
            <a:off x="626348" y="1600201"/>
            <a:ext cx="11274267"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An Arduino based single axis solar tracking system was designed and constructed in the current work.servo motor had enough torque to drive the panel.</a:t>
            </a:r>
            <a:endParaRPr/>
          </a:p>
          <a:p>
            <a:pPr marL="342900" lvl="0" indent="-1651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1651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1651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a:xfrm>
            <a:off x="626348" y="274638"/>
            <a:ext cx="1127426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Future Work</a:t>
            </a:r>
            <a:endParaRPr sz="3600">
              <a:latin typeface="Times New Roman"/>
              <a:ea typeface="Times New Roman"/>
              <a:cs typeface="Times New Roman"/>
              <a:sym typeface="Times New Roman"/>
            </a:endParaRPr>
          </a:p>
        </p:txBody>
      </p:sp>
      <p:pic>
        <p:nvPicPr>
          <p:cNvPr id="215" name="Google Shape;215;p31" descr="C:\Users\H\Desktop\future.png"/>
          <p:cNvPicPr preferRelativeResize="0">
            <a:picLocks noGrp="1"/>
          </p:cNvPicPr>
          <p:nvPr>
            <p:ph type="body" idx="1"/>
          </p:nvPr>
        </p:nvPicPr>
        <p:blipFill rotWithShape="1">
          <a:blip r:embed="rId3">
            <a:alphaModFix/>
          </a:blip>
          <a:srcRect/>
          <a:stretch/>
        </p:blipFill>
        <p:spPr>
          <a:xfrm>
            <a:off x="2377281" y="1600678"/>
            <a:ext cx="7772400" cy="452500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626348" y="274638"/>
            <a:ext cx="1127426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References</a:t>
            </a:r>
            <a:endParaRPr sz="3600">
              <a:latin typeface="Times New Roman"/>
              <a:ea typeface="Times New Roman"/>
              <a:cs typeface="Times New Roman"/>
              <a:sym typeface="Times New Roman"/>
            </a:endParaRPr>
          </a:p>
        </p:txBody>
      </p:sp>
      <p:sp>
        <p:nvSpPr>
          <p:cNvPr id="221" name="Google Shape;221;p32"/>
          <p:cNvSpPr txBox="1">
            <a:spLocks noGrp="1"/>
          </p:cNvSpPr>
          <p:nvPr>
            <p:ph type="body" idx="1"/>
          </p:nvPr>
        </p:nvSpPr>
        <p:spPr>
          <a:xfrm>
            <a:off x="626348" y="1600201"/>
            <a:ext cx="10666333" cy="4952999"/>
          </a:xfrm>
          <a:prstGeom prst="rect">
            <a:avLst/>
          </a:prstGeom>
          <a:noFill/>
          <a:ln>
            <a:noFill/>
          </a:ln>
        </p:spPr>
        <p:txBody>
          <a:bodyPr spcFirstLastPara="1" wrap="square" lIns="91425" tIns="45700" rIns="91425" bIns="45700" anchor="t" anchorCtr="0">
            <a:normAutofit fontScale="47500" lnSpcReduction="20000"/>
          </a:bodyPr>
          <a:lstStyle/>
          <a:p>
            <a:pPr marL="1371600" lvl="2" indent="-457231" algn="l" rtl="0">
              <a:spcBef>
                <a:spcPts val="0"/>
              </a:spcBef>
              <a:spcAft>
                <a:spcPts val="0"/>
              </a:spcAft>
              <a:buClr>
                <a:schemeClr val="dk1"/>
              </a:buClr>
              <a:buSzPct val="100000"/>
              <a:buFont typeface="Calibri"/>
              <a:buAutoNum type="arabicPeriod"/>
            </a:pPr>
            <a:r>
              <a:rPr lang="en-US" sz="5100">
                <a:latin typeface="Times New Roman"/>
                <a:ea typeface="Times New Roman"/>
                <a:cs typeface="Times New Roman"/>
                <a:sym typeface="Times New Roman"/>
              </a:rPr>
              <a:t>A. Sharma, A. Srivastava, and N. Arora, "Design and Performance Evaluation of a Single-Axis Solar Tracker for Maximum Energy Yield" pp. 531-548, 2017.</a:t>
            </a:r>
            <a:endParaRPr sz="5100">
              <a:latin typeface="Times New Roman"/>
              <a:ea typeface="Times New Roman"/>
              <a:cs typeface="Times New Roman"/>
              <a:sym typeface="Times New Roman"/>
            </a:endParaRPr>
          </a:p>
          <a:p>
            <a:pPr marL="1371600" lvl="2" indent="-457231" algn="l" rtl="0">
              <a:spcBef>
                <a:spcPts val="484"/>
              </a:spcBef>
              <a:spcAft>
                <a:spcPts val="0"/>
              </a:spcAft>
              <a:buClr>
                <a:schemeClr val="dk1"/>
              </a:buClr>
              <a:buSzPct val="100000"/>
              <a:buFont typeface="Calibri"/>
              <a:buAutoNum type="arabicPeriod"/>
            </a:pPr>
            <a:r>
              <a:rPr lang="en-US" sz="5100">
                <a:latin typeface="Times New Roman"/>
                <a:ea typeface="Times New Roman"/>
                <a:cs typeface="Times New Roman"/>
                <a:sym typeface="Times New Roman"/>
              </a:rPr>
              <a:t>M. S. Ahmed, M. R. Karim, and M. H. Ali, " "Design and Development of Low-Cost Single Axis Solar Tracking System"," International Conference on Electrical Engineering and Information &amp; Communication Technology (ICEEICT), pp. 1-6, 2017.</a:t>
            </a:r>
            <a:endParaRPr/>
          </a:p>
          <a:p>
            <a:pPr marL="1371600" lvl="2" indent="-457231" algn="l" rtl="0">
              <a:spcBef>
                <a:spcPts val="484"/>
              </a:spcBef>
              <a:spcAft>
                <a:spcPts val="0"/>
              </a:spcAft>
              <a:buClr>
                <a:schemeClr val="dk1"/>
              </a:buClr>
              <a:buSzPct val="100000"/>
              <a:buFont typeface="Calibri"/>
              <a:buAutoNum type="arabicPeriod"/>
            </a:pPr>
            <a:r>
              <a:rPr lang="en-US" sz="5100">
                <a:latin typeface="Times New Roman"/>
                <a:ea typeface="Times New Roman"/>
                <a:cs typeface="Times New Roman"/>
                <a:sym typeface="Times New Roman"/>
              </a:rPr>
              <a:t>K. Chinh, T. A. Nguyen, and H. T. Duong, " "Development and Analysis of a Low-Cost Single-Axis Solar Tracking System for Concentrated Photovoltaic Applications", pp. 1-6, 2016.</a:t>
            </a:r>
            <a:endParaRPr/>
          </a:p>
          <a:p>
            <a:pPr marL="1371600" lvl="2" indent="-457231" algn="l" rtl="0">
              <a:spcBef>
                <a:spcPts val="484"/>
              </a:spcBef>
              <a:spcAft>
                <a:spcPts val="0"/>
              </a:spcAft>
              <a:buClr>
                <a:schemeClr val="dk1"/>
              </a:buClr>
              <a:buSzPct val="100000"/>
              <a:buFont typeface="Calibri"/>
              <a:buAutoNum type="arabicPeriod"/>
            </a:pPr>
            <a:r>
              <a:rPr lang="en-US" sz="5100">
                <a:latin typeface="Times New Roman"/>
                <a:ea typeface="Times New Roman"/>
                <a:cs typeface="Times New Roman"/>
                <a:sym typeface="Times New Roman"/>
              </a:rPr>
              <a:t>R. K. Raut, A. B. Kadam, and K. K. Kathane, " "Performance Analysis of a Single-Axis Sun Tracking System for Solar Panels, " International Conference on Electrical, Electronics, and Optimization Techniques (ICEEOT), pp. 2510-2515, 2016.</a:t>
            </a:r>
            <a:endParaRPr/>
          </a:p>
          <a:p>
            <a:pPr marL="0" lvl="0" indent="0" algn="l" rtl="0">
              <a:spcBef>
                <a:spcPts val="304"/>
              </a:spcBef>
              <a:spcAft>
                <a:spcPts val="0"/>
              </a:spcAft>
              <a:buClr>
                <a:schemeClr val="dk1"/>
              </a:buClr>
              <a:buSzPct val="100000"/>
              <a:buNone/>
            </a:pP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626348" y="274638"/>
            <a:ext cx="1127426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Introduction</a:t>
            </a:r>
            <a:endParaRPr sz="3600">
              <a:latin typeface="Times New Roman"/>
              <a:ea typeface="Times New Roman"/>
              <a:cs typeface="Times New Roman"/>
              <a:sym typeface="Times New Roman"/>
            </a:endParaRPr>
          </a:p>
        </p:txBody>
      </p:sp>
      <p:sp>
        <p:nvSpPr>
          <p:cNvPr id="102" name="Google Shape;102;p14"/>
          <p:cNvSpPr txBox="1">
            <a:spLocks noGrp="1"/>
          </p:cNvSpPr>
          <p:nvPr>
            <p:ph type="body" idx="1"/>
          </p:nvPr>
        </p:nvSpPr>
        <p:spPr>
          <a:xfrm>
            <a:off x="626348" y="1600201"/>
            <a:ext cx="11274267"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just" rtl="0">
              <a:lnSpc>
                <a:spcPct val="15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The most-common applications for solar trackers are positioning photovoltaic (PV) panels (solar panels) So that they remain perpendicular to the Sun's rays and positioning space telescopes so that they can determine the Sun's direction.</a:t>
            </a:r>
            <a:endParaRPr sz="2400">
              <a:latin typeface="Times New Roman"/>
              <a:ea typeface="Times New Roman"/>
              <a:cs typeface="Times New Roman"/>
              <a:sym typeface="Times New Roman"/>
            </a:endParaRPr>
          </a:p>
          <a:p>
            <a:pPr marL="342900" lvl="0" indent="-1651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3"/>
          <p:cNvSpPr txBox="1">
            <a:spLocks noGrp="1"/>
          </p:cNvSpPr>
          <p:nvPr>
            <p:ph type="ctrTitle"/>
          </p:nvPr>
        </p:nvSpPr>
        <p:spPr>
          <a:xfrm>
            <a:off x="939522" y="2263775"/>
            <a:ext cx="10647919"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THANK YOU</a:t>
            </a:r>
            <a:endParaRPr sz="3600">
              <a:latin typeface="Times New Roman"/>
              <a:ea typeface="Times New Roman"/>
              <a:cs typeface="Times New Roman"/>
              <a:sym typeface="Times New Roman"/>
            </a:endParaRPr>
          </a:p>
        </p:txBody>
      </p:sp>
      <p:sp>
        <p:nvSpPr>
          <p:cNvPr id="227" name="Google Shape;227;p33"/>
          <p:cNvSpPr txBox="1">
            <a:spLocks noGrp="1"/>
          </p:cNvSpPr>
          <p:nvPr>
            <p:ph type="subTitle" idx="1"/>
          </p:nvPr>
        </p:nvSpPr>
        <p:spPr>
          <a:xfrm rot="10800000">
            <a:off x="15032357" y="6553201"/>
            <a:ext cx="62633" cy="45719"/>
          </a:xfrm>
          <a:prstGeom prst="rect">
            <a:avLst/>
          </a:prstGeom>
          <a:noFill/>
          <a:ln>
            <a:noFill/>
          </a:ln>
        </p:spPr>
        <p:txBody>
          <a:bodyPr spcFirstLastPara="1" wrap="square" lIns="91425" tIns="45700" rIns="91425" bIns="45700" anchor="t" anchorCtr="0">
            <a:normAutofit fontScale="25000" lnSpcReduction="20000"/>
          </a:bodyPr>
          <a:lstStyle/>
          <a:p>
            <a:pPr marL="0" lvl="0" indent="0" algn="ctr" rtl="0">
              <a:spcBef>
                <a:spcPts val="0"/>
              </a:spcBef>
              <a:spcAft>
                <a:spcPts val="0"/>
              </a:spcAft>
              <a:buClr>
                <a:srgbClr val="888888"/>
              </a:buClr>
              <a:buSzPct val="100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626348" y="274638"/>
            <a:ext cx="1127426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Objective</a:t>
            </a:r>
            <a:endParaRPr sz="3600">
              <a:latin typeface="Times New Roman"/>
              <a:ea typeface="Times New Roman"/>
              <a:cs typeface="Times New Roman"/>
              <a:sym typeface="Times New Roman"/>
            </a:endParaRPr>
          </a:p>
        </p:txBody>
      </p:sp>
      <p:sp>
        <p:nvSpPr>
          <p:cNvPr id="108" name="Google Shape;108;p15"/>
          <p:cNvSpPr txBox="1">
            <a:spLocks noGrp="1"/>
          </p:cNvSpPr>
          <p:nvPr>
            <p:ph type="body" idx="1"/>
          </p:nvPr>
        </p:nvSpPr>
        <p:spPr>
          <a:xfrm>
            <a:off x="626348" y="1600201"/>
            <a:ext cx="11274267"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To develop a tracking system that constantly tracking the sun during daytime.That generate maximize the solar panel power generation based on LDR.Monitor the movement of solar panel based on the intensity of light.</a:t>
            </a:r>
            <a:endParaRPr/>
          </a:p>
          <a:p>
            <a:pPr marL="0" lvl="0" indent="0" algn="just" rtl="0">
              <a:lnSpc>
                <a:spcPct val="150000"/>
              </a:lnSpc>
              <a:spcBef>
                <a:spcPts val="560"/>
              </a:spcBef>
              <a:spcAft>
                <a:spcPts val="0"/>
              </a:spcAft>
              <a:buClr>
                <a:schemeClr val="dk1"/>
              </a:buClr>
              <a:buSzPts val="2800"/>
              <a:buNone/>
            </a:pPr>
            <a:r>
              <a:rPr lang="en-US" sz="2800">
                <a:latin typeface="Times New Roman"/>
                <a:ea typeface="Times New Roman"/>
                <a:cs typeface="Times New Roman"/>
                <a:sym typeface="Times New Roman"/>
              </a:rPr>
              <a:t/>
            </a: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a:p>
            <a:pPr marL="342900" lvl="0" indent="-1651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626348" y="274638"/>
            <a:ext cx="1127426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Problem statement</a:t>
            </a:r>
            <a:endParaRPr sz="3600">
              <a:latin typeface="Times New Roman"/>
              <a:ea typeface="Times New Roman"/>
              <a:cs typeface="Times New Roman"/>
              <a:sym typeface="Times New Roman"/>
            </a:endParaRPr>
          </a:p>
        </p:txBody>
      </p:sp>
      <p:sp>
        <p:nvSpPr>
          <p:cNvPr id="114" name="Google Shape;114;p16"/>
          <p:cNvSpPr txBox="1">
            <a:spLocks noGrp="1"/>
          </p:cNvSpPr>
          <p:nvPr>
            <p:ph type="body" idx="1"/>
          </p:nvPr>
        </p:nvSpPr>
        <p:spPr>
          <a:xfrm>
            <a:off x="626348" y="1600201"/>
            <a:ext cx="11274267"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The problem here is the solar panel that is use only in fixed installation. Because of this problem, the power that can be generated is low.</a:t>
            </a:r>
            <a:endParaRPr/>
          </a:p>
          <a:p>
            <a:pPr marL="342900" lvl="0" indent="-1651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p:txBody>
      </p:sp>
      <p:pic>
        <p:nvPicPr>
          <p:cNvPr id="115" name="Google Shape;115;p16"/>
          <p:cNvPicPr preferRelativeResize="0"/>
          <p:nvPr/>
        </p:nvPicPr>
        <p:blipFill rotWithShape="1">
          <a:blip r:embed="rId3">
            <a:alphaModFix/>
          </a:blip>
          <a:srcRect/>
          <a:stretch/>
        </p:blipFill>
        <p:spPr>
          <a:xfrm>
            <a:off x="2505393" y="3200400"/>
            <a:ext cx="7516178" cy="24812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626348" y="274638"/>
            <a:ext cx="1127426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Literature survey</a:t>
            </a:r>
            <a:endParaRPr sz="3600">
              <a:latin typeface="Times New Roman"/>
              <a:ea typeface="Times New Roman"/>
              <a:cs typeface="Times New Roman"/>
              <a:sym typeface="Times New Roman"/>
            </a:endParaRPr>
          </a:p>
        </p:txBody>
      </p:sp>
      <p:graphicFrame>
        <p:nvGraphicFramePr>
          <p:cNvPr id="121" name="Google Shape;121;p17"/>
          <p:cNvGraphicFramePr/>
          <p:nvPr/>
        </p:nvGraphicFramePr>
        <p:xfrm>
          <a:off x="626348" y="1828801"/>
          <a:ext cx="11274275" cy="4236750"/>
        </p:xfrm>
        <a:graphic>
          <a:graphicData uri="http://schemas.openxmlformats.org/drawingml/2006/table">
            <a:tbl>
              <a:tblPr firstRow="1" bandRow="1">
                <a:noFill/>
                <a:tableStyleId>{9CB5DD74-776B-4D91-BB38-A84FA02FCBB9}</a:tableStyleId>
              </a:tblPr>
              <a:tblGrid>
                <a:gridCol w="2818575">
                  <a:extLst>
                    <a:ext uri="{9D8B030D-6E8A-4147-A177-3AD203B41FA5}">
                      <a16:colId xmlns:a16="http://schemas.microsoft.com/office/drawing/2014/main" val="20000"/>
                    </a:ext>
                  </a:extLst>
                </a:gridCol>
                <a:gridCol w="266617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gridCol w="2284325">
                  <a:extLst>
                    <a:ext uri="{9D8B030D-6E8A-4147-A177-3AD203B41FA5}">
                      <a16:colId xmlns:a16="http://schemas.microsoft.com/office/drawing/2014/main" val="20004"/>
                    </a:ext>
                  </a:extLst>
                </a:gridCol>
              </a:tblGrid>
              <a:tr h="929650">
                <a:tc>
                  <a:txBody>
                    <a:bodyPr/>
                    <a:lstStyle/>
                    <a:p>
                      <a:pPr marL="0" marR="0" lvl="0" indent="0" algn="l" rtl="0">
                        <a:spcBef>
                          <a:spcPts val="0"/>
                        </a:spcBef>
                        <a:spcAft>
                          <a:spcPts val="0"/>
                        </a:spcAft>
                        <a:buNone/>
                      </a:pPr>
                      <a:r>
                        <a:rPr lang="en-US" sz="2000" b="1" u="none" strike="noStrike" cap="none"/>
                        <a:t>EXISTING MODELS</a:t>
                      </a:r>
                      <a:endParaRPr/>
                    </a:p>
                    <a:p>
                      <a:pPr marL="0" marR="0" lvl="0" indent="0" algn="l" rtl="0">
                        <a:spcBef>
                          <a:spcPts val="0"/>
                        </a:spcBef>
                        <a:spcAft>
                          <a:spcPts val="0"/>
                        </a:spcAft>
                        <a:buNone/>
                      </a:pPr>
                      <a:endParaRPr sz="2000"/>
                    </a:p>
                  </a:txBody>
                  <a:tcPr marL="125275" marR="125275" marT="45725" marB="45725"/>
                </a:tc>
                <a:tc>
                  <a:txBody>
                    <a:bodyPr/>
                    <a:lstStyle/>
                    <a:p>
                      <a:pPr marL="0" marR="0" lvl="0" indent="0" algn="l" rtl="0">
                        <a:lnSpc>
                          <a:spcPct val="100000"/>
                        </a:lnSpc>
                        <a:spcBef>
                          <a:spcPts val="0"/>
                        </a:spcBef>
                        <a:spcAft>
                          <a:spcPts val="0"/>
                        </a:spcAft>
                        <a:buClr>
                          <a:schemeClr val="dk1"/>
                        </a:buClr>
                        <a:buSzPts val="2000"/>
                        <a:buFont typeface="Calibri"/>
                        <a:buNone/>
                      </a:pPr>
                      <a:r>
                        <a:rPr lang="en-US" sz="2000" b="1"/>
                        <a:t>PROPOSED BY</a:t>
                      </a:r>
                      <a:endParaRPr/>
                    </a:p>
                    <a:p>
                      <a:pPr marL="0" marR="0" lvl="0" indent="0" algn="l" rtl="0">
                        <a:spcBef>
                          <a:spcPts val="0"/>
                        </a:spcBef>
                        <a:spcAft>
                          <a:spcPts val="0"/>
                        </a:spcAft>
                        <a:buNone/>
                      </a:pPr>
                      <a:endParaRPr sz="2000"/>
                    </a:p>
                  </a:txBody>
                  <a:tcPr marL="125275" marR="125275" marT="45725" marB="45725"/>
                </a:tc>
                <a:tc>
                  <a:txBody>
                    <a:bodyPr/>
                    <a:lstStyle/>
                    <a:p>
                      <a:pPr marL="0" marR="0" lvl="0" indent="0" algn="l" rtl="0">
                        <a:lnSpc>
                          <a:spcPct val="100000"/>
                        </a:lnSpc>
                        <a:spcBef>
                          <a:spcPts val="0"/>
                        </a:spcBef>
                        <a:spcAft>
                          <a:spcPts val="0"/>
                        </a:spcAft>
                        <a:buClr>
                          <a:schemeClr val="dk1"/>
                        </a:buClr>
                        <a:buSzPts val="2000"/>
                        <a:buFont typeface="Calibri"/>
                        <a:buNone/>
                      </a:pPr>
                      <a:r>
                        <a:rPr lang="en-US" sz="2000" b="1"/>
                        <a:t>YEAR OF </a:t>
                      </a:r>
                      <a:endParaRPr/>
                    </a:p>
                    <a:p>
                      <a:pPr marL="0" marR="0" lvl="0" indent="0" algn="l" rtl="0">
                        <a:lnSpc>
                          <a:spcPct val="100000"/>
                        </a:lnSpc>
                        <a:spcBef>
                          <a:spcPts val="0"/>
                        </a:spcBef>
                        <a:spcAft>
                          <a:spcPts val="0"/>
                        </a:spcAft>
                        <a:buClr>
                          <a:schemeClr val="dk1"/>
                        </a:buClr>
                        <a:buSzPts val="2000"/>
                        <a:buFont typeface="Calibri"/>
                        <a:buNone/>
                      </a:pPr>
                      <a:r>
                        <a:rPr lang="en-US" sz="2000" b="1"/>
                        <a:t>PUBLISHED</a:t>
                      </a:r>
                      <a:endParaRPr/>
                    </a:p>
                    <a:p>
                      <a:pPr marL="0" marR="0" lvl="0" indent="0" algn="l" rtl="0">
                        <a:spcBef>
                          <a:spcPts val="0"/>
                        </a:spcBef>
                        <a:spcAft>
                          <a:spcPts val="0"/>
                        </a:spcAft>
                        <a:buNone/>
                      </a:pPr>
                      <a:endParaRPr sz="2000"/>
                    </a:p>
                  </a:txBody>
                  <a:tcPr marL="125275" marR="125275" marT="45725" marB="45725"/>
                </a:tc>
                <a:tc>
                  <a:txBody>
                    <a:bodyPr/>
                    <a:lstStyle/>
                    <a:p>
                      <a:pPr marL="0" marR="0" lvl="0" indent="0" algn="l" rtl="0">
                        <a:spcBef>
                          <a:spcPts val="0"/>
                        </a:spcBef>
                        <a:spcAft>
                          <a:spcPts val="0"/>
                        </a:spcAft>
                        <a:buNone/>
                      </a:pPr>
                      <a:r>
                        <a:rPr lang="en-US" sz="2000" b="1"/>
                        <a:t>   MERITS </a:t>
                      </a:r>
                      <a:endParaRPr sz="2000" b="1"/>
                    </a:p>
                  </a:txBody>
                  <a:tcPr marL="125275" marR="125275" marT="45725" marB="45725">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r>
                        <a:rPr lang="en-US" sz="2000" b="1"/>
                        <a:t>          DEMERITS</a:t>
                      </a:r>
                      <a:endParaRPr sz="2000" b="1"/>
                    </a:p>
                  </a:txBody>
                  <a:tcPr marL="125275" marR="125275" marT="45725" marB="45725">
                    <a:lnL w="12700" cap="flat" cmpd="sng">
                      <a:solidFill>
                        <a:schemeClr val="dk1"/>
                      </a:solidFill>
                      <a:prstDash val="solid"/>
                      <a:round/>
                      <a:headEnd type="none" w="sm" len="sm"/>
                      <a:tailEnd type="none" w="sm" len="sm"/>
                    </a:lnL>
                  </a:tcPr>
                </a:tc>
                <a:extLst>
                  <a:ext uri="{0D108BD9-81ED-4DB2-BD59-A6C34878D82A}">
                    <a16:rowId xmlns:a16="http://schemas.microsoft.com/office/drawing/2014/main" val="10000"/>
                  </a:ext>
                </a:extLst>
              </a:tr>
              <a:tr h="1316725">
                <a:tc>
                  <a:txBody>
                    <a:bodyPr/>
                    <a:lstStyle/>
                    <a:p>
                      <a:pPr marL="0" marR="0" lvl="0" indent="0" algn="l" rtl="0">
                        <a:lnSpc>
                          <a:spcPct val="100000"/>
                        </a:lnSpc>
                        <a:spcBef>
                          <a:spcPts val="0"/>
                        </a:spcBef>
                        <a:spcAft>
                          <a:spcPts val="0"/>
                        </a:spcAft>
                        <a:buClr>
                          <a:schemeClr val="dk1"/>
                        </a:buClr>
                        <a:buSzPts val="2000"/>
                        <a:buFont typeface="Calibri"/>
                        <a:buNone/>
                      </a:pPr>
                      <a:r>
                        <a:rPr lang="en-US" sz="2000"/>
                        <a:t>Horizontal Single Axis Solar Tracker Using Arduino Approach </a:t>
                      </a:r>
                      <a:endParaRPr/>
                    </a:p>
                    <a:p>
                      <a:pPr marL="0" marR="0" lvl="0" indent="0" algn="l" rtl="0">
                        <a:spcBef>
                          <a:spcPts val="0"/>
                        </a:spcBef>
                        <a:spcAft>
                          <a:spcPts val="0"/>
                        </a:spcAft>
                        <a:buNone/>
                      </a:pPr>
                      <a:endParaRPr sz="2000"/>
                    </a:p>
                  </a:txBody>
                  <a:tcPr marL="125275" marR="125275" marT="45725" marB="45725"/>
                </a:tc>
                <a:tc>
                  <a:txBody>
                    <a:bodyPr/>
                    <a:lstStyle/>
                    <a:p>
                      <a:pPr marL="0" marR="0" lvl="0" indent="0" algn="l" rtl="0">
                        <a:lnSpc>
                          <a:spcPct val="100000"/>
                        </a:lnSpc>
                        <a:spcBef>
                          <a:spcPts val="0"/>
                        </a:spcBef>
                        <a:spcAft>
                          <a:spcPts val="0"/>
                        </a:spcAft>
                        <a:buClr>
                          <a:schemeClr val="dk1"/>
                        </a:buClr>
                        <a:buSzPts val="2000"/>
                        <a:buFont typeface="Calibri"/>
                        <a:buNone/>
                      </a:pPr>
                      <a:r>
                        <a:rPr lang="en-US" sz="2000"/>
                        <a:t>Siti Amely Jumaat, Adam Afiq Azlan Tan, Mohd Noor Abdullah, Nur Hanis Radzi</a:t>
                      </a:r>
                      <a:endParaRPr/>
                    </a:p>
                    <a:p>
                      <a:pPr marL="0" marR="0" lvl="0" indent="0" algn="l" rtl="0">
                        <a:spcBef>
                          <a:spcPts val="0"/>
                        </a:spcBef>
                        <a:spcAft>
                          <a:spcPts val="0"/>
                        </a:spcAft>
                        <a:buNone/>
                      </a:pPr>
                      <a:endParaRPr sz="2000"/>
                    </a:p>
                  </a:txBody>
                  <a:tcPr marL="125275" marR="125275" marT="45725" marB="45725"/>
                </a:tc>
                <a:tc>
                  <a:txBody>
                    <a:bodyPr/>
                    <a:lstStyle/>
                    <a:p>
                      <a:pPr marL="0" marR="0" lvl="0" indent="0" algn="l" rtl="0">
                        <a:spcBef>
                          <a:spcPts val="0"/>
                        </a:spcBef>
                        <a:spcAft>
                          <a:spcPts val="0"/>
                        </a:spcAft>
                        <a:buNone/>
                      </a:pPr>
                      <a:r>
                        <a:rPr lang="en-US" sz="2000"/>
                        <a:t>          </a:t>
                      </a:r>
                      <a:endParaRPr/>
                    </a:p>
                    <a:p>
                      <a:pPr marL="0" marR="0" lvl="0" indent="0" algn="l" rtl="0">
                        <a:spcBef>
                          <a:spcPts val="0"/>
                        </a:spcBef>
                        <a:spcAft>
                          <a:spcPts val="0"/>
                        </a:spcAft>
                        <a:buNone/>
                      </a:pPr>
                      <a:endParaRPr sz="2000"/>
                    </a:p>
                    <a:p>
                      <a:pPr marL="0" marR="0" lvl="0" indent="0" algn="l" rtl="0">
                        <a:spcBef>
                          <a:spcPts val="0"/>
                        </a:spcBef>
                        <a:spcAft>
                          <a:spcPts val="0"/>
                        </a:spcAft>
                        <a:buNone/>
                      </a:pPr>
                      <a:r>
                        <a:rPr lang="en-US" sz="2000"/>
                        <a:t>     2018</a:t>
                      </a:r>
                      <a:endParaRPr sz="2000"/>
                    </a:p>
                  </a:txBody>
                  <a:tcPr marL="125275" marR="125275" marT="45725" marB="45725"/>
                </a:tc>
                <a:tc>
                  <a:txBody>
                    <a:bodyPr/>
                    <a:lstStyle/>
                    <a:p>
                      <a:pPr marL="0" marR="0" lvl="0" indent="0" algn="l" rtl="0">
                        <a:spcBef>
                          <a:spcPts val="0"/>
                        </a:spcBef>
                        <a:spcAft>
                          <a:spcPts val="0"/>
                        </a:spcAft>
                        <a:buNone/>
                      </a:pPr>
                      <a:r>
                        <a:rPr lang="en-US" sz="2000"/>
                        <a:t>Cost effective and Low power consumption.</a:t>
                      </a:r>
                      <a:endParaRPr sz="2000"/>
                    </a:p>
                  </a:txBody>
                  <a:tcPr marL="125275" marR="125275" marT="45725" marB="45725">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r>
                        <a:rPr lang="en-US" sz="2000"/>
                        <a:t>Limited processing power.</a:t>
                      </a:r>
                      <a:endParaRPr/>
                    </a:p>
                    <a:p>
                      <a:pPr marL="0" marR="0" lvl="0" indent="0" algn="l" rtl="0">
                        <a:spcBef>
                          <a:spcPts val="0"/>
                        </a:spcBef>
                        <a:spcAft>
                          <a:spcPts val="0"/>
                        </a:spcAft>
                        <a:buNone/>
                      </a:pPr>
                      <a:endParaRPr sz="2000"/>
                    </a:p>
                  </a:txBody>
                  <a:tcPr marL="125275" marR="125275" marT="45725" marB="45725">
                    <a:lnL w="12700" cap="flat" cmpd="sng">
                      <a:solidFill>
                        <a:schemeClr val="dk1"/>
                      </a:solidFill>
                      <a:prstDash val="solid"/>
                      <a:round/>
                      <a:headEnd type="none" w="sm" len="sm"/>
                      <a:tailEnd type="none" w="sm" len="sm"/>
                    </a:lnL>
                  </a:tcPr>
                </a:tc>
                <a:extLst>
                  <a:ext uri="{0D108BD9-81ED-4DB2-BD59-A6C34878D82A}">
                    <a16:rowId xmlns:a16="http://schemas.microsoft.com/office/drawing/2014/main" val="10001"/>
                  </a:ext>
                </a:extLst>
              </a:tr>
              <a:tr h="1487425">
                <a:tc>
                  <a:txBody>
                    <a:bodyPr/>
                    <a:lstStyle/>
                    <a:p>
                      <a:pPr marL="0" marR="0" lvl="0" indent="0" algn="l" rtl="0">
                        <a:lnSpc>
                          <a:spcPct val="100000"/>
                        </a:lnSpc>
                        <a:spcBef>
                          <a:spcPts val="0"/>
                        </a:spcBef>
                        <a:spcAft>
                          <a:spcPts val="0"/>
                        </a:spcAft>
                        <a:buClr>
                          <a:schemeClr val="dk1"/>
                        </a:buClr>
                        <a:buSzPts val="2000"/>
                        <a:buFont typeface="Calibri"/>
                        <a:buNone/>
                      </a:pPr>
                      <a:r>
                        <a:rPr lang="en-US" sz="2000"/>
                        <a:t>Efficient Single Axis Sun Tracker Design for Photovoltaic System </a:t>
                      </a:r>
                      <a:endParaRPr/>
                    </a:p>
                    <a:p>
                      <a:pPr marL="0" marR="0" lvl="0" indent="0" algn="l" rtl="0">
                        <a:spcBef>
                          <a:spcPts val="0"/>
                        </a:spcBef>
                        <a:spcAft>
                          <a:spcPts val="0"/>
                        </a:spcAft>
                        <a:buNone/>
                      </a:pPr>
                      <a:endParaRPr sz="2000"/>
                    </a:p>
                  </a:txBody>
                  <a:tcPr marL="125275" marR="125275" marT="45725" marB="45725"/>
                </a:tc>
                <a:tc>
                  <a:txBody>
                    <a:bodyPr/>
                    <a:lstStyle/>
                    <a:p>
                      <a:pPr marL="0" marR="0" lvl="0" indent="0" algn="l" rtl="0">
                        <a:lnSpc>
                          <a:spcPct val="100000"/>
                        </a:lnSpc>
                        <a:spcBef>
                          <a:spcPts val="0"/>
                        </a:spcBef>
                        <a:spcAft>
                          <a:spcPts val="0"/>
                        </a:spcAft>
                        <a:buClr>
                          <a:schemeClr val="dk1"/>
                        </a:buClr>
                        <a:buSzPts val="2000"/>
                        <a:buFont typeface="Calibri"/>
                        <a:buNone/>
                      </a:pPr>
                      <a:r>
                        <a:rPr lang="en-US" sz="2000"/>
                        <a:t>Hussain S. Akbar, Muayyad N. Fathallah , Ozlim O. Raoof</a:t>
                      </a:r>
                      <a:endParaRPr/>
                    </a:p>
                    <a:p>
                      <a:pPr marL="0" marR="0" lvl="0" indent="0" algn="l" rtl="0">
                        <a:spcBef>
                          <a:spcPts val="0"/>
                        </a:spcBef>
                        <a:spcAft>
                          <a:spcPts val="0"/>
                        </a:spcAft>
                        <a:buNone/>
                      </a:pPr>
                      <a:endParaRPr sz="2000"/>
                    </a:p>
                  </a:txBody>
                  <a:tcPr marL="125275" marR="125275" marT="45725" marB="45725"/>
                </a:tc>
                <a:tc>
                  <a:txBody>
                    <a:bodyPr/>
                    <a:lstStyle/>
                    <a:p>
                      <a:pPr marL="0" marR="0" lvl="0" indent="0" algn="l" rtl="0">
                        <a:spcBef>
                          <a:spcPts val="0"/>
                        </a:spcBef>
                        <a:spcAft>
                          <a:spcPts val="0"/>
                        </a:spcAft>
                        <a:buNone/>
                      </a:pPr>
                      <a:r>
                        <a:rPr lang="en-US" sz="2000"/>
                        <a:t>         </a:t>
                      </a:r>
                      <a:endParaRPr/>
                    </a:p>
                    <a:p>
                      <a:pPr marL="0" marR="0" lvl="0" indent="0" algn="l" rtl="0">
                        <a:spcBef>
                          <a:spcPts val="0"/>
                        </a:spcBef>
                        <a:spcAft>
                          <a:spcPts val="0"/>
                        </a:spcAft>
                        <a:buNone/>
                      </a:pPr>
                      <a:endParaRPr sz="2000"/>
                    </a:p>
                    <a:p>
                      <a:pPr marL="0" marR="0" lvl="0" indent="0" algn="l" rtl="0">
                        <a:spcBef>
                          <a:spcPts val="0"/>
                        </a:spcBef>
                        <a:spcAft>
                          <a:spcPts val="0"/>
                        </a:spcAft>
                        <a:buNone/>
                      </a:pPr>
                      <a:r>
                        <a:rPr lang="en-US" sz="2000"/>
                        <a:t>      2017</a:t>
                      </a:r>
                      <a:endParaRPr sz="2000"/>
                    </a:p>
                  </a:txBody>
                  <a:tcPr marL="125275" marR="125275" marT="45725" marB="45725"/>
                </a:tc>
                <a:tc>
                  <a:txBody>
                    <a:bodyPr/>
                    <a:lstStyle/>
                    <a:p>
                      <a:pPr marL="0" marR="0" lvl="0" indent="0" algn="l" rtl="0">
                        <a:spcBef>
                          <a:spcPts val="0"/>
                        </a:spcBef>
                        <a:spcAft>
                          <a:spcPts val="0"/>
                        </a:spcAft>
                        <a:buNone/>
                      </a:pPr>
                      <a:r>
                        <a:rPr lang="en-US" sz="2000"/>
                        <a:t>Increased energy production by 40% compared to fixed pannel and Low cost.</a:t>
                      </a:r>
                      <a:endParaRPr sz="2000"/>
                    </a:p>
                  </a:txBody>
                  <a:tcPr marL="125275" marR="125275" marT="45725" marB="45725">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r>
                        <a:rPr lang="en-US" sz="2000"/>
                        <a:t>Maintenance cost is high because of regular cleaning of moving part.</a:t>
                      </a:r>
                      <a:endParaRPr sz="2000"/>
                    </a:p>
                  </a:txBody>
                  <a:tcPr marL="125275" marR="125275" marT="45725" marB="45725">
                    <a:lnL w="12700" cap="flat" cmpd="sng">
                      <a:solidFill>
                        <a:schemeClr val="dk1"/>
                      </a:solidFill>
                      <a:prstDash val="solid"/>
                      <a:round/>
                      <a:headEnd type="none" w="sm" len="sm"/>
                      <a:tailEnd type="none" w="sm" len="sm"/>
                    </a:ln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1696245" y="274320"/>
            <a:ext cx="9220200" cy="762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Literature survey</a:t>
            </a:r>
            <a:endParaRPr/>
          </a:p>
        </p:txBody>
      </p:sp>
      <p:graphicFrame>
        <p:nvGraphicFramePr>
          <p:cNvPr id="127" name="Google Shape;127;p18"/>
          <p:cNvGraphicFramePr/>
          <p:nvPr/>
        </p:nvGraphicFramePr>
        <p:xfrm>
          <a:off x="705645" y="1385528"/>
          <a:ext cx="11272825" cy="3840500"/>
        </p:xfrm>
        <a:graphic>
          <a:graphicData uri="http://schemas.openxmlformats.org/drawingml/2006/table">
            <a:tbl>
              <a:tblPr firstRow="1" bandRow="1">
                <a:noFill/>
                <a:tableStyleId>{9CB5DD74-776B-4D91-BB38-A84FA02FCBB9}</a:tableStyleId>
              </a:tblPr>
              <a:tblGrid>
                <a:gridCol w="2818200">
                  <a:extLst>
                    <a:ext uri="{9D8B030D-6E8A-4147-A177-3AD203B41FA5}">
                      <a16:colId xmlns:a16="http://schemas.microsoft.com/office/drawing/2014/main" val="20000"/>
                    </a:ext>
                  </a:extLst>
                </a:gridCol>
                <a:gridCol w="281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3198025">
                  <a:extLst>
                    <a:ext uri="{9D8B030D-6E8A-4147-A177-3AD203B41FA5}">
                      <a16:colId xmlns:a16="http://schemas.microsoft.com/office/drawing/2014/main" val="20004"/>
                    </a:ext>
                  </a:extLst>
                </a:gridCol>
              </a:tblGrid>
              <a:tr h="1891075">
                <a:tc>
                  <a:txBody>
                    <a:bodyPr/>
                    <a:lstStyle/>
                    <a:p>
                      <a:pPr marL="0" marR="0" lvl="0" indent="0" algn="l" rtl="0">
                        <a:lnSpc>
                          <a:spcPct val="100000"/>
                        </a:lnSpc>
                        <a:spcBef>
                          <a:spcPts val="0"/>
                        </a:spcBef>
                        <a:spcAft>
                          <a:spcPts val="0"/>
                        </a:spcAft>
                        <a:buClr>
                          <a:schemeClr val="dk1"/>
                        </a:buClr>
                        <a:buSzPts val="2000"/>
                        <a:buFont typeface="Calibri"/>
                        <a:buNone/>
                      </a:pPr>
                      <a:r>
                        <a:rPr lang="en-US" sz="2000"/>
                        <a:t>Single Axis Solar Tracker for Maximizing Power Production</a:t>
                      </a:r>
                      <a:endParaRPr/>
                    </a:p>
                    <a:p>
                      <a:pPr marL="0" marR="0" lvl="0" indent="0" algn="l" rtl="0">
                        <a:spcBef>
                          <a:spcPts val="0"/>
                        </a:spcBef>
                        <a:spcAft>
                          <a:spcPts val="0"/>
                        </a:spcAft>
                        <a:buNone/>
                      </a:pPr>
                      <a:endParaRPr sz="2000"/>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Calibri"/>
                        <a:buNone/>
                      </a:pPr>
                      <a:r>
                        <a:rPr lang="en-US" sz="2000"/>
                        <a:t>Mst Jesmin Nahar , Md Rasel Sarkar , Moslem Uddin , Md Faruk Hossaine, Md Masud Rana </a:t>
                      </a:r>
                      <a:endParaRPr/>
                    </a:p>
                    <a:p>
                      <a:pPr marL="0" marR="0" lvl="0" indent="0" algn="l" rtl="0">
                        <a:spcBef>
                          <a:spcPts val="0"/>
                        </a:spcBef>
                        <a:spcAft>
                          <a:spcPts val="0"/>
                        </a:spcAft>
                        <a:buNone/>
                      </a:pPr>
                      <a:endParaRPr sz="2000"/>
                    </a:p>
                  </a:txBody>
                  <a:tcPr marL="91450" marR="91450" marT="45725" marB="45725"/>
                </a:tc>
                <a:tc>
                  <a:txBody>
                    <a:bodyPr/>
                    <a:lstStyle/>
                    <a:p>
                      <a:pPr marL="0" marR="0" lvl="0" indent="0" algn="l" rtl="0">
                        <a:spcBef>
                          <a:spcPts val="0"/>
                        </a:spcBef>
                        <a:spcAft>
                          <a:spcPts val="0"/>
                        </a:spcAft>
                        <a:buNone/>
                      </a:pPr>
                      <a:r>
                        <a:rPr lang="en-US" sz="2000"/>
                        <a:t> 2021</a:t>
                      </a:r>
                      <a:endParaRPr sz="2000"/>
                    </a:p>
                  </a:txBody>
                  <a:tcPr marL="91450" marR="91450" marT="45725" marB="45725" anchor="ctr"/>
                </a:tc>
                <a:tc>
                  <a:txBody>
                    <a:bodyPr/>
                    <a:lstStyle/>
                    <a:p>
                      <a:pPr marL="0" marR="0" lvl="0" indent="0" algn="l" rtl="0">
                        <a:spcBef>
                          <a:spcPts val="0"/>
                        </a:spcBef>
                        <a:spcAft>
                          <a:spcPts val="0"/>
                        </a:spcAft>
                        <a:buNone/>
                      </a:pPr>
                      <a:r>
                        <a:rPr lang="en-US" sz="2000"/>
                        <a:t>Less maintenance cost.</a:t>
                      </a:r>
                      <a:endParaRPr sz="2000"/>
                    </a:p>
                  </a:txBody>
                  <a:tcPr marL="91450" marR="91450" marT="45725" marB="45725">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r>
                        <a:rPr lang="en-US" sz="2000"/>
                        <a:t>Reduced durability because tracker have more moving parts then fixed pannel. </a:t>
                      </a:r>
                      <a:endParaRPr sz="2000"/>
                    </a:p>
                  </a:txBody>
                  <a:tcPr marL="91450" marR="91450" marT="45725" marB="45725">
                    <a:lnL w="12700" cap="flat" cmpd="sng">
                      <a:solidFill>
                        <a:schemeClr val="dk1"/>
                      </a:solidFill>
                      <a:prstDash val="solid"/>
                      <a:round/>
                      <a:headEnd type="none" w="sm" len="sm"/>
                      <a:tailEnd type="none" w="sm" len="sm"/>
                    </a:lnL>
                  </a:tcPr>
                </a:tc>
                <a:extLst>
                  <a:ext uri="{0D108BD9-81ED-4DB2-BD59-A6C34878D82A}">
                    <a16:rowId xmlns:a16="http://schemas.microsoft.com/office/drawing/2014/main" val="10000"/>
                  </a:ext>
                </a:extLst>
              </a:tr>
              <a:tr h="1888450">
                <a:tc>
                  <a:txBody>
                    <a:bodyPr/>
                    <a:lstStyle/>
                    <a:p>
                      <a:pPr marL="0" marR="0" lvl="0" indent="0" algn="l" rtl="0">
                        <a:lnSpc>
                          <a:spcPct val="100000"/>
                        </a:lnSpc>
                        <a:spcBef>
                          <a:spcPts val="0"/>
                        </a:spcBef>
                        <a:spcAft>
                          <a:spcPts val="0"/>
                        </a:spcAft>
                        <a:buClr>
                          <a:schemeClr val="dk1"/>
                        </a:buClr>
                        <a:buSzPts val="2000"/>
                        <a:buFont typeface="Calibri"/>
                        <a:buNone/>
                      </a:pPr>
                      <a:r>
                        <a:rPr lang="en-US" sz="2000"/>
                        <a:t>Optimized Single-Axis Schedule Solar Tracker in Different Weather Conditions</a:t>
                      </a:r>
                      <a:endParaRPr/>
                    </a:p>
                    <a:p>
                      <a:pPr marL="0" marR="0" lvl="0" indent="0" algn="l" rtl="0">
                        <a:spcBef>
                          <a:spcPts val="0"/>
                        </a:spcBef>
                        <a:spcAft>
                          <a:spcPts val="0"/>
                        </a:spcAft>
                        <a:buNone/>
                      </a:pPr>
                      <a:endParaRPr sz="2000"/>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Calibri"/>
                        <a:buNone/>
                      </a:pPr>
                      <a:r>
                        <a:rPr lang="en-US" sz="2000"/>
                        <a:t>Nurzhigit Kuttybay, Ahmet Saymbetov, Saad Mekhilef, Madiyar Nurgaliyev, Didar Tukymbekov</a:t>
                      </a:r>
                      <a:endParaRPr/>
                    </a:p>
                    <a:p>
                      <a:pPr marL="0" marR="0" lvl="0" indent="0" algn="l" rtl="0">
                        <a:spcBef>
                          <a:spcPts val="0"/>
                        </a:spcBef>
                        <a:spcAft>
                          <a:spcPts val="0"/>
                        </a:spcAft>
                        <a:buNone/>
                      </a:pPr>
                      <a:endParaRPr sz="2000"/>
                    </a:p>
                  </a:txBody>
                  <a:tcPr marL="91450" marR="91450" marT="45725" marB="45725"/>
                </a:tc>
                <a:tc>
                  <a:txBody>
                    <a:bodyPr/>
                    <a:lstStyle/>
                    <a:p>
                      <a:pPr marL="0" marR="0" lvl="0" indent="0" algn="l" rtl="0">
                        <a:spcBef>
                          <a:spcPts val="0"/>
                        </a:spcBef>
                        <a:spcAft>
                          <a:spcPts val="0"/>
                        </a:spcAft>
                        <a:buNone/>
                      </a:pPr>
                      <a:r>
                        <a:rPr lang="en-US" sz="2000"/>
                        <a:t>  2020                       </a:t>
                      </a:r>
                      <a:endParaRPr sz="2000"/>
                    </a:p>
                  </a:txBody>
                  <a:tcPr marL="91450" marR="91450" marT="45725" marB="45725" anchor="ctr"/>
                </a:tc>
                <a:tc>
                  <a:txBody>
                    <a:bodyPr/>
                    <a:lstStyle/>
                    <a:p>
                      <a:pPr marL="0" marR="0" lvl="0" indent="0" algn="l" rtl="0">
                        <a:spcBef>
                          <a:spcPts val="0"/>
                        </a:spcBef>
                        <a:spcAft>
                          <a:spcPts val="0"/>
                        </a:spcAft>
                        <a:buNone/>
                      </a:pPr>
                      <a:r>
                        <a:rPr lang="en-US" sz="2000"/>
                        <a:t>Power consumption is high.</a:t>
                      </a:r>
                      <a:endParaRPr sz="2000"/>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l" rtl="0">
                        <a:spcBef>
                          <a:spcPts val="0"/>
                        </a:spcBef>
                        <a:spcAft>
                          <a:spcPts val="0"/>
                        </a:spcAft>
                        <a:buNone/>
                      </a:pPr>
                      <a:r>
                        <a:rPr lang="en-US" sz="2000"/>
                        <a:t>Limited performance in extreme weather condition &amp;more expensive.</a:t>
                      </a:r>
                      <a:endParaRPr sz="2000"/>
                    </a:p>
                  </a:txBody>
                  <a:tcPr marL="91450" marR="91450" marT="45725" marB="45725">
                    <a:lnL w="12700" cap="flat" cmpd="sng">
                      <a:solidFill>
                        <a:schemeClr val="dk1"/>
                      </a:solidFill>
                      <a:prstDash val="solid"/>
                      <a:round/>
                      <a:headEnd type="none" w="sm" len="sm"/>
                      <a:tailEnd type="none" w="sm" len="sm"/>
                    </a:lnL>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626348" y="274638"/>
            <a:ext cx="11274267"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Problem Solution</a:t>
            </a:r>
            <a:endParaRPr sz="3600">
              <a:latin typeface="Times New Roman"/>
              <a:ea typeface="Times New Roman"/>
              <a:cs typeface="Times New Roman"/>
              <a:sym typeface="Times New Roman"/>
            </a:endParaRPr>
          </a:p>
        </p:txBody>
      </p:sp>
      <p:sp>
        <p:nvSpPr>
          <p:cNvPr id="133" name="Google Shape;133;p19"/>
          <p:cNvSpPr txBox="1">
            <a:spLocks noGrp="1"/>
          </p:cNvSpPr>
          <p:nvPr>
            <p:ph type="body" idx="1"/>
          </p:nvPr>
        </p:nvSpPr>
        <p:spPr>
          <a:xfrm>
            <a:off x="626348" y="1600201"/>
            <a:ext cx="11274267"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We fixed the LDR sensor in solar panel left and right edges. it will automatically adjust the solar panel based on angle (or) direction of sun light . To consume more power generation.</a:t>
            </a:r>
            <a:endParaRPr sz="2400">
              <a:latin typeface="Times New Roman"/>
              <a:ea typeface="Times New Roman"/>
              <a:cs typeface="Times New Roman"/>
              <a:sym typeface="Times New Roman"/>
            </a:endParaRPr>
          </a:p>
        </p:txBody>
      </p:sp>
      <p:pic>
        <p:nvPicPr>
          <p:cNvPr id="134" name="Google Shape;134;p19"/>
          <p:cNvPicPr preferRelativeResize="0"/>
          <p:nvPr/>
        </p:nvPicPr>
        <p:blipFill rotWithShape="1">
          <a:blip r:embed="rId3">
            <a:alphaModFix/>
          </a:blip>
          <a:srcRect/>
          <a:stretch/>
        </p:blipFill>
        <p:spPr>
          <a:xfrm>
            <a:off x="3367881" y="3527095"/>
            <a:ext cx="5632450" cy="26451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48481" y="76200"/>
            <a:ext cx="11274267" cy="685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Functional requirement</a:t>
            </a:r>
            <a:endParaRPr sz="3600">
              <a:latin typeface="Times New Roman"/>
              <a:ea typeface="Times New Roman"/>
              <a:cs typeface="Times New Roman"/>
              <a:sym typeface="Times New Roman"/>
            </a:endParaRPr>
          </a:p>
        </p:txBody>
      </p:sp>
      <p:sp>
        <p:nvSpPr>
          <p:cNvPr id="140" name="Google Shape;140;p20"/>
          <p:cNvSpPr txBox="1">
            <a:spLocks noGrp="1"/>
          </p:cNvSpPr>
          <p:nvPr>
            <p:ph type="body" idx="1"/>
          </p:nvPr>
        </p:nvSpPr>
        <p:spPr>
          <a:xfrm>
            <a:off x="243681" y="914400"/>
            <a:ext cx="11963400" cy="5791199"/>
          </a:xfrm>
          <a:prstGeom prst="rect">
            <a:avLst/>
          </a:prstGeom>
          <a:noFill/>
          <a:ln>
            <a:noFill/>
          </a:ln>
        </p:spPr>
        <p:txBody>
          <a:bodyPr spcFirstLastPara="1" wrap="square" lIns="91425" tIns="45700" rIns="91425" bIns="45700" anchor="t" anchorCtr="0">
            <a:normAutofit fontScale="32500" lnSpcReduction="20000"/>
          </a:bodyPr>
          <a:lstStyle/>
          <a:p>
            <a:pPr marL="342900" lvl="0" indent="-342900" algn="just" rtl="0">
              <a:lnSpc>
                <a:spcPct val="170000"/>
              </a:lnSpc>
              <a:spcBef>
                <a:spcPts val="0"/>
              </a:spcBef>
              <a:spcAft>
                <a:spcPts val="0"/>
              </a:spcAft>
              <a:buClr>
                <a:schemeClr val="dk1"/>
              </a:buClr>
              <a:buSzPct val="100000"/>
              <a:buChar char="•"/>
            </a:pPr>
            <a:r>
              <a:rPr lang="en-US" sz="7400" b="1">
                <a:latin typeface="Times New Roman"/>
                <a:ea typeface="Times New Roman"/>
                <a:cs typeface="Times New Roman"/>
                <a:sym typeface="Times New Roman"/>
              </a:rPr>
              <a:t>Tracking Capability:</a:t>
            </a:r>
            <a:r>
              <a:rPr lang="en-US" sz="7400">
                <a:latin typeface="Times New Roman"/>
                <a:ea typeface="Times New Roman"/>
                <a:cs typeface="Times New Roman"/>
                <a:sym typeface="Times New Roman"/>
              </a:rPr>
              <a:t> The solar tracker should be able to accurately track the movement of the sun along a single axis to maximize solar energy capture throughout the day.</a:t>
            </a:r>
            <a:endParaRPr sz="7400">
              <a:latin typeface="Times New Roman"/>
              <a:ea typeface="Times New Roman"/>
              <a:cs typeface="Times New Roman"/>
              <a:sym typeface="Times New Roman"/>
            </a:endParaRPr>
          </a:p>
          <a:p>
            <a:pPr marL="342900" lvl="0" indent="-342900" algn="just" rtl="0">
              <a:lnSpc>
                <a:spcPct val="170000"/>
              </a:lnSpc>
              <a:spcBef>
                <a:spcPts val="481"/>
              </a:spcBef>
              <a:spcAft>
                <a:spcPts val="0"/>
              </a:spcAft>
              <a:buClr>
                <a:schemeClr val="dk1"/>
              </a:buClr>
              <a:buSzPct val="100000"/>
              <a:buChar char="•"/>
            </a:pPr>
            <a:r>
              <a:rPr lang="en-US" sz="7400" b="1">
                <a:latin typeface="Times New Roman"/>
                <a:ea typeface="Times New Roman"/>
                <a:cs typeface="Times New Roman"/>
                <a:sym typeface="Times New Roman"/>
              </a:rPr>
              <a:t>Positioning Accuracy:</a:t>
            </a:r>
            <a:r>
              <a:rPr lang="en-US" sz="7400">
                <a:latin typeface="Times New Roman"/>
                <a:ea typeface="Times New Roman"/>
                <a:cs typeface="Times New Roman"/>
                <a:sym typeface="Times New Roman"/>
              </a:rPr>
              <a:t> The tracker should have precise positioning capabilities to ensure the solar panels are aligned correctly with the sun's position, optimizing energy generation.</a:t>
            </a:r>
            <a:endParaRPr/>
          </a:p>
          <a:p>
            <a:pPr marL="342900" lvl="0" indent="-342900" algn="just" rtl="0">
              <a:lnSpc>
                <a:spcPct val="170000"/>
              </a:lnSpc>
              <a:spcBef>
                <a:spcPts val="481"/>
              </a:spcBef>
              <a:spcAft>
                <a:spcPts val="0"/>
              </a:spcAft>
              <a:buClr>
                <a:schemeClr val="dk1"/>
              </a:buClr>
              <a:buSzPct val="100000"/>
              <a:buChar char="•"/>
            </a:pPr>
            <a:r>
              <a:rPr lang="en-US" sz="7400" b="1">
                <a:latin typeface="Times New Roman"/>
                <a:ea typeface="Times New Roman"/>
                <a:cs typeface="Times New Roman"/>
                <a:sym typeface="Times New Roman"/>
              </a:rPr>
              <a:t>Safety Features: </a:t>
            </a:r>
            <a:r>
              <a:rPr lang="en-US" sz="7400">
                <a:latin typeface="Times New Roman"/>
                <a:ea typeface="Times New Roman"/>
                <a:cs typeface="Times New Roman"/>
                <a:sym typeface="Times New Roman"/>
              </a:rPr>
              <a:t>The tracker should include safety mechanisms to protect the solar panels and the tracking system from extreme weather conditions such as high winds, storms, and snow loads.</a:t>
            </a:r>
            <a:endParaRPr/>
          </a:p>
          <a:p>
            <a:pPr marL="342900" lvl="0" indent="-342900" algn="just" rtl="0">
              <a:lnSpc>
                <a:spcPct val="170000"/>
              </a:lnSpc>
              <a:spcBef>
                <a:spcPts val="481"/>
              </a:spcBef>
              <a:spcAft>
                <a:spcPts val="0"/>
              </a:spcAft>
              <a:buClr>
                <a:schemeClr val="dk1"/>
              </a:buClr>
              <a:buSzPct val="100000"/>
              <a:buChar char="•"/>
            </a:pPr>
            <a:r>
              <a:rPr lang="en-US" sz="7400" b="1">
                <a:latin typeface="Times New Roman"/>
                <a:ea typeface="Times New Roman"/>
                <a:cs typeface="Times New Roman"/>
                <a:sym typeface="Times New Roman"/>
              </a:rPr>
              <a:t>Maintenance and Serviceability: </a:t>
            </a:r>
            <a:r>
              <a:rPr lang="en-US" sz="7400">
                <a:latin typeface="Times New Roman"/>
                <a:ea typeface="Times New Roman"/>
                <a:cs typeface="Times New Roman"/>
                <a:sym typeface="Times New Roman"/>
              </a:rPr>
              <a:t>The tracker should be designed for easy maintenance and serviceability, allowing for quick and efficient repairs or component replacements if required.</a:t>
            </a:r>
            <a:endParaRPr/>
          </a:p>
          <a:p>
            <a:pPr marL="342900" lvl="0" indent="-276860" algn="l" rtl="0">
              <a:spcBef>
                <a:spcPts val="208"/>
              </a:spcBef>
              <a:spcAft>
                <a:spcPts val="0"/>
              </a:spcAft>
              <a:buClr>
                <a:schemeClr val="dk1"/>
              </a:buClr>
              <a:buSzPct val="100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626348" y="76200"/>
            <a:ext cx="11274267" cy="838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Non Functional requirement</a:t>
            </a:r>
            <a:endParaRPr sz="3600">
              <a:latin typeface="Times New Roman"/>
              <a:ea typeface="Times New Roman"/>
              <a:cs typeface="Times New Roman"/>
              <a:sym typeface="Times New Roman"/>
            </a:endParaRPr>
          </a:p>
        </p:txBody>
      </p:sp>
      <p:sp>
        <p:nvSpPr>
          <p:cNvPr id="146" name="Google Shape;146;p21"/>
          <p:cNvSpPr txBox="1">
            <a:spLocks noGrp="1"/>
          </p:cNvSpPr>
          <p:nvPr>
            <p:ph type="body" idx="1"/>
          </p:nvPr>
        </p:nvSpPr>
        <p:spPr>
          <a:xfrm>
            <a:off x="626348" y="990601"/>
            <a:ext cx="11274267" cy="5135564"/>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lnSpc>
                <a:spcPct val="150000"/>
              </a:lnSpc>
              <a:spcBef>
                <a:spcPts val="0"/>
              </a:spcBef>
              <a:spcAft>
                <a:spcPts val="0"/>
              </a:spcAft>
              <a:buClr>
                <a:schemeClr val="dk1"/>
              </a:buClr>
              <a:buSzPct val="100000"/>
              <a:buChar char="•"/>
            </a:pPr>
            <a:r>
              <a:rPr lang="en-US" sz="2600" b="1">
                <a:latin typeface="Times New Roman"/>
                <a:ea typeface="Times New Roman"/>
                <a:cs typeface="Times New Roman"/>
                <a:sym typeface="Times New Roman"/>
              </a:rPr>
              <a:t>Reliability: </a:t>
            </a:r>
            <a:r>
              <a:rPr lang="en-US" sz="2600">
                <a:latin typeface="Times New Roman"/>
                <a:ea typeface="Times New Roman"/>
                <a:cs typeface="Times New Roman"/>
                <a:sym typeface="Times New Roman"/>
              </a:rPr>
              <a:t>The tracker should operate reliably over extended periods, minimizing downtime and ensuring consistent solar energy generation.</a:t>
            </a:r>
            <a:endParaRPr sz="2600"/>
          </a:p>
          <a:p>
            <a:pPr marL="342900" lvl="0" indent="-342900" algn="just" rtl="0">
              <a:lnSpc>
                <a:spcPct val="150000"/>
              </a:lnSpc>
              <a:spcBef>
                <a:spcPts val="481"/>
              </a:spcBef>
              <a:spcAft>
                <a:spcPts val="0"/>
              </a:spcAft>
              <a:buClr>
                <a:schemeClr val="dk1"/>
              </a:buClr>
              <a:buSzPct val="100000"/>
              <a:buChar char="•"/>
            </a:pPr>
            <a:r>
              <a:rPr lang="en-US" sz="2600" b="1">
                <a:latin typeface="Times New Roman"/>
                <a:ea typeface="Times New Roman"/>
                <a:cs typeface="Times New Roman"/>
                <a:sym typeface="Times New Roman"/>
              </a:rPr>
              <a:t>Energy Efficiency: </a:t>
            </a:r>
            <a:r>
              <a:rPr lang="en-US" sz="2600">
                <a:latin typeface="Times New Roman"/>
                <a:ea typeface="Times New Roman"/>
                <a:cs typeface="Times New Roman"/>
                <a:sym typeface="Times New Roman"/>
              </a:rPr>
              <a:t>The tracker should consume minimal power during its operation to avoid energy wastage and optimize overall system efficiency.</a:t>
            </a:r>
            <a:endParaRPr/>
          </a:p>
          <a:p>
            <a:pPr marL="342900" lvl="0" indent="-342900" algn="just" rtl="0">
              <a:lnSpc>
                <a:spcPct val="150000"/>
              </a:lnSpc>
              <a:spcBef>
                <a:spcPts val="481"/>
              </a:spcBef>
              <a:spcAft>
                <a:spcPts val="0"/>
              </a:spcAft>
              <a:buClr>
                <a:schemeClr val="dk1"/>
              </a:buClr>
              <a:buSzPct val="100000"/>
              <a:buChar char="•"/>
            </a:pPr>
            <a:r>
              <a:rPr lang="en-US" sz="2600" b="1">
                <a:latin typeface="Times New Roman"/>
                <a:ea typeface="Times New Roman"/>
                <a:cs typeface="Times New Roman"/>
                <a:sym typeface="Times New Roman"/>
              </a:rPr>
              <a:t>Tracking Speed: </a:t>
            </a:r>
            <a:r>
              <a:rPr lang="en-US" sz="2600">
                <a:latin typeface="Times New Roman"/>
                <a:ea typeface="Times New Roman"/>
                <a:cs typeface="Times New Roman"/>
                <a:sym typeface="Times New Roman"/>
              </a:rPr>
              <a:t>The tracker should respond quickly to changes in the sun's position to maintain accurate tracking, reducing the time lag between movements and maximizing energy capture.</a:t>
            </a:r>
            <a:endParaRPr/>
          </a:p>
          <a:p>
            <a:pPr marL="342900" lvl="0" indent="-342900" algn="just" rtl="0">
              <a:lnSpc>
                <a:spcPct val="150000"/>
              </a:lnSpc>
              <a:spcBef>
                <a:spcPts val="481"/>
              </a:spcBef>
              <a:spcAft>
                <a:spcPts val="0"/>
              </a:spcAft>
              <a:buClr>
                <a:schemeClr val="dk1"/>
              </a:buClr>
              <a:buSzPct val="100000"/>
              <a:buChar char="•"/>
            </a:pPr>
            <a:r>
              <a:rPr lang="en-US" sz="2600" b="1">
                <a:latin typeface="Times New Roman"/>
                <a:ea typeface="Times New Roman"/>
                <a:cs typeface="Times New Roman"/>
                <a:sym typeface="Times New Roman"/>
              </a:rPr>
              <a:t>Cost-effectiveness: </a:t>
            </a:r>
            <a:r>
              <a:rPr lang="en-US" sz="2600">
                <a:latin typeface="Times New Roman"/>
                <a:ea typeface="Times New Roman"/>
                <a:cs typeface="Times New Roman"/>
                <a:sym typeface="Times New Roman"/>
              </a:rPr>
              <a:t>The tracker should be cost-effective in terms of initial investment, installation, and maintenance, providing a reasonable return on investment for solar energy generation.</a:t>
            </a:r>
            <a:endParaRPr/>
          </a:p>
          <a:p>
            <a:pPr marL="342900" lvl="0" indent="-201930" algn="l" rtl="0">
              <a:spcBef>
                <a:spcPts val="444"/>
              </a:spcBef>
              <a:spcAft>
                <a:spcPts val="0"/>
              </a:spcAft>
              <a:buClr>
                <a:schemeClr val="dk1"/>
              </a:buClr>
              <a:buSzPct val="100000"/>
              <a:buNone/>
            </a:pP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837</Words>
  <Application>Microsoft Office PowerPoint</Application>
  <PresentationFormat>Custom</PresentationFormat>
  <Paragraphs>95</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MINI PROJECT DESIGN OF SINGLE AXIS SOLAR TRACKER </vt:lpstr>
      <vt:lpstr>Introduction</vt:lpstr>
      <vt:lpstr>Objective</vt:lpstr>
      <vt:lpstr>Problem statement</vt:lpstr>
      <vt:lpstr>Literature survey</vt:lpstr>
      <vt:lpstr>Literature survey</vt:lpstr>
      <vt:lpstr>Problem Solution</vt:lpstr>
      <vt:lpstr>Functional requirement</vt:lpstr>
      <vt:lpstr>Non Functional requirement</vt:lpstr>
      <vt:lpstr>Architecture diagram</vt:lpstr>
      <vt:lpstr>Modules Description</vt:lpstr>
      <vt:lpstr> </vt:lpstr>
      <vt:lpstr>PowerPoint Presentation</vt:lpstr>
      <vt:lpstr>Components required</vt:lpstr>
      <vt:lpstr>Result snapshot</vt:lpstr>
      <vt:lpstr>Applications</vt:lpstr>
      <vt:lpstr>Conclusion</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DESIGN OF SINGLE AXIS SOLAR TRACKER </dc:title>
  <cp:lastModifiedBy>Dell</cp:lastModifiedBy>
  <cp:revision>3</cp:revision>
  <dcterms:modified xsi:type="dcterms:W3CDTF">2025-03-02T06:16:38Z</dcterms:modified>
</cp:coreProperties>
</file>