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36"/>
  </p:notesMasterIdLst>
  <p:handoutMasterIdLst>
    <p:handoutMasterId r:id="rId37"/>
  </p:handoutMasterIdLst>
  <p:sldIdLst>
    <p:sldId id="257" r:id="rId5"/>
    <p:sldId id="389" r:id="rId6"/>
    <p:sldId id="384" r:id="rId7"/>
    <p:sldId id="395" r:id="rId8"/>
    <p:sldId id="396" r:id="rId9"/>
    <p:sldId id="397" r:id="rId10"/>
    <p:sldId id="278" r:id="rId11"/>
    <p:sldId id="402" r:id="rId12"/>
    <p:sldId id="398" r:id="rId13"/>
    <p:sldId id="399" r:id="rId14"/>
    <p:sldId id="400" r:id="rId15"/>
    <p:sldId id="401" r:id="rId16"/>
    <p:sldId id="268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15" r:id="rId29"/>
    <p:sldId id="416" r:id="rId30"/>
    <p:sldId id="417" r:id="rId31"/>
    <p:sldId id="414" r:id="rId32"/>
    <p:sldId id="281" r:id="rId33"/>
    <p:sldId id="321" r:id="rId34"/>
    <p:sldId id="3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441" autoAdjust="0"/>
  </p:normalViewPr>
  <p:slideViewPr>
    <p:cSldViewPr snapToGrid="0">
      <p:cViewPr varScale="1">
        <p:scale>
          <a:sx n="86" d="100"/>
          <a:sy n="86" d="100"/>
        </p:scale>
        <p:origin x="1494" y="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Description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chart displays the total number of dialogues of the character having the highest number of dialogues of each movie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x-axis will be the number of dialogue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y-axis will be the movie name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name is inside of the bar will be the character name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year is adjacent to the movie name is the release year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Source code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34d98515-2207-49ee-a3a0-4099330873be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q2.ipynb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28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be mentioned in the previous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25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26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Description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chart displays the most popular location in each film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x-axis will indicate how many times that the location is repeated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y-axis will be the movie name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name is inside of the bar will be the location name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year is adjacent to the movie name is the release year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Source code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e4340fd8-4c1d-4645-884f-5c14aecf902e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q3.ipynb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60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be mentioned in the previous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927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39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Description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chart displays the total times that the spell is casted across the movies: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x-axis will be the total times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y-axis will be the spell name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count(times) of a spell does include the duplication of a dialogue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When hovering a bar, a text box will appear with the above data as well as the equivalent incantation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Source code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5f817172-f1e7-4ca3-8b60-4a7e40c99239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q4.ipynb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257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be mentioned in the previous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37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Description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chart displays the total times of a spell casted by a character across the movies: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x-axis will be the character name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y-axis will be the total times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By default, the count(times) of a spell does include the duplication of the spell incantation within/between the dialogue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 the top of a bar of a character, there will be 2 numbers separated by "|":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one before the delimiter is the total times that the character casted the spell including the above duplication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one after the delimiter is the total number of spells used by the character not including the above duplication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When hovering a bar, a text box will appear with the above data as well as the equivalent incantation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bar of a character can have many sub-bars, which allows us to indicate the following things: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How many spells (unique spell name) are used by the character by count the number of sub-bar of the character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How many times that each spell is used by the character by hovering your mouse into its equivalent sub-bar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Source code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c8842f18-45aa-4d0f-a596-a9be6de37705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q4.ipynb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90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be mentioned in the previous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673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be mentioned in the previous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087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38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84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Description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chart displays the following information on the y-axis as well as the movie name on the x-axis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total number of dialogues of each movie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runtime of each movie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year is adjacent to the movie name is the release year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Source code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7b3394ed-007d-4cf1-a111-b197459199bb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q1.ipynb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59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be mentioned in the previous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09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27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43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Description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chart displays the total number of dialogues by character in the franchise: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x-axis will be the number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y-axis will be the character name</a:t>
            </a:r>
          </a:p>
          <a:p>
            <a:pPr marL="0" lvl="0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Source code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fe10a966-2650-4eb2-a5af-6b3151c5cff9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q2.ipynb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29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be mentioned in the previous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8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June 14,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June 14,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June 14,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June 14,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June 14,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June 14,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June 14,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June 14,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June 14,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June 14,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June 14, 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Atrax – Harry Potter data contest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 fontScale="90000"/>
          </a:bodyPr>
          <a:lstStyle/>
          <a:p>
            <a:r>
              <a:rPr lang="en-US" dirty="0"/>
              <a:t>The analysis of Harry Potter dataset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 err="1"/>
              <a:t>Atrax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Chart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1E518E-A05E-3F48-3FCF-25B5076ED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38" y="1881276"/>
            <a:ext cx="11091599" cy="339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7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Description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588" y="1881275"/>
            <a:ext cx="9448112" cy="3515555"/>
          </a:xfrm>
        </p:spPr>
        <p:txBody>
          <a:bodyPr/>
          <a:lstStyle/>
          <a:p>
            <a:r>
              <a:rPr lang="en-US" dirty="0"/>
              <a:t>This chart displays the total number of dialogues by character in the franchise:</a:t>
            </a:r>
          </a:p>
          <a:p>
            <a:pPr lvl="1"/>
            <a:r>
              <a:rPr lang="en-US" dirty="0"/>
              <a:t>The x-axis will be the number</a:t>
            </a:r>
          </a:p>
          <a:p>
            <a:pPr lvl="1"/>
            <a:r>
              <a:rPr lang="en-US" dirty="0"/>
              <a:t>The y-axis will be the character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92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E37F3A-9E4E-6107-533C-1EE71748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Insight 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6ED6559D-8FBC-F28B-F08D-61125A378C66}"/>
              </a:ext>
            </a:extLst>
          </p:cNvPr>
          <p:cNvSpPr txBox="1">
            <a:spLocks/>
          </p:cNvSpPr>
          <p:nvPr/>
        </p:nvSpPr>
        <p:spPr>
          <a:xfrm>
            <a:off x="543587" y="1881275"/>
            <a:ext cx="8627307" cy="35155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Harry Potter has the highest number of dialogues which is 1922 =&gt; answering for the question 2</a:t>
            </a:r>
          </a:p>
          <a:p>
            <a:r>
              <a:rPr lang="en-US" sz="2400" dirty="0"/>
              <a:t>The lowest number of dialogues is 2, which does belong to several characters like Bloody Baron, Alecto </a:t>
            </a:r>
            <a:r>
              <a:rPr lang="en-US" sz="2400" dirty="0" err="1"/>
              <a:t>Carrow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2246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/>
          <a:lstStyle/>
          <a:p>
            <a:r>
              <a:rPr lang="en-US" dirty="0"/>
              <a:t>Insight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6" name="Content Placeholder 9">
            <a:extLst>
              <a:ext uri="{FF2B5EF4-FFF2-40B4-BE49-F238E27FC236}">
                <a16:creationId xmlns:a16="http://schemas.microsoft.com/office/drawing/2014/main" id="{E1C9132F-EAAE-F7C2-FCB6-DB42204EE96E}"/>
              </a:ext>
            </a:extLst>
          </p:cNvPr>
          <p:cNvSpPr txBox="1">
            <a:spLocks/>
          </p:cNvSpPr>
          <p:nvPr/>
        </p:nvSpPr>
        <p:spPr>
          <a:xfrm>
            <a:off x="543587" y="1881275"/>
            <a:ext cx="9405276" cy="35155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position of the 1st rank is much important than the 2nd and the 3rd positions. The 2nd position (Ron </a:t>
            </a:r>
            <a:r>
              <a:rPr lang="en-US" sz="2400" dirty="0" err="1"/>
              <a:t>Weasly</a:t>
            </a:r>
            <a:r>
              <a:rPr lang="en-US" sz="2400" dirty="0"/>
              <a:t> - 865 dialogues) and the 3rd position (Hermione Granger - 848 dialogues) have quite similar count, but the count of the 1st position is more 2 times than the next 2 positions</a:t>
            </a:r>
          </a:p>
        </p:txBody>
      </p:sp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Chart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F54FA1-0A18-E8A5-E5D8-3C1BA2481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38" y="1881275"/>
            <a:ext cx="11091600" cy="328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1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Description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587" y="1881275"/>
            <a:ext cx="9639247" cy="3515555"/>
          </a:xfrm>
        </p:spPr>
        <p:txBody>
          <a:bodyPr/>
          <a:lstStyle/>
          <a:p>
            <a:r>
              <a:rPr lang="en-US" dirty="0"/>
              <a:t>This chart displays the total number of dialogues of the character having the highest number of dialogues of each movie</a:t>
            </a:r>
          </a:p>
          <a:p>
            <a:pPr lvl="1"/>
            <a:r>
              <a:rPr lang="en-US" dirty="0"/>
              <a:t>The x-axis will be the number of dialogue</a:t>
            </a:r>
          </a:p>
          <a:p>
            <a:pPr lvl="1"/>
            <a:r>
              <a:rPr lang="en-US" dirty="0"/>
              <a:t>The y-axis will be the movie name</a:t>
            </a:r>
          </a:p>
          <a:p>
            <a:pPr lvl="1"/>
            <a:r>
              <a:rPr lang="en-US" dirty="0"/>
              <a:t>The name is inside of the bar will be the character name</a:t>
            </a:r>
          </a:p>
          <a:p>
            <a:r>
              <a:rPr lang="en-US" dirty="0"/>
              <a:t>The year is adjacent to the movie name is the release year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01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E37F3A-9E4E-6107-533C-1EE71748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Insight 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6ED6559D-8FBC-F28B-F08D-61125A378C66}"/>
              </a:ext>
            </a:extLst>
          </p:cNvPr>
          <p:cNvSpPr txBox="1">
            <a:spLocks/>
          </p:cNvSpPr>
          <p:nvPr/>
        </p:nvSpPr>
        <p:spPr>
          <a:xfrm>
            <a:off x="543587" y="1881275"/>
            <a:ext cx="11097550" cy="35155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Harry Potter has the highest number of dialogues in every movies</a:t>
            </a:r>
          </a:p>
        </p:txBody>
      </p:sp>
    </p:spTree>
    <p:extLst>
      <p:ext uri="{BB962C8B-B14F-4D97-AF65-F5344CB8AC3E}">
        <p14:creationId xmlns:p14="http://schemas.microsoft.com/office/powerpoint/2010/main" val="2143059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 3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6379210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What is the most popular location in each film?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55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Chart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77C524-81F5-9ECB-7479-2CB631F73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38" y="1881274"/>
            <a:ext cx="11091599" cy="326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8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Description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587" y="1881275"/>
            <a:ext cx="9639247" cy="3515555"/>
          </a:xfrm>
        </p:spPr>
        <p:txBody>
          <a:bodyPr/>
          <a:lstStyle/>
          <a:p>
            <a:r>
              <a:rPr lang="en-US" dirty="0"/>
              <a:t>This chart displays the most popular location in each film</a:t>
            </a:r>
          </a:p>
          <a:p>
            <a:pPr lvl="1"/>
            <a:r>
              <a:rPr lang="en-US" dirty="0"/>
              <a:t>The x-axis will indicate how many times that the location is repeated</a:t>
            </a:r>
          </a:p>
          <a:p>
            <a:pPr lvl="1"/>
            <a:r>
              <a:rPr lang="en-US" dirty="0"/>
              <a:t>The y-axis will be the movie name</a:t>
            </a:r>
          </a:p>
          <a:p>
            <a:pPr lvl="1"/>
            <a:r>
              <a:rPr lang="en-US" dirty="0"/>
              <a:t>The name is inside of the bar will be the location name</a:t>
            </a:r>
          </a:p>
          <a:p>
            <a:r>
              <a:rPr lang="en-US" dirty="0"/>
              <a:t>The year is adjacent to the movie name is the release year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0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n-US" dirty="0"/>
              <a:t>Question 1 analysis</a:t>
            </a:r>
          </a:p>
          <a:p>
            <a:r>
              <a:rPr lang="en-US" dirty="0"/>
              <a:t>Question 2 analysis</a:t>
            </a:r>
          </a:p>
          <a:p>
            <a:r>
              <a:rPr lang="en-US" dirty="0"/>
              <a:t>Question 3 analysis</a:t>
            </a:r>
          </a:p>
          <a:p>
            <a:r>
              <a:rPr lang="en-US" dirty="0"/>
              <a:t>Question 4 analysis</a:t>
            </a:r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 err="1"/>
              <a:t>Atrax</a:t>
            </a:r>
            <a:r>
              <a:rPr lang="en-US" dirty="0"/>
              <a:t> – Harry Potter data contest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E37F3A-9E4E-6107-533C-1EE71748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Insight 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6ED6559D-8FBC-F28B-F08D-61125A378C66}"/>
              </a:ext>
            </a:extLst>
          </p:cNvPr>
          <p:cNvSpPr txBox="1">
            <a:spLocks/>
          </p:cNvSpPr>
          <p:nvPr/>
        </p:nvSpPr>
        <p:spPr>
          <a:xfrm>
            <a:off x="543587" y="1881275"/>
            <a:ext cx="8833495" cy="35155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Harry Potter has the highest number of dialogues in every movies =&gt; answering for the question 3</a:t>
            </a:r>
          </a:p>
          <a:p>
            <a:r>
              <a:rPr lang="en-US" sz="2400" dirty="0"/>
              <a:t>"Great Hall" is the only location mentioned most in 2 movies "Goblet of Fire" (2005) and "Philosopher's Stone" (2001)</a:t>
            </a:r>
          </a:p>
        </p:txBody>
      </p:sp>
    </p:spTree>
    <p:extLst>
      <p:ext uri="{BB962C8B-B14F-4D97-AF65-F5344CB8AC3E}">
        <p14:creationId xmlns:p14="http://schemas.microsoft.com/office/powerpoint/2010/main" val="2060771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 4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6379210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Which spells are used the most across the franchise? </a:t>
            </a:r>
          </a:p>
          <a:p>
            <a:pPr marL="0" indent="0">
              <a:lnSpc>
                <a:spcPct val="10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 characters have a favorite spell?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23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Chart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06B192-B883-61C5-12B6-4B92AFD26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37" y="1881274"/>
            <a:ext cx="11091600" cy="344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Description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587" y="1881275"/>
            <a:ext cx="9639247" cy="3515555"/>
          </a:xfrm>
        </p:spPr>
        <p:txBody>
          <a:bodyPr/>
          <a:lstStyle/>
          <a:p>
            <a:r>
              <a:rPr lang="en-US" dirty="0"/>
              <a:t>This chart displays the total times that the spell is casted across the movies:</a:t>
            </a:r>
          </a:p>
          <a:p>
            <a:pPr lvl="1"/>
            <a:r>
              <a:rPr lang="en-US" dirty="0"/>
              <a:t>The x-axis will be the total times</a:t>
            </a:r>
          </a:p>
          <a:p>
            <a:pPr lvl="1"/>
            <a:r>
              <a:rPr lang="en-US" dirty="0"/>
              <a:t>The y-axis will be the spell name</a:t>
            </a:r>
          </a:p>
          <a:p>
            <a:r>
              <a:rPr lang="en-US" dirty="0"/>
              <a:t>The count(times) of a spell does include the duplication of a dialogue</a:t>
            </a:r>
          </a:p>
          <a:p>
            <a:r>
              <a:rPr lang="en-US" dirty="0"/>
              <a:t>When hovering a bar, a text box will appear with the above data as well as the equivalent incantation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40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E37F3A-9E4E-6107-533C-1EE71748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Insight 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6ED6559D-8FBC-F28B-F08D-61125A378C66}"/>
              </a:ext>
            </a:extLst>
          </p:cNvPr>
          <p:cNvSpPr txBox="1">
            <a:spLocks/>
          </p:cNvSpPr>
          <p:nvPr/>
        </p:nvSpPr>
        <p:spPr>
          <a:xfrm>
            <a:off x="543587" y="1881275"/>
            <a:ext cx="8725919" cy="35155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spell name "Patronus Charm" is used the most with 13 times =&gt; answering for the question 4 - 1st point</a:t>
            </a:r>
          </a:p>
        </p:txBody>
      </p:sp>
    </p:spTree>
    <p:extLst>
      <p:ext uri="{BB962C8B-B14F-4D97-AF65-F5344CB8AC3E}">
        <p14:creationId xmlns:p14="http://schemas.microsoft.com/office/powerpoint/2010/main" val="2899613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Chart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EFBF53-9576-4027-3CF9-37C22217A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38" y="1881275"/>
            <a:ext cx="11091599" cy="346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Description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587" y="1881275"/>
            <a:ext cx="9639247" cy="3515555"/>
          </a:xfrm>
        </p:spPr>
        <p:txBody>
          <a:bodyPr/>
          <a:lstStyle/>
          <a:p>
            <a:r>
              <a:rPr lang="en-US" dirty="0"/>
              <a:t>This chart displays the total times of a spell casted by a character across the movies:</a:t>
            </a:r>
          </a:p>
          <a:p>
            <a:pPr lvl="1"/>
            <a:r>
              <a:rPr lang="en-US" dirty="0"/>
              <a:t>The x-axis will be the character name</a:t>
            </a:r>
          </a:p>
          <a:p>
            <a:pPr lvl="1"/>
            <a:r>
              <a:rPr lang="en-US" dirty="0"/>
              <a:t>The y-axis will be the total times</a:t>
            </a:r>
          </a:p>
          <a:p>
            <a:r>
              <a:rPr lang="en-US" dirty="0"/>
              <a:t>By default, the count(times) of a spell does include the duplication of the spell incantation within/between the dialogue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42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E37F3A-9E4E-6107-533C-1EE71748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Description 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61D820D5-161F-348F-1C6B-B092AE6316ED}"/>
              </a:ext>
            </a:extLst>
          </p:cNvPr>
          <p:cNvSpPr txBox="1">
            <a:spLocks/>
          </p:cNvSpPr>
          <p:nvPr/>
        </p:nvSpPr>
        <p:spPr>
          <a:xfrm>
            <a:off x="543587" y="1881275"/>
            <a:ext cx="10169237" cy="35155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At the top of a bar of a character, there will be 2 numbers separated by "|":</a:t>
            </a:r>
          </a:p>
          <a:p>
            <a:pPr lvl="1"/>
            <a:r>
              <a:rPr lang="en-US" dirty="0"/>
              <a:t>The one before the delimiter is the total times that the character casted the spell including the above duplication</a:t>
            </a:r>
          </a:p>
          <a:p>
            <a:pPr lvl="1"/>
            <a:r>
              <a:rPr lang="en-US" dirty="0"/>
              <a:t>The one after the delimiter is the total number of spells used by the character not including the above duplication</a:t>
            </a:r>
          </a:p>
          <a:p>
            <a:r>
              <a:rPr lang="en-US" dirty="0"/>
              <a:t>When hovering a bar, a text box will appear with the above data as well as the equivalent incantation</a:t>
            </a:r>
          </a:p>
          <a:p>
            <a:r>
              <a:rPr lang="en-US" dirty="0"/>
              <a:t>A bar of a character can have many sub-bars, which allows us to indicate the following things:</a:t>
            </a:r>
          </a:p>
          <a:p>
            <a:pPr lvl="1"/>
            <a:r>
              <a:rPr lang="en-US" dirty="0"/>
              <a:t>How many spells (unique spell name) are used by the character by count the number of sub-bar of the character</a:t>
            </a:r>
          </a:p>
          <a:p>
            <a:pPr lvl="1"/>
            <a:r>
              <a:rPr lang="en-US" dirty="0"/>
              <a:t>How many times that each spell is used by the character by hovering your mouse into its equivalent sub-bar</a:t>
            </a:r>
          </a:p>
        </p:txBody>
      </p:sp>
    </p:spTree>
    <p:extLst>
      <p:ext uri="{BB962C8B-B14F-4D97-AF65-F5344CB8AC3E}">
        <p14:creationId xmlns:p14="http://schemas.microsoft.com/office/powerpoint/2010/main" val="4223947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/>
          <a:lstStyle/>
          <a:p>
            <a:r>
              <a:rPr lang="en-US" dirty="0"/>
              <a:t>Insight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6" name="Content Placeholder 9">
            <a:extLst>
              <a:ext uri="{FF2B5EF4-FFF2-40B4-BE49-F238E27FC236}">
                <a16:creationId xmlns:a16="http://schemas.microsoft.com/office/drawing/2014/main" id="{E1C9132F-EAAE-F7C2-FCB6-DB42204EE96E}"/>
              </a:ext>
            </a:extLst>
          </p:cNvPr>
          <p:cNvSpPr txBox="1">
            <a:spLocks/>
          </p:cNvSpPr>
          <p:nvPr/>
        </p:nvSpPr>
        <p:spPr>
          <a:xfrm>
            <a:off x="543587" y="1881275"/>
            <a:ext cx="9945119" cy="35155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Some characters have their own one favorite spell, but the remaining is not =&gt; answering for the question 4 - 2nd point</a:t>
            </a:r>
          </a:p>
          <a:p>
            <a:pPr lvl="1"/>
            <a:r>
              <a:rPr lang="en-US" sz="1800" dirty="0"/>
              <a:t>The favorite spell of Harry Potter is Patronus Charm</a:t>
            </a:r>
          </a:p>
          <a:p>
            <a:pPr lvl="1"/>
            <a:r>
              <a:rPr lang="en-US" sz="1800" dirty="0"/>
              <a:t>With Hermione Granger, we cannot determine a favorite spell because there are many spells having the most casting times</a:t>
            </a:r>
          </a:p>
          <a:p>
            <a:r>
              <a:rPr lang="en-US" sz="2400" dirty="0"/>
              <a:t>Harry Potter is one having the most casting times. The next one is Hermione Granger, and the 3rd one is Ron Weasley</a:t>
            </a:r>
          </a:p>
        </p:txBody>
      </p:sp>
    </p:spTree>
    <p:extLst>
      <p:ext uri="{BB962C8B-B14F-4D97-AF65-F5344CB8AC3E}">
        <p14:creationId xmlns:p14="http://schemas.microsoft.com/office/powerpoint/2010/main" val="1084366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/>
          <a:lstStyle/>
          <a:p>
            <a:r>
              <a:rPr lang="en-US" dirty="0"/>
              <a:t>Insight 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D9893DA5-E6E0-01BD-3F20-722B0EBB50EE}"/>
              </a:ext>
            </a:extLst>
          </p:cNvPr>
          <p:cNvSpPr txBox="1">
            <a:spLocks/>
          </p:cNvSpPr>
          <p:nvPr/>
        </p:nvSpPr>
        <p:spPr>
          <a:xfrm>
            <a:off x="543587" y="1881275"/>
            <a:ext cx="9936154" cy="35155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As you known that the 3 characters Harry Potter, Hermione Granger and Ron Weasley in many films, but the casting times of them are big different. The most interesting thing is that Hermione Granger has nearly 3 times of casting times than Ron Weasley</a:t>
            </a:r>
          </a:p>
          <a:p>
            <a:r>
              <a:rPr lang="en-US" sz="2400" dirty="0"/>
              <a:t>Harry Potter used the most unique spells. The next one is Hermione Granger, and the 3rd one is Ron Weasley</a:t>
            </a:r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>
            <a:normAutofit/>
          </a:bodyPr>
          <a:lstStyle/>
          <a:p>
            <a:r>
              <a:rPr lang="en-US" dirty="0"/>
              <a:t>We provide the analysis of the 4 questions of the contest.</a:t>
            </a:r>
          </a:p>
          <a:p>
            <a:r>
              <a:rPr lang="en-US" dirty="0"/>
              <a:t>We also provide extra insight based on the charts of the above analysis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AB0A2A90-8740-DEF4-3865-6C4E262177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13390B2-93C4-E8F1-9FC1-111987CB4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 err="1"/>
              <a:t>Atrax</a:t>
            </a:r>
            <a:r>
              <a:rPr lang="en-US" dirty="0"/>
              <a:t> – Harry Potter data contest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Throughout the slide, we can understand more about the Harry Potter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refer to the source code to see the script and interactive charts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 err="1"/>
              <a:t>Atrax</a:t>
            </a:r>
            <a:endParaRPr lang="en-US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 1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6379210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Which movie has the most lines of dialog? </a:t>
            </a:r>
          </a:p>
          <a:p>
            <a:pPr marL="0" indent="0">
              <a:lnSpc>
                <a:spcPct val="10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 it also the longest movie?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5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Chart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86896F-4CC3-C890-21A6-BA51AC97B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38" y="1881275"/>
            <a:ext cx="11091599" cy="343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3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Description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587" y="1881275"/>
            <a:ext cx="9639247" cy="3515555"/>
          </a:xfrm>
        </p:spPr>
        <p:txBody>
          <a:bodyPr/>
          <a:lstStyle/>
          <a:p>
            <a:r>
              <a:rPr lang="en-US" dirty="0"/>
              <a:t>This chart displays the following information on the y-axis as well as the movie name on the x-axis</a:t>
            </a:r>
          </a:p>
          <a:p>
            <a:pPr lvl="1"/>
            <a:r>
              <a:rPr lang="en-US" dirty="0"/>
              <a:t>The total number of dialogues of each movie</a:t>
            </a:r>
          </a:p>
          <a:p>
            <a:pPr lvl="1"/>
            <a:r>
              <a:rPr lang="en-US" dirty="0"/>
              <a:t>The runtime of each movie</a:t>
            </a:r>
          </a:p>
          <a:p>
            <a:r>
              <a:rPr lang="en-US" dirty="0"/>
              <a:t>The year is adjacent to the movie name is the release year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82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E37F3A-9E4E-6107-533C-1EE71748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Insight 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6ED6559D-8FBC-F28B-F08D-61125A378C66}"/>
              </a:ext>
            </a:extLst>
          </p:cNvPr>
          <p:cNvSpPr txBox="1">
            <a:spLocks/>
          </p:cNvSpPr>
          <p:nvPr/>
        </p:nvSpPr>
        <p:spPr>
          <a:xfrm>
            <a:off x="543587" y="1881275"/>
            <a:ext cx="9194773" cy="35155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movie "Order of the Phoenix" (2007) has the highest number of dialogues. However, it does not have longest or shortest runtime =&gt; answering for the question 1</a:t>
            </a:r>
          </a:p>
          <a:p>
            <a:r>
              <a:rPr lang="en-US" sz="2400" dirty="0"/>
              <a:t>The movie "Deathly Hallows Part 1" (2010) has the lowest number of dialogues. However, its runtime is shortest</a:t>
            </a:r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/>
          <a:lstStyle/>
          <a:p>
            <a:r>
              <a:rPr lang="en-US" dirty="0"/>
              <a:t>Insight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6" name="Content Placeholder 9">
            <a:extLst>
              <a:ext uri="{FF2B5EF4-FFF2-40B4-BE49-F238E27FC236}">
                <a16:creationId xmlns:a16="http://schemas.microsoft.com/office/drawing/2014/main" id="{E1C9132F-EAAE-F7C2-FCB6-DB42204EE96E}"/>
              </a:ext>
            </a:extLst>
          </p:cNvPr>
          <p:cNvSpPr txBox="1">
            <a:spLocks/>
          </p:cNvSpPr>
          <p:nvPr/>
        </p:nvSpPr>
        <p:spPr>
          <a:xfrm>
            <a:off x="543587" y="1881275"/>
            <a:ext cx="9405276" cy="35155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movie "Chamber of Secrets" (2002) does not have the highest or lowest number of dialogues. However, its runtime is longest</a:t>
            </a:r>
          </a:p>
          <a:p>
            <a:r>
              <a:rPr lang="en-US" sz="2400" dirty="0"/>
              <a:t>About the trendline between dialogue count and runtime, it is not completely similar across the movies:</a:t>
            </a:r>
          </a:p>
          <a:p>
            <a:pPr lvl="1"/>
            <a:r>
              <a:rPr lang="en-US" sz="1600" dirty="0"/>
              <a:t>From 2001 to 2004 and from 2009 to 2011, they are similar. Both of them are increase or decrease</a:t>
            </a:r>
          </a:p>
          <a:p>
            <a:pPr lvl="1"/>
            <a:r>
              <a:rPr lang="en-US" sz="1600" dirty="0"/>
              <a:t>From 2004 to 2009, they are reverse with each other. For example, if the trendline of dialogue count is increase, the trendline of runtime is decrease</a:t>
            </a:r>
          </a:p>
        </p:txBody>
      </p:sp>
    </p:spTree>
    <p:extLst>
      <p:ext uri="{BB962C8B-B14F-4D97-AF65-F5344CB8AC3E}">
        <p14:creationId xmlns:p14="http://schemas.microsoft.com/office/powerpoint/2010/main" val="2948624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 2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6379210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How have the characters with the most lines of dialogue varied across movies?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9437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{EBC647BE-2B4F-42E6-A2F7-A56B3FA6C2CB}tf33713516_win32</Template>
  <TotalTime>79</TotalTime>
  <Words>2037</Words>
  <Application>Microsoft Office PowerPoint</Application>
  <PresentationFormat>Widescreen</PresentationFormat>
  <Paragraphs>282</Paragraphs>
  <Slides>31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Gill Sans MT</vt:lpstr>
      <vt:lpstr>Times New Roman</vt:lpstr>
      <vt:lpstr>Walbaum Display</vt:lpstr>
      <vt:lpstr>3DFloatVTI</vt:lpstr>
      <vt:lpstr>The analysis of Harry Potter dataset</vt:lpstr>
      <vt:lpstr>Agenda</vt:lpstr>
      <vt:lpstr>Introduction</vt:lpstr>
      <vt:lpstr>Question 1</vt:lpstr>
      <vt:lpstr>Chart</vt:lpstr>
      <vt:lpstr>Description </vt:lpstr>
      <vt:lpstr>Insight </vt:lpstr>
      <vt:lpstr>Insight </vt:lpstr>
      <vt:lpstr>Question 2</vt:lpstr>
      <vt:lpstr>Chart 1</vt:lpstr>
      <vt:lpstr>Description </vt:lpstr>
      <vt:lpstr>Insight </vt:lpstr>
      <vt:lpstr>Insight </vt:lpstr>
      <vt:lpstr>Chart 2</vt:lpstr>
      <vt:lpstr>Description </vt:lpstr>
      <vt:lpstr>Insight </vt:lpstr>
      <vt:lpstr>Question 3</vt:lpstr>
      <vt:lpstr>Chart 1</vt:lpstr>
      <vt:lpstr>Description </vt:lpstr>
      <vt:lpstr>Insight </vt:lpstr>
      <vt:lpstr>Question 4</vt:lpstr>
      <vt:lpstr>Chart 1</vt:lpstr>
      <vt:lpstr>Description </vt:lpstr>
      <vt:lpstr>Insight </vt:lpstr>
      <vt:lpstr>Chart 2</vt:lpstr>
      <vt:lpstr>Description </vt:lpstr>
      <vt:lpstr>Description </vt:lpstr>
      <vt:lpstr>Insight </vt:lpstr>
      <vt:lpstr>Insight 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analysis of Harry Potter dataset</dc:title>
  <dc:creator>Phuoc Nguyen</dc:creator>
  <cp:lastModifiedBy>Phuoc Nguyen</cp:lastModifiedBy>
  <cp:revision>3</cp:revision>
  <dcterms:created xsi:type="dcterms:W3CDTF">2022-06-14T16:19:12Z</dcterms:created>
  <dcterms:modified xsi:type="dcterms:W3CDTF">2022-06-15T01:34:24Z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