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 id="268" r:id="rId9"/>
    <p:sldId id="269" r:id="rId10"/>
    <p:sldId id="266" r:id="rId11"/>
    <p:sldId id="267"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NỘI DUNG</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Tree>
    <p:extLst>
      <p:ext uri="{BB962C8B-B14F-4D97-AF65-F5344CB8AC3E}">
        <p14:creationId xmlns:p14="http://schemas.microsoft.com/office/powerpoint/2010/main" val="126124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Tree>
    <p:extLst>
      <p:ext uri="{BB962C8B-B14F-4D97-AF65-F5344CB8AC3E}">
        <p14:creationId xmlns:p14="http://schemas.microsoft.com/office/powerpoint/2010/main" val="134945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Tree>
    <p:extLst>
      <p:ext uri="{BB962C8B-B14F-4D97-AF65-F5344CB8AC3E}">
        <p14:creationId xmlns:p14="http://schemas.microsoft.com/office/powerpoint/2010/main" val="194820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2.2 cách mạng công nghiệp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1179226" y="3092970"/>
            <a:ext cx="9833548" cy="2693976"/>
          </a:xfrm>
        </p:spPr>
        <p:txBody>
          <a:bodyPr>
            <a:normAutofit/>
          </a:bodyPr>
          <a:lstStyle/>
          <a:p>
            <a:endParaRPr lang="en-US" sz="2000">
              <a:solidFill>
                <a:srgbClr val="000000"/>
              </a:solidFill>
            </a:endParaRPr>
          </a:p>
        </p:txBody>
      </p:sp>
    </p:spTree>
    <p:extLst>
      <p:ext uri="{BB962C8B-B14F-4D97-AF65-F5344CB8AC3E}">
        <p14:creationId xmlns:p14="http://schemas.microsoft.com/office/powerpoint/2010/main" val="170510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Tree>
    <p:extLst>
      <p:ext uri="{BB962C8B-B14F-4D97-AF65-F5344CB8AC3E}">
        <p14:creationId xmlns:p14="http://schemas.microsoft.com/office/powerpoint/2010/main" val="180508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1.1 khái niệm về công nghiệp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buNone/>
            </a:pPr>
            <a:r>
              <a:rPr lang="vi-VN" sz="2400">
                <a:solidFill>
                  <a:srgbClr val="000000"/>
                </a:solidFill>
                <a:cs typeface="Arial" panose="020B0604020202020204" pitchFamily="34" charset="0"/>
              </a:rPr>
              <a:t>Khái niệm Công nghiệp 4.0 hay nhà máy thông minh lần đầu tiên được đưa ra tại Hội chợ công nghiệp Hannover tại Cộng hòa Liên bang Đức vào năm 2011</a:t>
            </a:r>
            <a:r>
              <a:rPr lang="en-US" sz="2400">
                <a:solidFill>
                  <a:srgbClr val="000000"/>
                </a:solidFill>
                <a:cs typeface="Arial" panose="020B0604020202020204" pitchFamily="34" charset="0"/>
              </a:rPr>
              <a:t>.</a:t>
            </a:r>
            <a:endParaRPr lang="en-US" sz="2400">
              <a:solidFill>
                <a:srgbClr val="000000"/>
              </a:solidFill>
            </a:endParaRPr>
          </a:p>
          <a:p>
            <a:pPr marL="0" indent="0">
              <a:buNone/>
            </a:pPr>
            <a:r>
              <a:rPr lang="vi-VN" sz="2400">
                <a:solidFill>
                  <a:srgbClr val="000000"/>
                </a:solidFill>
              </a:rPr>
              <a:t>Theo Wikipedia, Công nghiệp 4.0 là xu hướng hiện thời trong việc tự động hóa và trao đổi dữ liệu trong công nghệ sản xuất. Nó bao gồm: </a:t>
            </a:r>
          </a:p>
          <a:p>
            <a:pPr marL="0" indent="0">
              <a:buNone/>
            </a:pPr>
            <a:r>
              <a:rPr lang="vi-VN" sz="2400">
                <a:solidFill>
                  <a:srgbClr val="000000"/>
                </a:solidFill>
              </a:rPr>
              <a:t>• </a:t>
            </a:r>
            <a:r>
              <a:rPr lang="en-US" sz="2400">
                <a:solidFill>
                  <a:srgbClr val="000000"/>
                </a:solidFill>
              </a:rPr>
              <a:t> </a:t>
            </a:r>
            <a:r>
              <a:rPr lang="vi-VN" sz="2400">
                <a:solidFill>
                  <a:srgbClr val="000000"/>
                </a:solidFill>
              </a:rPr>
              <a:t>Các hệ thống không gian mạng thực-ảo</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Internet Vạn Vật </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Điện toán đám mây</a:t>
            </a:r>
            <a:endParaRPr lang="en-US" sz="2400">
              <a:solidFill>
                <a:srgbClr val="000000"/>
              </a:solidFill>
            </a:endParaRPr>
          </a:p>
          <a:p>
            <a:r>
              <a:rPr lang="en-US" sz="2400">
                <a:solidFill>
                  <a:srgbClr val="000000"/>
                </a:solidFill>
                <a:latin typeface="Arial" panose="020B0604020202020204" pitchFamily="34" charset="0"/>
                <a:cs typeface="Arial" panose="020B0604020202020204" pitchFamily="34" charset="0"/>
              </a:rPr>
              <a:t>Điện toán nhận thức</a:t>
            </a:r>
          </a:p>
        </p:txBody>
      </p:sp>
    </p:spTree>
    <p:extLst>
      <p:ext uri="{BB962C8B-B14F-4D97-AF65-F5344CB8AC3E}">
        <p14:creationId xmlns:p14="http://schemas.microsoft.com/office/powerpoint/2010/main" val="230601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Tree>
    <p:extLst>
      <p:ext uri="{BB962C8B-B14F-4D97-AF65-F5344CB8AC3E}">
        <p14:creationId xmlns:p14="http://schemas.microsoft.com/office/powerpoint/2010/main" val="99253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1.2. Nguyên tắc thiết kế trong công nghiệp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buNone/>
            </a:pPr>
            <a:r>
              <a:rPr lang="en-US" sz="2400">
                <a:solidFill>
                  <a:srgbClr val="000000"/>
                </a:solidFill>
                <a:latin typeface="Arial" panose="020B0604020202020204" pitchFamily="34" charset="0"/>
                <a:cs typeface="Arial" panose="020B0604020202020204" pitchFamily="34" charset="0"/>
              </a:rPr>
              <a:t>Có 4 nguyên tắc thiết kế trong Công nghiệp 4.0 hỗ trợ các công ty trong việc định dạng và thực hiện viễn cảnh trong Công nghiệp 4.0: </a:t>
            </a:r>
          </a:p>
          <a:p>
            <a:r>
              <a:rPr lang="en-US" sz="2400">
                <a:solidFill>
                  <a:srgbClr val="000000"/>
                </a:solidFill>
                <a:latin typeface="Arial" panose="020B0604020202020204" pitchFamily="34" charset="0"/>
                <a:cs typeface="Arial" panose="020B0604020202020204" pitchFamily="34" charset="0"/>
              </a:rPr>
              <a:t>Khả năng t</a:t>
            </a:r>
            <a:r>
              <a:rPr lang="vi-VN" sz="2400">
                <a:solidFill>
                  <a:srgbClr val="000000"/>
                </a:solidFill>
                <a:latin typeface="Arial" panose="020B0604020202020204" pitchFamily="34" charset="0"/>
                <a:cs typeface="Arial" panose="020B0604020202020204" pitchFamily="34" charset="0"/>
              </a:rPr>
              <a:t>ư</a:t>
            </a:r>
            <a:r>
              <a:rPr lang="en-US" sz="2400">
                <a:solidFill>
                  <a:srgbClr val="000000"/>
                </a:solidFill>
                <a:latin typeface="Arial" panose="020B0604020202020204" pitchFamily="34" charset="0"/>
                <a:cs typeface="Arial" panose="020B0604020202020204" pitchFamily="34" charset="0"/>
              </a:rPr>
              <a:t>ơng tác</a:t>
            </a:r>
          </a:p>
          <a:p>
            <a:r>
              <a:rPr lang="en-US" sz="2400">
                <a:solidFill>
                  <a:srgbClr val="000000"/>
                </a:solidFill>
                <a:latin typeface="Arial" panose="020B0604020202020204" pitchFamily="34" charset="0"/>
                <a:cs typeface="Arial" panose="020B0604020202020204" pitchFamily="34" charset="0"/>
              </a:rPr>
              <a:t>Minh bạch thông tin</a:t>
            </a:r>
          </a:p>
          <a:p>
            <a:r>
              <a:rPr lang="en-US" sz="2400">
                <a:solidFill>
                  <a:srgbClr val="000000"/>
                </a:solidFill>
                <a:latin typeface="Arial" panose="020B0604020202020204" pitchFamily="34" charset="0"/>
                <a:cs typeface="Arial" panose="020B0604020202020204" pitchFamily="34" charset="0"/>
              </a:rPr>
              <a:t>Công nghệ hỗ trợ</a:t>
            </a:r>
          </a:p>
          <a:p>
            <a:r>
              <a:rPr lang="en-US" sz="2400">
                <a:solidFill>
                  <a:srgbClr val="000000"/>
                </a:solidFill>
                <a:latin typeface="Arial" panose="020B0604020202020204" pitchFamily="34" charset="0"/>
                <a:cs typeface="Arial" panose="020B0604020202020204" pitchFamily="34" charset="0"/>
              </a:rPr>
              <a:t>Phân quyền quyết định</a:t>
            </a:r>
          </a:p>
        </p:txBody>
      </p:sp>
    </p:spTree>
    <p:extLst>
      <p:ext uri="{BB962C8B-B14F-4D97-AF65-F5344CB8AC3E}">
        <p14:creationId xmlns:p14="http://schemas.microsoft.com/office/powerpoint/2010/main" val="224066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Tree>
    <p:extLst>
      <p:ext uri="{BB962C8B-B14F-4D97-AF65-F5344CB8AC3E}">
        <p14:creationId xmlns:p14="http://schemas.microsoft.com/office/powerpoint/2010/main" val="389241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Arial" panose="020B0604020202020204" pitchFamily="34" charset="0"/>
                <a:cs typeface="Arial" panose="020B0604020202020204" pitchFamily="34" charset="0"/>
              </a:rPr>
              <a:t>Lịch s</a:t>
            </a:r>
            <a:r>
              <a:rPr lang="en-US" sz="3600">
                <a:solidFill>
                  <a:srgbClr val="FFFFFF"/>
                </a:solidFill>
                <a:latin typeface="Arial" panose="020B0604020202020204" pitchFamily="34" charset="0"/>
                <a:cs typeface="Arial" panose="020B0604020202020204" pitchFamily="34" charset="0"/>
              </a:rPr>
              <a:t>ử các cuộc cách mạng công nghiệp</a:t>
            </a:r>
            <a:endParaRPr lang="en-US" sz="3600" kern="120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Tree>
    <p:extLst>
      <p:ext uri="{BB962C8B-B14F-4D97-AF65-F5344CB8AC3E}">
        <p14:creationId xmlns:p14="http://schemas.microsoft.com/office/powerpoint/2010/main" val="390907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a:solidFill>
                  <a:srgbClr val="FFFFFF"/>
                </a:solidFill>
                <a:latin typeface="+mj-lt"/>
                <a:ea typeface="+mj-ea"/>
                <a:cs typeface="+mj-cs"/>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59655" y="2753936"/>
            <a:ext cx="10733650" cy="3277384"/>
          </a:xfrm>
        </p:spPr>
        <p:txBody>
          <a:bodyPr vert="horz" lIns="91440" tIns="45720" rIns="91440" bIns="45720" rtlCol="0">
            <a:normAutofit/>
          </a:bodyPr>
          <a:lstStyle/>
          <a:p>
            <a:r>
              <a:rPr lang="en-US" sz="2400">
                <a:solidFill>
                  <a:srgbClr val="000000"/>
                </a:solidFill>
                <a:latin typeface="Arial" panose="020B0604020202020204" pitchFamily="34" charset="0"/>
                <a:cs typeface="Arial" panose="020B0604020202020204" pitchFamily="34" charset="0"/>
              </a:rPr>
              <a:t>Diễn ra vào giữa cuối thế kỉ XVIII đến đầu thế kỉ XIX mở đầu với sự cơ giới hóa ngành dệt may. </a:t>
            </a:r>
          </a:p>
          <a:p>
            <a:r>
              <a:rPr lang="en-US" sz="2400">
                <a:solidFill>
                  <a:srgbClr val="000000"/>
                </a:solidFill>
                <a:latin typeface="Arial" panose="020B0604020202020204" pitchFamily="34" charset="0"/>
                <a:cs typeface="Arial" panose="020B0604020202020204" pitchFamily="34" charset="0"/>
              </a:rPr>
              <a:t>Cuộc cách mạng công nghiệp đầu tiên đã mở ra một kỷ nguyên mới trong lịch sử nhân loại – kỷ nguyên sản xuất cơ khí, cơ giới hóa.</a:t>
            </a:r>
          </a:p>
          <a:p>
            <a:r>
              <a:rPr lang="en-US" sz="2400">
                <a:solidFill>
                  <a:srgbClr val="000000"/>
                </a:solidFill>
                <a:latin typeface="Arial" panose="020B0604020202020204" pitchFamily="34" charset="0"/>
                <a:cs typeface="Arial" panose="020B0604020202020204" pitchFamily="34" charset="0"/>
              </a:rPr>
              <a:t>Thay thế hệ thống kỹ thuật cũ có tính truyền thống của thời đại nông nghiệp với nguồn động lực là máy hơi nước và nguồn nguyên, nhiên vật liệu và năng lượng mới</a:t>
            </a:r>
          </a:p>
        </p:txBody>
      </p:sp>
    </p:spTree>
    <p:extLst>
      <p:ext uri="{BB962C8B-B14F-4D97-AF65-F5344CB8AC3E}">
        <p14:creationId xmlns:p14="http://schemas.microsoft.com/office/powerpoint/2010/main" val="143814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p:txBody>
          <a:bodyPr>
            <a:normAutofit/>
          </a:bodyPr>
          <a:lstStyle/>
          <a:p>
            <a:r>
              <a:rPr lang="en-US" sz="3000">
                <a:latin typeface="Arial" panose="020B0604020202020204" pitchFamily="34" charset="0"/>
                <a:cs typeface="Arial" panose="020B0604020202020204" pitchFamily="34" charset="0"/>
              </a:rPr>
              <a:t>Thành tựu đạt đ</a:t>
            </a:r>
            <a:r>
              <a:rPr lang="vi-VN" sz="3000">
                <a:latin typeface="Arial" panose="020B0604020202020204" pitchFamily="34" charset="0"/>
                <a:cs typeface="Arial" panose="020B0604020202020204" pitchFamily="34" charset="0"/>
              </a:rPr>
              <a:t>ư</a:t>
            </a:r>
            <a:r>
              <a:rPr lang="en-US" sz="3000">
                <a:latin typeface="Arial" panose="020B0604020202020204" pitchFamily="34" charset="0"/>
                <a:cs typeface="Arial" panose="020B0604020202020204" pitchFamily="34" charset="0"/>
              </a:rPr>
              <a:t>ợc sau cách mạng công nghiệp 1.0</a:t>
            </a:r>
          </a:p>
        </p:txBody>
      </p:sp>
      <p:sp>
        <p:nvSpPr>
          <p:cNvPr id="44" name="Chỗ dành sẵn cho Nội dung 43">
            <a:extLst>
              <a:ext uri="{FF2B5EF4-FFF2-40B4-BE49-F238E27FC236}">
                <a16:creationId xmlns:a16="http://schemas.microsoft.com/office/drawing/2014/main" id="{4F6BDB93-11A5-429C-8051-F79A8D9664C9}"/>
              </a:ext>
            </a:extLst>
          </p:cNvPr>
          <p:cNvSpPr>
            <a:spLocks noGrp="1"/>
          </p:cNvSpPr>
          <p:nvPr>
            <p:ph idx="1"/>
          </p:nvPr>
        </p:nvSpPr>
        <p:spPr/>
        <p:txBody>
          <a:bodyPr>
            <a:normAutofit fontScale="85000" lnSpcReduction="20000"/>
          </a:bodyPr>
          <a:lstStyle/>
          <a:p>
            <a:r>
              <a:rPr lang="vi-VN"/>
              <a:t>Năm 1784, James Watt phụ tá thí nghiệm của một trường đại học đã phát minh ra máy hơi nước.</a:t>
            </a:r>
          </a:p>
          <a:p>
            <a:r>
              <a:rPr lang="vi-VN"/>
              <a:t>Năm 1785, linh mục Edmund Cartwright cho ra đời máy dệt vải giúp tăng năng suất dệt lên tới 40 lần.</a:t>
            </a:r>
          </a:p>
          <a:p>
            <a:r>
              <a:rPr lang="vi-VN"/>
              <a:t>Năm 1784, Henry Cort đã tìm ra cách luyện sắt “puddling”. Tuy đã luyện được sắt có chất lượng hơn nhưng vẫn chưa đạt được độ bền của máy móc.</a:t>
            </a:r>
          </a:p>
          <a:p>
            <a:r>
              <a:rPr lang="vi-VN"/>
              <a:t>Năm 1885, Henry Bessemer đã phát minh ra lò cao có khả năng luyện gang lỏng thành thép, khắc phục được những nhược điểm của chiếc máy trước đó.</a:t>
            </a:r>
          </a:p>
          <a:p>
            <a:r>
              <a:rPr lang="vi-VN"/>
              <a:t>Năm 1804, máy xe lửa đầu tiên chạy bằng hơi nước ra đời. Đến năm 1829 vận tốc xe dã đạt đến 14 dặm/giờ.</a:t>
            </a:r>
          </a:p>
          <a:p>
            <a:r>
              <a:rPr lang="vi-VN"/>
              <a:t>Năm 1807, Robert Fulton đã chế ra tàu thủy chạy bằng hơi nước thay thế cho những mái chèo hay những cánh buồm.</a:t>
            </a:r>
          </a:p>
          <a:p>
            <a:endParaRPr lang="vi-VN"/>
          </a:p>
          <a:p>
            <a:endParaRPr lang="en-US"/>
          </a:p>
        </p:txBody>
      </p:sp>
    </p:spTree>
    <p:extLst>
      <p:ext uri="{BB962C8B-B14F-4D97-AF65-F5344CB8AC3E}">
        <p14:creationId xmlns:p14="http://schemas.microsoft.com/office/powerpoint/2010/main" val="85781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Words>
  <Application>Microsoft Office PowerPoint</Application>
  <PresentationFormat>Màn hình rộng</PresentationFormat>
  <Paragraphs>51</Paragraphs>
  <Slides>13</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13</vt:i4>
      </vt:variant>
    </vt:vector>
  </HeadingPairs>
  <TitlesOfParts>
    <vt:vector size="18" baseType="lpstr">
      <vt:lpstr>Arial</vt:lpstr>
      <vt:lpstr>Calibri</vt:lpstr>
      <vt:lpstr>Calibri Light</vt:lpstr>
      <vt:lpstr>Times New Roman</vt:lpstr>
      <vt:lpstr>Office Theme</vt:lpstr>
      <vt:lpstr>NỘI DUNG</vt:lpstr>
      <vt:lpstr>Chương I:  Công nghiệp 4.0 là gì?</vt:lpstr>
      <vt:lpstr>1.1 khái niệm về công nghiệp 4.0</vt:lpstr>
      <vt:lpstr>Bản trình bày PowerPoint</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Bản trình bày PowerPoint</vt:lpstr>
      <vt:lpstr>Bản trình bày PowerPoint</vt:lpstr>
      <vt:lpstr>Bản trình bày PowerPoint</vt:lpstr>
      <vt:lpstr>2.2 cách mạng công nghiệp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NGUYỄN HOÀNG HẠ QUYÊN</cp:lastModifiedBy>
  <cp:revision>1</cp:revision>
  <dcterms:created xsi:type="dcterms:W3CDTF">2019-05-29T09:17:40Z</dcterms:created>
  <dcterms:modified xsi:type="dcterms:W3CDTF">2019-05-29T09:18:33Z</dcterms:modified>
</cp:coreProperties>
</file>