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8" r:id="rId3"/>
    <p:sldId id="259" r:id="rId4"/>
    <p:sldId id="260" r:id="rId5"/>
    <p:sldId id="261" r:id="rId6"/>
    <p:sldId id="262" r:id="rId7"/>
    <p:sldId id="263" r:id="rId8"/>
    <p:sldId id="265" r:id="rId9"/>
    <p:sldId id="268" r:id="rId10"/>
    <p:sldId id="269" r:id="rId11"/>
    <p:sldId id="266" r:id="rId12"/>
    <p:sldId id="267" r:id="rId13"/>
    <p:sldId id="270" r:id="rId14"/>
    <p:sldId id="271" r:id="rId15"/>
    <p:sldId id="272" r:id="rId16"/>
    <p:sldId id="273" r:id="rId17"/>
    <p:sldId id="274"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64434C9A-A813-4560-88AD-242281AF2A67}">
          <p14:sldIdLst>
            <p14:sldId id="291"/>
            <p14:sldId id="258"/>
          </p14:sldIdLst>
        </p14:section>
        <p14:section name="Chương 1" id="{73AEEF08-8067-4358-97E2-562583345FA2}">
          <p14:sldIdLst>
            <p14:sldId id="259"/>
            <p14:sldId id="260"/>
            <p14:sldId id="261"/>
            <p14:sldId id="262"/>
          </p14:sldIdLst>
        </p14:section>
        <p14:section name="Chương 2" id="{55ECEF4D-B74C-4523-8268-67DB8BF3B276}">
          <p14:sldIdLst>
            <p14:sldId id="263"/>
            <p14:sldId id="265"/>
            <p14:sldId id="268"/>
            <p14:sldId id="269"/>
            <p14:sldId id="266"/>
            <p14:sldId id="267"/>
            <p14:sldId id="270"/>
            <p14:sldId id="271"/>
            <p14:sldId id="272"/>
            <p14:sldId id="273"/>
            <p14:sldId id="274"/>
            <p14:sldId id="277"/>
            <p14:sldId id="276"/>
            <p14:sldId id="278"/>
            <p14:sldId id="279"/>
            <p14:sldId id="280"/>
            <p14:sldId id="281"/>
            <p14:sldId id="282"/>
            <p14:sldId id="283"/>
            <p14:sldId id="284"/>
            <p14:sldId id="285"/>
            <p14:sldId id="286"/>
            <p14:sldId id="287"/>
            <p14:sldId id="288"/>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dirty="0"/>
            <a:t>Năm 1784, </a:t>
          </a:r>
          <a:r>
            <a:rPr lang="vi-VN" sz="2000" dirty="0" err="1"/>
            <a:t>James</a:t>
          </a:r>
          <a:r>
            <a:rPr lang="vi-VN" sz="2000" dirty="0"/>
            <a:t> </a:t>
          </a:r>
          <a:r>
            <a:rPr lang="vi-VN" sz="2000" dirty="0" err="1"/>
            <a:t>Watt</a:t>
          </a:r>
          <a:r>
            <a:rPr lang="vi-VN" sz="2000" dirty="0"/>
            <a:t> </a:t>
          </a:r>
          <a:r>
            <a:rPr lang="vi-VN" sz="2000" dirty="0" err="1"/>
            <a:t>phụ</a:t>
          </a:r>
          <a:r>
            <a:rPr lang="vi-VN" sz="2000" dirty="0"/>
            <a:t> </a:t>
          </a:r>
          <a:r>
            <a:rPr lang="vi-VN" sz="2000" dirty="0" err="1"/>
            <a:t>tá</a:t>
          </a:r>
          <a:r>
            <a:rPr lang="vi-VN" sz="2000" dirty="0"/>
            <a:t> </a:t>
          </a:r>
          <a:r>
            <a:rPr lang="vi-VN" sz="2000" dirty="0" err="1"/>
            <a:t>thí</a:t>
          </a:r>
          <a:r>
            <a:rPr lang="vi-VN" sz="2000" dirty="0"/>
            <a:t> </a:t>
          </a:r>
          <a:r>
            <a:rPr lang="vi-VN" sz="2000" dirty="0" err="1"/>
            <a:t>nghiệm</a:t>
          </a:r>
          <a:r>
            <a:rPr lang="vi-VN" sz="2000" dirty="0"/>
            <a:t> </a:t>
          </a:r>
          <a:r>
            <a:rPr lang="vi-VN" sz="2000" dirty="0" err="1"/>
            <a:t>của</a:t>
          </a:r>
          <a:r>
            <a:rPr lang="vi-VN" sz="2000" dirty="0"/>
            <a:t> </a:t>
          </a:r>
          <a:r>
            <a:rPr lang="vi-VN" sz="2000" dirty="0" err="1"/>
            <a:t>một</a:t>
          </a:r>
          <a:r>
            <a:rPr lang="vi-VN" sz="2000" dirty="0"/>
            <a:t> </a:t>
          </a:r>
          <a:r>
            <a:rPr lang="vi-VN" sz="2000" dirty="0" err="1"/>
            <a:t>trường</a:t>
          </a:r>
          <a:r>
            <a:rPr lang="vi-VN" sz="2000" dirty="0"/>
            <a:t> </a:t>
          </a:r>
          <a:r>
            <a:rPr lang="vi-VN" sz="2000" dirty="0" err="1"/>
            <a:t>đại</a:t>
          </a:r>
          <a:r>
            <a:rPr lang="vi-VN" sz="2000" dirty="0"/>
            <a:t> </a:t>
          </a:r>
          <a:r>
            <a:rPr lang="vi-VN" sz="2000" dirty="0" err="1"/>
            <a:t>học</a:t>
          </a:r>
          <a:r>
            <a:rPr lang="vi-VN" sz="2000" dirty="0"/>
            <a:t> </a:t>
          </a:r>
          <a:r>
            <a:rPr lang="vi-VN" sz="2000" dirty="0" err="1"/>
            <a:t>đã</a:t>
          </a:r>
          <a:r>
            <a:rPr lang="vi-VN" sz="2000" dirty="0"/>
            <a:t> </a:t>
          </a:r>
          <a:r>
            <a:rPr lang="vi-VN" sz="2000" dirty="0" err="1"/>
            <a:t>phát</a:t>
          </a:r>
          <a:r>
            <a:rPr lang="vi-VN" sz="2000" dirty="0"/>
            <a:t> minh ra </a:t>
          </a:r>
          <a:r>
            <a:rPr lang="vi-VN" sz="2000" dirty="0" err="1"/>
            <a:t>máy</a:t>
          </a:r>
          <a:r>
            <a:rPr lang="vi-VN" sz="2000" dirty="0"/>
            <a:t> hơi </a:t>
          </a:r>
          <a:r>
            <a:rPr lang="vi-VN" sz="2000" dirty="0" err="1"/>
            <a:t>nước</a:t>
          </a:r>
          <a:r>
            <a:rPr lang="vi-VN" sz="2000" dirty="0"/>
            <a:t>.</a:t>
          </a:r>
          <a:endParaRPr lang="en-US" sz="2000" dirty="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dirty="0"/>
            <a:t>Năm 1785, linh </a:t>
          </a:r>
          <a:r>
            <a:rPr lang="vi-VN" sz="2000" dirty="0" err="1"/>
            <a:t>mục</a:t>
          </a:r>
          <a:r>
            <a:rPr lang="vi-VN" sz="2000" dirty="0"/>
            <a:t> </a:t>
          </a:r>
          <a:r>
            <a:rPr lang="vi-VN" sz="2000" dirty="0" err="1"/>
            <a:t>Edmund</a:t>
          </a:r>
          <a:r>
            <a:rPr lang="vi-VN" sz="2000" dirty="0"/>
            <a:t> </a:t>
          </a:r>
          <a:r>
            <a:rPr lang="vi-VN" sz="2000" dirty="0" err="1"/>
            <a:t>Cartwright</a:t>
          </a:r>
          <a:r>
            <a:rPr lang="vi-VN" sz="2000" dirty="0"/>
            <a:t> cho ra </a:t>
          </a:r>
          <a:r>
            <a:rPr lang="vi-VN" sz="2000" dirty="0" err="1"/>
            <a:t>đời</a:t>
          </a:r>
          <a:r>
            <a:rPr lang="vi-VN" sz="2000" dirty="0"/>
            <a:t> </a:t>
          </a:r>
          <a:r>
            <a:rPr lang="vi-VN" sz="2000" dirty="0" err="1"/>
            <a:t>máy</a:t>
          </a:r>
          <a:r>
            <a:rPr lang="vi-VN" sz="2000" dirty="0"/>
            <a:t> </a:t>
          </a:r>
          <a:r>
            <a:rPr lang="vi-VN" sz="2000" dirty="0" err="1"/>
            <a:t>dệt</a:t>
          </a:r>
          <a:r>
            <a:rPr lang="vi-VN" sz="2000" dirty="0"/>
            <a:t> </a:t>
          </a:r>
          <a:r>
            <a:rPr lang="vi-VN" sz="2000" dirty="0" err="1"/>
            <a:t>vải</a:t>
          </a:r>
          <a:r>
            <a:rPr lang="vi-VN" sz="2000" dirty="0"/>
            <a:t> </a:t>
          </a:r>
          <a:r>
            <a:rPr lang="vi-VN" sz="2000" dirty="0" err="1"/>
            <a:t>giúp</a:t>
          </a:r>
          <a:r>
            <a:rPr lang="vi-VN" sz="2000" dirty="0"/>
            <a:t> tăng năng </a:t>
          </a:r>
          <a:r>
            <a:rPr lang="vi-VN" sz="2000" dirty="0" err="1"/>
            <a:t>suất</a:t>
          </a:r>
          <a:r>
            <a:rPr lang="vi-VN" sz="2000" dirty="0"/>
            <a:t> </a:t>
          </a:r>
          <a:r>
            <a:rPr lang="vi-VN" sz="2000" dirty="0" err="1"/>
            <a:t>dệt</a:t>
          </a:r>
          <a:r>
            <a:rPr lang="vi-VN" sz="2000" dirty="0"/>
            <a:t> lên </a:t>
          </a:r>
          <a:r>
            <a:rPr lang="vi-VN" sz="2000" dirty="0" err="1"/>
            <a:t>tới</a:t>
          </a:r>
          <a:r>
            <a:rPr lang="vi-VN" sz="2000" dirty="0"/>
            <a:t> 40 </a:t>
          </a:r>
          <a:r>
            <a:rPr lang="vi-VN" sz="2000" dirty="0" err="1"/>
            <a:t>lần</a:t>
          </a:r>
          <a:r>
            <a:rPr lang="vi-VN" sz="2000" dirty="0"/>
            <a:t>.</a:t>
          </a:r>
          <a:endParaRPr lang="en-US" sz="2000" dirty="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dirty="0"/>
            <a:t>Năm 1784, </a:t>
          </a:r>
          <a:r>
            <a:rPr lang="vi-VN" sz="1900" dirty="0" err="1"/>
            <a:t>Henry</a:t>
          </a:r>
          <a:r>
            <a:rPr lang="vi-VN" sz="1900" dirty="0"/>
            <a:t> </a:t>
          </a:r>
          <a:r>
            <a:rPr lang="vi-VN" sz="1900" dirty="0" err="1"/>
            <a:t>Cort</a:t>
          </a:r>
          <a:r>
            <a:rPr lang="vi-VN" sz="1900" dirty="0"/>
            <a:t> </a:t>
          </a:r>
          <a:r>
            <a:rPr lang="vi-VN" sz="1900" dirty="0" err="1"/>
            <a:t>đã</a:t>
          </a:r>
          <a:r>
            <a:rPr lang="vi-VN" sz="1900" dirty="0"/>
            <a:t> </a:t>
          </a:r>
          <a:r>
            <a:rPr lang="vi-VN" sz="1900" dirty="0" err="1"/>
            <a:t>tìm</a:t>
          </a:r>
          <a:r>
            <a:rPr lang="vi-VN" sz="1900" dirty="0"/>
            <a:t> ra </a:t>
          </a:r>
          <a:r>
            <a:rPr lang="vi-VN" sz="1900" dirty="0" err="1"/>
            <a:t>cách</a:t>
          </a:r>
          <a:r>
            <a:rPr lang="vi-VN" sz="1900" dirty="0"/>
            <a:t> </a:t>
          </a:r>
          <a:r>
            <a:rPr lang="vi-VN" sz="1900" dirty="0" err="1"/>
            <a:t>luyện</a:t>
          </a:r>
          <a:r>
            <a:rPr lang="vi-VN" sz="1900" dirty="0"/>
            <a:t> </a:t>
          </a:r>
          <a:r>
            <a:rPr lang="vi-VN" sz="1900" dirty="0" err="1"/>
            <a:t>sắt</a:t>
          </a:r>
          <a:r>
            <a:rPr lang="vi-VN" sz="1900" dirty="0"/>
            <a:t> “</a:t>
          </a:r>
          <a:r>
            <a:rPr lang="vi-VN" sz="1900" dirty="0" err="1"/>
            <a:t>puddling</a:t>
          </a:r>
          <a:r>
            <a:rPr lang="vi-VN" sz="1900" dirty="0"/>
            <a:t>”. Tuy </a:t>
          </a:r>
          <a:r>
            <a:rPr lang="vi-VN" sz="1900" dirty="0" err="1"/>
            <a:t>đã</a:t>
          </a:r>
          <a:r>
            <a:rPr lang="vi-VN" sz="1900" dirty="0"/>
            <a:t> </a:t>
          </a:r>
          <a:r>
            <a:rPr lang="vi-VN" sz="1900" dirty="0" err="1"/>
            <a:t>luyện</a:t>
          </a:r>
          <a:r>
            <a:rPr lang="vi-VN" sz="1900" dirty="0"/>
            <a:t> </a:t>
          </a:r>
          <a:r>
            <a:rPr lang="vi-VN" sz="1900" dirty="0" err="1"/>
            <a:t>được</a:t>
          </a:r>
          <a:r>
            <a:rPr lang="vi-VN" sz="1900" dirty="0"/>
            <a:t> </a:t>
          </a:r>
          <a:r>
            <a:rPr lang="vi-VN" sz="1900" dirty="0" err="1"/>
            <a:t>sắt</a:t>
          </a:r>
          <a:r>
            <a:rPr lang="vi-VN" sz="1900" dirty="0"/>
            <a:t> </a:t>
          </a:r>
          <a:r>
            <a:rPr lang="vi-VN" sz="1900" dirty="0" err="1"/>
            <a:t>có</a:t>
          </a:r>
          <a:r>
            <a:rPr lang="vi-VN" sz="1900" dirty="0"/>
            <a:t> </a:t>
          </a:r>
          <a:r>
            <a:rPr lang="vi-VN" sz="1900" dirty="0" err="1"/>
            <a:t>chất</a:t>
          </a:r>
          <a:r>
            <a:rPr lang="vi-VN" sz="1900" dirty="0"/>
            <a:t> </a:t>
          </a:r>
          <a:r>
            <a:rPr lang="vi-VN" sz="1900" dirty="0" err="1"/>
            <a:t>lượng</a:t>
          </a:r>
          <a:r>
            <a:rPr lang="vi-VN" sz="1900" dirty="0"/>
            <a:t> hơn nhưng </a:t>
          </a:r>
          <a:r>
            <a:rPr lang="vi-VN" sz="1900" dirty="0" err="1"/>
            <a:t>vẫn</a:t>
          </a:r>
          <a:r>
            <a:rPr lang="vi-VN" sz="1900" dirty="0"/>
            <a:t> chưa </a:t>
          </a:r>
          <a:r>
            <a:rPr lang="vi-VN" sz="1900" dirty="0" err="1"/>
            <a:t>đạt</a:t>
          </a:r>
          <a:r>
            <a:rPr lang="vi-VN" sz="1900" dirty="0"/>
            <a:t> </a:t>
          </a:r>
          <a:r>
            <a:rPr lang="vi-VN" sz="1900" dirty="0" err="1"/>
            <a:t>được</a:t>
          </a:r>
          <a:r>
            <a:rPr lang="vi-VN" sz="1900" dirty="0"/>
            <a:t> </a:t>
          </a:r>
          <a:r>
            <a:rPr lang="vi-VN" sz="1900" dirty="0" err="1"/>
            <a:t>độ</a:t>
          </a:r>
          <a:r>
            <a:rPr lang="vi-VN" sz="1900" dirty="0"/>
            <a:t> </a:t>
          </a:r>
          <a:r>
            <a:rPr lang="vi-VN" sz="1900" dirty="0" err="1"/>
            <a:t>bền</a:t>
          </a:r>
          <a:r>
            <a:rPr lang="vi-VN" sz="1900" dirty="0"/>
            <a:t> </a:t>
          </a:r>
          <a:r>
            <a:rPr lang="vi-VN" sz="1900" dirty="0" err="1"/>
            <a:t>của</a:t>
          </a:r>
          <a:r>
            <a:rPr lang="vi-VN" sz="1900" dirty="0"/>
            <a:t> </a:t>
          </a:r>
          <a:r>
            <a:rPr lang="vi-VN" sz="1900" dirty="0" err="1"/>
            <a:t>máy</a:t>
          </a:r>
          <a:r>
            <a:rPr lang="vi-VN" sz="1900" dirty="0"/>
            <a:t> </a:t>
          </a:r>
          <a:r>
            <a:rPr lang="vi-VN" sz="1900" dirty="0" err="1"/>
            <a:t>móc</a:t>
          </a:r>
          <a:r>
            <a:rPr lang="vi-VN" sz="1900" dirty="0"/>
            <a:t>.</a:t>
          </a:r>
          <a:endParaRPr lang="en-US" sz="1900" dirty="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dirty="0"/>
            <a:t>Năm 1885, </a:t>
          </a:r>
          <a:r>
            <a:rPr lang="vi-VN" sz="1900" dirty="0" err="1"/>
            <a:t>Henry</a:t>
          </a:r>
          <a:r>
            <a:rPr lang="vi-VN" sz="1900" dirty="0"/>
            <a:t> </a:t>
          </a:r>
          <a:r>
            <a:rPr lang="vi-VN" sz="1900" dirty="0" err="1"/>
            <a:t>Bessemer</a:t>
          </a:r>
          <a:r>
            <a:rPr lang="vi-VN" sz="1900" dirty="0"/>
            <a:t> </a:t>
          </a:r>
          <a:r>
            <a:rPr lang="vi-VN" sz="1900" dirty="0" err="1"/>
            <a:t>đã</a:t>
          </a:r>
          <a:r>
            <a:rPr lang="vi-VN" sz="1900" dirty="0"/>
            <a:t> </a:t>
          </a:r>
          <a:r>
            <a:rPr lang="vi-VN" sz="1900" dirty="0" err="1"/>
            <a:t>phát</a:t>
          </a:r>
          <a:r>
            <a:rPr lang="vi-VN" sz="1900" dirty="0"/>
            <a:t> minh ra </a:t>
          </a:r>
          <a:r>
            <a:rPr lang="vi-VN" sz="1900" dirty="0" err="1"/>
            <a:t>lò</a:t>
          </a:r>
          <a:r>
            <a:rPr lang="vi-VN" sz="1900" dirty="0"/>
            <a:t> cao </a:t>
          </a:r>
          <a:r>
            <a:rPr lang="vi-VN" sz="1900" dirty="0" err="1"/>
            <a:t>có</a:t>
          </a:r>
          <a:r>
            <a:rPr lang="vi-VN" sz="1900" dirty="0"/>
            <a:t> </a:t>
          </a:r>
          <a:r>
            <a:rPr lang="vi-VN" sz="1900" dirty="0" err="1"/>
            <a:t>khả</a:t>
          </a:r>
          <a:r>
            <a:rPr lang="vi-VN" sz="1900" dirty="0"/>
            <a:t> năng </a:t>
          </a:r>
          <a:r>
            <a:rPr lang="vi-VN" sz="1900" dirty="0" err="1"/>
            <a:t>luyện</a:t>
          </a:r>
          <a:r>
            <a:rPr lang="vi-VN" sz="1900" dirty="0"/>
            <a:t> gang </a:t>
          </a:r>
          <a:r>
            <a:rPr lang="vi-VN" sz="1900" dirty="0" err="1"/>
            <a:t>lỏng</a:t>
          </a:r>
          <a:r>
            <a:rPr lang="vi-VN" sz="1900" dirty="0"/>
            <a:t> </a:t>
          </a:r>
          <a:r>
            <a:rPr lang="vi-VN" sz="1900" dirty="0" err="1"/>
            <a:t>thành</a:t>
          </a:r>
          <a:r>
            <a:rPr lang="vi-VN" sz="1900" dirty="0"/>
            <a:t> </a:t>
          </a:r>
          <a:r>
            <a:rPr lang="vi-VN" sz="1900" dirty="0" err="1"/>
            <a:t>thép</a:t>
          </a:r>
          <a:r>
            <a:rPr lang="vi-VN" sz="1900" dirty="0"/>
            <a:t>, </a:t>
          </a:r>
          <a:r>
            <a:rPr lang="vi-VN" sz="1900" dirty="0" err="1"/>
            <a:t>khắc</a:t>
          </a:r>
          <a:r>
            <a:rPr lang="vi-VN" sz="1900" dirty="0"/>
            <a:t> </a:t>
          </a:r>
          <a:r>
            <a:rPr lang="vi-VN" sz="1900" dirty="0" err="1"/>
            <a:t>phục</a:t>
          </a:r>
          <a:r>
            <a:rPr lang="vi-VN" sz="1900" dirty="0"/>
            <a:t> </a:t>
          </a:r>
          <a:r>
            <a:rPr lang="vi-VN" sz="1900" dirty="0" err="1"/>
            <a:t>được</a:t>
          </a:r>
          <a:r>
            <a:rPr lang="vi-VN" sz="1900" dirty="0"/>
            <a:t> </a:t>
          </a:r>
          <a:r>
            <a:rPr lang="vi-VN" sz="1900" dirty="0" err="1"/>
            <a:t>những</a:t>
          </a:r>
          <a:r>
            <a:rPr lang="vi-VN" sz="1900" dirty="0"/>
            <a:t> </a:t>
          </a:r>
          <a:r>
            <a:rPr lang="vi-VN" sz="1900" dirty="0" err="1"/>
            <a:t>nhược</a:t>
          </a:r>
          <a:r>
            <a:rPr lang="vi-VN" sz="1900" dirty="0"/>
            <a:t> </a:t>
          </a:r>
          <a:r>
            <a:rPr lang="vi-VN" sz="1900" dirty="0" err="1"/>
            <a:t>điểm</a:t>
          </a:r>
          <a:r>
            <a:rPr lang="vi-VN" sz="1900" dirty="0"/>
            <a:t> </a:t>
          </a:r>
          <a:r>
            <a:rPr lang="vi-VN" sz="1900" dirty="0" err="1"/>
            <a:t>của</a:t>
          </a:r>
          <a:r>
            <a:rPr lang="vi-VN" sz="1900" dirty="0"/>
            <a:t> </a:t>
          </a:r>
          <a:r>
            <a:rPr lang="vi-VN" sz="1900" dirty="0" err="1"/>
            <a:t>chiếc</a:t>
          </a:r>
          <a:r>
            <a:rPr lang="vi-VN" sz="1900" dirty="0"/>
            <a:t> </a:t>
          </a:r>
          <a:r>
            <a:rPr lang="vi-VN" sz="1900" dirty="0" err="1"/>
            <a:t>máy</a:t>
          </a:r>
          <a:r>
            <a:rPr lang="vi-VN" sz="1900" dirty="0"/>
            <a:t> </a:t>
          </a:r>
          <a:r>
            <a:rPr lang="vi-VN" sz="1900" dirty="0" err="1"/>
            <a:t>trước</a:t>
          </a:r>
          <a:r>
            <a:rPr lang="vi-VN" sz="1900" dirty="0"/>
            <a:t> </a:t>
          </a:r>
          <a:r>
            <a:rPr lang="vi-VN" sz="1900" dirty="0" err="1"/>
            <a:t>đó</a:t>
          </a:r>
          <a:r>
            <a:rPr lang="vi-VN" sz="1900" dirty="0"/>
            <a:t>.</a:t>
          </a:r>
          <a:endParaRPr lang="en-US" sz="1900" dirty="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dirty="0"/>
            <a:t>Năm 1804, </a:t>
          </a:r>
          <a:r>
            <a:rPr lang="vi-VN" sz="2000" dirty="0" err="1"/>
            <a:t>máy</a:t>
          </a:r>
          <a:r>
            <a:rPr lang="vi-VN" sz="2000" dirty="0"/>
            <a:t> xe </a:t>
          </a:r>
          <a:r>
            <a:rPr lang="vi-VN" sz="2000" dirty="0" err="1"/>
            <a:t>lửa</a:t>
          </a:r>
          <a:r>
            <a:rPr lang="vi-VN" sz="2000" dirty="0"/>
            <a:t> </a:t>
          </a:r>
          <a:r>
            <a:rPr lang="vi-VN" sz="2000" dirty="0" err="1"/>
            <a:t>đầu</a:t>
          </a:r>
          <a:r>
            <a:rPr lang="vi-VN" sz="2000" dirty="0"/>
            <a:t> tiên </a:t>
          </a:r>
          <a:r>
            <a:rPr lang="vi-VN" sz="2000" dirty="0" err="1"/>
            <a:t>chạy</a:t>
          </a:r>
          <a:r>
            <a:rPr lang="vi-VN" sz="2000" dirty="0"/>
            <a:t> </a:t>
          </a:r>
          <a:r>
            <a:rPr lang="vi-VN" sz="2000" dirty="0" err="1"/>
            <a:t>bằng</a:t>
          </a:r>
          <a:r>
            <a:rPr lang="vi-VN" sz="2000" dirty="0"/>
            <a:t> hơi </a:t>
          </a:r>
          <a:r>
            <a:rPr lang="vi-VN" sz="2000" dirty="0" err="1"/>
            <a:t>nước</a:t>
          </a:r>
          <a:r>
            <a:rPr lang="vi-VN" sz="2000" dirty="0"/>
            <a:t> ra </a:t>
          </a:r>
          <a:r>
            <a:rPr lang="vi-VN" sz="2000" dirty="0" err="1"/>
            <a:t>đời</a:t>
          </a:r>
          <a:r>
            <a:rPr lang="vi-VN" sz="2000" dirty="0"/>
            <a:t>. </a:t>
          </a:r>
          <a:r>
            <a:rPr lang="vi-VN" sz="2000" dirty="0" err="1"/>
            <a:t>Đến</a:t>
          </a:r>
          <a:r>
            <a:rPr lang="vi-VN" sz="2000" dirty="0"/>
            <a:t> năm 1829 </a:t>
          </a:r>
          <a:r>
            <a:rPr lang="vi-VN" sz="2000" dirty="0" err="1"/>
            <a:t>vận</a:t>
          </a:r>
          <a:r>
            <a:rPr lang="vi-VN" sz="2000" dirty="0"/>
            <a:t> </a:t>
          </a:r>
          <a:r>
            <a:rPr lang="vi-VN" sz="2000" dirty="0" err="1"/>
            <a:t>tốc</a:t>
          </a:r>
          <a:r>
            <a:rPr lang="vi-VN" sz="2000" dirty="0"/>
            <a:t> xe </a:t>
          </a:r>
          <a:r>
            <a:rPr lang="vi-VN" sz="2000" dirty="0" err="1"/>
            <a:t>dã</a:t>
          </a:r>
          <a:r>
            <a:rPr lang="vi-VN" sz="2000" dirty="0"/>
            <a:t> </a:t>
          </a:r>
          <a:r>
            <a:rPr lang="vi-VN" sz="2000" dirty="0" err="1"/>
            <a:t>đạt</a:t>
          </a:r>
          <a:r>
            <a:rPr lang="vi-VN" sz="2000" dirty="0"/>
            <a:t> </a:t>
          </a:r>
          <a:r>
            <a:rPr lang="vi-VN" sz="2000" dirty="0" err="1"/>
            <a:t>đến</a:t>
          </a:r>
          <a:r>
            <a:rPr lang="vi-VN" sz="2000" dirty="0"/>
            <a:t> 14 </a:t>
          </a:r>
          <a:r>
            <a:rPr lang="vi-VN" sz="2000" dirty="0" err="1"/>
            <a:t>dặm</a:t>
          </a:r>
          <a:r>
            <a:rPr lang="vi-VN" sz="2000" dirty="0"/>
            <a:t>/</a:t>
          </a:r>
          <a:r>
            <a:rPr lang="vi-VN" sz="2000" dirty="0" err="1"/>
            <a:t>giờ</a:t>
          </a:r>
          <a:r>
            <a:rPr lang="vi-VN" sz="2000" dirty="0"/>
            <a:t>.</a:t>
          </a:r>
          <a:endParaRPr lang="en-US" sz="2000" dirty="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dirty="0"/>
            <a:t>Năm 1807, </a:t>
          </a:r>
          <a:r>
            <a:rPr lang="vi-VN" sz="2000" dirty="0" err="1"/>
            <a:t>Robert</a:t>
          </a:r>
          <a:r>
            <a:rPr lang="vi-VN" sz="2000" dirty="0"/>
            <a:t> </a:t>
          </a:r>
          <a:r>
            <a:rPr lang="vi-VN" sz="2000" dirty="0" err="1"/>
            <a:t>Fulton</a:t>
          </a:r>
          <a:r>
            <a:rPr lang="vi-VN" sz="2000" dirty="0"/>
            <a:t> </a:t>
          </a:r>
          <a:r>
            <a:rPr lang="vi-VN" sz="2000" dirty="0" err="1"/>
            <a:t>đã</a:t>
          </a:r>
          <a:r>
            <a:rPr lang="vi-VN" sz="2000" dirty="0"/>
            <a:t> </a:t>
          </a:r>
          <a:r>
            <a:rPr lang="vi-VN" sz="2000" dirty="0" err="1"/>
            <a:t>chế</a:t>
          </a:r>
          <a:r>
            <a:rPr lang="vi-VN" sz="2000" dirty="0"/>
            <a:t> ra </a:t>
          </a:r>
          <a:r>
            <a:rPr lang="vi-VN" sz="2000" dirty="0" err="1"/>
            <a:t>tàu</a:t>
          </a:r>
          <a:r>
            <a:rPr lang="vi-VN" sz="2000" dirty="0"/>
            <a:t> </a:t>
          </a:r>
          <a:r>
            <a:rPr lang="vi-VN" sz="2000" dirty="0" err="1"/>
            <a:t>thủy</a:t>
          </a:r>
          <a:r>
            <a:rPr lang="vi-VN" sz="2000" dirty="0"/>
            <a:t> </a:t>
          </a:r>
          <a:r>
            <a:rPr lang="vi-VN" sz="2000" dirty="0" err="1"/>
            <a:t>chạy</a:t>
          </a:r>
          <a:r>
            <a:rPr lang="vi-VN" sz="2000" dirty="0"/>
            <a:t> </a:t>
          </a:r>
          <a:r>
            <a:rPr lang="vi-VN" sz="2000" dirty="0" err="1"/>
            <a:t>bằng</a:t>
          </a:r>
          <a:r>
            <a:rPr lang="vi-VN" sz="2000" dirty="0"/>
            <a:t> hơi </a:t>
          </a:r>
          <a:r>
            <a:rPr lang="vi-VN" sz="2000" dirty="0" err="1"/>
            <a:t>nước</a:t>
          </a:r>
          <a:r>
            <a:rPr lang="vi-VN" sz="2000" dirty="0"/>
            <a:t> thay </a:t>
          </a:r>
          <a:r>
            <a:rPr lang="vi-VN" sz="2000" dirty="0" err="1"/>
            <a:t>thế</a:t>
          </a:r>
          <a:r>
            <a:rPr lang="vi-VN" sz="2000" dirty="0"/>
            <a:t> cho </a:t>
          </a:r>
          <a:r>
            <a:rPr lang="vi-VN" sz="2000" dirty="0" err="1"/>
            <a:t>những</a:t>
          </a:r>
          <a:r>
            <a:rPr lang="vi-VN" sz="2000" dirty="0"/>
            <a:t> </a:t>
          </a:r>
          <a:r>
            <a:rPr lang="vi-VN" sz="2000" dirty="0" err="1"/>
            <a:t>mái</a:t>
          </a:r>
          <a:r>
            <a:rPr lang="vi-VN" sz="2000" dirty="0"/>
            <a:t> </a:t>
          </a:r>
          <a:r>
            <a:rPr lang="vi-VN" sz="2000" dirty="0" err="1"/>
            <a:t>chèo</a:t>
          </a:r>
          <a:r>
            <a:rPr lang="vi-VN" sz="2000" dirty="0"/>
            <a:t> hay </a:t>
          </a:r>
          <a:r>
            <a:rPr lang="vi-VN" sz="2000" dirty="0" err="1"/>
            <a:t>những</a:t>
          </a:r>
          <a:r>
            <a:rPr lang="vi-VN" sz="2000" dirty="0"/>
            <a:t> </a:t>
          </a:r>
          <a:r>
            <a:rPr lang="vi-VN" sz="2000" dirty="0" err="1"/>
            <a:t>cánh</a:t>
          </a:r>
          <a:r>
            <a:rPr lang="vi-VN" sz="2000" dirty="0"/>
            <a:t> </a:t>
          </a:r>
          <a:r>
            <a:rPr lang="vi-VN" sz="2000" dirty="0" err="1"/>
            <a:t>buồm</a:t>
          </a:r>
          <a:r>
            <a:rPr lang="vi-VN" sz="2000" dirty="0"/>
            <a:t>.</a:t>
          </a:r>
          <a:endParaRPr lang="en-US" sz="2000" dirty="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8951D30-16EE-446D-9425-298C8D9D9B9E}">
      <dgm:prSet custT="1"/>
      <dgm:spPr/>
      <dgm:t>
        <a:bodyPr/>
        <a:lstStyle/>
        <a:p>
          <a:r>
            <a:rPr lang="en-US" sz="2400" dirty="0">
              <a:latin typeface="Arial" panose="020B0604020202020204" pitchFamily="34" charset="0"/>
              <a:cs typeface="Arial" panose="020B0604020202020204" pitchFamily="34" charset="0"/>
            </a:rPr>
            <a:t>N</a:t>
          </a:r>
          <a:r>
            <a:rPr lang="vi-VN" sz="2400" dirty="0">
              <a:latin typeface="Arial" panose="020B0604020202020204" pitchFamily="34" charset="0"/>
              <a:cs typeface="Arial" panose="020B0604020202020204" pitchFamily="34" charset="0"/>
            </a:rPr>
            <a:t>ăm 1880</a:t>
          </a:r>
          <a:r>
            <a:rPr lang="en-US" sz="2400" dirty="0">
              <a:latin typeface="Arial" panose="020B0604020202020204" pitchFamily="34" charset="0"/>
              <a:cs typeface="Arial" panose="020B0604020202020204" pitchFamily="34" charset="0"/>
            </a:rPr>
            <a:t>, c</a:t>
          </a:r>
          <a:r>
            <a:rPr lang="vi-VN" sz="2400" dirty="0" err="1">
              <a:latin typeface="Arial" panose="020B0604020202020204" pitchFamily="34" charset="0"/>
              <a:cs typeface="Arial" panose="020B0604020202020204" pitchFamily="34" charset="0"/>
            </a:rPr>
            <a:t>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truyền</a:t>
          </a:r>
          <a:r>
            <a:rPr lang="vi-VN" sz="2400" dirty="0">
              <a:latin typeface="Arial" panose="020B0604020202020204" pitchFamily="34" charset="0"/>
              <a:cs typeface="Arial" panose="020B0604020202020204" pitchFamily="34" charset="0"/>
            </a:rPr>
            <a:t> thông như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tín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a:t>
          </a:r>
          <a:r>
            <a:rPr lang="vi-VN" sz="2400" dirty="0" err="1">
              <a:latin typeface="Arial" panose="020B0604020202020204" pitchFamily="34" charset="0"/>
              <a:cs typeface="Arial" panose="020B0604020202020204" pitchFamily="34" charset="0"/>
            </a:rPr>
            <a:t>lạc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bằng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ngay </a:t>
          </a:r>
          <a:r>
            <a:rPr lang="vi-VN" sz="2400" dirty="0" err="1">
              <a:latin typeface="Arial" panose="020B0604020202020204" pitchFamily="34" charset="0"/>
              <a:cs typeface="Arial" panose="020B0604020202020204" pitchFamily="34" charset="0"/>
            </a:rPr>
            <a:t>lập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tức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ứng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trên </a:t>
          </a:r>
          <a:r>
            <a:rPr lang="vi-VN" sz="2400" dirty="0" err="1">
              <a:latin typeface="Arial" panose="020B0604020202020204" pitchFamily="34" charset="0"/>
              <a:cs typeface="Arial" panose="020B0604020202020204" pitchFamily="34" charset="0"/>
            </a:rPr>
            <a:t>khắp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a:t>
          </a:r>
        </a:p>
      </dgm:t>
    </dgm:pt>
    <dgm:pt modelId="{E410D2EA-8F3D-4183-8454-43025D43A8A8}" type="parTrans" cxnId="{13F66150-CD39-4EBD-82BE-D98FEF7A2A19}">
      <dgm:prSet/>
      <dgm:spPr/>
      <dgm:t>
        <a:bodyPr/>
        <a:lstStyle/>
        <a:p>
          <a:endParaRPr lang="en-US" sz="2400"/>
        </a:p>
      </dgm:t>
    </dgm:pt>
    <dgm:pt modelId="{C9A6405E-69F8-4399-A8CC-5DF98DE1EF3D}" type="sibTrans" cxnId="{13F66150-CD39-4EBD-82BE-D98FEF7A2A19}">
      <dgm:prSet/>
      <dgm:spPr/>
      <dgm:t>
        <a:bodyPr/>
        <a:lstStyle/>
        <a:p>
          <a:endParaRPr lang="en-US" sz="2400"/>
        </a:p>
      </dgm:t>
    </dgm:pt>
    <dgm:pt modelId="{BDCF99A1-2266-48E4-AE0C-B28E95535854}">
      <dgm:prSet custT="1"/>
      <dgm:spPr/>
      <dgm:t>
        <a:bodyPr/>
        <a:lstStyle/>
        <a:p>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a:latin typeface="Arial" panose="020B0604020202020204" pitchFamily="34" charset="0"/>
              <a:cs typeface="Arial" panose="020B0604020202020204" pitchFamily="34" charset="0"/>
            </a:rPr>
            <a:t>.</a:t>
          </a:r>
        </a:p>
      </dgm:t>
    </dgm:pt>
    <dgm:pt modelId="{8D2A469C-65B8-4D5E-9BB3-4C69C04DD3C8}" type="parTrans" cxnId="{CBEA8D65-F137-4B5B-A6D6-A25159C0284F}">
      <dgm:prSet/>
      <dgm:spPr/>
      <dgm:t>
        <a:bodyPr/>
        <a:lstStyle/>
        <a:p>
          <a:endParaRPr lang="en-US" sz="2400"/>
        </a:p>
      </dgm:t>
    </dgm:pt>
    <dgm:pt modelId="{A30034AF-81FC-43C1-A768-1E6E0C42EBE2}" type="sibTrans" cxnId="{CBEA8D65-F137-4B5B-A6D6-A25159C0284F}">
      <dgm:prSet/>
      <dgm:spPr/>
      <dgm:t>
        <a:bodyPr/>
        <a:lstStyle/>
        <a:p>
          <a:endParaRPr lang="en-US" sz="2400"/>
        </a:p>
      </dgm:t>
    </dgm:pt>
    <dgm:pt modelId="{2182EE7A-F5DB-4927-9DD7-0F0E24A65E2D}">
      <dgm:prSet custT="1"/>
      <dgm:spPr/>
      <dgm:t>
        <a:bodyPr/>
        <a:lstStyle/>
        <a:p>
          <a:r>
            <a:rPr lang="vi-VN" sz="2400" dirty="0">
              <a:latin typeface="Arial" panose="020B0604020202020204" pitchFamily="34" charset="0"/>
              <a:cs typeface="Arial" panose="020B0604020202020204" pitchFamily="34" charset="0"/>
            </a:rPr>
            <a:t>Trong </a:t>
          </a:r>
          <a:r>
            <a:rPr lang="vi-VN" sz="2400" dirty="0" err="1">
              <a:latin typeface="Arial" panose="020B0604020202020204" pitchFamily="34" charset="0"/>
              <a:cs typeface="Arial" panose="020B0604020202020204" pitchFamily="34" charset="0"/>
            </a:rPr>
            <a:t>lĩnh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kỹ</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thuật</a:t>
          </a:r>
          <a:r>
            <a:rPr lang="vi-VN" sz="2400" dirty="0">
              <a:latin typeface="Arial" panose="020B0604020202020204" pitchFamily="34" charset="0"/>
              <a:cs typeface="Arial" panose="020B0604020202020204" pitchFamily="34" charset="0"/>
            </a:rPr>
            <a:t> quân </a:t>
          </a:r>
          <a:r>
            <a:rPr lang="vi-VN" sz="2400" dirty="0" err="1">
              <a:latin typeface="Arial" panose="020B0604020202020204" pitchFamily="34" charset="0"/>
              <a:cs typeface="Arial" panose="020B0604020202020204" pitchFamily="34" charset="0"/>
            </a:rPr>
            <a:t>sự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diễn</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cuộc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mạng</a:t>
          </a:r>
          <a:r>
            <a:rPr lang="vi-VN" sz="2400" dirty="0">
              <a:latin typeface="Arial" panose="020B0604020202020204" pitchFamily="34" charset="0"/>
              <a:cs typeface="Arial" panose="020B0604020202020204" pitchFamily="34" charset="0"/>
            </a:rPr>
            <a:t> cơ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động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trang </a:t>
          </a:r>
          <a:r>
            <a:rPr lang="vi-VN" sz="2400" dirty="0" err="1">
              <a:latin typeface="Arial" panose="020B0604020202020204" pitchFamily="34" charset="0"/>
              <a:cs typeface="Arial" panose="020B0604020202020204" pitchFamily="34" charset="0"/>
            </a:rPr>
            <a:t>bị</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điển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hình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trong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nhất</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BD34DE-786A-4F02-8E6B-4520D0BF5E44}" type="parTrans" cxnId="{0021FCDE-09F4-4936-9C02-A3FBE4E16E63}">
      <dgm:prSet/>
      <dgm:spPr/>
      <dgm:t>
        <a:bodyPr/>
        <a:lstStyle/>
        <a:p>
          <a:endParaRPr lang="en-US" sz="2400"/>
        </a:p>
      </dgm:t>
    </dgm:pt>
    <dgm:pt modelId="{A6EDBF7F-A6BA-4767-ADED-7E22518F7CFA}" type="sibTrans" cxnId="{0021FCDE-09F4-4936-9C02-A3FBE4E16E63}">
      <dgm:prSet/>
      <dgm:spPr/>
      <dgm:t>
        <a:bodyPr/>
        <a:lstStyle/>
        <a:p>
          <a:endParaRPr lang="en-US" sz="2400"/>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custScaleY="127281"/>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1969,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sự</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tỏa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(CNTT), </a:t>
          </a: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tin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a:t>
          </a:r>
        </a:p>
      </dgm:t>
    </dgm:pt>
    <dgm:pt modelId="{A585DFB4-6F41-4A5D-AB51-76E63950C698}" type="parTrans" cxnId="{E9615C05-4A55-42FF-859F-E474773FA876}">
      <dgm:prSet/>
      <dgm:spPr/>
      <dgm:t>
        <a:bodyPr/>
        <a:lstStyle/>
        <a:p>
          <a:endParaRPr lang="en-US" sz="2400"/>
        </a:p>
      </dgm:t>
    </dgm:pt>
    <dgm:pt modelId="{CCB33080-60D8-432D-8396-D4DC38A633CD}" type="sibTrans" cxnId="{E9615C05-4A55-42FF-859F-E474773FA876}">
      <dgm:prSet/>
      <dgm:spPr/>
      <dgm:t>
        <a:bodyPr/>
        <a:lstStyle/>
        <a:p>
          <a:endParaRPr lang="en-US" sz="2400"/>
        </a:p>
      </dgm:t>
    </dgm:pt>
    <dgm:pt modelId="{7CFD01EC-A325-4F3A-8069-E7BC25DBD76B}">
      <dgm:prSet custT="1"/>
      <dgm:spPr/>
      <dgm:t>
        <a:bodyPr/>
        <a:lstStyle/>
        <a:p>
          <a:pPr>
            <a:lnSpc>
              <a:spcPct val="100000"/>
            </a:lnSpc>
          </a:pPr>
          <a:r>
            <a:rPr lang="en-US" sz="2400">
              <a:latin typeface="Arial" panose="020B0604020202020204" pitchFamily="34" charset="0"/>
              <a:cs typeface="Arial" panose="020B0604020202020204" pitchFamily="34" charset="0"/>
            </a:rPr>
            <a:t>Cuộc cách mạng 3.0 còn </a:t>
          </a:r>
          <a:r>
            <a:rPr lang="vi-VN" sz="24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sz="2400"/>
        </a:p>
      </dgm:t>
    </dgm:pt>
    <dgm:pt modelId="{F27ECBB0-D5B8-4907-BF6E-D9993E8866C5}" type="sibTrans" cxnId="{672CD642-74B1-4605-ADD1-DA5AFB6479FB}">
      <dgm:prSet/>
      <dgm:spPr/>
      <dgm:t>
        <a:bodyPr/>
        <a:lstStyle/>
        <a:p>
          <a:endParaRPr lang="en-US" sz="2400"/>
        </a:p>
      </dgm:t>
    </dgm:pt>
    <dgm:pt modelId="{913C6797-D4E1-4ABD-8584-26749F83BFAC}">
      <dgm:prSet custT="1"/>
      <dgm:spPr/>
      <dgm:t>
        <a:bodyPr/>
        <a:lstStyle/>
        <a:p>
          <a:pPr>
            <a:lnSpc>
              <a:spcPct val="100000"/>
            </a:lnSpc>
          </a:pPr>
          <a:r>
            <a:rPr lang="en-US" sz="24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sz="2400"/>
        </a:p>
      </dgm:t>
    </dgm:pt>
    <dgm:pt modelId="{394D6292-850D-4EC3-A8BB-B7D7E3774972}" type="sibTrans" cxnId="{7F7E74BA-9A58-4682-AA97-12D410130905}">
      <dgm:prSet/>
      <dgm:spPr/>
      <dgm:t>
        <a:bodyPr/>
        <a:lstStyle/>
        <a:p>
          <a:endParaRPr lang="en-US" sz="2400"/>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endParaRPr lang="en-US" sz="240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a:p>
      </dgm:t>
    </dgm:pt>
    <dgm:pt modelId="{6637664C-A989-43DA-9763-D7FC3C7B7BFF}" type="sibTrans" cxnId="{FF6DC06D-CF3B-4FD3-99C0-95D76EEEF835}">
      <dgm:prSet/>
      <dgm:spPr/>
      <dgm:t>
        <a:bodyPr/>
        <a:lstStyle/>
        <a:p>
          <a:endParaRPr lang="en-US" sz="2400"/>
        </a:p>
      </dgm:t>
    </dgm:pt>
    <dgm:pt modelId="{17E86063-978F-423B-B49F-9663D6281870}">
      <dgm:prSet custT="1"/>
      <dgm:spPr/>
      <dgm:t>
        <a:bodyPr/>
        <a:lstStyle/>
        <a:p>
          <a:pPr>
            <a:defRPr cap="all"/>
          </a:pPr>
          <a:r>
            <a:rPr lang="en-US" sz="24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sz="2400"/>
        </a:p>
      </dgm:t>
    </dgm:pt>
    <dgm:pt modelId="{6095C6A1-E968-424B-8C12-8A50C8E57B1F}" type="sibTrans" cxnId="{2956DB20-97B7-4098-A630-29C371C1C275}">
      <dgm:prSet/>
      <dgm:spPr/>
      <dgm:t>
        <a:bodyPr/>
        <a:lstStyle/>
        <a:p>
          <a:endParaRPr lang="en-US" sz="2400"/>
        </a:p>
      </dgm:t>
    </dgm:pt>
    <dgm:pt modelId="{6F642742-B878-428B-AD4C-25765030F206}">
      <dgm:prSet custT="1"/>
      <dgm:spPr/>
      <dgm:t>
        <a:bodyPr/>
        <a:lstStyle/>
        <a:p>
          <a:pPr>
            <a:defRPr cap="all"/>
          </a:pPr>
          <a:r>
            <a:rPr lang="en-US" sz="24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sz="2400"/>
        </a:p>
      </dgm:t>
    </dgm:pt>
    <dgm:pt modelId="{6351E0C9-5C06-4C34-B428-17E262CAE9A3}" type="sibTrans" cxnId="{B98D976B-CDAA-4562-8215-0F5A7AE2AECF}">
      <dgm:prSet/>
      <dgm:spPr/>
      <dgm:t>
        <a:bodyPr/>
        <a:lstStyle/>
        <a:p>
          <a:endParaRPr lang="en-US" sz="2400"/>
        </a:p>
      </dgm:t>
    </dgm:pt>
    <dgm:pt modelId="{72EA2EE4-2CD1-4010-BF6C-40B08D5AD222}">
      <dgm:prSet custT="1"/>
      <dgm:spPr/>
      <dgm:t>
        <a:bodyPr/>
        <a:lstStyle/>
        <a:p>
          <a:pPr>
            <a:defRPr cap="all"/>
          </a:pP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p>
      </dgm:t>
    </dgm:pt>
    <dgm:pt modelId="{93C4AB0B-536F-4FB4-B7CD-C6D641AD7077}" type="parTrans" cxnId="{60E2D95E-6333-4DAD-96C2-6E267BB91D65}">
      <dgm:prSet/>
      <dgm:spPr/>
      <dgm:t>
        <a:bodyPr/>
        <a:lstStyle/>
        <a:p>
          <a:endParaRPr lang="en-US" sz="2400"/>
        </a:p>
      </dgm:t>
    </dgm:pt>
    <dgm:pt modelId="{5ED43D3B-15F7-4CF0-80E9-EFF0B7BF947F}" type="sibTrans" cxnId="{60E2D95E-6333-4DAD-96C2-6E267BB91D65}">
      <dgm:prSet/>
      <dgm:spPr/>
      <dgm:t>
        <a:bodyPr/>
        <a:lstStyle/>
        <a:p>
          <a:endParaRPr lang="en-US" sz="2400"/>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1784, </a:t>
          </a:r>
          <a:r>
            <a:rPr lang="vi-VN" sz="2000" kern="1200" dirty="0" err="1"/>
            <a:t>James</a:t>
          </a:r>
          <a:r>
            <a:rPr lang="vi-VN" sz="2000" kern="1200" dirty="0"/>
            <a:t> </a:t>
          </a:r>
          <a:r>
            <a:rPr lang="vi-VN" sz="2000" kern="1200" dirty="0" err="1"/>
            <a:t>Watt</a:t>
          </a:r>
          <a:r>
            <a:rPr lang="vi-VN" sz="2000" kern="1200" dirty="0"/>
            <a:t> </a:t>
          </a:r>
          <a:r>
            <a:rPr lang="vi-VN" sz="2000" kern="1200" dirty="0" err="1"/>
            <a:t>phụ</a:t>
          </a:r>
          <a:r>
            <a:rPr lang="vi-VN" sz="2000" kern="1200" dirty="0"/>
            <a:t> </a:t>
          </a:r>
          <a:r>
            <a:rPr lang="vi-VN" sz="2000" kern="1200" dirty="0" err="1"/>
            <a:t>tá</a:t>
          </a:r>
          <a:r>
            <a:rPr lang="vi-VN" sz="2000" kern="1200" dirty="0"/>
            <a:t> </a:t>
          </a:r>
          <a:r>
            <a:rPr lang="vi-VN" sz="2000" kern="1200" dirty="0" err="1"/>
            <a:t>thí</a:t>
          </a:r>
          <a:r>
            <a:rPr lang="vi-VN" sz="2000" kern="1200" dirty="0"/>
            <a:t> </a:t>
          </a:r>
          <a:r>
            <a:rPr lang="vi-VN" sz="2000" kern="1200" dirty="0" err="1"/>
            <a:t>nghiệm</a:t>
          </a:r>
          <a:r>
            <a:rPr lang="vi-VN" sz="2000" kern="1200" dirty="0"/>
            <a:t> </a:t>
          </a:r>
          <a:r>
            <a:rPr lang="vi-VN" sz="2000" kern="1200" dirty="0" err="1"/>
            <a:t>của</a:t>
          </a:r>
          <a:r>
            <a:rPr lang="vi-VN" sz="2000" kern="1200" dirty="0"/>
            <a:t> </a:t>
          </a:r>
          <a:r>
            <a:rPr lang="vi-VN" sz="2000" kern="1200" dirty="0" err="1"/>
            <a:t>một</a:t>
          </a:r>
          <a:r>
            <a:rPr lang="vi-VN" sz="2000" kern="1200" dirty="0"/>
            <a:t> </a:t>
          </a:r>
          <a:r>
            <a:rPr lang="vi-VN" sz="2000" kern="1200" dirty="0" err="1"/>
            <a:t>trường</a:t>
          </a:r>
          <a:r>
            <a:rPr lang="vi-VN" sz="2000" kern="1200" dirty="0"/>
            <a:t> </a:t>
          </a:r>
          <a:r>
            <a:rPr lang="vi-VN" sz="2000" kern="1200" dirty="0" err="1"/>
            <a:t>đại</a:t>
          </a:r>
          <a:r>
            <a:rPr lang="vi-VN" sz="2000" kern="1200" dirty="0"/>
            <a:t> </a:t>
          </a:r>
          <a:r>
            <a:rPr lang="vi-VN" sz="2000" kern="1200" dirty="0" err="1"/>
            <a:t>học</a:t>
          </a:r>
          <a:r>
            <a:rPr lang="vi-VN" sz="2000" kern="1200" dirty="0"/>
            <a:t> </a:t>
          </a:r>
          <a:r>
            <a:rPr lang="vi-VN" sz="2000" kern="1200" dirty="0" err="1"/>
            <a:t>đã</a:t>
          </a:r>
          <a:r>
            <a:rPr lang="vi-VN" sz="2000" kern="1200" dirty="0"/>
            <a:t> </a:t>
          </a:r>
          <a:r>
            <a:rPr lang="vi-VN" sz="2000" kern="1200" dirty="0" err="1"/>
            <a:t>phát</a:t>
          </a:r>
          <a:r>
            <a:rPr lang="vi-VN" sz="2000" kern="1200" dirty="0"/>
            <a:t> minh ra </a:t>
          </a:r>
          <a:r>
            <a:rPr lang="vi-VN" sz="2000" kern="1200" dirty="0" err="1"/>
            <a:t>máy</a:t>
          </a:r>
          <a:r>
            <a:rPr lang="vi-VN" sz="2000" kern="1200" dirty="0"/>
            <a:t> hơi </a:t>
          </a:r>
          <a:r>
            <a:rPr lang="vi-VN" sz="2000" kern="1200" dirty="0" err="1"/>
            <a:t>nước</a:t>
          </a:r>
          <a:r>
            <a:rPr lang="vi-VN" sz="2000" kern="1200" dirty="0"/>
            <a:t>.</a:t>
          </a:r>
          <a:endParaRPr lang="en-US" sz="2000" kern="1200" dirty="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1785, linh </a:t>
          </a:r>
          <a:r>
            <a:rPr lang="vi-VN" sz="2000" kern="1200" dirty="0" err="1"/>
            <a:t>mục</a:t>
          </a:r>
          <a:r>
            <a:rPr lang="vi-VN" sz="2000" kern="1200" dirty="0"/>
            <a:t> </a:t>
          </a:r>
          <a:r>
            <a:rPr lang="vi-VN" sz="2000" kern="1200" dirty="0" err="1"/>
            <a:t>Edmund</a:t>
          </a:r>
          <a:r>
            <a:rPr lang="vi-VN" sz="2000" kern="1200" dirty="0"/>
            <a:t> </a:t>
          </a:r>
          <a:r>
            <a:rPr lang="vi-VN" sz="2000" kern="1200" dirty="0" err="1"/>
            <a:t>Cartwright</a:t>
          </a:r>
          <a:r>
            <a:rPr lang="vi-VN" sz="2000" kern="1200" dirty="0"/>
            <a:t> cho ra </a:t>
          </a:r>
          <a:r>
            <a:rPr lang="vi-VN" sz="2000" kern="1200" dirty="0" err="1"/>
            <a:t>đời</a:t>
          </a:r>
          <a:r>
            <a:rPr lang="vi-VN" sz="2000" kern="1200" dirty="0"/>
            <a:t> </a:t>
          </a:r>
          <a:r>
            <a:rPr lang="vi-VN" sz="2000" kern="1200" dirty="0" err="1"/>
            <a:t>máy</a:t>
          </a:r>
          <a:r>
            <a:rPr lang="vi-VN" sz="2000" kern="1200" dirty="0"/>
            <a:t> </a:t>
          </a:r>
          <a:r>
            <a:rPr lang="vi-VN" sz="2000" kern="1200" dirty="0" err="1"/>
            <a:t>dệt</a:t>
          </a:r>
          <a:r>
            <a:rPr lang="vi-VN" sz="2000" kern="1200" dirty="0"/>
            <a:t> </a:t>
          </a:r>
          <a:r>
            <a:rPr lang="vi-VN" sz="2000" kern="1200" dirty="0" err="1"/>
            <a:t>vải</a:t>
          </a:r>
          <a:r>
            <a:rPr lang="vi-VN" sz="2000" kern="1200" dirty="0"/>
            <a:t> </a:t>
          </a:r>
          <a:r>
            <a:rPr lang="vi-VN" sz="2000" kern="1200" dirty="0" err="1"/>
            <a:t>giúp</a:t>
          </a:r>
          <a:r>
            <a:rPr lang="vi-VN" sz="2000" kern="1200" dirty="0"/>
            <a:t> tăng năng </a:t>
          </a:r>
          <a:r>
            <a:rPr lang="vi-VN" sz="2000" kern="1200" dirty="0" err="1"/>
            <a:t>suất</a:t>
          </a:r>
          <a:r>
            <a:rPr lang="vi-VN" sz="2000" kern="1200" dirty="0"/>
            <a:t> </a:t>
          </a:r>
          <a:r>
            <a:rPr lang="vi-VN" sz="2000" kern="1200" dirty="0" err="1"/>
            <a:t>dệt</a:t>
          </a:r>
          <a:r>
            <a:rPr lang="vi-VN" sz="2000" kern="1200" dirty="0"/>
            <a:t> lên </a:t>
          </a:r>
          <a:r>
            <a:rPr lang="vi-VN" sz="2000" kern="1200" dirty="0" err="1"/>
            <a:t>tới</a:t>
          </a:r>
          <a:r>
            <a:rPr lang="vi-VN" sz="2000" kern="1200" dirty="0"/>
            <a:t> 40 </a:t>
          </a:r>
          <a:r>
            <a:rPr lang="vi-VN" sz="2000" kern="1200" dirty="0" err="1"/>
            <a:t>lần</a:t>
          </a:r>
          <a:r>
            <a:rPr lang="vi-VN" sz="2000" kern="1200" dirty="0"/>
            <a:t>.</a:t>
          </a:r>
          <a:endParaRPr lang="en-US" sz="2000" kern="1200" dirty="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1784, </a:t>
          </a:r>
          <a:r>
            <a:rPr lang="vi-VN" sz="1900" kern="1200" dirty="0" err="1"/>
            <a:t>Henry</a:t>
          </a:r>
          <a:r>
            <a:rPr lang="vi-VN" sz="1900" kern="1200" dirty="0"/>
            <a:t> </a:t>
          </a:r>
          <a:r>
            <a:rPr lang="vi-VN" sz="1900" kern="1200" dirty="0" err="1"/>
            <a:t>Cort</a:t>
          </a:r>
          <a:r>
            <a:rPr lang="vi-VN" sz="1900" kern="1200" dirty="0"/>
            <a:t> </a:t>
          </a:r>
          <a:r>
            <a:rPr lang="vi-VN" sz="1900" kern="1200" dirty="0" err="1"/>
            <a:t>đã</a:t>
          </a:r>
          <a:r>
            <a:rPr lang="vi-VN" sz="1900" kern="1200" dirty="0"/>
            <a:t> </a:t>
          </a:r>
          <a:r>
            <a:rPr lang="vi-VN" sz="1900" kern="1200" dirty="0" err="1"/>
            <a:t>tìm</a:t>
          </a:r>
          <a:r>
            <a:rPr lang="vi-VN" sz="1900" kern="1200" dirty="0"/>
            <a:t> ra </a:t>
          </a:r>
          <a:r>
            <a:rPr lang="vi-VN" sz="1900" kern="1200" dirty="0" err="1"/>
            <a:t>cách</a:t>
          </a:r>
          <a:r>
            <a:rPr lang="vi-VN" sz="1900" kern="1200" dirty="0"/>
            <a:t> </a:t>
          </a:r>
          <a:r>
            <a:rPr lang="vi-VN" sz="1900" kern="1200" dirty="0" err="1"/>
            <a:t>luyện</a:t>
          </a:r>
          <a:r>
            <a:rPr lang="vi-VN" sz="1900" kern="1200" dirty="0"/>
            <a:t> </a:t>
          </a:r>
          <a:r>
            <a:rPr lang="vi-VN" sz="1900" kern="1200" dirty="0" err="1"/>
            <a:t>sắt</a:t>
          </a:r>
          <a:r>
            <a:rPr lang="vi-VN" sz="1900" kern="1200" dirty="0"/>
            <a:t> “</a:t>
          </a:r>
          <a:r>
            <a:rPr lang="vi-VN" sz="1900" kern="1200" dirty="0" err="1"/>
            <a:t>puddling</a:t>
          </a:r>
          <a:r>
            <a:rPr lang="vi-VN" sz="1900" kern="1200" dirty="0"/>
            <a:t>”. Tuy </a:t>
          </a:r>
          <a:r>
            <a:rPr lang="vi-VN" sz="1900" kern="1200" dirty="0" err="1"/>
            <a:t>đã</a:t>
          </a:r>
          <a:r>
            <a:rPr lang="vi-VN" sz="1900" kern="1200" dirty="0"/>
            <a:t> </a:t>
          </a:r>
          <a:r>
            <a:rPr lang="vi-VN" sz="1900" kern="1200" dirty="0" err="1"/>
            <a:t>luyện</a:t>
          </a:r>
          <a:r>
            <a:rPr lang="vi-VN" sz="1900" kern="1200" dirty="0"/>
            <a:t> </a:t>
          </a:r>
          <a:r>
            <a:rPr lang="vi-VN" sz="1900" kern="1200" dirty="0" err="1"/>
            <a:t>được</a:t>
          </a:r>
          <a:r>
            <a:rPr lang="vi-VN" sz="1900" kern="1200" dirty="0"/>
            <a:t> </a:t>
          </a:r>
          <a:r>
            <a:rPr lang="vi-VN" sz="1900" kern="1200" dirty="0" err="1"/>
            <a:t>sắt</a:t>
          </a:r>
          <a:r>
            <a:rPr lang="vi-VN" sz="1900" kern="1200" dirty="0"/>
            <a:t> </a:t>
          </a:r>
          <a:r>
            <a:rPr lang="vi-VN" sz="1900" kern="1200" dirty="0" err="1"/>
            <a:t>có</a:t>
          </a:r>
          <a:r>
            <a:rPr lang="vi-VN" sz="1900" kern="1200" dirty="0"/>
            <a:t> </a:t>
          </a:r>
          <a:r>
            <a:rPr lang="vi-VN" sz="1900" kern="1200" dirty="0" err="1"/>
            <a:t>chất</a:t>
          </a:r>
          <a:r>
            <a:rPr lang="vi-VN" sz="1900" kern="1200" dirty="0"/>
            <a:t> </a:t>
          </a:r>
          <a:r>
            <a:rPr lang="vi-VN" sz="1900" kern="1200" dirty="0" err="1"/>
            <a:t>lượng</a:t>
          </a:r>
          <a:r>
            <a:rPr lang="vi-VN" sz="1900" kern="1200" dirty="0"/>
            <a:t> hơn nhưng </a:t>
          </a:r>
          <a:r>
            <a:rPr lang="vi-VN" sz="1900" kern="1200" dirty="0" err="1"/>
            <a:t>vẫn</a:t>
          </a:r>
          <a:r>
            <a:rPr lang="vi-VN" sz="1900" kern="1200" dirty="0"/>
            <a:t> chưa </a:t>
          </a:r>
          <a:r>
            <a:rPr lang="vi-VN" sz="1900" kern="1200" dirty="0" err="1"/>
            <a:t>đạt</a:t>
          </a:r>
          <a:r>
            <a:rPr lang="vi-VN" sz="1900" kern="1200" dirty="0"/>
            <a:t> </a:t>
          </a:r>
          <a:r>
            <a:rPr lang="vi-VN" sz="1900" kern="1200" dirty="0" err="1"/>
            <a:t>được</a:t>
          </a:r>
          <a:r>
            <a:rPr lang="vi-VN" sz="1900" kern="1200" dirty="0"/>
            <a:t> </a:t>
          </a:r>
          <a:r>
            <a:rPr lang="vi-VN" sz="1900" kern="1200" dirty="0" err="1"/>
            <a:t>độ</a:t>
          </a:r>
          <a:r>
            <a:rPr lang="vi-VN" sz="1900" kern="1200" dirty="0"/>
            <a:t> </a:t>
          </a:r>
          <a:r>
            <a:rPr lang="vi-VN" sz="1900" kern="1200" dirty="0" err="1"/>
            <a:t>bền</a:t>
          </a:r>
          <a:r>
            <a:rPr lang="vi-VN" sz="1900" kern="1200" dirty="0"/>
            <a:t> </a:t>
          </a:r>
          <a:r>
            <a:rPr lang="vi-VN" sz="1900" kern="1200" dirty="0" err="1"/>
            <a:t>của</a:t>
          </a:r>
          <a:r>
            <a:rPr lang="vi-VN" sz="1900" kern="1200" dirty="0"/>
            <a:t> </a:t>
          </a:r>
          <a:r>
            <a:rPr lang="vi-VN" sz="1900" kern="1200" dirty="0" err="1"/>
            <a:t>máy</a:t>
          </a:r>
          <a:r>
            <a:rPr lang="vi-VN" sz="1900" kern="1200" dirty="0"/>
            <a:t> </a:t>
          </a:r>
          <a:r>
            <a:rPr lang="vi-VN" sz="1900" kern="1200" dirty="0" err="1"/>
            <a:t>móc</a:t>
          </a:r>
          <a:r>
            <a:rPr lang="vi-VN" sz="1900" kern="1200" dirty="0"/>
            <a:t>.</a:t>
          </a:r>
          <a:endParaRPr lang="en-US" sz="1900" kern="1200" dirty="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1885, </a:t>
          </a:r>
          <a:r>
            <a:rPr lang="vi-VN" sz="1900" kern="1200" dirty="0" err="1"/>
            <a:t>Henry</a:t>
          </a:r>
          <a:r>
            <a:rPr lang="vi-VN" sz="1900" kern="1200" dirty="0"/>
            <a:t> </a:t>
          </a:r>
          <a:r>
            <a:rPr lang="vi-VN" sz="1900" kern="1200" dirty="0" err="1"/>
            <a:t>Bessemer</a:t>
          </a:r>
          <a:r>
            <a:rPr lang="vi-VN" sz="1900" kern="1200" dirty="0"/>
            <a:t> </a:t>
          </a:r>
          <a:r>
            <a:rPr lang="vi-VN" sz="1900" kern="1200" dirty="0" err="1"/>
            <a:t>đã</a:t>
          </a:r>
          <a:r>
            <a:rPr lang="vi-VN" sz="1900" kern="1200" dirty="0"/>
            <a:t> </a:t>
          </a:r>
          <a:r>
            <a:rPr lang="vi-VN" sz="1900" kern="1200" dirty="0" err="1"/>
            <a:t>phát</a:t>
          </a:r>
          <a:r>
            <a:rPr lang="vi-VN" sz="1900" kern="1200" dirty="0"/>
            <a:t> minh ra </a:t>
          </a:r>
          <a:r>
            <a:rPr lang="vi-VN" sz="1900" kern="1200" dirty="0" err="1"/>
            <a:t>lò</a:t>
          </a:r>
          <a:r>
            <a:rPr lang="vi-VN" sz="1900" kern="1200" dirty="0"/>
            <a:t> cao </a:t>
          </a:r>
          <a:r>
            <a:rPr lang="vi-VN" sz="1900" kern="1200" dirty="0" err="1"/>
            <a:t>có</a:t>
          </a:r>
          <a:r>
            <a:rPr lang="vi-VN" sz="1900" kern="1200" dirty="0"/>
            <a:t> </a:t>
          </a:r>
          <a:r>
            <a:rPr lang="vi-VN" sz="1900" kern="1200" dirty="0" err="1"/>
            <a:t>khả</a:t>
          </a:r>
          <a:r>
            <a:rPr lang="vi-VN" sz="1900" kern="1200" dirty="0"/>
            <a:t> năng </a:t>
          </a:r>
          <a:r>
            <a:rPr lang="vi-VN" sz="1900" kern="1200" dirty="0" err="1"/>
            <a:t>luyện</a:t>
          </a:r>
          <a:r>
            <a:rPr lang="vi-VN" sz="1900" kern="1200" dirty="0"/>
            <a:t> gang </a:t>
          </a:r>
          <a:r>
            <a:rPr lang="vi-VN" sz="1900" kern="1200" dirty="0" err="1"/>
            <a:t>lỏng</a:t>
          </a:r>
          <a:r>
            <a:rPr lang="vi-VN" sz="1900" kern="1200" dirty="0"/>
            <a:t> </a:t>
          </a:r>
          <a:r>
            <a:rPr lang="vi-VN" sz="1900" kern="1200" dirty="0" err="1"/>
            <a:t>thành</a:t>
          </a:r>
          <a:r>
            <a:rPr lang="vi-VN" sz="1900" kern="1200" dirty="0"/>
            <a:t> </a:t>
          </a:r>
          <a:r>
            <a:rPr lang="vi-VN" sz="1900" kern="1200" dirty="0" err="1"/>
            <a:t>thép</a:t>
          </a:r>
          <a:r>
            <a:rPr lang="vi-VN" sz="1900" kern="1200" dirty="0"/>
            <a:t>, </a:t>
          </a:r>
          <a:r>
            <a:rPr lang="vi-VN" sz="1900" kern="1200" dirty="0" err="1"/>
            <a:t>khắc</a:t>
          </a:r>
          <a:r>
            <a:rPr lang="vi-VN" sz="1900" kern="1200" dirty="0"/>
            <a:t> </a:t>
          </a:r>
          <a:r>
            <a:rPr lang="vi-VN" sz="1900" kern="1200" dirty="0" err="1"/>
            <a:t>phục</a:t>
          </a:r>
          <a:r>
            <a:rPr lang="vi-VN" sz="1900" kern="1200" dirty="0"/>
            <a:t> </a:t>
          </a:r>
          <a:r>
            <a:rPr lang="vi-VN" sz="1900" kern="1200" dirty="0" err="1"/>
            <a:t>được</a:t>
          </a:r>
          <a:r>
            <a:rPr lang="vi-VN" sz="1900" kern="1200" dirty="0"/>
            <a:t> </a:t>
          </a:r>
          <a:r>
            <a:rPr lang="vi-VN" sz="1900" kern="1200" dirty="0" err="1"/>
            <a:t>những</a:t>
          </a:r>
          <a:r>
            <a:rPr lang="vi-VN" sz="1900" kern="1200" dirty="0"/>
            <a:t> </a:t>
          </a:r>
          <a:r>
            <a:rPr lang="vi-VN" sz="1900" kern="1200" dirty="0" err="1"/>
            <a:t>nhược</a:t>
          </a:r>
          <a:r>
            <a:rPr lang="vi-VN" sz="1900" kern="1200" dirty="0"/>
            <a:t> </a:t>
          </a:r>
          <a:r>
            <a:rPr lang="vi-VN" sz="1900" kern="1200" dirty="0" err="1"/>
            <a:t>điểm</a:t>
          </a:r>
          <a:r>
            <a:rPr lang="vi-VN" sz="1900" kern="1200" dirty="0"/>
            <a:t> </a:t>
          </a:r>
          <a:r>
            <a:rPr lang="vi-VN" sz="1900" kern="1200" dirty="0" err="1"/>
            <a:t>của</a:t>
          </a:r>
          <a:r>
            <a:rPr lang="vi-VN" sz="1900" kern="1200" dirty="0"/>
            <a:t> </a:t>
          </a:r>
          <a:r>
            <a:rPr lang="vi-VN" sz="1900" kern="1200" dirty="0" err="1"/>
            <a:t>chiếc</a:t>
          </a:r>
          <a:r>
            <a:rPr lang="vi-VN" sz="1900" kern="1200" dirty="0"/>
            <a:t> </a:t>
          </a:r>
          <a:r>
            <a:rPr lang="vi-VN" sz="1900" kern="1200" dirty="0" err="1"/>
            <a:t>máy</a:t>
          </a:r>
          <a:r>
            <a:rPr lang="vi-VN" sz="1900" kern="1200" dirty="0"/>
            <a:t> </a:t>
          </a:r>
          <a:r>
            <a:rPr lang="vi-VN" sz="1900" kern="1200" dirty="0" err="1"/>
            <a:t>trước</a:t>
          </a:r>
          <a:r>
            <a:rPr lang="vi-VN" sz="1900" kern="1200" dirty="0"/>
            <a:t> </a:t>
          </a:r>
          <a:r>
            <a:rPr lang="vi-VN" sz="1900" kern="1200" dirty="0" err="1"/>
            <a:t>đó</a:t>
          </a:r>
          <a:r>
            <a:rPr lang="vi-VN" sz="1900" kern="1200" dirty="0"/>
            <a:t>.</a:t>
          </a:r>
          <a:endParaRPr lang="en-US" sz="1900" kern="1200" dirty="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1804, </a:t>
          </a:r>
          <a:r>
            <a:rPr lang="vi-VN" sz="2000" kern="1200" dirty="0" err="1"/>
            <a:t>máy</a:t>
          </a:r>
          <a:r>
            <a:rPr lang="vi-VN" sz="2000" kern="1200" dirty="0"/>
            <a:t> xe </a:t>
          </a:r>
          <a:r>
            <a:rPr lang="vi-VN" sz="2000" kern="1200" dirty="0" err="1"/>
            <a:t>lửa</a:t>
          </a:r>
          <a:r>
            <a:rPr lang="vi-VN" sz="2000" kern="1200" dirty="0"/>
            <a:t> </a:t>
          </a:r>
          <a:r>
            <a:rPr lang="vi-VN" sz="2000" kern="1200" dirty="0" err="1"/>
            <a:t>đầu</a:t>
          </a:r>
          <a:r>
            <a:rPr lang="vi-VN" sz="2000" kern="1200" dirty="0"/>
            <a:t> tiên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ra </a:t>
          </a:r>
          <a:r>
            <a:rPr lang="vi-VN" sz="2000" kern="1200" dirty="0" err="1"/>
            <a:t>đời</a:t>
          </a:r>
          <a:r>
            <a:rPr lang="vi-VN" sz="2000" kern="1200" dirty="0"/>
            <a:t>. </a:t>
          </a:r>
          <a:r>
            <a:rPr lang="vi-VN" sz="2000" kern="1200" dirty="0" err="1"/>
            <a:t>Đến</a:t>
          </a:r>
          <a:r>
            <a:rPr lang="vi-VN" sz="2000" kern="1200" dirty="0"/>
            <a:t> năm 1829 </a:t>
          </a:r>
          <a:r>
            <a:rPr lang="vi-VN" sz="2000" kern="1200" dirty="0" err="1"/>
            <a:t>vận</a:t>
          </a:r>
          <a:r>
            <a:rPr lang="vi-VN" sz="2000" kern="1200" dirty="0"/>
            <a:t> </a:t>
          </a:r>
          <a:r>
            <a:rPr lang="vi-VN" sz="2000" kern="1200" dirty="0" err="1"/>
            <a:t>tốc</a:t>
          </a:r>
          <a:r>
            <a:rPr lang="vi-VN" sz="2000" kern="1200" dirty="0"/>
            <a:t> xe </a:t>
          </a:r>
          <a:r>
            <a:rPr lang="vi-VN" sz="2000" kern="1200" dirty="0" err="1"/>
            <a:t>dã</a:t>
          </a:r>
          <a:r>
            <a:rPr lang="vi-VN" sz="2000" kern="1200" dirty="0"/>
            <a:t> </a:t>
          </a:r>
          <a:r>
            <a:rPr lang="vi-VN" sz="2000" kern="1200" dirty="0" err="1"/>
            <a:t>đạt</a:t>
          </a:r>
          <a:r>
            <a:rPr lang="vi-VN" sz="2000" kern="1200" dirty="0"/>
            <a:t> </a:t>
          </a:r>
          <a:r>
            <a:rPr lang="vi-VN" sz="2000" kern="1200" dirty="0" err="1"/>
            <a:t>đến</a:t>
          </a:r>
          <a:r>
            <a:rPr lang="vi-VN" sz="2000" kern="1200" dirty="0"/>
            <a:t> 14 </a:t>
          </a:r>
          <a:r>
            <a:rPr lang="vi-VN" sz="2000" kern="1200" dirty="0" err="1"/>
            <a:t>dặm</a:t>
          </a:r>
          <a:r>
            <a:rPr lang="vi-VN" sz="2000" kern="1200" dirty="0"/>
            <a:t>/</a:t>
          </a:r>
          <a:r>
            <a:rPr lang="vi-VN" sz="2000" kern="1200" dirty="0" err="1"/>
            <a:t>giờ</a:t>
          </a:r>
          <a:r>
            <a:rPr lang="vi-VN" sz="2000" kern="1200" dirty="0"/>
            <a:t>.</a:t>
          </a:r>
          <a:endParaRPr lang="en-US" sz="2000" kern="1200" dirty="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1807, </a:t>
          </a:r>
          <a:r>
            <a:rPr lang="vi-VN" sz="2000" kern="1200" dirty="0" err="1"/>
            <a:t>Robert</a:t>
          </a:r>
          <a:r>
            <a:rPr lang="vi-VN" sz="2000" kern="1200" dirty="0"/>
            <a:t> </a:t>
          </a:r>
          <a:r>
            <a:rPr lang="vi-VN" sz="2000" kern="1200" dirty="0" err="1"/>
            <a:t>Fulton</a:t>
          </a:r>
          <a:r>
            <a:rPr lang="vi-VN" sz="2000" kern="1200" dirty="0"/>
            <a:t> </a:t>
          </a:r>
          <a:r>
            <a:rPr lang="vi-VN" sz="2000" kern="1200" dirty="0" err="1"/>
            <a:t>đã</a:t>
          </a:r>
          <a:r>
            <a:rPr lang="vi-VN" sz="2000" kern="1200" dirty="0"/>
            <a:t> </a:t>
          </a:r>
          <a:r>
            <a:rPr lang="vi-VN" sz="2000" kern="1200" dirty="0" err="1"/>
            <a:t>chế</a:t>
          </a:r>
          <a:r>
            <a:rPr lang="vi-VN" sz="2000" kern="1200" dirty="0"/>
            <a:t> ra </a:t>
          </a:r>
          <a:r>
            <a:rPr lang="vi-VN" sz="2000" kern="1200" dirty="0" err="1"/>
            <a:t>tàu</a:t>
          </a:r>
          <a:r>
            <a:rPr lang="vi-VN" sz="2000" kern="1200" dirty="0"/>
            <a:t> </a:t>
          </a:r>
          <a:r>
            <a:rPr lang="vi-VN" sz="2000" kern="1200" dirty="0" err="1"/>
            <a:t>thủy</a:t>
          </a:r>
          <a:r>
            <a:rPr lang="vi-VN" sz="2000" kern="1200" dirty="0"/>
            <a:t>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thay </a:t>
          </a:r>
          <a:r>
            <a:rPr lang="vi-VN" sz="2000" kern="1200" dirty="0" err="1"/>
            <a:t>thế</a:t>
          </a:r>
          <a:r>
            <a:rPr lang="vi-VN" sz="2000" kern="1200" dirty="0"/>
            <a:t> cho </a:t>
          </a:r>
          <a:r>
            <a:rPr lang="vi-VN" sz="2000" kern="1200" dirty="0" err="1"/>
            <a:t>những</a:t>
          </a:r>
          <a:r>
            <a:rPr lang="vi-VN" sz="2000" kern="1200" dirty="0"/>
            <a:t> </a:t>
          </a:r>
          <a:r>
            <a:rPr lang="vi-VN" sz="2000" kern="1200" dirty="0" err="1"/>
            <a:t>mái</a:t>
          </a:r>
          <a:r>
            <a:rPr lang="vi-VN" sz="2000" kern="1200" dirty="0"/>
            <a:t> </a:t>
          </a:r>
          <a:r>
            <a:rPr lang="vi-VN" sz="2000" kern="1200" dirty="0" err="1"/>
            <a:t>chèo</a:t>
          </a:r>
          <a:r>
            <a:rPr lang="vi-VN" sz="2000" kern="1200" dirty="0"/>
            <a:t> hay </a:t>
          </a:r>
          <a:r>
            <a:rPr lang="vi-VN" sz="2000" kern="1200" dirty="0" err="1"/>
            <a:t>những</a:t>
          </a:r>
          <a:r>
            <a:rPr lang="vi-VN" sz="2000" kern="1200" dirty="0"/>
            <a:t> </a:t>
          </a:r>
          <a:r>
            <a:rPr lang="vi-VN" sz="2000" kern="1200" dirty="0" err="1"/>
            <a:t>cánh</a:t>
          </a:r>
          <a:r>
            <a:rPr lang="vi-VN" sz="2000" kern="1200" dirty="0"/>
            <a:t> </a:t>
          </a:r>
          <a:r>
            <a:rPr lang="vi-VN" sz="2000" kern="1200" dirty="0" err="1"/>
            <a:t>buồm</a:t>
          </a:r>
          <a:r>
            <a:rPr lang="vi-VN" sz="2000" kern="1200" dirty="0"/>
            <a:t>.</a:t>
          </a:r>
          <a:endParaRPr lang="en-US" sz="2000" kern="1200" dirty="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08210"/>
          <a:ext cx="6921800" cy="1841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Arial" panose="020B0604020202020204" pitchFamily="34" charset="0"/>
              <a:cs typeface="Arial" panose="020B0604020202020204" pitchFamily="34" charset="0"/>
            </a:rPr>
            <a:t>Trong </a:t>
          </a:r>
          <a:r>
            <a:rPr lang="vi-VN" sz="2400" kern="1200" dirty="0" err="1">
              <a:latin typeface="Arial" panose="020B0604020202020204" pitchFamily="34" charset="0"/>
              <a:cs typeface="Arial" panose="020B0604020202020204" pitchFamily="34" charset="0"/>
            </a:rPr>
            <a:t>lĩnh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vực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kỹ</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thuật</a:t>
          </a:r>
          <a:r>
            <a:rPr lang="vi-VN" sz="2400" kern="1200" dirty="0">
              <a:latin typeface="Arial" panose="020B0604020202020204" pitchFamily="34" charset="0"/>
              <a:cs typeface="Arial" panose="020B0604020202020204" pitchFamily="34" charset="0"/>
            </a:rPr>
            <a:t> quân </a:t>
          </a:r>
          <a:r>
            <a:rPr lang="vi-VN" sz="2400" kern="1200" dirty="0" err="1">
              <a:latin typeface="Arial" panose="020B0604020202020204" pitchFamily="34" charset="0"/>
              <a:cs typeface="Arial" panose="020B0604020202020204" pitchFamily="34" charset="0"/>
            </a:rPr>
            <a:t>sự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diễn</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cuộc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mạng</a:t>
          </a:r>
          <a:r>
            <a:rPr lang="vi-VN" sz="2400" kern="1200" dirty="0">
              <a:latin typeface="Arial" panose="020B0604020202020204" pitchFamily="34" charset="0"/>
              <a:cs typeface="Arial" panose="020B0604020202020204" pitchFamily="34" charset="0"/>
            </a:rPr>
            <a:t> cơ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động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trang </a:t>
          </a:r>
          <a:r>
            <a:rPr lang="vi-VN" sz="2400" kern="1200" dirty="0" err="1">
              <a:latin typeface="Arial" panose="020B0604020202020204" pitchFamily="34" charset="0"/>
              <a:cs typeface="Arial" panose="020B0604020202020204" pitchFamily="34" charset="0"/>
            </a:rPr>
            <a:t>bị</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điển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hình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là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sử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trong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nhất</a:t>
          </a:r>
          <a:r>
            <a:rPr lang="vi-VN" sz="2400" kern="1200" dirty="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0" y="4408210"/>
        <a:ext cx="6921800" cy="1841463"/>
      </dsp:txXfrm>
    </dsp:sp>
    <dsp:sp modelId="{FF4826AB-78EB-4F8D-9C50-CB1C41C2BE62}">
      <dsp:nvSpPr>
        <dsp:cNvPr id="0" name=""/>
        <dsp:cNvSpPr/>
      </dsp:nvSpPr>
      <dsp:spPr>
        <a:xfrm rot="10800000">
          <a:off x="0" y="2204779"/>
          <a:ext cx="6921800" cy="2225132"/>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a:t>
          </a:r>
          <a:r>
            <a:rPr lang="vi-VN" sz="2400" kern="12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kern="1200">
              <a:latin typeface="Arial" panose="020B0604020202020204" pitchFamily="34" charset="0"/>
              <a:cs typeface="Arial" panose="020B0604020202020204" pitchFamily="34" charset="0"/>
            </a:rPr>
            <a:t>.</a:t>
          </a:r>
        </a:p>
      </dsp:txBody>
      <dsp:txXfrm rot="10800000">
        <a:off x="0" y="2204779"/>
        <a:ext cx="6921800" cy="1445824"/>
      </dsp:txXfrm>
    </dsp:sp>
    <dsp:sp modelId="{434C2ED4-D2D4-47F3-B05F-B355C63059CB}">
      <dsp:nvSpPr>
        <dsp:cNvPr id="0" name=""/>
        <dsp:cNvSpPr/>
      </dsp:nvSpPr>
      <dsp:spPr>
        <a:xfrm rot="10800000">
          <a:off x="0" y="1349"/>
          <a:ext cx="6921800" cy="222513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N</a:t>
          </a:r>
          <a:r>
            <a:rPr lang="vi-VN" sz="2400" kern="1200" dirty="0">
              <a:latin typeface="Arial" panose="020B0604020202020204" pitchFamily="34" charset="0"/>
              <a:cs typeface="Arial" panose="020B0604020202020204" pitchFamily="34" charset="0"/>
            </a:rPr>
            <a:t>ăm 1880</a:t>
          </a:r>
          <a:r>
            <a:rPr lang="en-US" sz="2400" kern="1200" dirty="0">
              <a:latin typeface="Arial" panose="020B0604020202020204" pitchFamily="34" charset="0"/>
              <a:cs typeface="Arial" panose="020B0604020202020204" pitchFamily="34" charset="0"/>
            </a:rPr>
            <a:t>, c</a:t>
          </a:r>
          <a:r>
            <a:rPr lang="vi-VN" sz="2400" kern="1200" dirty="0" err="1">
              <a:latin typeface="Arial" panose="020B0604020202020204" pitchFamily="34" charset="0"/>
              <a:cs typeface="Arial" panose="020B0604020202020204" pitchFamily="34" charset="0"/>
            </a:rPr>
            <a:t>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truyền</a:t>
          </a:r>
          <a:r>
            <a:rPr lang="vi-VN" sz="2400" kern="1200" dirty="0">
              <a:latin typeface="Arial" panose="020B0604020202020204" pitchFamily="34" charset="0"/>
              <a:cs typeface="Arial" panose="020B0604020202020204" pitchFamily="34" charset="0"/>
            </a:rPr>
            <a:t> thông như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tín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liên </a:t>
          </a:r>
          <a:r>
            <a:rPr lang="vi-VN" sz="2400" kern="1200" dirty="0" err="1">
              <a:latin typeface="Arial" panose="020B0604020202020204" pitchFamily="34" charset="0"/>
              <a:cs typeface="Arial" panose="020B0604020202020204" pitchFamily="34" charset="0"/>
            </a:rPr>
            <a:t>lạc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bằng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ngay </a:t>
          </a:r>
          <a:r>
            <a:rPr lang="vi-VN" sz="2400" kern="1200" dirty="0" err="1">
              <a:latin typeface="Arial" panose="020B0604020202020204" pitchFamily="34" charset="0"/>
              <a:cs typeface="Arial" panose="020B0604020202020204" pitchFamily="34" charset="0"/>
            </a:rPr>
            <a:t>lập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tức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ứng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trên </a:t>
          </a:r>
          <a:r>
            <a:rPr lang="vi-VN" sz="2400" kern="1200" dirty="0" err="1">
              <a:latin typeface="Arial" panose="020B0604020202020204" pitchFamily="34" charset="0"/>
              <a:cs typeface="Arial" panose="020B0604020202020204" pitchFamily="34" charset="0"/>
            </a:rPr>
            <a:t>khắp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en-US" sz="2400" kern="1200" dirty="0">
              <a:latin typeface="Arial" panose="020B0604020202020204" pitchFamily="34" charset="0"/>
              <a:cs typeface="Arial" panose="020B0604020202020204" pitchFamily="34" charset="0"/>
            </a:rPr>
            <a:t>.</a:t>
          </a:r>
        </a:p>
      </dsp:txBody>
      <dsp:txXfrm rot="10800000">
        <a:off x="0" y="1349"/>
        <a:ext cx="6921800" cy="144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54920" y="9342"/>
          <a:ext cx="6842799" cy="17671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276710" y="406946"/>
          <a:ext cx="973821" cy="97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349014" y="22980"/>
          <a:ext cx="5100625"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vào</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khoảng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từ</a:t>
          </a:r>
          <a:r>
            <a:rPr lang="en-US" sz="2400" kern="1200" dirty="0">
              <a:latin typeface="Arial" panose="020B0604020202020204" pitchFamily="34" charset="0"/>
              <a:cs typeface="Arial" panose="020B0604020202020204" pitchFamily="34" charset="0"/>
            </a:rPr>
            <a:t> 1969, </a:t>
          </a:r>
          <a:r>
            <a:rPr lang="en-US" sz="2400" kern="1200" dirty="0" err="1">
              <a:latin typeface="Arial" panose="020B0604020202020204" pitchFamily="34" charset="0"/>
              <a:cs typeface="Arial" panose="020B0604020202020204" pitchFamily="34" charset="0"/>
            </a:rPr>
            <a:t>với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sự</a:t>
          </a:r>
          <a:r>
            <a:rPr lang="en-US" sz="2400" kern="1200" dirty="0">
              <a:latin typeface="Arial" panose="020B0604020202020204" pitchFamily="34" charset="0"/>
              <a:cs typeface="Arial" panose="020B0604020202020204" pitchFamily="34" charset="0"/>
            </a:rPr>
            <a:t> ra </a:t>
          </a:r>
          <a:r>
            <a:rPr lang="en-US"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lan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tỏa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của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(CNTT), </a:t>
          </a:r>
          <a:r>
            <a:rPr lang="en-US" sz="2400" kern="1200" dirty="0" err="1">
              <a:latin typeface="Arial" panose="020B0604020202020204" pitchFamily="34" charset="0"/>
              <a:cs typeface="Arial" panose="020B0604020202020204" pitchFamily="34" charset="0"/>
            </a:rPr>
            <a:t>sử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dụng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điện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tử</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và</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công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nghệ</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thông</a:t>
          </a:r>
          <a:r>
            <a:rPr lang="en-US" sz="2400" kern="1200" dirty="0">
              <a:latin typeface="Arial" panose="020B0604020202020204" pitchFamily="34" charset="0"/>
              <a:cs typeface="Arial" panose="020B0604020202020204" pitchFamily="34" charset="0"/>
            </a:rPr>
            <a:t> tin </a:t>
          </a:r>
          <a:r>
            <a:rPr lang="en-US" sz="2400" kern="1200" dirty="0" err="1">
              <a:latin typeface="Arial" panose="020B0604020202020204" pitchFamily="34" charset="0"/>
              <a:cs typeface="Arial" panose="020B0604020202020204" pitchFamily="34" charset="0"/>
            </a:rPr>
            <a:t>để</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tự</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động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hóa</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sản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xuất</a:t>
          </a:r>
          <a:r>
            <a:rPr lang="en-US" sz="2400" kern="1200" dirty="0">
              <a:latin typeface="Arial" panose="020B0604020202020204" pitchFamily="34" charset="0"/>
              <a:cs typeface="Arial" panose="020B0604020202020204" pitchFamily="34" charset="0"/>
            </a:rPr>
            <a:t>.</a:t>
          </a:r>
        </a:p>
      </dsp:txBody>
      <dsp:txXfrm>
        <a:off x="1349014" y="22980"/>
        <a:ext cx="5100625" cy="1768855"/>
      </dsp:txXfrm>
    </dsp:sp>
    <dsp:sp modelId="{4A4A786C-884D-443B-812E-06502AF1F825}">
      <dsp:nvSpPr>
        <dsp:cNvPr id="0" name=""/>
        <dsp:cNvSpPr/>
      </dsp:nvSpPr>
      <dsp:spPr>
        <a:xfrm>
          <a:off x="-54920" y="2131968"/>
          <a:ext cx="6842799" cy="17671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338898" y="2515081"/>
          <a:ext cx="973821" cy="97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293771" y="2067140"/>
          <a:ext cx="5293127"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Cuộc cách mạng 3.0 còn </a:t>
          </a:r>
          <a:r>
            <a:rPr lang="vi-VN" sz="24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400" kern="1200">
            <a:latin typeface="Arial" panose="020B0604020202020204" pitchFamily="34" charset="0"/>
            <a:cs typeface="Arial" panose="020B0604020202020204" pitchFamily="34" charset="0"/>
          </a:endParaRPr>
        </a:p>
      </dsp:txBody>
      <dsp:txXfrm>
        <a:off x="1293771" y="2067140"/>
        <a:ext cx="5293127" cy="1768855"/>
      </dsp:txXfrm>
    </dsp:sp>
    <dsp:sp modelId="{A1723084-8B3C-4EC6-9AF2-1761AFF359D9}">
      <dsp:nvSpPr>
        <dsp:cNvPr id="0" name=""/>
        <dsp:cNvSpPr/>
      </dsp:nvSpPr>
      <dsp:spPr>
        <a:xfrm>
          <a:off x="-54920" y="4254595"/>
          <a:ext cx="6842799" cy="17671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305701" y="4666690"/>
          <a:ext cx="973821" cy="97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609638" y="4263937"/>
          <a:ext cx="4746126" cy="1768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04" tIns="187204" rIns="187204" bIns="187204" numCol="1" spcCol="1270" anchor="ctr" anchorCtr="0">
          <a:noAutofit/>
        </a:bodyPr>
        <a:lstStyle/>
        <a:p>
          <a:pPr marL="0" lvl="0" indent="0" algn="l" defTabSz="1066800">
            <a:lnSpc>
              <a:spcPct val="100000"/>
            </a:lnSpc>
            <a:spcBef>
              <a:spcPct val="0"/>
            </a:spcBef>
            <a:spcAft>
              <a:spcPct val="35000"/>
            </a:spcAft>
            <a:buNone/>
          </a:pPr>
          <a:r>
            <a:rPr lang="en-US" sz="24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609638" y="4263937"/>
        <a:ext cx="4746126" cy="1768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16"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0393"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Khả</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năng</a:t>
          </a:r>
          <a:r>
            <a:rPr lang="en-US" sz="2400" kern="1200" dirty="0">
              <a:latin typeface="Arial" panose="020B0604020202020204" pitchFamily="34" charset="0"/>
              <a:cs typeface="Arial" panose="020B0604020202020204" pitchFamily="34" charset="0"/>
            </a:rPr>
            <a:t> t</a:t>
          </a:r>
          <a:r>
            <a:rPr lang="vi-VN" sz="2400" kern="1200" dirty="0">
              <a:latin typeface="Arial" panose="020B0604020202020204" pitchFamily="34" charset="0"/>
              <a:cs typeface="Arial" panose="020B0604020202020204" pitchFamily="34" charset="0"/>
            </a:rPr>
            <a:t>ư</a:t>
          </a:r>
          <a:r>
            <a:rPr lang="en-US" sz="2400" kern="1200" dirty="0" err="1">
              <a:latin typeface="Arial" panose="020B0604020202020204" pitchFamily="34" charset="0"/>
              <a:cs typeface="Arial" panose="020B0604020202020204" pitchFamily="34" charset="0"/>
            </a:rPr>
            <a:t>ơng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tác</a:t>
          </a:r>
          <a:endParaRPr lang="en-US" sz="2400" kern="1200" dirty="0">
            <a:latin typeface="Arial" panose="020B0604020202020204" pitchFamily="34" charset="0"/>
            <a:cs typeface="Arial" panose="020B0604020202020204" pitchFamily="34" charset="0"/>
          </a:endParaRPr>
        </a:p>
      </dsp:txBody>
      <dsp:txXfrm>
        <a:off x="291784" y="1144082"/>
        <a:ext cx="2142703" cy="1330401"/>
      </dsp:txXfrm>
    </dsp:sp>
    <dsp:sp modelId="{6D1E4326-84F6-4804-8647-7BEE4F755022}">
      <dsp:nvSpPr>
        <dsp:cNvPr id="0" name=""/>
        <dsp:cNvSpPr/>
      </dsp:nvSpPr>
      <dsp:spPr>
        <a:xfrm>
          <a:off x="2723155"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70431"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Minh bạch thông tin</a:t>
          </a:r>
        </a:p>
      </dsp:txBody>
      <dsp:txXfrm>
        <a:off x="3011822" y="1144082"/>
        <a:ext cx="2142703" cy="1330401"/>
      </dsp:txXfrm>
    </dsp:sp>
    <dsp:sp modelId="{724C8D02-51F6-4A44-B90C-89384AD8DC59}">
      <dsp:nvSpPr>
        <dsp:cNvPr id="0" name=""/>
        <dsp:cNvSpPr/>
      </dsp:nvSpPr>
      <dsp:spPr>
        <a:xfrm>
          <a:off x="5443193"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690469"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Công nghệ hổ trợ</a:t>
          </a:r>
        </a:p>
      </dsp:txBody>
      <dsp:txXfrm>
        <a:off x="5731860" y="1144082"/>
        <a:ext cx="2142703" cy="1330401"/>
      </dsp:txXfrm>
    </dsp:sp>
    <dsp:sp modelId="{6CCB6C09-ED7D-4EA9-95B6-59931091D442}">
      <dsp:nvSpPr>
        <dsp:cNvPr id="0" name=""/>
        <dsp:cNvSpPr/>
      </dsp:nvSpPr>
      <dsp:spPr>
        <a:xfrm>
          <a:off x="8163231"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10508"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Phân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quyền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quyết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p>
      </dsp:txBody>
      <dsp:txXfrm>
        <a:off x="8451899" y="1144082"/>
        <a:ext cx="2142703" cy="13304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a:xfrm>
            <a:off x="838200" y="1825625"/>
            <a:ext cx="10515600" cy="43513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a:xfrm>
            <a:off x="838200" y="1825625"/>
            <a:ext cx="10515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5/30/2019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5/30/2019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1F79D-2FE8-4A33-9578-D7D156F2A09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185201" y="4535114"/>
            <a:ext cx="2543778" cy="1998322"/>
          </a:xfrm>
          <a:prstGeom prst="rect">
            <a:avLst/>
          </a:prstGeom>
        </p:spPr>
      </p:pic>
      <p:sp>
        <p:nvSpPr>
          <p:cNvPr id="7" name="TextBox 6">
            <a:extLst>
              <a:ext uri="{FF2B5EF4-FFF2-40B4-BE49-F238E27FC236}">
                <a16:creationId xmlns:a16="http://schemas.microsoft.com/office/drawing/2014/main" id="{B69F2012-526E-4F13-BACE-08D9C0518D38}"/>
              </a:ext>
            </a:extLst>
          </p:cNvPr>
          <p:cNvSpPr txBox="1"/>
          <p:nvPr/>
        </p:nvSpPr>
        <p:spPr>
          <a:xfrm>
            <a:off x="0" y="165259"/>
            <a:ext cx="12192000" cy="1384995"/>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ĐẠI HỌC QUỐC GIA THÀNH PHỐ HỒ CHÍ MINH</a:t>
            </a:r>
          </a:p>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t>
            </a: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ƯỜNG ĐẠI HỌC KHOA HỌC TỰ NHIÊN</a:t>
            </a:r>
          </a:p>
          <a:p>
            <a:pPr algn="ct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KHOA CÔNG NGHỆ THÔNG TIN</a:t>
            </a:r>
          </a:p>
        </p:txBody>
      </p:sp>
      <p:sp>
        <p:nvSpPr>
          <p:cNvPr id="8" name="Rectangle 7">
            <a:extLst>
              <a:ext uri="{FF2B5EF4-FFF2-40B4-BE49-F238E27FC236}">
                <a16:creationId xmlns:a16="http://schemas.microsoft.com/office/drawing/2014/main" id="{4638BC00-2B5D-489E-9F8E-10B070C20CDB}"/>
              </a:ext>
            </a:extLst>
          </p:cNvPr>
          <p:cNvSpPr/>
          <p:nvPr/>
        </p:nvSpPr>
        <p:spPr>
          <a:xfrm>
            <a:off x="2548813" y="1731069"/>
            <a:ext cx="703631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ĐỒ ÁN CUỐI KÌ</a:t>
            </a:r>
          </a:p>
        </p:txBody>
      </p:sp>
      <p:sp>
        <p:nvSpPr>
          <p:cNvPr id="9" name="TextBox 8">
            <a:extLst>
              <a:ext uri="{FF2B5EF4-FFF2-40B4-BE49-F238E27FC236}">
                <a16:creationId xmlns:a16="http://schemas.microsoft.com/office/drawing/2014/main" id="{4EF4AB65-B5FF-4698-BA9B-F822363A2D33}"/>
              </a:ext>
            </a:extLst>
          </p:cNvPr>
          <p:cNvSpPr txBox="1"/>
          <p:nvPr/>
        </p:nvSpPr>
        <p:spPr>
          <a:xfrm>
            <a:off x="2548812" y="2835214"/>
            <a:ext cx="7036316" cy="830997"/>
          </a:xfrm>
          <a:prstGeom prst="rect">
            <a:avLst/>
          </a:prstGeom>
          <a:noFill/>
        </p:spPr>
        <p:txBody>
          <a:bodyPr wrap="squar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KĨ NĂNG SOẠN BÁO CÁO,</a:t>
            </a:r>
          </a:p>
          <a:p>
            <a:pPr algn="ctr"/>
            <a:r>
              <a:rPr lang="en-US" sz="2400" dirty="0">
                <a:solidFill>
                  <a:schemeClr val="accent1">
                    <a:lumMod val="75000"/>
                  </a:schemeClr>
                </a:solidFill>
                <a:latin typeface="Arial" panose="020B0604020202020204" pitchFamily="34" charset="0"/>
                <a:cs typeface="Arial" panose="020B0604020202020204" pitchFamily="34" charset="0"/>
              </a:rPr>
              <a:t>TRÌNH BÀY VÀ LÀM VIỆC NHÓM</a:t>
            </a:r>
            <a:endParaRPr lang="vi-VN" sz="24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D54A1B-D3FA-4B27-82BA-21534AB477C9}"/>
              </a:ext>
            </a:extLst>
          </p:cNvPr>
          <p:cNvSpPr txBox="1"/>
          <p:nvPr/>
        </p:nvSpPr>
        <p:spPr>
          <a:xfrm>
            <a:off x="2948739" y="4110362"/>
            <a:ext cx="6236462" cy="461665"/>
          </a:xfrm>
          <a:prstGeom prst="rect">
            <a:avLst/>
          </a:prstGeom>
          <a:noFill/>
        </p:spPr>
        <p:txBody>
          <a:bodyPr wrap="square" rtlCol="0">
            <a:spAutoFit/>
          </a:bodyPr>
          <a:lstStyle/>
          <a:p>
            <a:pPr algn="ctr"/>
            <a:r>
              <a:rPr lang="en-US" sz="2400" b="1" i="1" dirty="0" err="1">
                <a:latin typeface="Arial" panose="020B0604020202020204" pitchFamily="34" charset="0"/>
                <a:cs typeface="Arial" panose="020B0604020202020204" pitchFamily="34" charset="0"/>
              </a:rPr>
              <a:t>Giáo</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viên</a:t>
            </a:r>
            <a:r>
              <a:rPr lang="en-US" sz="2400" b="1" i="1" dirty="0">
                <a:latin typeface="Arial" panose="020B0604020202020204" pitchFamily="34" charset="0"/>
                <a:cs typeface="Arial" panose="020B0604020202020204" pitchFamily="34" charset="0"/>
              </a:rPr>
              <a:t> h</a:t>
            </a:r>
            <a:r>
              <a:rPr lang="vi-VN" sz="2400" b="1" i="1" dirty="0">
                <a:latin typeface="Arial" panose="020B0604020202020204" pitchFamily="34" charset="0"/>
                <a:cs typeface="Arial" panose="020B0604020202020204" pitchFamily="34" charset="0"/>
              </a:rPr>
              <a:t>ư</a:t>
            </a:r>
            <a:r>
              <a:rPr lang="en-US" sz="2400" b="1" i="1" dirty="0" err="1">
                <a:latin typeface="Arial" panose="020B0604020202020204" pitchFamily="34" charset="0"/>
                <a:cs typeface="Arial" panose="020B0604020202020204" pitchFamily="34" charset="0"/>
              </a:rPr>
              <a:t>ớng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dẫn</a:t>
            </a:r>
            <a:r>
              <a:rPr lang="en-US" sz="2400" b="1"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Huy</a:t>
            </a:r>
            <a:endParaRPr lang="vi-V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694C5C-BC1E-48FC-A9DF-26123F16492E}"/>
              </a:ext>
            </a:extLst>
          </p:cNvPr>
          <p:cNvSpPr txBox="1"/>
          <p:nvPr/>
        </p:nvSpPr>
        <p:spPr>
          <a:xfrm>
            <a:off x="463021" y="4958873"/>
            <a:ext cx="6031746" cy="1569660"/>
          </a:xfrm>
          <a:prstGeom prst="rect">
            <a:avLst/>
          </a:prstGeom>
          <a:noFill/>
        </p:spPr>
        <p:txBody>
          <a:bodyPr wrap="square" rtlCol="0">
            <a:spAutoFit/>
          </a:bodyPr>
          <a:lstStyle/>
          <a:p>
            <a:r>
              <a:rPr lang="en-US" sz="2400" b="1" i="1" dirty="0" err="1">
                <a:latin typeface="Arial" panose="020B0604020202020204" pitchFamily="34" charset="0"/>
                <a:cs typeface="Arial" panose="020B0604020202020204" pitchFamily="34" charset="0"/>
              </a:rPr>
              <a:t>Nhóm</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thực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hiện</a:t>
            </a:r>
            <a:r>
              <a:rPr lang="en-US" sz="2400" b="1" i="1"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Quyên</a:t>
            </a:r>
            <a:r>
              <a:rPr lang="en-US" sz="2400" dirty="0">
                <a:latin typeface="Arial" panose="020B0604020202020204" pitchFamily="34" charset="0"/>
                <a:cs typeface="Arial" panose="020B0604020202020204" pitchFamily="34" charset="0"/>
              </a:rPr>
              <a:t>	18600376</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18600250</a:t>
            </a:r>
          </a:p>
          <a:p>
            <a:r>
              <a:rPr lang="en-US" sz="2400" dirty="0">
                <a:latin typeface="Arial" panose="020B0604020202020204" pitchFamily="34" charset="0"/>
                <a:cs typeface="Arial" panose="020B0604020202020204" pitchFamily="34" charset="0"/>
              </a:rPr>
              <a:t>Lê Thanh Trúc		18600293</a:t>
            </a:r>
            <a:endParaRPr lang="vi-VN"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A4765BE-48B0-4FE8-8441-36BD32ED1663}"/>
              </a:ext>
            </a:extLst>
          </p:cNvPr>
          <p:cNvSpPr txBox="1"/>
          <p:nvPr/>
        </p:nvSpPr>
        <p:spPr>
          <a:xfrm>
            <a:off x="3808266" y="3666211"/>
            <a:ext cx="4517409"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CHỦ ĐỀ: </a:t>
            </a:r>
            <a:r>
              <a:rPr lang="en-US" sz="2400" dirty="0">
                <a:latin typeface="Arial" panose="020B0604020202020204" pitchFamily="34" charset="0"/>
                <a:cs typeface="Arial" panose="020B0604020202020204" pitchFamily="34" charset="0"/>
              </a:rPr>
              <a:t>CÔNG NGHIỆP 4.0</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3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2.2.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pPr algn="just"/>
            <a:r>
              <a:rPr lang="vi-VN" sz="2400" dirty="0">
                <a:solidFill>
                  <a:srgbClr val="000000"/>
                </a:solidFill>
              </a:rPr>
              <a:t>Ngay sau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tiếp</a:t>
            </a:r>
            <a:r>
              <a:rPr lang="vi-VN" sz="2400" dirty="0">
                <a:solidFill>
                  <a:srgbClr val="000000"/>
                </a:solidFill>
              </a:rPr>
              <a:t> </a:t>
            </a:r>
            <a:r>
              <a:rPr lang="vi-VN" sz="2400" dirty="0" err="1">
                <a:solidFill>
                  <a:srgbClr val="000000"/>
                </a:solidFill>
              </a:rPr>
              <a:t>diễn</a:t>
            </a:r>
            <a:r>
              <a:rPr lang="vi-VN" sz="2400" dirty="0">
                <a:solidFill>
                  <a:srgbClr val="000000"/>
                </a:solidFill>
              </a:rPr>
              <a:t> sau </a:t>
            </a:r>
            <a:r>
              <a:rPr lang="vi-VN" sz="2400" dirty="0" err="1">
                <a:solidFill>
                  <a:srgbClr val="000000"/>
                </a:solidFill>
              </a:rPr>
              <a:t>đó</a:t>
            </a:r>
            <a:r>
              <a:rPr lang="vi-VN" sz="2400" dirty="0">
                <a:solidFill>
                  <a:srgbClr val="000000"/>
                </a:solidFill>
              </a:rPr>
              <a:t> </a:t>
            </a:r>
            <a:r>
              <a:rPr lang="vi-VN" sz="2400" dirty="0" err="1">
                <a:solidFill>
                  <a:srgbClr val="000000"/>
                </a:solidFill>
              </a:rPr>
              <a:t>từ</a:t>
            </a:r>
            <a:r>
              <a:rPr lang="vi-VN" sz="2400" dirty="0">
                <a:solidFill>
                  <a:srgbClr val="000000"/>
                </a:solidFill>
              </a:rPr>
              <a:t> </a:t>
            </a:r>
            <a:r>
              <a:rPr lang="vi-VN" sz="2400" dirty="0" err="1">
                <a:solidFill>
                  <a:srgbClr val="000000"/>
                </a:solidFill>
              </a:rPr>
              <a:t>nửa</a:t>
            </a:r>
            <a:r>
              <a:rPr lang="vi-VN" sz="2400" dirty="0">
                <a:solidFill>
                  <a:srgbClr val="000000"/>
                </a:solidFill>
              </a:rPr>
              <a:t> </a:t>
            </a:r>
            <a:r>
              <a:rPr lang="vi-VN" sz="2400" dirty="0" err="1">
                <a:solidFill>
                  <a:srgbClr val="000000"/>
                </a:solidFill>
              </a:rPr>
              <a:t>cuối</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kỷ</a:t>
            </a:r>
            <a:r>
              <a:rPr lang="vi-VN" sz="2400" dirty="0">
                <a:solidFill>
                  <a:srgbClr val="000000"/>
                </a:solidFill>
              </a:rPr>
              <a:t> 19 </a:t>
            </a:r>
            <a:r>
              <a:rPr lang="vi-VN" sz="2400" dirty="0" err="1">
                <a:solidFill>
                  <a:srgbClr val="000000"/>
                </a:solidFill>
              </a:rPr>
              <a:t>nhờ</a:t>
            </a:r>
            <a:r>
              <a:rPr lang="vi-VN" sz="2400" dirty="0">
                <a:solidFill>
                  <a:srgbClr val="000000"/>
                </a:solidFill>
              </a:rPr>
              <a:t> </a:t>
            </a:r>
            <a:r>
              <a:rPr lang="vi-VN" sz="2400" dirty="0" err="1">
                <a:solidFill>
                  <a:srgbClr val="000000"/>
                </a:solidFill>
              </a:rPr>
              <a:t>dầu</a:t>
            </a:r>
            <a:r>
              <a:rPr lang="vi-VN" sz="2400" dirty="0">
                <a:solidFill>
                  <a:srgbClr val="000000"/>
                </a:solidFill>
              </a:rPr>
              <a:t> </a:t>
            </a:r>
            <a:r>
              <a:rPr lang="vi-VN" sz="2400" dirty="0" err="1">
                <a:solidFill>
                  <a:srgbClr val="000000"/>
                </a:solidFill>
              </a:rPr>
              <a:t>mỏ</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động</a:t>
            </a:r>
            <a:r>
              <a:rPr lang="vi-VN" sz="2400" dirty="0">
                <a:solidFill>
                  <a:srgbClr val="000000"/>
                </a:solidFill>
              </a:rPr>
              <a:t> cơ </a:t>
            </a:r>
            <a:r>
              <a:rPr lang="vi-VN" sz="2400" dirty="0" err="1">
                <a:solidFill>
                  <a:srgbClr val="000000"/>
                </a:solidFill>
              </a:rPr>
              <a:t>đốt</a:t>
            </a:r>
            <a:r>
              <a:rPr lang="vi-VN" sz="2400" dirty="0">
                <a:solidFill>
                  <a:srgbClr val="000000"/>
                </a:solidFill>
              </a:rPr>
              <a:t> trong.</a:t>
            </a:r>
            <a:endParaRPr lang="en-US" sz="2400" dirty="0">
              <a:solidFill>
                <a:srgbClr val="000000"/>
              </a:solidFill>
            </a:endParaRPr>
          </a:p>
          <a:p>
            <a:pPr algn="just"/>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điện</a:t>
            </a:r>
            <a:r>
              <a:rPr lang="vi-VN" sz="2400" dirty="0">
                <a:solidFill>
                  <a:srgbClr val="000000"/>
                </a:solidFill>
              </a:rPr>
              <a:t> năng </a:t>
            </a:r>
            <a:r>
              <a:rPr lang="vi-VN" sz="2400" dirty="0" err="1">
                <a:solidFill>
                  <a:srgbClr val="000000"/>
                </a:solidFill>
              </a:rPr>
              <a:t>được</a:t>
            </a:r>
            <a:r>
              <a:rPr lang="vi-VN" sz="2400" dirty="0">
                <a:solidFill>
                  <a:srgbClr val="000000"/>
                </a:solidFill>
              </a:rPr>
              <a:t> </a:t>
            </a:r>
            <a:r>
              <a:rPr lang="vi-VN" sz="2400" dirty="0" err="1">
                <a:solidFill>
                  <a:srgbClr val="000000"/>
                </a:solidFill>
              </a:rPr>
              <a:t>sử</a:t>
            </a:r>
            <a:r>
              <a:rPr lang="vi-VN" sz="2400" dirty="0">
                <a:solidFill>
                  <a:srgbClr val="000000"/>
                </a:solidFill>
              </a:rPr>
              <a:t> </a:t>
            </a:r>
            <a:r>
              <a:rPr lang="vi-VN" sz="2400" dirty="0" err="1">
                <a:solidFill>
                  <a:srgbClr val="000000"/>
                </a:solidFill>
              </a:rPr>
              <a:t>dụng</a:t>
            </a:r>
            <a:r>
              <a:rPr lang="vi-VN" sz="2400" dirty="0">
                <a:solidFill>
                  <a:srgbClr val="000000"/>
                </a:solidFill>
              </a:rPr>
              <a:t> </a:t>
            </a:r>
            <a:r>
              <a:rPr lang="vi-VN" sz="2400" dirty="0" err="1">
                <a:solidFill>
                  <a:srgbClr val="000000"/>
                </a:solidFill>
              </a:rPr>
              <a:t>nhiều</a:t>
            </a:r>
            <a:r>
              <a:rPr lang="vi-VN" sz="2400" dirty="0">
                <a:solidFill>
                  <a:srgbClr val="000000"/>
                </a:solidFill>
              </a:rPr>
              <a:t> hơn </a:t>
            </a:r>
            <a:r>
              <a:rPr lang="vi-VN" sz="2400" dirty="0" err="1">
                <a:solidFill>
                  <a:srgbClr val="000000"/>
                </a:solidFill>
              </a:rPr>
              <a:t>và</a:t>
            </a:r>
            <a:r>
              <a:rPr lang="vi-VN" sz="2400" dirty="0">
                <a:solidFill>
                  <a:srgbClr val="000000"/>
                </a:solidFill>
              </a:rPr>
              <a:t> công </a:t>
            </a:r>
            <a:r>
              <a:rPr lang="vi-VN" sz="2400" dirty="0" err="1">
                <a:solidFill>
                  <a:srgbClr val="000000"/>
                </a:solidFill>
              </a:rPr>
              <a:t>nghệ</a:t>
            </a:r>
            <a:r>
              <a:rPr lang="vi-VN" sz="2400" dirty="0">
                <a:solidFill>
                  <a:srgbClr val="000000"/>
                </a:solidFill>
              </a:rPr>
              <a:t> </a:t>
            </a:r>
            <a:r>
              <a:rPr lang="vi-VN" sz="2400" dirty="0" err="1">
                <a:solidFill>
                  <a:srgbClr val="000000"/>
                </a:solidFill>
              </a:rPr>
              <a:t>kỹ</a:t>
            </a:r>
            <a:r>
              <a:rPr lang="vi-VN" sz="2400" dirty="0">
                <a:solidFill>
                  <a:srgbClr val="000000"/>
                </a:solidFill>
              </a:rPr>
              <a:t> </a:t>
            </a:r>
            <a:r>
              <a:rPr lang="vi-VN" sz="2400" dirty="0" err="1">
                <a:solidFill>
                  <a:srgbClr val="000000"/>
                </a:solidFill>
              </a:rPr>
              <a:t>thuật</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phát</a:t>
            </a:r>
            <a:r>
              <a:rPr lang="vi-VN" sz="2400" dirty="0">
                <a:solidFill>
                  <a:srgbClr val="000000"/>
                </a:solidFill>
              </a:rPr>
              <a:t> </a:t>
            </a:r>
            <a:r>
              <a:rPr lang="vi-VN" sz="2400" dirty="0" err="1">
                <a:solidFill>
                  <a:srgbClr val="000000"/>
                </a:solidFill>
              </a:rPr>
              <a:t>triển</a:t>
            </a:r>
            <a:r>
              <a:rPr lang="vi-VN" sz="2400" dirty="0">
                <a:solidFill>
                  <a:srgbClr val="000000"/>
                </a:solidFill>
              </a:rPr>
              <a:t> </a:t>
            </a:r>
            <a:r>
              <a:rPr lang="vi-VN" sz="2400" dirty="0" err="1">
                <a:solidFill>
                  <a:srgbClr val="000000"/>
                </a:solidFill>
              </a:rPr>
              <a:t>vượt</a:t>
            </a:r>
            <a:r>
              <a:rPr lang="vi-VN" sz="2400" dirty="0">
                <a:solidFill>
                  <a:srgbClr val="000000"/>
                </a:solidFill>
              </a:rPr>
              <a:t> </a:t>
            </a:r>
            <a:r>
              <a:rPr lang="vi-VN" sz="2400" dirty="0" err="1">
                <a:solidFill>
                  <a:srgbClr val="000000"/>
                </a:solidFill>
              </a:rPr>
              <a:t>bậc</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ngành</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cũng</a:t>
            </a:r>
            <a:r>
              <a:rPr lang="vi-VN" sz="2400" dirty="0">
                <a:solidFill>
                  <a:srgbClr val="000000"/>
                </a:solidFill>
              </a:rPr>
              <a:t> </a:t>
            </a:r>
            <a:r>
              <a:rPr lang="vi-VN" sz="2400" dirty="0" err="1">
                <a:solidFill>
                  <a:srgbClr val="000000"/>
                </a:solidFill>
              </a:rPr>
              <a:t>biến</a:t>
            </a:r>
            <a:r>
              <a:rPr lang="vi-VN" sz="2400" dirty="0">
                <a:solidFill>
                  <a:srgbClr val="000000"/>
                </a:solidFill>
              </a:rPr>
              <a:t> </a:t>
            </a:r>
            <a:r>
              <a:rPr lang="vi-VN" sz="2400" dirty="0" err="1">
                <a:solidFill>
                  <a:srgbClr val="000000"/>
                </a:solidFill>
              </a:rPr>
              <a:t>chuyển</a:t>
            </a:r>
            <a:r>
              <a:rPr lang="vi-VN" sz="2400" dirty="0">
                <a:solidFill>
                  <a:srgbClr val="000000"/>
                </a:solidFill>
              </a:rPr>
              <a:t> nhanh </a:t>
            </a:r>
            <a:r>
              <a:rPr lang="vi-VN" sz="2400" dirty="0" err="1">
                <a:solidFill>
                  <a:srgbClr val="000000"/>
                </a:solidFill>
              </a:rPr>
              <a:t>chóng</a:t>
            </a:r>
            <a:r>
              <a:rPr lang="vi-VN" sz="2400" dirty="0">
                <a:solidFill>
                  <a:srgbClr val="000000"/>
                </a:solidFill>
              </a:rPr>
              <a:t> </a:t>
            </a:r>
            <a:r>
              <a:rPr lang="vi-VN" sz="2400" dirty="0" err="1">
                <a:solidFill>
                  <a:srgbClr val="000000"/>
                </a:solidFill>
              </a:rPr>
              <a:t>với</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loạt</a:t>
            </a:r>
            <a:r>
              <a:rPr lang="vi-VN" sz="2400" dirty="0">
                <a:solidFill>
                  <a:srgbClr val="000000"/>
                </a:solidFill>
              </a:rPr>
              <a:t> dây </a:t>
            </a:r>
            <a:r>
              <a:rPr lang="vi-VN" sz="2400" dirty="0" err="1">
                <a:solidFill>
                  <a:srgbClr val="000000"/>
                </a:solidFill>
              </a:rPr>
              <a:t>chuyền</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a:t>
            </a:r>
            <a:endParaRPr lang="en-US" sz="2400" dirty="0">
              <a:solidFill>
                <a:srgbClr val="000000"/>
              </a:solidFill>
            </a:endParaRPr>
          </a:p>
          <a:p>
            <a:pPr algn="just"/>
            <a:r>
              <a:rPr lang="vi-VN" sz="2400" dirty="0" err="1">
                <a:solidFill>
                  <a:srgbClr val="000000"/>
                </a:solidFill>
              </a:rPr>
              <a:t>Nhờ</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này</a:t>
            </a:r>
            <a:r>
              <a:rPr lang="vi-VN" sz="2400" dirty="0">
                <a:solidFill>
                  <a:srgbClr val="000000"/>
                </a:solidFill>
              </a:rPr>
              <a:t> </a:t>
            </a:r>
            <a:r>
              <a:rPr lang="vi-VN" sz="2400" dirty="0" err="1">
                <a:solidFill>
                  <a:srgbClr val="000000"/>
                </a:solidFill>
              </a:rPr>
              <a:t>mà</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hưởng</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sống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đại</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chưa </a:t>
            </a:r>
            <a:r>
              <a:rPr lang="vi-VN" sz="2400" dirty="0" err="1">
                <a:solidFill>
                  <a:srgbClr val="000000"/>
                </a:solidFill>
              </a:rPr>
              <a:t>từng</a:t>
            </a:r>
            <a:r>
              <a:rPr lang="vi-VN" sz="2400" dirty="0">
                <a:solidFill>
                  <a:srgbClr val="000000"/>
                </a:solidFill>
              </a:rPr>
              <a:t> </a:t>
            </a:r>
            <a:r>
              <a:rPr lang="vi-VN" sz="2400" dirty="0" err="1">
                <a:solidFill>
                  <a:srgbClr val="000000"/>
                </a:solidFill>
              </a:rPr>
              <a:t>có</a:t>
            </a:r>
            <a:r>
              <a:rPr lang="en-US" sz="2400" dirty="0">
                <a:solidFill>
                  <a:srgbClr val="000000"/>
                </a:solidFill>
              </a:rPr>
              <a:t>. </a:t>
            </a:r>
            <a:r>
              <a:rPr lang="vi-VN" sz="2400" dirty="0" err="1">
                <a:solidFill>
                  <a:srgbClr val="000000"/>
                </a:solidFill>
              </a:rPr>
              <a:t>Mỹ</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nước</a:t>
            </a:r>
            <a:r>
              <a:rPr lang="vi-VN" sz="2400" dirty="0">
                <a:solidFill>
                  <a:srgbClr val="000000"/>
                </a:solidFill>
              </a:rPr>
              <a:t> Tây Âu </a:t>
            </a:r>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quốc</a:t>
            </a:r>
            <a:r>
              <a:rPr lang="vi-VN" sz="2400" dirty="0">
                <a:solidFill>
                  <a:srgbClr val="000000"/>
                </a:solidFill>
              </a:rPr>
              <a:t> gia </a:t>
            </a:r>
            <a:r>
              <a:rPr lang="vi-VN" sz="2400" dirty="0" err="1">
                <a:solidFill>
                  <a:srgbClr val="000000"/>
                </a:solidFill>
              </a:rPr>
              <a:t>có</a:t>
            </a:r>
            <a:r>
              <a:rPr lang="vi-VN" sz="2400" dirty="0">
                <a:solidFill>
                  <a:srgbClr val="000000"/>
                </a:solidFill>
              </a:rPr>
              <a:t> </a:t>
            </a:r>
            <a:r>
              <a:rPr lang="vi-VN" sz="2400" dirty="0" err="1">
                <a:solidFill>
                  <a:srgbClr val="000000"/>
                </a:solidFill>
              </a:rPr>
              <a:t>vị</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dẫn</a:t>
            </a:r>
            <a:r>
              <a:rPr lang="vi-VN" sz="2400" dirty="0">
                <a:solidFill>
                  <a:srgbClr val="000000"/>
                </a:solidFill>
              </a:rPr>
              <a:t> </a:t>
            </a:r>
            <a:r>
              <a:rPr lang="vi-VN" sz="2400" dirty="0" err="1">
                <a:solidFill>
                  <a:srgbClr val="000000"/>
                </a:solidFill>
              </a:rPr>
              <a:t>đầu</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3542193901"/>
              </p:ext>
            </p:extLst>
          </p:nvPr>
        </p:nvGraphicFramePr>
        <p:xfrm>
          <a:off x="4937951" y="303488"/>
          <a:ext cx="6921800" cy="62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6015389"/>
            <a:ext cx="7896249" cy="524528"/>
          </a:xfrm>
        </p:spPr>
        <p:txBody>
          <a:bodyPr/>
          <a:lstStyle/>
          <a:p>
            <a:r>
              <a:rPr lang="vi-VN" b="0" i="1" dirty="0" err="1"/>
              <a:t>Một</a:t>
            </a:r>
            <a:r>
              <a:rPr lang="vi-VN" b="0" i="1" dirty="0"/>
              <a:t> </a:t>
            </a:r>
            <a:r>
              <a:rPr lang="vi-VN" b="0" i="1" dirty="0" err="1"/>
              <a:t>xưởng</a:t>
            </a:r>
            <a:r>
              <a:rPr lang="vi-VN" b="0" i="1" dirty="0"/>
              <a:t> </a:t>
            </a:r>
            <a:r>
              <a:rPr lang="vi-VN" b="0" i="1" dirty="0" err="1"/>
              <a:t>sản</a:t>
            </a:r>
            <a:r>
              <a:rPr lang="vi-VN" b="0" i="1" dirty="0"/>
              <a:t> </a:t>
            </a:r>
            <a:r>
              <a:rPr lang="vi-VN" b="0" i="1" dirty="0" err="1"/>
              <a:t>xuất</a:t>
            </a:r>
            <a:r>
              <a:rPr lang="vi-VN" b="0" i="1" dirty="0"/>
              <a:t> </a:t>
            </a:r>
            <a:r>
              <a:rPr lang="vi-VN" b="0" i="1" dirty="0" err="1"/>
              <a:t>của</a:t>
            </a:r>
            <a:r>
              <a:rPr lang="vi-VN" b="0" i="1" dirty="0"/>
              <a:t> </a:t>
            </a:r>
            <a:r>
              <a:rPr lang="vi-VN" b="0" i="1" dirty="0" err="1"/>
              <a:t>nhà</a:t>
            </a:r>
            <a:r>
              <a:rPr lang="vi-VN" b="0" i="1" dirty="0"/>
              <a:t> </a:t>
            </a:r>
            <a:r>
              <a:rPr lang="vi-VN" b="0" i="1" dirty="0" err="1"/>
              <a:t>máy</a:t>
            </a:r>
            <a:r>
              <a:rPr lang="vi-VN" b="0" i="1" dirty="0"/>
              <a:t> </a:t>
            </a:r>
            <a:r>
              <a:rPr lang="vi-VN" b="0" i="1" dirty="0" err="1"/>
              <a:t>sản</a:t>
            </a:r>
            <a:r>
              <a:rPr lang="vi-VN" b="0" i="1" dirty="0"/>
              <a:t> </a:t>
            </a:r>
            <a:r>
              <a:rPr lang="vi-VN" b="0" i="1" dirty="0" err="1"/>
              <a:t>xuất</a:t>
            </a:r>
            <a:r>
              <a:rPr lang="vi-VN" b="0" i="1" dirty="0"/>
              <a:t> xe hơi </a:t>
            </a:r>
            <a:r>
              <a:rPr lang="vi-VN" b="0" i="1" dirty="0" err="1"/>
              <a:t>Ford</a:t>
            </a:r>
            <a:endParaRPr lang="en-US" b="0" i="1" dirty="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9031" y="563194"/>
            <a:ext cx="8833937" cy="5452195"/>
          </a:xfrm>
        </p:spPr>
      </p:pic>
    </p:spTree>
    <p:extLst>
      <p:ext uri="{BB962C8B-B14F-4D97-AF65-F5344CB8AC3E}">
        <p14:creationId xmlns:p14="http://schemas.microsoft.com/office/powerpoint/2010/main" val="2554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2.3.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447" y="2693914"/>
            <a:ext cx="7358801" cy="4164086"/>
          </a:xfrm>
        </p:spPr>
      </p:pic>
    </p:spTree>
    <p:extLst>
      <p:ext uri="{BB962C8B-B14F-4D97-AF65-F5344CB8AC3E}">
        <p14:creationId xmlns:p14="http://schemas.microsoft.com/office/powerpoint/2010/main" val="3460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dirty="0" err="1">
                <a:solidFill>
                  <a:srgbClr val="FFFFFF"/>
                </a:solidFill>
                <a:latin typeface="Arial" panose="020B0604020202020204" pitchFamily="34" charset="0"/>
                <a:cs typeface="Arial" panose="020B0604020202020204" pitchFamily="34" charset="0"/>
              </a:rPr>
              <a:t>Những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tiêu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biểu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cuộc</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lần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thứ</a:t>
            </a:r>
            <a:r>
              <a:rPr lang="en-US" dirty="0">
                <a:solidFill>
                  <a:srgbClr val="FFFFFF"/>
                </a:solidFill>
                <a:latin typeface="Arial" panose="020B0604020202020204" pitchFamily="34" charset="0"/>
                <a:cs typeface="Arial" panose="020B0604020202020204" pitchFamily="34" charset="0"/>
              </a:rPr>
              <a:t>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3709398879"/>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950637"/>
            <a:ext cx="11480494" cy="3318879"/>
          </a:xfrm>
        </p:spPr>
        <p:txBody>
          <a:bodyPr>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từ</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năm</a:t>
            </a:r>
            <a:r>
              <a:rPr lang="en-US" sz="2400" dirty="0">
                <a:solidFill>
                  <a:srgbClr val="000000"/>
                </a:solidFill>
                <a:latin typeface="Arial" panose="020B0604020202020204" pitchFamily="34" charset="0"/>
                <a:cs typeface="Arial" panose="020B0604020202020204" pitchFamily="34" charset="0"/>
              </a:rPr>
              <a:t> 2000 </a:t>
            </a:r>
            <a:r>
              <a:rPr lang="en-US" sz="2400" dirty="0" err="1">
                <a:solidFill>
                  <a:srgbClr val="000000"/>
                </a:solidFill>
                <a:latin typeface="Arial" panose="020B0604020202020204" pitchFamily="34" charset="0"/>
                <a:cs typeface="Arial" panose="020B0604020202020204" pitchFamily="34" charset="0"/>
              </a:rPr>
              <a:t>nhờ</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hợp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ranh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học</a:t>
            </a:r>
            <a:r>
              <a:rPr lang="en-US" sz="2400" dirty="0">
                <a:solidFill>
                  <a:srgbClr val="000000"/>
                </a:solidFill>
                <a:latin typeface="Arial" panose="020B0604020202020204" pitchFamily="34" charset="0"/>
                <a:cs typeface="Arial" panose="020B0604020202020204" pitchFamily="34" charset="0"/>
              </a:rPr>
              <a:t>.</a:t>
            </a:r>
          </a:p>
          <a:p>
            <a:pPr algn="just"/>
            <a:r>
              <a:rPr lang="vi-VN" sz="2400" dirty="0" err="1">
                <a:solidFill>
                  <a:srgbClr val="000000"/>
                </a:solidFill>
                <a:cs typeface="Arial" panose="020B0604020202020204" pitchFamily="34" charset="0"/>
              </a:rPr>
              <a:t>Tháng</a:t>
            </a:r>
            <a:r>
              <a:rPr lang="vi-VN" sz="2400" dirty="0">
                <a:solidFill>
                  <a:srgbClr val="000000"/>
                </a:solidFill>
                <a:cs typeface="Arial" panose="020B0604020202020204" pitchFamily="34" charset="0"/>
              </a:rPr>
              <a:t> 10 năm 2012,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tác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trình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bày</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một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loạt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khuyến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nghị</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hiện</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cho </a:t>
            </a:r>
            <a:r>
              <a:rPr lang="vi-VN" sz="2400" dirty="0" err="1">
                <a:solidFill>
                  <a:srgbClr val="000000"/>
                </a:solidFill>
                <a:cs typeface="Arial" panose="020B0604020202020204" pitchFamily="34" charset="0"/>
              </a:rPr>
              <a:t>chính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phủ</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thành</a:t>
            </a:r>
            <a:r>
              <a:rPr lang="vi-VN" sz="2400" dirty="0">
                <a:solidFill>
                  <a:srgbClr val="000000"/>
                </a:solidFill>
                <a:cs typeface="Arial" panose="020B0604020202020204" pitchFamily="34" charset="0"/>
              </a:rPr>
              <a:t> viên </a:t>
            </a:r>
            <a:r>
              <a:rPr lang="vi-VN" sz="2400" dirty="0" err="1">
                <a:solidFill>
                  <a:srgbClr val="000000"/>
                </a:solidFill>
                <a:cs typeface="Arial" panose="020B0604020202020204" pitchFamily="34" charset="0"/>
              </a:rPr>
              <a:t>của</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nhận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những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người</a:t>
            </a:r>
            <a:r>
              <a:rPr lang="vi-VN" sz="2400" dirty="0">
                <a:solidFill>
                  <a:srgbClr val="000000"/>
                </a:solidFill>
                <a:cs typeface="Arial" panose="020B0604020202020204" pitchFamily="34" charset="0"/>
              </a:rPr>
              <a:t> cha </a:t>
            </a:r>
            <a:r>
              <a:rPr lang="vi-VN" sz="2400" dirty="0" err="1">
                <a:solidFill>
                  <a:srgbClr val="000000"/>
                </a:solidFill>
                <a:cs typeface="Arial" panose="020B0604020202020204" pitchFamily="34" charset="0"/>
              </a:rPr>
              <a:t>sáng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lập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đằng</a:t>
            </a:r>
            <a:r>
              <a:rPr lang="vi-VN" sz="2400" dirty="0">
                <a:solidFill>
                  <a:srgbClr val="000000"/>
                </a:solidFill>
                <a:cs typeface="Arial" panose="020B0604020202020204" pitchFamily="34" charset="0"/>
              </a:rPr>
              <a:t> sau </a:t>
            </a:r>
            <a:r>
              <a:rPr lang="vi-VN" sz="2400" dirty="0" err="1">
                <a:solidFill>
                  <a:srgbClr val="000000"/>
                </a:solidFill>
                <a:cs typeface="Arial" panose="020B0604020202020204" pitchFamily="34" charset="0"/>
              </a:rPr>
              <a:t>Industry</a:t>
            </a:r>
            <a:r>
              <a:rPr lang="vi-VN" sz="2400" dirty="0">
                <a:solidFill>
                  <a:srgbClr val="000000"/>
                </a:solidFill>
                <a:cs typeface="Arial" panose="020B0604020202020204" pitchFamily="34" charset="0"/>
              </a:rPr>
              <a:t> 4.0.</a:t>
            </a:r>
            <a:endParaRPr lang="en-US" sz="2400" dirty="0">
              <a:solidFill>
                <a:srgbClr val="000000"/>
              </a:solidFill>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yếu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cốt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lõi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sẽ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tuệ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(AI), </a:t>
            </a:r>
            <a:r>
              <a:rPr lang="en-US" sz="2400" dirty="0" err="1">
                <a:solidFill>
                  <a:srgbClr val="000000"/>
                </a:solidFill>
                <a:latin typeface="Arial" panose="020B0604020202020204" pitchFamily="34" charset="0"/>
                <a:cs typeface="Arial" panose="020B0604020202020204" pitchFamily="34" charset="0"/>
              </a:rPr>
              <a:t>Vạn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nối</a:t>
            </a:r>
            <a:r>
              <a:rPr lang="en-US" sz="2400" dirty="0">
                <a:solidFill>
                  <a:srgbClr val="000000"/>
                </a:solidFill>
                <a:latin typeface="Arial" panose="020B0604020202020204" pitchFamily="34" charset="0"/>
                <a:cs typeface="Arial" panose="020B0604020202020204" pitchFamily="34" charset="0"/>
              </a:rPr>
              <a:t> (IoT)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dữ</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lớn</a:t>
            </a:r>
            <a:r>
              <a:rPr lang="en-US" sz="2400" dirty="0">
                <a:solidFill>
                  <a:srgbClr val="000000"/>
                </a:solidFill>
                <a:latin typeface="Arial" panose="020B0604020202020204" pitchFamily="34" charset="0"/>
                <a:cs typeface="Arial" panose="020B0604020202020204" pitchFamily="34" charset="0"/>
              </a:rPr>
              <a:t> (Big Data).</a:t>
            </a:r>
          </a:p>
        </p:txBody>
      </p:sp>
    </p:spTree>
    <p:extLst>
      <p:ext uri="{BB962C8B-B14F-4D97-AF65-F5344CB8AC3E}">
        <p14:creationId xmlns:p14="http://schemas.microsoft.com/office/powerpoint/2010/main" val="3451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CÔNG NGHIỆP 4.0</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III: </a:t>
            </a:r>
            <a:r>
              <a:rPr lang="en-US" dirty="0" err="1">
                <a:solidFill>
                  <a:srgbClr val="FFFFFF"/>
                </a:solidFill>
                <a:latin typeface="Arial" panose="020B0604020202020204" pitchFamily="34" charset="0"/>
                <a:cs typeface="Arial" panose="020B0604020202020204" pitchFamily="34" charset="0"/>
              </a:rPr>
              <a:t>Sự</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phát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triển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ngành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a:t>
            </a:r>
            <a:endParaRPr lang="en-US" kern="12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dirty="0" err="1">
                <a:solidFill>
                  <a:schemeClr val="accent1">
                    <a:lumMod val="75000"/>
                  </a:schemeClr>
                </a:solidFill>
                <a:latin typeface="Arial" panose="020B0604020202020204" pitchFamily="34" charset="0"/>
                <a:cs typeface="Arial" panose="020B0604020202020204" pitchFamily="34" charset="0"/>
              </a:rPr>
              <a:t>Sự</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phát</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triển</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của</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ngành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công</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nghiệp</a:t>
            </a:r>
            <a:r>
              <a:rPr lang="en-US" sz="3600" dirty="0">
                <a:solidFill>
                  <a:schemeClr val="accent1">
                    <a:lumMod val="75000"/>
                  </a:schemeClr>
                </a:solidFill>
                <a:latin typeface="Arial" panose="020B0604020202020204" pitchFamily="34" charset="0"/>
                <a:cs typeface="Arial" panose="020B0604020202020204" pitchFamily="34" charset="0"/>
              </a:rPr>
              <a:t> 4.0 bao </a:t>
            </a:r>
            <a:r>
              <a:rPr lang="en-US" sz="3600" dirty="0" err="1">
                <a:solidFill>
                  <a:schemeClr val="accent1">
                    <a:lumMod val="75000"/>
                  </a:schemeClr>
                </a:solidFill>
                <a:latin typeface="Arial" panose="020B0604020202020204" pitchFamily="34" charset="0"/>
                <a:cs typeface="Arial" panose="020B0604020202020204" pitchFamily="34" charset="0"/>
              </a:rPr>
              <a:t>gồm</a:t>
            </a:r>
            <a:r>
              <a:rPr lang="en-US" sz="3600" dirty="0">
                <a:solidFill>
                  <a:schemeClr val="accent1">
                    <a:lumMod val="75000"/>
                  </a:schemeClr>
                </a:solidFill>
                <a:latin typeface="Arial" panose="020B0604020202020204" pitchFamily="34" charset="0"/>
                <a:cs typeface="Arial" panose="020B0604020202020204" pitchFamily="34" charset="0"/>
              </a:rPr>
              <a:t> 3 </a:t>
            </a:r>
            <a:r>
              <a:rPr lang="en-US" sz="3600" dirty="0" err="1">
                <a:solidFill>
                  <a:schemeClr val="accent1">
                    <a:lumMod val="75000"/>
                  </a:schemeClr>
                </a:solidFill>
                <a:latin typeface="Arial" panose="020B0604020202020204" pitchFamily="34" charset="0"/>
                <a:cs typeface="Arial" panose="020B0604020202020204" pitchFamily="34" charset="0"/>
              </a:rPr>
              <a:t>lĩnh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vực</a:t>
            </a:r>
            <a:r>
              <a:rPr lang="en-US" sz="3600" dirty="0">
                <a:solidFill>
                  <a:schemeClr val="accent1">
                    <a:lumMod val="75000"/>
                  </a:schemeClr>
                </a:solidFill>
                <a:latin typeface="Arial" panose="020B0604020202020204" pitchFamily="34" charset="0"/>
                <a:cs typeface="Arial" panose="020B0604020202020204" pitchFamily="34" charset="0"/>
              </a:rPr>
              <a:t>:</a:t>
            </a:r>
            <a:endParaRPr lang="en-US" sz="3600" dirty="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10534"/>
            <a:ext cx="10515600" cy="1325563"/>
          </a:xfrm>
        </p:spPr>
        <p:txBody>
          <a:bodyPr vert="horz" lIns="91440" tIns="45720" rIns="91440" bIns="45720" rtlCol="0" anchor="ctr">
            <a:normAutofit/>
          </a:bodyPr>
          <a:lstStyle/>
          <a:p>
            <a:r>
              <a:rPr lang="en-US" b="1" dirty="0">
                <a:latin typeface="Arial" panose="020B0604020202020204" pitchFamily="34" charset="0"/>
                <a:cs typeface="Arial" panose="020B0604020202020204" pitchFamily="34" charset="0"/>
              </a:rPr>
              <a:t>Internet </a:t>
            </a:r>
            <a:r>
              <a:rPr lang="en-US" b="1" dirty="0" err="1">
                <a:latin typeface="Arial" panose="020B0604020202020204" pitchFamily="34" charset="0"/>
                <a:cs typeface="Arial" panose="020B0604020202020204" pitchFamily="34" charset="0"/>
              </a:rPr>
              <a:t>vạn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vật</a:t>
            </a:r>
            <a:r>
              <a:rPr lang="en-US" b="1" dirty="0">
                <a:latin typeface="Arial" panose="020B0604020202020204" pitchFamily="34" charset="0"/>
                <a:cs typeface="Arial" panose="020B0604020202020204" pitchFamily="34" charset="0"/>
              </a:rPr>
              <a: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68393" y="1496318"/>
            <a:ext cx="6808763" cy="4762438"/>
          </a:xfrm>
        </p:spPr>
        <p:txBody>
          <a:bodyPr vert="horz" lIns="91440" tIns="45720" rIns="91440" bIns="45720" rtlCol="0">
            <a:normAutofit/>
          </a:bodyPr>
          <a:lstStyle/>
          <a:p>
            <a:r>
              <a:rPr lang="en-US" sz="2400" dirty="0">
                <a:latin typeface="Arial" panose="020B0604020202020204" pitchFamily="34" charset="0"/>
                <a:cs typeface="Arial" panose="020B0604020202020204" pitchFamily="34" charset="0"/>
              </a:rPr>
              <a:t>Internet </a:t>
            </a:r>
            <a:r>
              <a:rPr lang="en-US" sz="2400" dirty="0" err="1">
                <a:latin typeface="Arial" panose="020B0604020202020204" pitchFamily="34" charset="0"/>
                <a:cs typeface="Arial" panose="020B0604020202020204" pitchFamily="34" charset="0"/>
              </a:rPr>
              <a:t>Vạn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so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miền</a:t>
            </a:r>
            <a:r>
              <a:rPr lang="en-US" sz="2400" dirty="0">
                <a:latin typeface="Arial" panose="020B0604020202020204" pitchFamily="34" charset="0"/>
                <a:cs typeface="Arial" panose="020B0604020202020204" pitchFamily="34" charset="0"/>
              </a:rPr>
              <a:t> (domain),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IoT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IP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lưới</a:t>
            </a:r>
            <a:r>
              <a:rPr lang="en-US" sz="2400" dirty="0">
                <a:latin typeface="Arial" panose="020B0604020202020204" pitchFamily="34" charset="0"/>
                <a:cs typeface="Arial" panose="020B0604020202020204" pitchFamily="34" charset="0"/>
              </a:rPr>
              <a:t>.</a:t>
            </a:r>
          </a:p>
          <a:p>
            <a:endParaRPr lang="en-US" sz="2000" dirty="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949537"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b="1" dirty="0" err="1">
                <a:latin typeface="Arial" panose="020B0604020202020204" pitchFamily="34" charset="0"/>
                <a:cs typeface="Arial" panose="020B0604020202020204" pitchFamily="34" charset="0"/>
              </a:rPr>
              <a:t>Nhà</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thông</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minh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Smarthome</a:t>
            </a:r>
            <a:r>
              <a:rPr lang="en-US" sz="3600" b="1" dirty="0">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3045641"/>
            <a:ext cx="5256305" cy="3742005"/>
          </a:xfrm>
        </p:spPr>
        <p:txBody>
          <a:bodyPr vert="horz" lIns="91440" tIns="45720" rIns="91440" bIns="45720" rtlCol="0" anchor="ctr">
            <a:normAutofit/>
          </a:bodyPr>
          <a:lstStyle/>
          <a:p>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Smarthome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tivi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robot </a:t>
            </a:r>
            <a:r>
              <a:rPr lang="en-US" sz="2400" dirty="0" err="1">
                <a:latin typeface="Arial" panose="020B0604020202020204" pitchFamily="34" charset="0"/>
                <a:cs typeface="Arial" panose="020B0604020202020204" pitchFamily="34" charset="0"/>
              </a:rPr>
              <a:t>dọn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0768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0375" y="1075192"/>
            <a:ext cx="6893019" cy="1325563"/>
          </a:xfrm>
        </p:spPr>
        <p:txBody>
          <a:bodyPr vert="horz" lIns="91440" tIns="45720" rIns="91440" bIns="45720" rtlCol="0" anchor="ctr">
            <a:normAutofit/>
          </a:bodyPr>
          <a:lstStyle/>
          <a:p>
            <a:r>
              <a:rPr lang="en-US" b="1" kern="1200" dirty="0" err="1">
                <a:solidFill>
                  <a:schemeClr val="tx1"/>
                </a:solidFill>
                <a:latin typeface="Arial" panose="020B0604020202020204" pitchFamily="34" charset="0"/>
                <a:cs typeface="Arial" panose="020B0604020202020204" pitchFamily="34" charset="0"/>
              </a:rPr>
              <a:t>Dữ</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liệu</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lớn</a:t>
            </a:r>
            <a:r>
              <a:rPr lang="en-US" b="1" kern="1200" dirty="0">
                <a:solidFill>
                  <a:schemeClr val="tx1"/>
                </a:solidFill>
                <a:latin typeface="Arial" panose="020B0604020202020204" pitchFamily="34" charset="0"/>
                <a:cs typeface="Arial" panose="020B0604020202020204" pitchFamily="34" charset="0"/>
              </a:rPr>
              <a:t>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2377" y="2589538"/>
            <a:ext cx="7161017" cy="3167665"/>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dung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năm</a:t>
            </a:r>
            <a:r>
              <a:rPr lang="en-US" sz="2400" dirty="0">
                <a:latin typeface="Arial" panose="020B0604020202020204" pitchFamily="34" charset="0"/>
                <a:cs typeface="Arial" panose="020B0604020202020204" pitchFamily="34" charset="0"/>
              </a:rPr>
              <a:t> 2012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chục</a:t>
            </a:r>
            <a:r>
              <a:rPr lang="en-US" sz="2400" dirty="0">
                <a:latin typeface="Arial" panose="020B0604020202020204" pitchFamily="34" charset="0"/>
                <a:cs typeface="Arial" panose="020B0604020202020204" pitchFamily="34" charset="0"/>
              </a:rPr>
              <a:t> terabyte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petabyte (1 petabyte = 1024 terabyte)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thôi</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9" y="2614041"/>
            <a:ext cx="4146249" cy="2760417"/>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Y </a:t>
            </a:r>
            <a:r>
              <a:rPr lang="en-US" sz="2400" dirty="0" err="1">
                <a:latin typeface="Arial" panose="020B0604020202020204" pitchFamily="34" charset="0"/>
                <a:cs typeface="Arial" panose="020B0604020202020204" pitchFamily="34" charset="0"/>
              </a:rPr>
              <a:t>dược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3.3.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in 3D: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vẽ</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3D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155856825"/>
              </p:ext>
            </p:extLst>
          </p:nvPr>
        </p:nvGraphicFramePr>
        <p:xfrm>
          <a:off x="776444" y="2647666"/>
          <a:ext cx="10639111" cy="338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71709" y="1566031"/>
            <a:ext cx="3859348" cy="3957851"/>
          </a:xfrm>
        </p:spPr>
        <p:txBody>
          <a:bodyPr>
            <a:normAutofit/>
          </a:bodyPr>
          <a:lstStyle/>
          <a:p>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V: </a:t>
            </a:r>
            <a:r>
              <a:rPr lang="en-US" dirty="0" err="1">
                <a:solidFill>
                  <a:srgbClr val="FFFFFF"/>
                </a:solidFill>
                <a:latin typeface="Arial" panose="020B0604020202020204" pitchFamily="34" charset="0"/>
                <a:cs typeface="Arial" panose="020B0604020202020204" pitchFamily="34" charset="0"/>
              </a:rPr>
              <a:t>Mặt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trái</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dirty="0" err="1">
                <a:solidFill>
                  <a:srgbClr val="000000"/>
                </a:solidFill>
              </a:rPr>
              <a:t>Mặt</a:t>
            </a:r>
            <a:r>
              <a:rPr lang="vi-VN" sz="2400" dirty="0">
                <a:solidFill>
                  <a:srgbClr val="000000"/>
                </a:solidFill>
              </a:rPr>
              <a:t> </a:t>
            </a:r>
            <a:r>
              <a:rPr lang="vi-VN" sz="2400" dirty="0" err="1">
                <a:solidFill>
                  <a:srgbClr val="000000"/>
                </a:solidFill>
              </a:rPr>
              <a:t>trái</a:t>
            </a:r>
            <a:r>
              <a:rPr lang="vi-VN" sz="2400" dirty="0">
                <a:solidFill>
                  <a:srgbClr val="000000"/>
                </a:solidFill>
              </a:rPr>
              <a:t> </a:t>
            </a:r>
            <a:r>
              <a:rPr lang="vi-VN" sz="2400" dirty="0" err="1">
                <a:solidFill>
                  <a:srgbClr val="000000"/>
                </a:solidFill>
              </a:rPr>
              <a:t>của</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a:t>
            </a:r>
            <a:r>
              <a:rPr lang="vi-VN" sz="2400" dirty="0" err="1">
                <a:solidFill>
                  <a:srgbClr val="000000"/>
                </a:solidFill>
              </a:rPr>
              <a:t>nó</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gây ra </a:t>
            </a:r>
            <a:r>
              <a:rPr lang="vi-VN" sz="2400" dirty="0" err="1">
                <a:solidFill>
                  <a:srgbClr val="000000"/>
                </a:solidFill>
              </a:rPr>
              <a:t>sự</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bình</a:t>
            </a:r>
            <a:r>
              <a:rPr lang="vi-VN" sz="2400" dirty="0">
                <a:solidFill>
                  <a:srgbClr val="000000"/>
                </a:solidFill>
              </a:rPr>
              <a:t> </a:t>
            </a:r>
            <a:r>
              <a:rPr lang="vi-VN" sz="2400" dirty="0" err="1">
                <a:solidFill>
                  <a:srgbClr val="000000"/>
                </a:solidFill>
              </a:rPr>
              <a:t>đẳng</a:t>
            </a:r>
            <a:r>
              <a:rPr lang="vi-VN" sz="2400" dirty="0">
                <a:solidFill>
                  <a:srgbClr val="000000"/>
                </a:solidFill>
              </a:rPr>
              <a:t>. </a:t>
            </a:r>
            <a:r>
              <a:rPr lang="vi-VN" sz="2400" dirty="0" err="1">
                <a:solidFill>
                  <a:srgbClr val="000000"/>
                </a:solidFill>
              </a:rPr>
              <a:t>Đặc</a:t>
            </a:r>
            <a:r>
              <a:rPr lang="vi-VN" sz="2400" dirty="0">
                <a:solidFill>
                  <a:srgbClr val="000000"/>
                </a:solidFill>
              </a:rPr>
              <a:t> </a:t>
            </a:r>
            <a:r>
              <a:rPr lang="vi-VN" sz="2400" dirty="0" err="1">
                <a:solidFill>
                  <a:srgbClr val="000000"/>
                </a:solidFill>
              </a:rPr>
              <a:t>biệt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a:t>
            </a:r>
            <a:r>
              <a:rPr lang="vi-VN" sz="2400" dirty="0" err="1">
                <a:solidFill>
                  <a:srgbClr val="000000"/>
                </a:solidFill>
              </a:rPr>
              <a:t>phá</a:t>
            </a:r>
            <a:r>
              <a:rPr lang="vi-VN" sz="2400" dirty="0">
                <a:solidFill>
                  <a:srgbClr val="000000"/>
                </a:solidFill>
              </a:rPr>
              <a:t> </a:t>
            </a:r>
            <a:r>
              <a:rPr lang="vi-VN" sz="2400" dirty="0" err="1">
                <a:solidFill>
                  <a:srgbClr val="000000"/>
                </a:solidFill>
              </a:rPr>
              <a:t>vỡ</a:t>
            </a:r>
            <a:r>
              <a:rPr lang="vi-VN" sz="2400" dirty="0">
                <a:solidFill>
                  <a:srgbClr val="000000"/>
                </a:solidFill>
              </a:rPr>
              <a:t> </a:t>
            </a:r>
            <a:r>
              <a:rPr lang="vi-VN" sz="2400" dirty="0" err="1">
                <a:solidFill>
                  <a:srgbClr val="000000"/>
                </a:solidFill>
              </a:rPr>
              <a:t>thị</a:t>
            </a:r>
            <a:r>
              <a:rPr lang="vi-VN" sz="2400" dirty="0">
                <a:solidFill>
                  <a:srgbClr val="000000"/>
                </a:solidFill>
              </a:rPr>
              <a:t> </a:t>
            </a:r>
            <a:r>
              <a:rPr lang="vi-VN" sz="2400" dirty="0" err="1">
                <a:solidFill>
                  <a:srgbClr val="000000"/>
                </a:solidFill>
              </a:rPr>
              <a:t>trường</a:t>
            </a:r>
            <a:r>
              <a:rPr lang="vi-VN" sz="2400" dirty="0">
                <a:solidFill>
                  <a:srgbClr val="000000"/>
                </a:solidFill>
              </a:rPr>
              <a:t> lao </a:t>
            </a:r>
            <a:r>
              <a:rPr lang="vi-VN" sz="2400" dirty="0" err="1">
                <a:solidFill>
                  <a:srgbClr val="000000"/>
                </a:solidFill>
              </a:rPr>
              <a:t>động</a:t>
            </a:r>
            <a:r>
              <a:rPr lang="vi-VN" sz="2400" dirty="0">
                <a:solidFill>
                  <a:srgbClr val="000000"/>
                </a:solidFill>
              </a:rPr>
              <a:t>. Khi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thay </a:t>
            </a:r>
            <a:r>
              <a:rPr lang="vi-VN" sz="2400" dirty="0" err="1">
                <a:solidFill>
                  <a:srgbClr val="000000"/>
                </a:solidFill>
              </a:rPr>
              <a:t>thế</a:t>
            </a:r>
            <a:r>
              <a:rPr lang="vi-VN" sz="2400" dirty="0">
                <a:solidFill>
                  <a:srgbClr val="000000"/>
                </a:solidFill>
              </a:rPr>
              <a:t> lao </a:t>
            </a:r>
            <a:r>
              <a:rPr lang="vi-VN" sz="2400" dirty="0" err="1">
                <a:solidFill>
                  <a:srgbClr val="000000"/>
                </a:solidFill>
              </a:rPr>
              <a:t>động</a:t>
            </a:r>
            <a:r>
              <a:rPr lang="vi-VN" sz="2400" dirty="0">
                <a:solidFill>
                  <a:srgbClr val="000000"/>
                </a:solidFill>
              </a:rPr>
              <a:t> chân tay trong </a:t>
            </a:r>
            <a:r>
              <a:rPr lang="vi-VN" sz="2400" dirty="0" err="1">
                <a:solidFill>
                  <a:srgbClr val="000000"/>
                </a:solidFill>
              </a:rPr>
              <a:t>nền</a:t>
            </a:r>
            <a:r>
              <a:rPr lang="vi-VN" sz="2400" dirty="0">
                <a:solidFill>
                  <a:srgbClr val="000000"/>
                </a:solidFill>
              </a:rPr>
              <a:t> kinh </a:t>
            </a:r>
            <a:r>
              <a:rPr lang="vi-VN" sz="2400" dirty="0" err="1">
                <a:solidFill>
                  <a:srgbClr val="000000"/>
                </a:solidFill>
              </a:rPr>
              <a:t>tế</a:t>
            </a:r>
            <a:r>
              <a:rPr lang="vi-VN" sz="2400" dirty="0">
                <a:solidFill>
                  <a:srgbClr val="000000"/>
                </a:solidFill>
              </a:rPr>
              <a:t>, khi </a:t>
            </a:r>
            <a:r>
              <a:rPr lang="vi-VN" sz="2400" dirty="0" err="1">
                <a:solidFill>
                  <a:srgbClr val="000000"/>
                </a:solidFill>
              </a:rPr>
              <a:t>robot</a:t>
            </a:r>
            <a:r>
              <a:rPr lang="vi-VN" sz="2400" dirty="0">
                <a:solidFill>
                  <a:srgbClr val="000000"/>
                </a:solidFill>
              </a:rPr>
              <a:t> thay </a:t>
            </a:r>
            <a:r>
              <a:rPr lang="vi-VN" sz="2400" dirty="0" err="1">
                <a:solidFill>
                  <a:srgbClr val="000000"/>
                </a:solidFill>
              </a:rPr>
              <a:t>thế</a:t>
            </a:r>
            <a:r>
              <a:rPr lang="vi-VN" sz="2400" dirty="0">
                <a:solidFill>
                  <a:srgbClr val="000000"/>
                </a:solidFill>
              </a:rPr>
              <a:t> con </a:t>
            </a:r>
            <a:r>
              <a:rPr lang="vi-VN" sz="2400" dirty="0" err="1">
                <a:solidFill>
                  <a:srgbClr val="000000"/>
                </a:solidFill>
              </a:rPr>
              <a:t>người</a:t>
            </a:r>
            <a:r>
              <a:rPr lang="vi-VN" sz="2400" dirty="0">
                <a:solidFill>
                  <a:srgbClr val="000000"/>
                </a:solidFill>
              </a:rPr>
              <a:t> trong </a:t>
            </a:r>
            <a:r>
              <a:rPr lang="vi-VN" sz="2400" dirty="0" err="1">
                <a:solidFill>
                  <a:srgbClr val="000000"/>
                </a:solidFill>
              </a:rPr>
              <a:t>nhiều</a:t>
            </a:r>
            <a:r>
              <a:rPr lang="vi-VN" sz="2400" dirty="0">
                <a:solidFill>
                  <a:srgbClr val="000000"/>
                </a:solidFill>
              </a:rPr>
              <a:t>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triệu</a:t>
            </a:r>
            <a:r>
              <a:rPr lang="vi-VN" sz="2400" dirty="0">
                <a:solidFill>
                  <a:srgbClr val="000000"/>
                </a:solidFill>
              </a:rPr>
              <a:t> lao </a:t>
            </a:r>
            <a:r>
              <a:rPr lang="vi-VN" sz="2400" dirty="0" err="1">
                <a:solidFill>
                  <a:srgbClr val="000000"/>
                </a:solidFill>
              </a:rPr>
              <a:t>động</a:t>
            </a:r>
            <a:r>
              <a:rPr lang="vi-VN" sz="2400" dirty="0">
                <a:solidFill>
                  <a:srgbClr val="000000"/>
                </a:solidFill>
              </a:rPr>
              <a:t> trên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rơi </a:t>
            </a:r>
            <a:r>
              <a:rPr lang="vi-VN" sz="2400" dirty="0" err="1">
                <a:solidFill>
                  <a:srgbClr val="000000"/>
                </a:solidFill>
              </a:rPr>
              <a:t>vào</a:t>
            </a:r>
            <a:r>
              <a:rPr lang="vi-VN" sz="2400" dirty="0">
                <a:solidFill>
                  <a:srgbClr val="000000"/>
                </a:solidFill>
              </a:rPr>
              <a:t> </a:t>
            </a:r>
            <a:r>
              <a:rPr lang="vi-VN" sz="2400" dirty="0" err="1">
                <a:solidFill>
                  <a:srgbClr val="000000"/>
                </a:solidFill>
              </a:rPr>
              <a:t>cảnh</a:t>
            </a:r>
            <a:r>
              <a:rPr lang="vi-VN" sz="2400" dirty="0">
                <a:solidFill>
                  <a:srgbClr val="000000"/>
                </a:solidFill>
              </a:rPr>
              <a:t> </a:t>
            </a:r>
            <a:r>
              <a:rPr lang="vi-VN" sz="2400" dirty="0" err="1">
                <a:solidFill>
                  <a:srgbClr val="000000"/>
                </a:solidFill>
              </a:rPr>
              <a:t>thất</a:t>
            </a:r>
            <a:r>
              <a:rPr lang="vi-VN" sz="2400" dirty="0">
                <a:solidFill>
                  <a:srgbClr val="000000"/>
                </a:solidFill>
              </a:rPr>
              <a:t> </a:t>
            </a:r>
            <a:r>
              <a:rPr lang="vi-VN" sz="2400" dirty="0" err="1">
                <a:solidFill>
                  <a:srgbClr val="000000"/>
                </a:solidFill>
              </a:rPr>
              <a:t>nghiệp</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người</a:t>
            </a:r>
            <a:r>
              <a:rPr lang="vi-VN" sz="2400" dirty="0">
                <a:solidFill>
                  <a:srgbClr val="000000"/>
                </a:solidFill>
              </a:rPr>
              <a:t> </a:t>
            </a:r>
            <a:r>
              <a:rPr lang="vi-VN" sz="2400" dirty="0" err="1">
                <a:solidFill>
                  <a:srgbClr val="000000"/>
                </a:solidFill>
              </a:rPr>
              <a:t>làm</a:t>
            </a:r>
            <a:r>
              <a:rPr lang="vi-VN" sz="2400" dirty="0">
                <a:solidFill>
                  <a:srgbClr val="000000"/>
                </a:solidFill>
              </a:rPr>
              <a:t> trong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bảo</a:t>
            </a:r>
            <a:r>
              <a:rPr lang="vi-VN" sz="2400" dirty="0">
                <a:solidFill>
                  <a:srgbClr val="000000"/>
                </a:solidFill>
              </a:rPr>
              <a:t> </a:t>
            </a:r>
            <a:r>
              <a:rPr lang="vi-VN" sz="2400" dirty="0" err="1">
                <a:solidFill>
                  <a:srgbClr val="000000"/>
                </a:solidFill>
              </a:rPr>
              <a:t>hiểm</a:t>
            </a:r>
            <a:r>
              <a:rPr lang="vi-VN" sz="2400" dirty="0">
                <a:solidFill>
                  <a:srgbClr val="000000"/>
                </a:solidFill>
              </a:rPr>
              <a:t>, môi </a:t>
            </a:r>
            <a:r>
              <a:rPr lang="vi-VN" sz="2400" dirty="0" err="1">
                <a:solidFill>
                  <a:srgbClr val="000000"/>
                </a:solidFill>
              </a:rPr>
              <a:t>giới</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sản</a:t>
            </a:r>
            <a:r>
              <a:rPr lang="vi-VN" sz="2400" dirty="0">
                <a:solidFill>
                  <a:srgbClr val="000000"/>
                </a:solidFill>
              </a:rPr>
              <a:t>, tư </a:t>
            </a:r>
            <a:r>
              <a:rPr lang="vi-VN" sz="2400" dirty="0" err="1">
                <a:solidFill>
                  <a:srgbClr val="000000"/>
                </a:solidFill>
              </a:rPr>
              <a:t>vấn</a:t>
            </a:r>
            <a:r>
              <a:rPr lang="vi-VN" sz="2400" dirty="0">
                <a:solidFill>
                  <a:srgbClr val="000000"/>
                </a:solidFill>
              </a:rPr>
              <a:t> </a:t>
            </a:r>
            <a:r>
              <a:rPr lang="vi-VN" sz="2400" dirty="0" err="1">
                <a:solidFill>
                  <a:srgbClr val="000000"/>
                </a:solidFill>
              </a:rPr>
              <a:t>tài</a:t>
            </a:r>
            <a:r>
              <a:rPr lang="vi-VN" sz="2400" dirty="0">
                <a:solidFill>
                  <a:srgbClr val="000000"/>
                </a:solidFill>
              </a:rPr>
              <a:t> </a:t>
            </a:r>
            <a:r>
              <a:rPr lang="vi-VN" sz="2400" dirty="0" err="1">
                <a:solidFill>
                  <a:srgbClr val="000000"/>
                </a:solidFill>
              </a:rPr>
              <a:t>chính</a:t>
            </a:r>
            <a:r>
              <a:rPr lang="vi-VN" sz="2400" dirty="0">
                <a:solidFill>
                  <a:srgbClr val="000000"/>
                </a:solidFill>
              </a:rPr>
              <a:t>, </a:t>
            </a:r>
            <a:r>
              <a:rPr lang="vi-VN" sz="2400" dirty="0" err="1">
                <a:solidFill>
                  <a:srgbClr val="000000"/>
                </a:solidFill>
              </a:rPr>
              <a:t>vận</a:t>
            </a:r>
            <a:r>
              <a:rPr lang="vi-VN" sz="2400" dirty="0">
                <a:solidFill>
                  <a:srgbClr val="000000"/>
                </a:solidFill>
              </a:rPr>
              <a:t> </a:t>
            </a:r>
            <a:r>
              <a:rPr lang="vi-VN" sz="2400" dirty="0" err="1">
                <a:solidFill>
                  <a:srgbClr val="000000"/>
                </a:solidFill>
              </a:rPr>
              <a:t>tải</a:t>
            </a:r>
            <a:r>
              <a:rPr lang="vi-VN" sz="2400" dirty="0">
                <a:solidFill>
                  <a:srgbClr val="000000"/>
                </a:solidFill>
              </a:rPr>
              <a:t>.</a:t>
            </a:r>
            <a:endParaRPr lang="en-US" sz="2400" dirty="0">
              <a:solidFill>
                <a:srgbClr val="000000"/>
              </a:solidFill>
            </a:endParaRPr>
          </a:p>
        </p:txBody>
      </p:sp>
    </p:spTree>
    <p:extLst>
      <p:ext uri="{BB962C8B-B14F-4D97-AF65-F5344CB8AC3E}">
        <p14:creationId xmlns:p14="http://schemas.microsoft.com/office/powerpoint/2010/main" val="188414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1.1 </a:t>
            </a:r>
            <a:r>
              <a:rPr lang="en-US" sz="4000" dirty="0" err="1">
                <a:solidFill>
                  <a:srgbClr val="FFFFFF"/>
                </a:solidFill>
                <a:latin typeface="Arial" panose="020B0604020202020204" pitchFamily="34" charset="0"/>
                <a:cs typeface="Arial" panose="020B0604020202020204" pitchFamily="34" charset="0"/>
              </a:rPr>
              <a:t>Khái</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niệm</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về</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lgn="just">
              <a:buNone/>
            </a:pPr>
            <a:r>
              <a:rPr lang="vi-VN" sz="2400" dirty="0" err="1">
                <a:solidFill>
                  <a:srgbClr val="000000"/>
                </a:solidFill>
                <a:cs typeface="Arial" panose="020B0604020202020204" pitchFamily="34" charset="0"/>
              </a:rPr>
              <a:t>Khái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niệm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hay </a:t>
            </a:r>
            <a:r>
              <a:rPr lang="vi-VN" sz="2400" dirty="0" err="1">
                <a:solidFill>
                  <a:srgbClr val="000000"/>
                </a:solidFill>
                <a:cs typeface="Arial" panose="020B0604020202020204" pitchFamily="34" charset="0"/>
              </a:rPr>
              <a:t>nhà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máy</a:t>
            </a:r>
            <a:r>
              <a:rPr lang="vi-VN" sz="2400" dirty="0">
                <a:solidFill>
                  <a:srgbClr val="000000"/>
                </a:solidFill>
                <a:cs typeface="Arial" panose="020B0604020202020204" pitchFamily="34" charset="0"/>
              </a:rPr>
              <a:t> thông minh </a:t>
            </a:r>
            <a:r>
              <a:rPr lang="vi-VN" sz="2400" dirty="0" err="1">
                <a:solidFill>
                  <a:srgbClr val="000000"/>
                </a:solidFill>
                <a:cs typeface="Arial" panose="020B0604020202020204" pitchFamily="34" charset="0"/>
              </a:rPr>
              <a:t>lần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đầu</a:t>
            </a:r>
            <a:r>
              <a:rPr lang="vi-VN" sz="2400" dirty="0">
                <a:solidFill>
                  <a:srgbClr val="000000"/>
                </a:solidFill>
                <a:cs typeface="Arial" panose="020B0604020202020204" pitchFamily="34" charset="0"/>
              </a:rPr>
              <a:t> tiên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đưa ra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Hội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chợ</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Hannover</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hòa</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vào</a:t>
            </a:r>
            <a:r>
              <a:rPr lang="vi-VN" sz="2400" dirty="0">
                <a:solidFill>
                  <a:srgbClr val="000000"/>
                </a:solidFill>
                <a:cs typeface="Arial" panose="020B0604020202020204" pitchFamily="34" charset="0"/>
              </a:rPr>
              <a:t> năm 2011</a:t>
            </a:r>
            <a:r>
              <a:rPr lang="en-US" sz="2400" dirty="0">
                <a:solidFill>
                  <a:srgbClr val="000000"/>
                </a:solidFill>
                <a:cs typeface="Arial" panose="020B0604020202020204" pitchFamily="34" charset="0"/>
              </a:rPr>
              <a:t>.</a:t>
            </a:r>
            <a:endParaRPr lang="en-US" sz="2400" dirty="0">
              <a:solidFill>
                <a:srgbClr val="000000"/>
              </a:solidFill>
            </a:endParaRPr>
          </a:p>
          <a:p>
            <a:pPr marL="0" indent="0" algn="just">
              <a:buNone/>
            </a:pPr>
            <a:r>
              <a:rPr lang="vi-VN" sz="2400" dirty="0">
                <a:solidFill>
                  <a:srgbClr val="000000"/>
                </a:solidFill>
              </a:rPr>
              <a:t>Theo </a:t>
            </a:r>
            <a:r>
              <a:rPr lang="vi-VN" sz="2400" dirty="0" err="1">
                <a:solidFill>
                  <a:srgbClr val="000000"/>
                </a:solidFill>
              </a:rPr>
              <a:t>Wikipedia</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xu </a:t>
            </a:r>
            <a:r>
              <a:rPr lang="vi-VN" sz="2400" dirty="0" err="1">
                <a:solidFill>
                  <a:srgbClr val="000000"/>
                </a:solidFill>
              </a:rPr>
              <a:t>hướng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thời</a:t>
            </a:r>
            <a:r>
              <a:rPr lang="vi-VN" sz="2400" dirty="0">
                <a:solidFill>
                  <a:srgbClr val="000000"/>
                </a:solidFill>
              </a:rPr>
              <a:t> trong </a:t>
            </a:r>
            <a:r>
              <a:rPr lang="vi-VN" sz="2400" dirty="0" err="1">
                <a:solidFill>
                  <a:srgbClr val="000000"/>
                </a:solidFill>
              </a:rPr>
              <a:t>việc</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a:t>
            </a:r>
            <a:r>
              <a:rPr lang="vi-VN" sz="2400" dirty="0" err="1">
                <a:solidFill>
                  <a:srgbClr val="000000"/>
                </a:solidFill>
              </a:rPr>
              <a:t>và</a:t>
            </a:r>
            <a:r>
              <a:rPr lang="vi-VN" sz="2400" dirty="0">
                <a:solidFill>
                  <a:srgbClr val="000000"/>
                </a:solidFill>
              </a:rPr>
              <a:t> trao </a:t>
            </a:r>
            <a:r>
              <a:rPr lang="vi-VN" sz="2400" dirty="0" err="1">
                <a:solidFill>
                  <a:srgbClr val="000000"/>
                </a:solidFill>
              </a:rPr>
              <a:t>đổi</a:t>
            </a:r>
            <a:r>
              <a:rPr lang="vi-VN" sz="2400" dirty="0">
                <a:solidFill>
                  <a:srgbClr val="000000"/>
                </a:solidFill>
              </a:rPr>
              <a:t> </a:t>
            </a:r>
            <a:r>
              <a:rPr lang="vi-VN" sz="2400" dirty="0" err="1">
                <a:solidFill>
                  <a:srgbClr val="000000"/>
                </a:solidFill>
              </a:rPr>
              <a:t>dữ</a:t>
            </a:r>
            <a:r>
              <a:rPr lang="vi-VN" sz="2400" dirty="0">
                <a:solidFill>
                  <a:srgbClr val="000000"/>
                </a:solidFill>
              </a:rPr>
              <a:t> </a:t>
            </a:r>
            <a:r>
              <a:rPr lang="vi-VN" sz="2400" dirty="0" err="1">
                <a:solidFill>
                  <a:srgbClr val="000000"/>
                </a:solidFill>
              </a:rPr>
              <a:t>liệu</a:t>
            </a:r>
            <a:r>
              <a:rPr lang="vi-VN" sz="2400" dirty="0">
                <a:solidFill>
                  <a:srgbClr val="000000"/>
                </a:solidFill>
              </a:rPr>
              <a:t> trong công </a:t>
            </a:r>
            <a:r>
              <a:rPr lang="vi-VN" sz="2400" dirty="0" err="1">
                <a:solidFill>
                  <a:srgbClr val="000000"/>
                </a:solidFill>
              </a:rPr>
              <a:t>nghệ</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Nó</a:t>
            </a:r>
            <a:r>
              <a:rPr lang="vi-VN" sz="2400" dirty="0">
                <a:solidFill>
                  <a:srgbClr val="000000"/>
                </a:solidFill>
              </a:rPr>
              <a:t> bao </a:t>
            </a:r>
            <a:r>
              <a:rPr lang="vi-VN" sz="2400" dirty="0" err="1">
                <a:solidFill>
                  <a:srgbClr val="000000"/>
                </a:solidFill>
              </a:rPr>
              <a:t>gồm</a:t>
            </a:r>
            <a:r>
              <a:rPr lang="vi-VN" sz="2400" dirty="0">
                <a:solidFill>
                  <a:srgbClr val="000000"/>
                </a:solidFill>
              </a:rPr>
              <a:t>: </a:t>
            </a: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hệ</a:t>
            </a:r>
            <a:r>
              <a:rPr lang="vi-VN" sz="2400" dirty="0">
                <a:solidFill>
                  <a:srgbClr val="000000"/>
                </a:solidFill>
              </a:rPr>
              <a:t> </a:t>
            </a:r>
            <a:r>
              <a:rPr lang="vi-VN" sz="2400" dirty="0" err="1">
                <a:solidFill>
                  <a:srgbClr val="000000"/>
                </a:solidFill>
              </a:rPr>
              <a:t>thống</a:t>
            </a:r>
            <a:r>
              <a:rPr lang="vi-VN" sz="2400" dirty="0">
                <a:solidFill>
                  <a:srgbClr val="000000"/>
                </a:solidFill>
              </a:rPr>
              <a:t> không gian </a:t>
            </a:r>
            <a:r>
              <a:rPr lang="vi-VN" sz="2400" dirty="0" err="1">
                <a:solidFill>
                  <a:srgbClr val="000000"/>
                </a:solidFill>
              </a:rPr>
              <a:t>mạng</a:t>
            </a:r>
            <a:r>
              <a:rPr lang="vi-VN" sz="2400" dirty="0">
                <a:solidFill>
                  <a:srgbClr val="000000"/>
                </a:solidFill>
              </a:rPr>
              <a:t> </a:t>
            </a:r>
            <a:r>
              <a:rPr lang="vi-VN" sz="2400" dirty="0" err="1">
                <a:solidFill>
                  <a:srgbClr val="000000"/>
                </a:solidFill>
              </a:rPr>
              <a:t>thực-ảo</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Internet</a:t>
            </a:r>
            <a:r>
              <a:rPr lang="vi-VN" sz="2400" dirty="0">
                <a:solidFill>
                  <a:srgbClr val="000000"/>
                </a:solidFill>
              </a:rPr>
              <a:t> </a:t>
            </a:r>
            <a:r>
              <a:rPr lang="vi-VN" sz="2400" dirty="0" err="1">
                <a:solidFill>
                  <a:srgbClr val="000000"/>
                </a:solidFill>
              </a:rPr>
              <a:t>Vạn</a:t>
            </a:r>
            <a:r>
              <a:rPr lang="vi-VN" sz="2400" dirty="0">
                <a:solidFill>
                  <a:srgbClr val="000000"/>
                </a:solidFill>
              </a:rPr>
              <a:t> </a:t>
            </a:r>
            <a:r>
              <a:rPr lang="vi-VN" sz="2400" dirty="0" err="1">
                <a:solidFill>
                  <a:srgbClr val="000000"/>
                </a:solidFill>
              </a:rPr>
              <a:t>Vật</a:t>
            </a:r>
            <a:r>
              <a:rPr lang="vi-VN" sz="2400" dirty="0">
                <a:solidFill>
                  <a:srgbClr val="000000"/>
                </a:solidFill>
              </a:rPr>
              <a:t> </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Điện</a:t>
            </a:r>
            <a:r>
              <a:rPr lang="vi-VN" sz="2400" dirty="0">
                <a:solidFill>
                  <a:srgbClr val="000000"/>
                </a:solidFill>
              </a:rPr>
              <a:t> </a:t>
            </a:r>
            <a:r>
              <a:rPr lang="vi-VN" sz="2400" dirty="0" err="1">
                <a:solidFill>
                  <a:srgbClr val="000000"/>
                </a:solidFill>
              </a:rPr>
              <a:t>toán</a:t>
            </a:r>
            <a:r>
              <a:rPr lang="vi-VN" sz="2400" dirty="0">
                <a:solidFill>
                  <a:srgbClr val="000000"/>
                </a:solidFill>
              </a:rPr>
              <a:t> </a:t>
            </a:r>
            <a:r>
              <a:rPr lang="vi-VN" sz="2400" dirty="0" err="1">
                <a:solidFill>
                  <a:srgbClr val="000000"/>
                </a:solidFill>
              </a:rPr>
              <a:t>đám</a:t>
            </a:r>
            <a:r>
              <a:rPr lang="vi-VN" sz="2400" dirty="0">
                <a:solidFill>
                  <a:srgbClr val="000000"/>
                </a:solidFill>
              </a:rPr>
              <a:t> mây</a:t>
            </a:r>
            <a:endParaRPr lang="en-US" sz="2400" dirty="0">
              <a:solidFill>
                <a:srgbClr val="000000"/>
              </a:solidFill>
            </a:endParaRPr>
          </a:p>
          <a:p>
            <a:pPr algn="just"/>
            <a:r>
              <a:rPr lang="en-US" sz="2400" dirty="0" err="1">
                <a:solidFill>
                  <a:srgbClr val="000000"/>
                </a:solidFill>
                <a:latin typeface="Arial" panose="020B0604020202020204" pitchFamily="34" charset="0"/>
                <a:cs typeface="Arial" panose="020B0604020202020204" pitchFamily="34" charset="0"/>
              </a:rPr>
              <a:t>Điện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nhận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thức</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60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1.2. </a:t>
            </a:r>
            <a:r>
              <a:rPr lang="en-US" sz="4000" dirty="0" err="1">
                <a:solidFill>
                  <a:srgbClr val="FFFFFF"/>
                </a:solidFill>
                <a:latin typeface="Arial" panose="020B0604020202020204" pitchFamily="34" charset="0"/>
                <a:cs typeface="Arial" panose="020B0604020202020204" pitchFamily="34" charset="0"/>
              </a:rPr>
              <a:t>Nguyên</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tắc</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thiết</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kế</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trong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lgn="just">
              <a:buNone/>
            </a:pP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4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tắc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ty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việc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viễn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cảnh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p>
          <a:p>
            <a:pPr algn="just"/>
            <a:r>
              <a:rPr lang="en-US" sz="2400" dirty="0" err="1">
                <a:solidFill>
                  <a:srgbClr val="000000"/>
                </a:solidFill>
                <a:latin typeface="Arial" panose="020B0604020202020204" pitchFamily="34" charset="0"/>
                <a:cs typeface="Arial" panose="020B0604020202020204" pitchFamily="34" charset="0"/>
              </a:rPr>
              <a:t>Khả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t</a:t>
            </a:r>
            <a:r>
              <a:rPr lang="vi-VN" sz="2400" dirty="0">
                <a:solidFill>
                  <a:srgbClr val="000000"/>
                </a:solidFill>
                <a:latin typeface="Arial" panose="020B0604020202020204" pitchFamily="34" charset="0"/>
                <a:cs typeface="Arial" panose="020B0604020202020204" pitchFamily="34" charset="0"/>
              </a:rPr>
              <a:t>ư</a:t>
            </a:r>
            <a:r>
              <a:rPr lang="en-US" sz="2400" dirty="0" err="1">
                <a:solidFill>
                  <a:srgbClr val="000000"/>
                </a:solidFill>
                <a:latin typeface="Arial" panose="020B0604020202020204" pitchFamily="34" charset="0"/>
                <a:cs typeface="Arial" panose="020B0604020202020204" pitchFamily="34" charset="0"/>
              </a:rPr>
              <a:t>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tác</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solidFill>
                  <a:srgbClr val="000000"/>
                </a:solidFill>
                <a:latin typeface="Arial" panose="020B0604020202020204" pitchFamily="34" charset="0"/>
                <a:cs typeface="Arial" panose="020B0604020202020204" pitchFamily="34" charset="0"/>
              </a:rPr>
              <a:t>Minh </a:t>
            </a:r>
            <a:r>
              <a:rPr lang="en-US" sz="2400" dirty="0" err="1">
                <a:solidFill>
                  <a:srgbClr val="000000"/>
                </a:solidFill>
                <a:latin typeface="Arial" panose="020B0604020202020204" pitchFamily="34" charset="0"/>
                <a:cs typeface="Arial" panose="020B0604020202020204" pitchFamily="34" charset="0"/>
              </a:rPr>
              <a:t>bạch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thông</a:t>
            </a:r>
            <a:r>
              <a:rPr lang="en-US" sz="2400" dirty="0">
                <a:solidFill>
                  <a:srgbClr val="000000"/>
                </a:solidFill>
                <a:latin typeface="Arial" panose="020B0604020202020204" pitchFamily="34" charset="0"/>
                <a:cs typeface="Arial" panose="020B0604020202020204" pitchFamily="34" charset="0"/>
              </a:rPr>
              <a:t> tin</a:t>
            </a:r>
          </a:p>
          <a:p>
            <a:pPr algn="just"/>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Phân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6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Arial" panose="020B0604020202020204" pitchFamily="34" charset="0"/>
                <a:cs typeface="Arial" panose="020B0604020202020204" pitchFamily="34" charset="0"/>
              </a:rPr>
              <a:t>Lịch</a:t>
            </a:r>
            <a:r>
              <a:rPr lang="en-US" sz="3600" kern="1200" dirty="0">
                <a:solidFill>
                  <a:srgbClr val="FFFFFF"/>
                </a:solidFill>
                <a:latin typeface="Arial" panose="020B0604020202020204" pitchFamily="34" charset="0"/>
                <a:cs typeface="Arial" panose="020B0604020202020204" pitchFamily="34" charset="0"/>
              </a:rPr>
              <a:t> </a:t>
            </a:r>
            <a:r>
              <a:rPr lang="en-US" sz="3600" kern="1200" dirty="0" err="1">
                <a:solidFill>
                  <a:srgbClr val="FFFFFF"/>
                </a:solidFill>
                <a:latin typeface="Arial" panose="020B0604020202020204" pitchFamily="34" charset="0"/>
                <a:cs typeface="Arial" panose="020B0604020202020204" pitchFamily="34" charset="0"/>
              </a:rPr>
              <a:t>s</a:t>
            </a:r>
            <a:r>
              <a:rPr lang="en-US" sz="3600" dirty="0" err="1">
                <a:solidFill>
                  <a:srgbClr val="FFFFFF"/>
                </a:solidFill>
                <a:latin typeface="Arial" panose="020B0604020202020204" pitchFamily="34" charset="0"/>
                <a:cs typeface="Arial" panose="020B0604020202020204" pitchFamily="34" charset="0"/>
              </a:rPr>
              <a:t>ử</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cuộc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cách</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mạng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công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nghiệp</a:t>
            </a:r>
            <a:endParaRPr lang="en-US" sz="3600" kern="1200" dirty="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167276"/>
            <a:ext cx="10733650" cy="2864044"/>
          </a:xfrm>
        </p:spPr>
        <p:txBody>
          <a:bodyPr vert="horz" lIns="91440" tIns="45720" rIns="91440" bIns="45720" rtlCol="0">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vào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cuối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XVIII </a:t>
            </a:r>
            <a:r>
              <a:rPr lang="en-US" sz="2400" dirty="0" err="1">
                <a:solidFill>
                  <a:srgbClr val="000000"/>
                </a:solidFill>
                <a:latin typeface="Arial" panose="020B0604020202020204" pitchFamily="34" charset="0"/>
                <a:cs typeface="Arial" panose="020B0604020202020204" pitchFamily="34" charset="0"/>
              </a:rPr>
              <a:t>đến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XIX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ngành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dệt</a:t>
            </a:r>
            <a:r>
              <a:rPr lang="en-US" sz="2400" dirty="0">
                <a:solidFill>
                  <a:srgbClr val="000000"/>
                </a:solidFill>
                <a:latin typeface="Arial" panose="020B0604020202020204" pitchFamily="34" charset="0"/>
                <a:cs typeface="Arial" panose="020B0604020202020204" pitchFamily="34" charset="0"/>
              </a:rPr>
              <a:t> may. </a:t>
            </a:r>
          </a:p>
          <a:p>
            <a:pPr algn="just"/>
            <a:r>
              <a:rPr lang="en-US" sz="2400" dirty="0" err="1">
                <a:solidFill>
                  <a:srgbClr val="000000"/>
                </a:solidFill>
                <a:latin typeface="Arial" panose="020B0604020202020204" pitchFamily="34" charset="0"/>
                <a:cs typeface="Arial" panose="020B0604020202020204" pitchFamily="34" charset="0"/>
              </a:rPr>
              <a:t>Cuộc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lịch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algn="just"/>
            <a:r>
              <a:rPr lang="en-US" sz="2400" dirty="0" err="1">
                <a:solidFill>
                  <a:srgbClr val="000000"/>
                </a:solidFill>
                <a:latin typeface="Arial" panose="020B0604020202020204" pitchFamily="34" charset="0"/>
                <a:cs typeface="Arial" panose="020B0604020202020204" pitchFamily="34" charset="0"/>
              </a:rPr>
              <a:t>Thay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cũ</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thời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máy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nước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lượng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1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1891</Words>
  <Application>Microsoft Office PowerPoint</Application>
  <PresentationFormat>Màn hình rộng</PresentationFormat>
  <Paragraphs>119</Paragraphs>
  <Slides>31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31</vt:i4>
      </vt:variant>
    </vt:vector>
  </HeadingPairs>
  <TitlesOfParts>
    <vt:vector size="37" baseType="lpstr">
      <vt:lpstr>Arial</vt:lpstr>
      <vt:lpstr>Calibri</vt:lpstr>
      <vt:lpstr>Calibri Light</vt:lpstr>
      <vt:lpstr>Times New Roman</vt:lpstr>
      <vt:lpstr>Wingdings</vt:lpstr>
      <vt:lpstr>Office Theme</vt:lpstr>
      <vt:lpstr>Bản trình bày PowerPoint</vt:lpstr>
      <vt:lpstr>CÔNG NGHIỆP 4.0</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 Chương IV: Khi nào một hệ thống được coi là công nghiệp 4.0?</vt:lpstr>
      <vt:lpstr>Chương V: Mặt trái của cách mạng công nghiệp 4.0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20</cp:revision>
  <dcterms:created xsi:type="dcterms:W3CDTF">2019-05-29T17:23:07Z</dcterms:created>
  <dcterms:modified xsi:type="dcterms:W3CDTF">2019-05-30T07:40:50Z</dcterms:modified>
</cp:coreProperties>
</file>