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8" r:id="rId9"/>
    <p:sldId id="269" r:id="rId10"/>
    <p:sldId id="266" r:id="rId11"/>
    <p:sldId id="267" r:id="rId12"/>
    <p:sldId id="270" r:id="rId13"/>
    <p:sldId id="271" r:id="rId14"/>
    <p:sldId id="272" r:id="rId15"/>
    <p:sldId id="273" r:id="rId16"/>
    <p:sldId id="274"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89"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a:t>Năm 1784, James Watt phụ tá thí nghiệm của một trường đại học đã phát minh ra máy hơi nước.</a:t>
          </a:r>
          <a:endParaRPr lang="en-US" sz="200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a:t>Năm 1785, linh mục Edmund Cartwright cho ra đời máy dệt vải giúp tăng năng suất dệt lên tới 40 lần.</a:t>
          </a:r>
          <a:endParaRPr lang="en-US" sz="200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a:t>Năm 1784, Henry Cort đã tìm ra cách luyện sắt “puddling”. Tuy đã luyện được sắt có chất lượng hơn nhưng vẫn chưa đạt được độ bền của máy móc.</a:t>
          </a:r>
          <a:endParaRPr lang="en-US" sz="190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a:t>Năm 1885, Henry Bessemer đã phát minh ra lò cao có khả năng luyện gang lỏng thành thép, khắc phục được những nhược điểm của chiếc máy trước đó.</a:t>
          </a:r>
          <a:endParaRPr lang="en-US" sz="190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a:t>Năm 1804, máy xe lửa đầu tiên chạy bằng hơi nước ra đời. Đến năm 1829 vận tốc xe dã đạt đến 14 dặm/giờ.</a:t>
          </a:r>
          <a:endParaRPr lang="en-US" sz="200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a:t>Năm 1807, Robert Fulton đã chế ra tàu thủy chạy bằng hơi nước thay thế cho những mái chèo hay những cánh buồm.</a:t>
          </a:r>
          <a:endParaRPr lang="en-US" sz="200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8951D30-16EE-446D-9425-298C8D9D9B9E}">
      <dgm:prSet/>
      <dgm:spPr/>
      <dgm:t>
        <a:bodyPr/>
        <a:lstStyle/>
        <a:p>
          <a:r>
            <a:rPr lang="en-US"/>
            <a:t>N</a:t>
          </a:r>
          <a:r>
            <a:rPr lang="vi-VN"/>
            <a:t>ăm 1880</a:t>
          </a:r>
          <a:r>
            <a:rPr lang="en-US"/>
            <a:t>, c</a:t>
          </a:r>
          <a:r>
            <a:rPr lang="vi-VN"/>
            <a:t>ác phương tiện truyền thông như điện tín và điện thoại ra đời</a:t>
          </a:r>
          <a:r>
            <a:rPr lang="en-US"/>
            <a:t>, </a:t>
          </a:r>
          <a:r>
            <a:rPr lang="vi-VN"/>
            <a:t>liên lạc bằng điện thoại ngay lập tức được ứng dụng trên khắp thế giới</a:t>
          </a:r>
          <a:r>
            <a:rPr lang="en-US"/>
            <a:t>.</a:t>
          </a:r>
        </a:p>
      </dgm:t>
    </dgm:pt>
    <dgm:pt modelId="{E410D2EA-8F3D-4183-8454-43025D43A8A8}" type="parTrans" cxnId="{13F66150-CD39-4EBD-82BE-D98FEF7A2A19}">
      <dgm:prSet/>
      <dgm:spPr/>
      <dgm:t>
        <a:bodyPr/>
        <a:lstStyle/>
        <a:p>
          <a:endParaRPr lang="en-US"/>
        </a:p>
      </dgm:t>
    </dgm:pt>
    <dgm:pt modelId="{C9A6405E-69F8-4399-A8CC-5DF98DE1EF3D}" type="sibTrans" cxnId="{13F66150-CD39-4EBD-82BE-D98FEF7A2A19}">
      <dgm:prSet/>
      <dgm:spPr/>
      <dgm:t>
        <a:bodyPr/>
        <a:lstStyle/>
        <a:p>
          <a:endParaRPr lang="en-US"/>
        </a:p>
      </dgm:t>
    </dgm:pt>
    <dgm:pt modelId="{BDCF99A1-2266-48E4-AE0C-B28E95535854}">
      <dgm:prSet/>
      <dgm:spPr/>
      <dgm:t>
        <a:bodyPr/>
        <a:lstStyle/>
        <a:p>
          <a:r>
            <a:rPr lang="en-US"/>
            <a:t>Đ</a:t>
          </a:r>
          <a:r>
            <a:rPr lang="vi-VN"/>
            <a:t>ầu thế kỷ XX hình thành một lĩnh vực kỹ thuật điện mới là điện tử học và ngành công nghiệp điện tử ra đời, mở đầu kỷ nguyên điện khí hóa</a:t>
          </a:r>
          <a:r>
            <a:rPr lang="en-US"/>
            <a:t>.</a:t>
          </a:r>
        </a:p>
      </dgm:t>
    </dgm:pt>
    <dgm:pt modelId="{8D2A469C-65B8-4D5E-9BB3-4C69C04DD3C8}" type="parTrans" cxnId="{CBEA8D65-F137-4B5B-A6D6-A25159C0284F}">
      <dgm:prSet/>
      <dgm:spPr/>
      <dgm:t>
        <a:bodyPr/>
        <a:lstStyle/>
        <a:p>
          <a:endParaRPr lang="en-US"/>
        </a:p>
      </dgm:t>
    </dgm:pt>
    <dgm:pt modelId="{A30034AF-81FC-43C1-A768-1E6E0C42EBE2}" type="sibTrans" cxnId="{CBEA8D65-F137-4B5B-A6D6-A25159C0284F}">
      <dgm:prSet/>
      <dgm:spPr/>
      <dgm:t>
        <a:bodyPr/>
        <a:lstStyle/>
        <a:p>
          <a:endParaRPr lang="en-US"/>
        </a:p>
      </dgm:t>
    </dgm:pt>
    <dgm:pt modelId="{2182EE7A-F5DB-4927-9DD7-0F0E24A65E2D}">
      <dgm:prSet/>
      <dgm:spPr/>
      <dgm:t>
        <a:bodyPr/>
        <a:lstStyle/>
        <a:p>
          <a:r>
            <a:rPr lang="vi-VN"/>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a:p>
      </dgm:t>
    </dgm:pt>
    <dgm:pt modelId="{41BD34DE-786A-4F02-8E6B-4520D0BF5E44}" type="parTrans" cxnId="{0021FCDE-09F4-4936-9C02-A3FBE4E16E63}">
      <dgm:prSet/>
      <dgm:spPr/>
      <dgm:t>
        <a:bodyPr/>
        <a:lstStyle/>
        <a:p>
          <a:endParaRPr lang="en-US"/>
        </a:p>
      </dgm:t>
    </dgm:pt>
    <dgm:pt modelId="{A6EDBF7F-A6BA-4767-ADED-7E22518F7CFA}" type="sibTrans" cxnId="{0021FCDE-09F4-4936-9C02-A3FBE4E16E63}">
      <dgm:prSet/>
      <dgm:spPr/>
      <dgm:t>
        <a:bodyPr/>
        <a:lstStyle/>
        <a:p>
          <a:endParaRPr lang="en-US"/>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0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gm:t>
    </dgm:pt>
    <dgm:pt modelId="{A585DFB4-6F41-4A5D-AB51-76E63950C698}" type="parTrans" cxnId="{E9615C05-4A55-42FF-859F-E474773FA876}">
      <dgm:prSet/>
      <dgm:spPr/>
      <dgm:t>
        <a:bodyPr/>
        <a:lstStyle/>
        <a:p>
          <a:endParaRPr lang="en-US"/>
        </a:p>
      </dgm:t>
    </dgm:pt>
    <dgm:pt modelId="{CCB33080-60D8-432D-8396-D4DC38A633CD}" type="sibTrans" cxnId="{E9615C05-4A55-42FF-859F-E474773FA876}">
      <dgm:prSet/>
      <dgm:spPr/>
      <dgm:t>
        <a:bodyPr/>
        <a:lstStyle/>
        <a:p>
          <a:endParaRPr lang="en-US"/>
        </a:p>
      </dgm:t>
    </dgm:pt>
    <dgm:pt modelId="{7CFD01EC-A325-4F3A-8069-E7BC25DBD76B}">
      <dgm:prSet custT="1"/>
      <dgm:spPr/>
      <dgm:t>
        <a:bodyPr/>
        <a:lstStyle/>
        <a:p>
          <a:pPr>
            <a:lnSpc>
              <a:spcPct val="100000"/>
            </a:lnSpc>
          </a:pPr>
          <a:r>
            <a:rPr lang="en-US" sz="1800">
              <a:latin typeface="Arial" panose="020B0604020202020204" pitchFamily="34" charset="0"/>
              <a:cs typeface="Arial" panose="020B0604020202020204" pitchFamily="34" charset="0"/>
            </a:rPr>
            <a:t>Cuộc cách mạng 3.0 còn </a:t>
          </a:r>
          <a:r>
            <a:rPr lang="vi-VN" sz="18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a:p>
      </dgm:t>
    </dgm:pt>
    <dgm:pt modelId="{F27ECBB0-D5B8-4907-BF6E-D9993E8866C5}" type="sibTrans" cxnId="{672CD642-74B1-4605-ADD1-DA5AFB6479FB}">
      <dgm:prSet/>
      <dgm:spPr/>
      <dgm:t>
        <a:bodyPr/>
        <a:lstStyle/>
        <a:p>
          <a:endParaRPr lang="en-US"/>
        </a:p>
      </dgm:t>
    </dgm:pt>
    <dgm:pt modelId="{913C6797-D4E1-4ABD-8584-26749F83BFAC}">
      <dgm:prSet/>
      <dgm:spPr/>
      <dgm:t>
        <a:bodyPr/>
        <a:lstStyle/>
        <a:p>
          <a:pPr>
            <a:lnSpc>
              <a:spcPct val="100000"/>
            </a:lnSpc>
          </a:pPr>
          <a:r>
            <a:rPr lang="en-US">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a:p>
      </dgm:t>
    </dgm:pt>
    <dgm:pt modelId="{394D6292-850D-4EC3-A8BB-B7D7E3774972}" type="sibTrans" cxnId="{7F7E74BA-9A58-4682-AA97-12D410130905}">
      <dgm:prSet/>
      <dgm:spPr/>
      <dgm:t>
        <a:bodyPr/>
        <a:lstStyle/>
        <a:p>
          <a:endParaRPr lang="en-US"/>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dgm:spPr/>
      <dgm:t>
        <a:bodyPr/>
        <a:lstStyle/>
        <a:p>
          <a:pPr>
            <a:defRPr cap="all"/>
          </a:pPr>
          <a:r>
            <a:rPr lang="en-US">
              <a:latin typeface="Arial" panose="020B0604020202020204" pitchFamily="34" charset="0"/>
              <a:cs typeface="Arial" panose="020B0604020202020204" pitchFamily="34" charset="0"/>
            </a:rPr>
            <a:t>Khả năng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tác</a:t>
          </a:r>
        </a:p>
      </dgm:t>
    </dgm:pt>
    <dgm:pt modelId="{D23F22C0-F070-4BDE-A6DF-48D6994282BE}" type="parTrans" cxnId="{FF6DC06D-CF3B-4FD3-99C0-95D76EEEF835}">
      <dgm:prSet/>
      <dgm:spPr/>
      <dgm:t>
        <a:bodyPr/>
        <a:lstStyle/>
        <a:p>
          <a:endParaRPr lang="en-US"/>
        </a:p>
      </dgm:t>
    </dgm:pt>
    <dgm:pt modelId="{6637664C-A989-43DA-9763-D7FC3C7B7BFF}" type="sibTrans" cxnId="{FF6DC06D-CF3B-4FD3-99C0-95D76EEEF835}">
      <dgm:prSet/>
      <dgm:spPr/>
      <dgm:t>
        <a:bodyPr/>
        <a:lstStyle/>
        <a:p>
          <a:endParaRPr lang="en-US"/>
        </a:p>
      </dgm:t>
    </dgm:pt>
    <dgm:pt modelId="{17E86063-978F-423B-B49F-9663D6281870}">
      <dgm:prSet/>
      <dgm:spPr/>
      <dgm:t>
        <a:bodyPr/>
        <a:lstStyle/>
        <a:p>
          <a:pPr>
            <a:defRPr cap="all"/>
          </a:pPr>
          <a:r>
            <a:rPr lang="en-US">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a:p>
      </dgm:t>
    </dgm:pt>
    <dgm:pt modelId="{6095C6A1-E968-424B-8C12-8A50C8E57B1F}" type="sibTrans" cxnId="{2956DB20-97B7-4098-A630-29C371C1C275}">
      <dgm:prSet/>
      <dgm:spPr/>
      <dgm:t>
        <a:bodyPr/>
        <a:lstStyle/>
        <a:p>
          <a:endParaRPr lang="en-US"/>
        </a:p>
      </dgm:t>
    </dgm:pt>
    <dgm:pt modelId="{6F642742-B878-428B-AD4C-25765030F206}">
      <dgm:prSet/>
      <dgm:spPr/>
      <dgm:t>
        <a:bodyPr/>
        <a:lstStyle/>
        <a:p>
          <a:pPr>
            <a:defRPr cap="all"/>
          </a:pPr>
          <a:r>
            <a:rPr lang="en-US">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a:p>
      </dgm:t>
    </dgm:pt>
    <dgm:pt modelId="{6351E0C9-5C06-4C34-B428-17E262CAE9A3}" type="sibTrans" cxnId="{B98D976B-CDAA-4562-8215-0F5A7AE2AECF}">
      <dgm:prSet/>
      <dgm:spPr/>
      <dgm:t>
        <a:bodyPr/>
        <a:lstStyle/>
        <a:p>
          <a:endParaRPr lang="en-US"/>
        </a:p>
      </dgm:t>
    </dgm:pt>
    <dgm:pt modelId="{72EA2EE4-2CD1-4010-BF6C-40B08D5AD222}">
      <dgm:prSet/>
      <dgm:spPr/>
      <dgm:t>
        <a:bodyPr/>
        <a:lstStyle/>
        <a:p>
          <a:pPr>
            <a:defRPr cap="all"/>
          </a:pPr>
          <a:r>
            <a:rPr lang="en-US">
              <a:latin typeface="Arial" panose="020B0604020202020204" pitchFamily="34" charset="0"/>
              <a:cs typeface="Arial" panose="020B0604020202020204" pitchFamily="34" charset="0"/>
            </a:rPr>
            <a:t>Phân quyền quyết định</a:t>
          </a:r>
          <a:br>
            <a:rPr lang="en-US"/>
          </a:br>
          <a:endParaRPr lang="en-US"/>
        </a:p>
      </dgm:t>
    </dgm:pt>
    <dgm:pt modelId="{93C4AB0B-536F-4FB4-B7CD-C6D641AD7077}" type="parTrans" cxnId="{60E2D95E-6333-4DAD-96C2-6E267BB91D65}">
      <dgm:prSet/>
      <dgm:spPr/>
      <dgm:t>
        <a:bodyPr/>
        <a:lstStyle/>
        <a:p>
          <a:endParaRPr lang="en-US"/>
        </a:p>
      </dgm:t>
    </dgm:pt>
    <dgm:pt modelId="{5ED43D3B-15F7-4CF0-80E9-EFF0B7BF947F}" type="sibTrans" cxnId="{60E2D95E-6333-4DAD-96C2-6E267BB91D65}">
      <dgm:prSet/>
      <dgm:spPr/>
      <dgm:t>
        <a:bodyPr/>
        <a:lstStyle/>
        <a:p>
          <a:endParaRPr lang="en-US"/>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1784, James Watt phụ tá thí nghiệm của một trường đại học đã phát minh ra máy hơi nước.</a:t>
          </a:r>
          <a:endParaRPr lang="en-US" sz="2000" kern="120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1785, linh mục Edmund Cartwright cho ra đời máy dệt vải giúp tăng năng suất dệt lên tới 40 lần.</a:t>
          </a:r>
          <a:endParaRPr lang="en-US" sz="2000" kern="120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1784, Henry Cort đã tìm ra cách luyện sắt “puddling”. Tuy đã luyện được sắt có chất lượng hơn nhưng vẫn chưa đạt được độ bền của máy móc.</a:t>
          </a:r>
          <a:endParaRPr lang="en-US" sz="1900" kern="120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1885, Henry Bessemer đã phát minh ra lò cao có khả năng luyện gang lỏng thành thép, khắc phục được những nhược điểm của chiếc máy trước đó.</a:t>
          </a:r>
          <a:endParaRPr lang="en-US" sz="1900" kern="120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1804, máy xe lửa đầu tiên chạy bằng hơi nước ra đời. Đến năm 1829 vận tốc xe dã đạt đến 14 dặm/giờ.</a:t>
          </a:r>
          <a:endParaRPr lang="en-US" sz="2000" kern="120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1807, Robert Fulton đã chế ra tàu thủy chạy bằng hơi nước thay thế cho những mái chèo hay những cánh buồm.</a:t>
          </a:r>
          <a:endParaRPr lang="en-US" sz="2000" kern="120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88870"/>
          <a:ext cx="6725272" cy="1473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sz="2100" kern="1200"/>
        </a:p>
      </dsp:txBody>
      <dsp:txXfrm>
        <a:off x="0" y="4488870"/>
        <a:ext cx="6725272" cy="1473347"/>
      </dsp:txXfrm>
    </dsp:sp>
    <dsp:sp modelId="{FF4826AB-78EB-4F8D-9C50-CB1C41C2BE62}">
      <dsp:nvSpPr>
        <dsp:cNvPr id="0" name=""/>
        <dsp:cNvSpPr/>
      </dsp:nvSpPr>
      <dsp:spPr>
        <a:xfrm rot="10800000">
          <a:off x="0" y="2244962"/>
          <a:ext cx="6725272" cy="2266008"/>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Đ</a:t>
          </a:r>
          <a:r>
            <a:rPr lang="vi-VN" sz="2100" kern="1200"/>
            <a:t>ầu thế kỷ XX hình thành một lĩnh vực kỹ thuật điện mới là điện tử học và ngành công nghiệp điện tử ra đời, mở đầu kỷ nguyên điện khí hóa</a:t>
          </a:r>
          <a:r>
            <a:rPr lang="en-US" sz="2100" kern="1200"/>
            <a:t>.</a:t>
          </a:r>
        </a:p>
      </dsp:txBody>
      <dsp:txXfrm rot="10800000">
        <a:off x="0" y="2244962"/>
        <a:ext cx="6725272" cy="1472384"/>
      </dsp:txXfrm>
    </dsp:sp>
    <dsp:sp modelId="{434C2ED4-D2D4-47F3-B05F-B355C63059CB}">
      <dsp:nvSpPr>
        <dsp:cNvPr id="0" name=""/>
        <dsp:cNvSpPr/>
      </dsp:nvSpPr>
      <dsp:spPr>
        <a:xfrm rot="10800000">
          <a:off x="0" y="1054"/>
          <a:ext cx="6725272" cy="226600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N</a:t>
          </a:r>
          <a:r>
            <a:rPr lang="vi-VN" sz="2100" kern="1200"/>
            <a:t>ăm 1880</a:t>
          </a:r>
          <a:r>
            <a:rPr lang="en-US" sz="2100" kern="1200"/>
            <a:t>, c</a:t>
          </a:r>
          <a:r>
            <a:rPr lang="vi-VN" sz="2100" kern="1200"/>
            <a:t>ác phương tiện truyền thông như điện tín và điện thoại ra đời</a:t>
          </a:r>
          <a:r>
            <a:rPr lang="en-US" sz="2100" kern="1200"/>
            <a:t>, </a:t>
          </a:r>
          <a:r>
            <a:rPr lang="vi-VN" sz="2100" kern="1200"/>
            <a:t>liên lạc bằng điện thoại ngay lập tức được ứng dụng trên khắp thế giới</a:t>
          </a:r>
          <a:r>
            <a:rPr lang="en-US" sz="2100" kern="1200"/>
            <a:t>.</a:t>
          </a:r>
        </a:p>
      </dsp:txBody>
      <dsp:txXfrm rot="10800000">
        <a:off x="0" y="1054"/>
        <a:ext cx="6725272" cy="14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146371" y="11803"/>
          <a:ext cx="6842799" cy="17299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178289" y="401050"/>
          <a:ext cx="953352" cy="951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185230" y="25154"/>
          <a:ext cx="5335249"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sp:txBody>
      <dsp:txXfrm>
        <a:off x="1185230" y="25154"/>
        <a:ext cx="5335249" cy="1731676"/>
      </dsp:txXfrm>
    </dsp:sp>
    <dsp:sp modelId="{4A4A786C-884D-443B-812E-06502AF1F825}">
      <dsp:nvSpPr>
        <dsp:cNvPr id="0" name=""/>
        <dsp:cNvSpPr/>
      </dsp:nvSpPr>
      <dsp:spPr>
        <a:xfrm>
          <a:off x="-146371" y="2150558"/>
          <a:ext cx="6842799" cy="17299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239170" y="2525618"/>
          <a:ext cx="953352" cy="951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127446" y="2087092"/>
          <a:ext cx="5536606"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Cuộc cách mạng 3.0 còn </a:t>
          </a:r>
          <a:r>
            <a:rPr lang="vi-VN" sz="18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kern="1200">
            <a:latin typeface="Arial" panose="020B0604020202020204" pitchFamily="34" charset="0"/>
            <a:cs typeface="Arial" panose="020B0604020202020204" pitchFamily="34" charset="0"/>
          </a:endParaRPr>
        </a:p>
      </dsp:txBody>
      <dsp:txXfrm>
        <a:off x="1127446" y="2087092"/>
        <a:ext cx="5536606" cy="1731676"/>
      </dsp:txXfrm>
    </dsp:sp>
    <dsp:sp modelId="{A1723084-8B3C-4EC6-9AF2-1761AFF359D9}">
      <dsp:nvSpPr>
        <dsp:cNvPr id="0" name=""/>
        <dsp:cNvSpPr/>
      </dsp:nvSpPr>
      <dsp:spPr>
        <a:xfrm>
          <a:off x="-146371" y="4289313"/>
          <a:ext cx="6842799" cy="17299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206670" y="4692746"/>
          <a:ext cx="953352" cy="951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457842" y="4298958"/>
          <a:ext cx="4964443"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457842" y="4298958"/>
        <a:ext cx="4964443" cy="1731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2964"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38160"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Khả năng t</a:t>
          </a:r>
          <a:r>
            <a:rPr lang="vi-VN" sz="2200" kern="1200">
              <a:latin typeface="Arial" panose="020B0604020202020204" pitchFamily="34" charset="0"/>
              <a:cs typeface="Arial" panose="020B0604020202020204" pitchFamily="34" charset="0"/>
            </a:rPr>
            <a:t>ư</a:t>
          </a:r>
          <a:r>
            <a:rPr lang="en-US" sz="2200" kern="1200">
              <a:latin typeface="Arial" panose="020B0604020202020204" pitchFamily="34" charset="0"/>
              <a:cs typeface="Arial" panose="020B0604020202020204" pitchFamily="34" charset="0"/>
            </a:rPr>
            <a:t>ơng tác</a:t>
          </a:r>
        </a:p>
      </dsp:txBody>
      <dsp:txXfrm>
        <a:off x="277529" y="1044696"/>
        <a:ext cx="2038026" cy="1265407"/>
      </dsp:txXfrm>
    </dsp:sp>
    <dsp:sp modelId="{6D1E4326-84F6-4804-8647-7BEE4F755022}">
      <dsp:nvSpPr>
        <dsp:cNvPr id="0" name=""/>
        <dsp:cNvSpPr/>
      </dsp:nvSpPr>
      <dsp:spPr>
        <a:xfrm>
          <a:off x="2590121"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825317"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Minh bạch thông tin</a:t>
          </a:r>
        </a:p>
      </dsp:txBody>
      <dsp:txXfrm>
        <a:off x="2864686" y="1044696"/>
        <a:ext cx="2038026" cy="1265407"/>
      </dsp:txXfrm>
    </dsp:sp>
    <dsp:sp modelId="{724C8D02-51F6-4A44-B90C-89384AD8DC59}">
      <dsp:nvSpPr>
        <dsp:cNvPr id="0" name=""/>
        <dsp:cNvSpPr/>
      </dsp:nvSpPr>
      <dsp:spPr>
        <a:xfrm>
          <a:off x="5177278"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412474"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Công nghệ hổ trợ</a:t>
          </a:r>
        </a:p>
      </dsp:txBody>
      <dsp:txXfrm>
        <a:off x="5451843" y="1044696"/>
        <a:ext cx="2038026" cy="1265407"/>
      </dsp:txXfrm>
    </dsp:sp>
    <dsp:sp modelId="{6CCB6C09-ED7D-4EA9-95B6-59931091D442}">
      <dsp:nvSpPr>
        <dsp:cNvPr id="0" name=""/>
        <dsp:cNvSpPr/>
      </dsp:nvSpPr>
      <dsp:spPr>
        <a:xfrm>
          <a:off x="7764434"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7999630"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Phân quyền quyết định</a:t>
          </a:r>
          <a:br>
            <a:rPr lang="en-US" sz="2200" kern="1200"/>
          </a:br>
          <a:endParaRPr lang="en-US" sz="2200" kern="1200"/>
        </a:p>
      </dsp:txBody>
      <dsp:txXfrm>
        <a:off x="8038999" y="1044696"/>
        <a:ext cx="2038026" cy="126540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NỘI DUNG</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2.2. Cách mạng công nghiệp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r>
              <a:rPr lang="vi-VN" sz="2400">
                <a:solidFill>
                  <a:srgbClr val="000000"/>
                </a:solidFill>
              </a:rPr>
              <a:t>Ngay sau cuộc cách mạng công nghiệp lần thứ nhất, cuộc cách mạng lần thứ 2 tiếp diễn sau đó từ nửa cuối thế kỷ 19 nhờ dầu mỏ và động cơ đốt trong.</a:t>
            </a:r>
            <a:endParaRPr lang="en-US" sz="2400">
              <a:solidFill>
                <a:srgbClr val="000000"/>
              </a:solidFill>
            </a:endParaRPr>
          </a:p>
          <a:p>
            <a:r>
              <a:rPr lang="vi-VN" sz="2400">
                <a:solidFill>
                  <a:srgbClr val="000000"/>
                </a:solidFill>
              </a:rPr>
              <a:t>Thời kỳ này, điện năng được sử dụng nhiều hơn và công nghệ kỹ thuật được phát triển vượt bậc</a:t>
            </a:r>
            <a:r>
              <a:rPr lang="en-US" sz="2400">
                <a:solidFill>
                  <a:srgbClr val="000000"/>
                </a:solidFill>
              </a:rPr>
              <a:t>, </a:t>
            </a:r>
            <a:r>
              <a:rPr lang="vi-VN" sz="2400">
                <a:solidFill>
                  <a:srgbClr val="000000"/>
                </a:solidFill>
              </a:rPr>
              <a:t>các ngành sản xuất cũng biến chuyển nhanh chóng với hàng loạt dây chuyền sản xuất, tiêu chuẩn chất lượng, tự động hóa...</a:t>
            </a:r>
            <a:endParaRPr lang="en-US" sz="2400">
              <a:solidFill>
                <a:srgbClr val="000000"/>
              </a:solidFill>
            </a:endParaRPr>
          </a:p>
          <a:p>
            <a:r>
              <a:rPr lang="vi-VN" sz="2400">
                <a:solidFill>
                  <a:srgbClr val="000000"/>
                </a:solidFill>
              </a:rPr>
              <a:t>Nhờ cuộc cách mạng công nghiệp lần thứ 2 này mà thế giới được hưởng tiêu chuẩn sống hiện đại và chất lượng chưa từng có</a:t>
            </a:r>
            <a:r>
              <a:rPr lang="en-US" sz="2400">
                <a:solidFill>
                  <a:srgbClr val="000000"/>
                </a:solidFill>
              </a:rPr>
              <a:t>. </a:t>
            </a:r>
            <a:r>
              <a:rPr lang="vi-VN" sz="2400">
                <a:solidFill>
                  <a:srgbClr val="000000"/>
                </a:solidFill>
              </a:rPr>
              <a:t>Mỹ và các nước Tây Âu thời kỳ này là những quốc gia có vị thế dẫn đầu.</a:t>
            </a:r>
            <a:endParaRPr lang="en-US" sz="240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1516845802"/>
              </p:ext>
            </p:extLst>
          </p:nvPr>
        </p:nvGraphicFramePr>
        <p:xfrm>
          <a:off x="5006671" y="393896"/>
          <a:ext cx="6725272" cy="596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5739618"/>
            <a:ext cx="7896249" cy="524528"/>
          </a:xfrm>
        </p:spPr>
        <p:txBody>
          <a:bodyPr/>
          <a:lstStyle/>
          <a:p>
            <a:r>
              <a:rPr lang="vi-VN" b="0"/>
              <a:t>Một xưởng sản xuất của nhà máy sản xuất xe hơi Ford</a:t>
            </a:r>
            <a:endParaRPr lang="en-US" b="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38562" y="129620"/>
            <a:ext cx="8833937" cy="5452195"/>
          </a:xfrm>
        </p:spPr>
      </p:pic>
    </p:spTree>
    <p:extLst>
      <p:ext uri="{BB962C8B-B14F-4D97-AF65-F5344CB8AC3E}">
        <p14:creationId xmlns:p14="http://schemas.microsoft.com/office/powerpoint/2010/main" val="255456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2.3. Cách mạng công nghiệp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1483" y="2728045"/>
            <a:ext cx="10128729" cy="3644620"/>
          </a:xfrm>
        </p:spPr>
      </p:pic>
    </p:spTree>
    <p:extLst>
      <p:ext uri="{BB962C8B-B14F-4D97-AF65-F5344CB8AC3E}">
        <p14:creationId xmlns:p14="http://schemas.microsoft.com/office/powerpoint/2010/main" val="34607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a:solidFill>
                  <a:srgbClr val="FFFFFF"/>
                </a:solidFill>
                <a:latin typeface="Arial" panose="020B0604020202020204" pitchFamily="34" charset="0"/>
                <a:cs typeface="Arial" panose="020B0604020202020204" pitchFamily="34" charset="0"/>
              </a:rPr>
              <a:t>Những tiêu biểu cuộc cách mạng lần thứ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1649275728"/>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712441"/>
            <a:ext cx="11480494" cy="3794375"/>
          </a:xfrm>
        </p:spPr>
        <p:txBody>
          <a:bodyPr>
            <a:normAutofit/>
          </a:bodyPr>
          <a:lstStyle/>
          <a:p>
            <a:r>
              <a:rPr lang="en-US" sz="2400">
                <a:solidFill>
                  <a:srgbClr val="000000"/>
                </a:solidFill>
                <a:latin typeface="Arial" panose="020B0604020202020204" pitchFamily="34" charset="0"/>
                <a:cs typeface="Arial" panose="020B0604020202020204" pitchFamily="34" charset="0"/>
              </a:rPr>
              <a:t>Diễn ra từ những năm 2000 nhờ sự kết hợp giữa các công nghệ lại với nhau, xóa đi ranh giới giữa vật lý, kỹ thuật và sinh học.</a:t>
            </a:r>
          </a:p>
          <a:p>
            <a:r>
              <a:rPr lang="vi-VN" sz="2400">
                <a:solidFill>
                  <a:srgbClr val="000000"/>
                </a:solidFill>
                <a:cs typeface="Arial" panose="020B0604020202020204" pitchFamily="34" charset="0"/>
              </a:rPr>
              <a:t>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a:t>
            </a:r>
            <a:endParaRPr lang="en-US" sz="2400">
              <a:solidFill>
                <a:srgbClr val="000000"/>
              </a:solidFill>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Những yếu tố cốt lõi của Kỹ thuật số trong cách mạng 4.0 sẽ là: Trí tuệ nhân tạo (AI), Vạn vật kết nối (IoT) và dữ liệu lớn (Big Data).</a:t>
            </a:r>
          </a:p>
        </p:txBody>
      </p:sp>
    </p:spTree>
    <p:extLst>
      <p:ext uri="{BB962C8B-B14F-4D97-AF65-F5344CB8AC3E}">
        <p14:creationId xmlns:p14="http://schemas.microsoft.com/office/powerpoint/2010/main" val="345195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a:solidFill>
                  <a:srgbClr val="FFFFFF"/>
                </a:solidFill>
                <a:latin typeface="Arial" panose="020B0604020202020204" pitchFamily="34" charset="0"/>
                <a:cs typeface="Arial" panose="020B0604020202020204" pitchFamily="34" charset="0"/>
              </a:rPr>
              <a:t>Ch</a:t>
            </a:r>
            <a:r>
              <a:rPr lang="vi-VN">
                <a:solidFill>
                  <a:srgbClr val="FFFFFF"/>
                </a:solidFill>
                <a:latin typeface="Arial" panose="020B0604020202020204" pitchFamily="34" charset="0"/>
                <a:cs typeface="Arial" panose="020B0604020202020204" pitchFamily="34" charset="0"/>
              </a:rPr>
              <a:t>ư</a:t>
            </a:r>
            <a:r>
              <a:rPr lang="en-US">
                <a:solidFill>
                  <a:srgbClr val="FFFFFF"/>
                </a:solidFill>
                <a:latin typeface="Arial" panose="020B0604020202020204" pitchFamily="34" charset="0"/>
                <a:cs typeface="Arial" panose="020B0604020202020204" pitchFamily="34" charset="0"/>
              </a:rPr>
              <a:t>ơng III: Sự phát triển của ngành công nghiệp 4.0</a:t>
            </a:r>
            <a:endParaRPr lang="en-US" kern="12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a:solidFill>
                  <a:schemeClr val="accent1">
                    <a:lumMod val="75000"/>
                  </a:schemeClr>
                </a:solidFill>
                <a:latin typeface="Arial" panose="020B0604020202020204" pitchFamily="34" charset="0"/>
                <a:cs typeface="Arial" panose="020B0604020202020204" pitchFamily="34" charset="0"/>
              </a:rPr>
              <a:t>Sự phát triển của ngành công nghiệp 4.0 bao gồm 3 lĩnh vực:</a:t>
            </a:r>
            <a:endParaRPr lang="en-US" sz="360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a:latin typeface="Arial" panose="020B0604020202020204" pitchFamily="34" charset="0"/>
                <a:cs typeface="Arial" panose="020B0604020202020204" pitchFamily="34" charset="0"/>
              </a:rPr>
              <a:t>Lĩnh vực kĩ thuật số</a:t>
            </a:r>
          </a:p>
          <a:p>
            <a:r>
              <a:rPr lang="en-US">
                <a:latin typeface="Arial" panose="020B0604020202020204" pitchFamily="34" charset="0"/>
                <a:cs typeface="Arial" panose="020B0604020202020204" pitchFamily="34" charset="0"/>
              </a:rPr>
              <a:t>Lĩnh vực công nghệ sinh học</a:t>
            </a:r>
          </a:p>
          <a:p>
            <a:r>
              <a:rPr lang="en-US">
                <a:latin typeface="Arial" panose="020B0604020202020204" pitchFamily="34" charset="0"/>
                <a:cs typeface="Arial" panose="020B0604020202020204" pitchFamily="34" charset="0"/>
              </a:rPr>
              <a:t>Lĩnh vực vật lý</a:t>
            </a: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Internet vạn vật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54745" y="1392702"/>
            <a:ext cx="6808763" cy="5331655"/>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Internet Vạn Vật cung cấp kết nối chuyên sâu cho các thiết bị, hệ thống và dịch vụ, kết nối này mang hiệu quả vượt trội so với kiểu truyền tải máy – máy, đồng thời hỗ trợ đa dạng giao thức, miền (domain), và ứng dụng. </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Một vật trong IoT có thể là một người với một trái tim cấy ghép; một động vật ở trang trại với bộ chíp sinh học hoặc bất kỳ vật thể tự nhiên hay nhân tạo nào mà có thể gán được một địa chỉ IP và cung cấp khả năng truyền dữ liệu thông qua mạng lưới.</a:t>
            </a:r>
          </a:p>
          <a:p>
            <a:endParaRPr lang="en-US" sz="200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830685"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latin typeface="Arial" panose="020B0604020202020204" pitchFamily="34" charset="0"/>
                <a:cs typeface="Arial" panose="020B0604020202020204" pitchFamily="34" charset="0"/>
              </a:rPr>
              <a:t>Nhà thông minh (Smarthome)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2869810"/>
            <a:ext cx="5256305" cy="3742005"/>
          </a:xfrm>
        </p:spPr>
        <p:txBody>
          <a:bodyPr vert="horz" lIns="91440" tIns="45720" rIns="91440" bIns="45720" rtlCol="0" anchor="ctr">
            <a:normAutofit/>
          </a:bodyPr>
          <a:lstStyle/>
          <a:p>
            <a:r>
              <a:rPr lang="en-US" sz="2200">
                <a:latin typeface="Arial" panose="020B0604020202020204" pitchFamily="34" charset="0"/>
                <a:cs typeface="Arial" panose="020B0604020202020204" pitchFamily="34" charset="0"/>
              </a:rPr>
              <a:t>Nhà thông minh (Smarthome)  là một ngôi nhà hoặc căn hộ mà trong đó các thiết bị điện tử, gia dụng như: hệ thống chiếu sáng, tivi, điều hòa, tủ lạnh, hệ thống an ninh, rèm cửa, chuông cửa, robot dọn nhà…có khả năng tự động hóa và giao tiếp với nhau theo một lịch trình, kịch bản định sẵn.</a:t>
            </a:r>
          </a:p>
        </p:txBody>
      </p:sp>
    </p:spTree>
    <p:extLst>
      <p:ext uri="{BB962C8B-B14F-4D97-AF65-F5344CB8AC3E}">
        <p14:creationId xmlns:p14="http://schemas.microsoft.com/office/powerpoint/2010/main" val="260768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1899" y="53810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Dữ liệu lớn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3901" y="1952263"/>
            <a:ext cx="7161017" cy="4154361"/>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Dữ liệu lớn (Big Data) là tập hợp dữ liệu có dung lượng vượt mức đảm đương của những ứng dụng và công cụ truyền thống. Kích cỡ của Big Data đang từng ngày tăng lên, và tính đến năm 2012 thì nó có thể nằm trong khoảng vài chục terabyte cho đến nhiều petabyte (1 petabyte = 1024 terabyte) chỉ cho một tập hợp dữ liệu mà thôi.</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8" y="2166425"/>
            <a:ext cx="4146249" cy="4051496"/>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Tập trung vào nghiên cứu để tạo ra những bước nhảy vọt trong Nông nghiệp, Thủy sản, Y dược, chế biến thực phẩm, bảo vệ môi trường, năng lượng tái tạo, hóa học và vật liệu.</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Lĩnh vực vật lý</a:t>
            </a: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a:latin typeface="Arial" panose="020B0604020202020204" pitchFamily="34" charset="0"/>
                <a:cs typeface="Arial" panose="020B0604020202020204" pitchFamily="34" charset="0"/>
              </a:rPr>
              <a:t>Công nghệ in 3D: tạo ra vật thể bằng cách in theo các lớp từ một bản vẽ hay một mô hình 3D có tr</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ớc, có thể tạo ra gần nh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 mọi vật trong thời gian ngắn</a:t>
            </a:r>
          </a:p>
          <a:p>
            <a:endParaRPr lang="en-US" sz="240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p:txBody>
          <a:bodyPr vert="horz" lIns="91440" tIns="45720" rIns="91440" bIns="45720" rtlCol="0" anchor="b">
            <a:normAutofit/>
          </a:bodyPr>
          <a:lstStyle/>
          <a:p>
            <a:pPr algn="ctr"/>
            <a:r>
              <a:rPr lang="en-US">
                <a:latin typeface="Arial" panose="020B0604020202020204" pitchFamily="34" charset="0"/>
                <a:cs typeface="Arial" panose="020B0604020202020204" pitchFamily="34" charset="0"/>
              </a:rPr>
              <a:t>Ch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IV: Khi nào một hệ thống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coi là công nghiệp 4.0?</a:t>
            </a:r>
            <a:endParaRPr lang="en-US" kern="1200">
              <a:latin typeface="Arial" panose="020B0604020202020204" pitchFamily="34" charset="0"/>
              <a:cs typeface="Arial" panose="020B0604020202020204" pitchFamily="34" charset="0"/>
            </a:endParaRPr>
          </a:p>
        </p:txBody>
      </p:sp>
      <p:sp>
        <p:nvSpPr>
          <p:cNvPr id="2" name="Chỗ dành sẵn cho Nội dung 1">
            <a:extLst>
              <a:ext uri="{FF2B5EF4-FFF2-40B4-BE49-F238E27FC236}">
                <a16:creationId xmlns:a16="http://schemas.microsoft.com/office/drawing/2014/main" id="{64CFA9CD-AC46-4503-83AB-89A48A29FA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25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5025641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40079" y="2053641"/>
            <a:ext cx="3669161" cy="2760098"/>
          </a:xfrm>
        </p:spPr>
        <p:txBody>
          <a:bodyPr>
            <a:normAutofit/>
          </a:bodyPr>
          <a:lstStyle/>
          <a:p>
            <a:r>
              <a:rPr lang="en-US" sz="3700">
                <a:solidFill>
                  <a:srgbClr val="FFFFFF"/>
                </a:solidFill>
                <a:latin typeface="Arial" panose="020B0604020202020204" pitchFamily="34" charset="0"/>
                <a:cs typeface="Arial" panose="020B0604020202020204" pitchFamily="34" charset="0"/>
              </a:rPr>
              <a:t>Ch</a:t>
            </a:r>
            <a:r>
              <a:rPr lang="vi-VN" sz="3700">
                <a:solidFill>
                  <a:srgbClr val="FFFFFF"/>
                </a:solidFill>
                <a:latin typeface="Arial" panose="020B0604020202020204" pitchFamily="34" charset="0"/>
                <a:cs typeface="Arial" panose="020B0604020202020204" pitchFamily="34" charset="0"/>
              </a:rPr>
              <a:t>ư</a:t>
            </a:r>
            <a:r>
              <a:rPr lang="en-US" sz="3700">
                <a:solidFill>
                  <a:srgbClr val="FFFFFF"/>
                </a:solidFill>
                <a:latin typeface="Arial" panose="020B0604020202020204" pitchFamily="34" charset="0"/>
                <a:cs typeface="Arial" panose="020B0604020202020204" pitchFamily="34" charset="0"/>
              </a:rPr>
              <a:t>ơng V: MẶT TRÁI CỦA CÁCH MẠNG CÔNG NGHIỆP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a:solidFill>
                  <a:srgbClr val="000000"/>
                </a:solidFill>
              </a:rPr>
              <a:t>Mặt trái của Cách mạng Công nghiệp 4.0 là nó có thể gây ra sự bất bình đẳng. Đặc biệt là có thể phá vỡ thị trường lao động. Khi tự động hóa thay thế lao động chân tay trong nền kinh tế, khi robot thay thế con người trong nhiều lĩnh vực, hàng triệu lao động trên thế giới có thể rơi vào cảnh thất nghiệp, nhất là những người làm trong lĩnh vực bảo hiểm, môi giới bất động sản, tư vấn tài chính, vận tải.</a:t>
            </a:r>
            <a:endParaRPr lang="en-US" sz="2400">
              <a:solidFill>
                <a:srgbClr val="000000"/>
              </a:solidFill>
            </a:endParaRPr>
          </a:p>
        </p:txBody>
      </p:sp>
    </p:spTree>
    <p:extLst>
      <p:ext uri="{BB962C8B-B14F-4D97-AF65-F5344CB8AC3E}">
        <p14:creationId xmlns:p14="http://schemas.microsoft.com/office/powerpoint/2010/main" val="188414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Arial" panose="020B0604020202020204" pitchFamily="34" charset="0"/>
                <a:cs typeface="Arial" panose="020B0604020202020204" pitchFamily="34" charset="0"/>
              </a:rPr>
              <a:t>Lịch s</a:t>
            </a:r>
            <a:r>
              <a:rPr lang="en-US" sz="3600">
                <a:solidFill>
                  <a:srgbClr val="FFFFFF"/>
                </a:solidFill>
                <a:latin typeface="Arial" panose="020B0604020202020204" pitchFamily="34" charset="0"/>
                <a:cs typeface="Arial" panose="020B0604020202020204" pitchFamily="34" charset="0"/>
              </a:rPr>
              <a:t>ử các cuộc cách mạng công nghiệp</a:t>
            </a:r>
            <a:endParaRPr lang="en-US" sz="3600" kern="120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975591"/>
            <a:ext cx="10733650" cy="3277384"/>
          </a:xfrm>
        </p:spPr>
        <p:txBody>
          <a:bodyPr vert="horz" lIns="91440" tIns="45720" rIns="91440" bIns="45720" rtlCol="0">
            <a:normAutofit/>
          </a:bodyPr>
          <a:lstStyle/>
          <a:p>
            <a:r>
              <a:rPr lang="en-US" sz="2400">
                <a:solidFill>
                  <a:srgbClr val="000000"/>
                </a:solidFill>
                <a:latin typeface="Arial" panose="020B0604020202020204" pitchFamily="34" charset="0"/>
                <a:cs typeface="Arial" panose="020B0604020202020204" pitchFamily="34" charset="0"/>
              </a:rPr>
              <a:t>Diễn ra vào giữa cuối thế kỉ XVIII đến đầu thế kỉ XIX mở đầu với sự cơ giới hóa ngành dệt may. </a:t>
            </a:r>
          </a:p>
          <a:p>
            <a:r>
              <a:rPr lang="en-US" sz="2400">
                <a:solidFill>
                  <a:srgbClr val="000000"/>
                </a:solidFill>
                <a:latin typeface="Arial" panose="020B0604020202020204" pitchFamily="34" charset="0"/>
                <a:cs typeface="Arial" panose="020B0604020202020204" pitchFamily="34" charset="0"/>
              </a:rPr>
              <a:t>Cuộc cách mạng công nghiệp đầu tiên đã mở ra một kỷ nguyên mới trong lịch sử nhân loại – kỷ nguyên sản xuất cơ khí, cơ giới hóa.</a:t>
            </a:r>
          </a:p>
          <a:p>
            <a:r>
              <a:rPr lang="en-US" sz="2400">
                <a:solidFill>
                  <a:srgbClr val="000000"/>
                </a:solidFill>
                <a:latin typeface="Arial" panose="020B0604020202020204" pitchFamily="34" charset="0"/>
                <a:cs typeface="Arial" panose="020B0604020202020204" pitchFamily="34" charset="0"/>
              </a:rPr>
              <a:t>Thay thế hệ thống kỹ thuật cũ có tính truyền thống của thời đại nông nghiệp với nguồn động lực là máy hơi nước và nguồn nguyên, nhiên vật liệu và năng lượng mới</a:t>
            </a:r>
          </a:p>
        </p:txBody>
      </p:sp>
    </p:spTree>
    <p:extLst>
      <p:ext uri="{BB962C8B-B14F-4D97-AF65-F5344CB8AC3E}">
        <p14:creationId xmlns:p14="http://schemas.microsoft.com/office/powerpoint/2010/main" val="14381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1847</Words>
  <Application>Microsoft Office PowerPoint</Application>
  <PresentationFormat>Màn hình rộng</PresentationFormat>
  <Paragraphs>108</Paragraphs>
  <Slides>31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31</vt:i4>
      </vt:variant>
    </vt:vector>
  </HeadingPairs>
  <TitlesOfParts>
    <vt:vector size="37" baseType="lpstr">
      <vt:lpstr>Arial</vt:lpstr>
      <vt:lpstr>Calibri</vt:lpstr>
      <vt:lpstr>Calibri Light</vt:lpstr>
      <vt:lpstr>Times New Roman</vt:lpstr>
      <vt:lpstr>Wingdings</vt:lpstr>
      <vt:lpstr>Office Theme</vt:lpstr>
      <vt:lpstr>NỘI DUNG</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Chương IV: Khi nào một hệ thống được coi là công nghiệp 4.0?</vt:lpstr>
      <vt:lpstr> Chương IV: Khi nào một hệ thống được coi là công nghiệp 4.0?</vt:lpstr>
      <vt:lpstr>Chương V: MẶT TRÁI CỦA CÁCH MẠNG CÔNG NGHIỆP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1</cp:revision>
  <dcterms:created xsi:type="dcterms:W3CDTF">2019-05-29T17:23:07Z</dcterms:created>
  <dcterms:modified xsi:type="dcterms:W3CDTF">2019-05-29T17:25:49Z</dcterms:modified>
</cp:coreProperties>
</file>