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9" r:id="rId22"/>
    <p:sldId id="290" r:id="rId23"/>
    <p:sldId id="291" r:id="rId24"/>
    <p:sldId id="292" r:id="rId25"/>
    <p:sldId id="293" r:id="rId26"/>
    <p:sldId id="294" r:id="rId27"/>
    <p:sldId id="297" r:id="rId28"/>
    <p:sldId id="296" r:id="rId29"/>
    <p:sldId id="295" r:id="rId30"/>
    <p:sldId id="298" r:id="rId31"/>
    <p:sldId id="301" r:id="rId32"/>
    <p:sldId id="299" r:id="rId33"/>
    <p:sldId id="26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varScale="1">
        <p:scale>
          <a:sx n="76" d="100"/>
          <a:sy n="76" d="100"/>
        </p:scale>
        <p:origin x="66"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4167" y="-584200"/>
            <a:ext cx="4125912" cy="6197600"/>
          </a:xfrm>
        </p:spPr>
        <p:txBody>
          <a:bodyPr/>
          <a:lstStyle/>
          <a:p>
            <a:r>
              <a:rPr lang="en-US" dirty="0" smtClean="0"/>
              <a:t/>
            </a:r>
            <a:br>
              <a:rPr lang="en-US" dirty="0" smtClean="0"/>
            </a:br>
            <a:r>
              <a:rPr lang="en-US" dirty="0" smtClean="0"/>
              <a:t/>
            </a:r>
            <a:br>
              <a:rPr lang="en-US" dirty="0" smtClean="0"/>
            </a:br>
            <a:r>
              <a:rPr lang="en-US" sz="4800" dirty="0" smtClean="0">
                <a:latin typeface="Agency FB" panose="020B0503020202020204" pitchFamily="34" charset="0"/>
              </a:rPr>
              <a:t/>
            </a:r>
            <a:br>
              <a:rPr lang="en-US" sz="4800" dirty="0" smtClean="0">
                <a:latin typeface="Agency FB" panose="020B0503020202020204" pitchFamily="34" charset="0"/>
              </a:rPr>
            </a:br>
            <a:r>
              <a:rPr lang="en-US" sz="4800" dirty="0" smtClean="0">
                <a:latin typeface="Agency FB" panose="020B0503020202020204" pitchFamily="34" charset="0"/>
              </a:rPr>
              <a:t>IMPORTANCE OF LIFE PLANS AND </a:t>
            </a:r>
            <a:br>
              <a:rPr lang="en-US" sz="4800" dirty="0" smtClean="0">
                <a:latin typeface="Agency FB" panose="020B0503020202020204" pitchFamily="34" charset="0"/>
              </a:rPr>
            </a:br>
            <a:r>
              <a:rPr lang="en-US" sz="4800" dirty="0" smtClean="0">
                <a:latin typeface="Agency FB" panose="020B0503020202020204" pitchFamily="34" charset="0"/>
              </a:rPr>
              <a:t>MATERNALS CARE FRAMEWORK</a:t>
            </a:r>
            <a:r>
              <a:rPr lang="en-US" sz="4800" dirty="0" smtClean="0"/>
              <a:t/>
            </a:r>
            <a:br>
              <a:rPr lang="en-US" sz="4800" dirty="0" smtClean="0"/>
            </a:br>
            <a:endParaRPr lang="en-US" sz="4800" dirty="0"/>
          </a:p>
        </p:txBody>
      </p:sp>
      <p:sp>
        <p:nvSpPr>
          <p:cNvPr id="7" name="Title 1"/>
          <p:cNvSpPr txBox="1">
            <a:spLocks/>
          </p:cNvSpPr>
          <p:nvPr/>
        </p:nvSpPr>
        <p:spPr>
          <a:xfrm>
            <a:off x="7965023" y="0"/>
            <a:ext cx="4513401" cy="8382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smtClean="0"/>
              <a:t>&gt;</a:t>
            </a:r>
            <a:r>
              <a:rPr lang="en-US" sz="4400" dirty="0" smtClean="0">
                <a:solidFill>
                  <a:schemeClr val="tx1"/>
                </a:solidFill>
              </a:rPr>
              <a:t>&gt;</a:t>
            </a:r>
            <a:r>
              <a:rPr lang="en-US" sz="4400" dirty="0" smtClean="0"/>
              <a:t>&gt;</a:t>
            </a:r>
            <a:r>
              <a:rPr lang="en-US" sz="4400" dirty="0" smtClean="0">
                <a:solidFill>
                  <a:schemeClr val="tx1"/>
                </a:solidFill>
              </a:rPr>
              <a:t>&gt;</a:t>
            </a:r>
            <a:r>
              <a:rPr lang="en-US" sz="4400" dirty="0" smtClean="0"/>
              <a:t>&gt;</a:t>
            </a:r>
            <a:r>
              <a:rPr lang="en-US" sz="4400" dirty="0" smtClean="0">
                <a:solidFill>
                  <a:schemeClr val="tx1"/>
                </a:solidFill>
              </a:rPr>
              <a:t>&gt;</a:t>
            </a:r>
            <a:r>
              <a:rPr lang="en-US" sz="4400" dirty="0" smtClean="0"/>
              <a:t>&gt;</a:t>
            </a:r>
            <a:r>
              <a:rPr lang="en-US" sz="4400" dirty="0" smtClean="0">
                <a:solidFill>
                  <a:schemeClr val="tx1"/>
                </a:solidFill>
              </a:rPr>
              <a:t>&gt;</a:t>
            </a:r>
            <a:r>
              <a:rPr lang="en-US" sz="4400" dirty="0" smtClean="0"/>
              <a:t>&gt;</a:t>
            </a:r>
            <a:r>
              <a:rPr lang="en-US" sz="4400" dirty="0" smtClean="0">
                <a:solidFill>
                  <a:schemeClr val="tx1"/>
                </a:solidFill>
              </a:rPr>
              <a:t>&gt;</a:t>
            </a:r>
            <a:r>
              <a:rPr lang="en-US" sz="4400" dirty="0" smtClean="0"/>
              <a:t>&gt;</a:t>
            </a:r>
            <a:r>
              <a:rPr lang="en-US" sz="4400" dirty="0" smtClean="0">
                <a:solidFill>
                  <a:schemeClr val="tx1"/>
                </a:solidFill>
              </a:rPr>
              <a:t>&gt;</a:t>
            </a:r>
            <a:endParaRPr lang="en-US" sz="4400" dirty="0">
              <a:solidFill>
                <a:schemeClr val="tx1"/>
              </a:solidFill>
            </a:endParaRPr>
          </a:p>
        </p:txBody>
      </p:sp>
      <p:sp>
        <p:nvSpPr>
          <p:cNvPr id="5" name="Title 1"/>
          <p:cNvSpPr txBox="1">
            <a:spLocks/>
          </p:cNvSpPr>
          <p:nvPr/>
        </p:nvSpPr>
        <p:spPr>
          <a:xfrm>
            <a:off x="1943100" y="4718050"/>
            <a:ext cx="8521700" cy="17907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u="sng" dirty="0" smtClean="0">
                <a:latin typeface="Agency FB" panose="020B0503020202020204" pitchFamily="34" charset="0"/>
              </a:rPr>
              <a:t/>
            </a:r>
            <a:br>
              <a:rPr lang="en-US" sz="5400" u="sng" dirty="0" smtClean="0">
                <a:latin typeface="Agency FB" panose="020B0503020202020204" pitchFamily="34" charset="0"/>
              </a:rPr>
            </a:br>
            <a:r>
              <a:rPr lang="en-US" sz="5400" u="sng" dirty="0">
                <a:latin typeface="Agency FB" panose="020B0503020202020204" pitchFamily="34" charset="0"/>
              </a:rPr>
              <a:t>TEAM POPULATION GROWTH ANALYST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673100"/>
            <a:ext cx="5029200" cy="4292600"/>
          </a:xfrm>
          <a:prstGeom prst="rect">
            <a:avLst/>
          </a:prstGeom>
        </p:spPr>
      </p:pic>
    </p:spTree>
    <p:extLst>
      <p:ext uri="{BB962C8B-B14F-4D97-AF65-F5344CB8AC3E}">
        <p14:creationId xmlns:p14="http://schemas.microsoft.com/office/powerpoint/2010/main" val="33513113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100" y="-6410"/>
            <a:ext cx="50419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ectangle 3"/>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5" name="Rectangle 4"/>
          <p:cNvSpPr/>
          <p:nvPr/>
        </p:nvSpPr>
        <p:spPr>
          <a:xfrm>
            <a:off x="8399292" y="189119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Objective </a:t>
            </a:r>
            <a:r>
              <a:rPr lang="en-US" dirty="0" smtClean="0">
                <a:solidFill>
                  <a:srgbClr val="FF0000"/>
                </a:solidFill>
              </a:rPr>
              <a:t>2</a:t>
            </a:r>
            <a:endParaRPr lang="en-US" dirty="0">
              <a:solidFill>
                <a:srgbClr val="FF0000"/>
              </a:solidFill>
            </a:endParaRPr>
          </a:p>
        </p:txBody>
      </p:sp>
      <p:sp>
        <p:nvSpPr>
          <p:cNvPr id="8" name="Content Placeholder 3"/>
          <p:cNvSpPr txBox="1">
            <a:spLocks/>
          </p:cNvSpPr>
          <p:nvPr/>
        </p:nvSpPr>
        <p:spPr>
          <a:xfrm>
            <a:off x="610479" y="1174197"/>
            <a:ext cx="6224588" cy="4950041"/>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a:latin typeface="Agency FB" panose="020B0503020202020204" pitchFamily="34" charset="0"/>
              </a:rPr>
              <a:t>Data on births presented in this release were obtained from the timely and late registered births at the Office of the City/Municipal Civil Registrars all throughout the country and submitted to the Office of the Civil Registrar General through the Philippine Statistics Authority (PSA) -Provincial Statistical Offices (PSOs). Information presented includes registered births that occurred from January to December 2020 (cut-off date is as of 16 July 2021 on the submission of encoded data files to the PSA-Central Office from PSOs). Figures presented herein are not adjusted for under registration. Births of Filipinos abroad which were reported to the Philippine Foreign Service Posts are presented in a separate report.</a:t>
            </a:r>
          </a:p>
        </p:txBody>
      </p:sp>
      <p:sp>
        <p:nvSpPr>
          <p:cNvPr id="9" name="Title 1"/>
          <p:cNvSpPr txBox="1">
            <a:spLocks/>
          </p:cNvSpPr>
          <p:nvPr/>
        </p:nvSpPr>
        <p:spPr>
          <a:xfrm>
            <a:off x="5085468" y="5683049"/>
            <a:ext cx="2064632" cy="1280890"/>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smtClean="0">
                <a:latin typeface="Agency FB" panose="020B0503020202020204" pitchFamily="34" charset="0"/>
              </a:rPr>
              <a:t>&gt;&gt;&gt;&gt;&gt;</a:t>
            </a:r>
            <a:endParaRPr lang="en-US" sz="6600" dirty="0">
              <a:latin typeface="Agency FB" panose="020B0503020202020204" pitchFamily="34" charset="0"/>
            </a:endParaRPr>
          </a:p>
        </p:txBody>
      </p:sp>
      <p:sp>
        <p:nvSpPr>
          <p:cNvPr id="10"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Registered Live Births in the Philippines(2021)</a:t>
            </a:r>
            <a:endParaRPr lang="en-US" sz="2000" dirty="0">
              <a:latin typeface="Calibri" panose="020F0502020204030204" pitchFamily="34" charset="0"/>
              <a:ea typeface="Calibri" panose="020F0502020204030204" pitchFamily="34" charset="0"/>
            </a:endParaRPr>
          </a:p>
        </p:txBody>
      </p:sp>
      <p:sp>
        <p:nvSpPr>
          <p:cNvPr id="11"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Efficacy of RH LAW (2018)</a:t>
            </a:r>
            <a:endParaRPr lang="en-US" sz="2000" dirty="0">
              <a:latin typeface="Calibri" panose="020F0502020204030204" pitchFamily="34" charset="0"/>
              <a:ea typeface="Calibri" panose="020F0502020204030204" pitchFamily="34" charset="0"/>
            </a:endParaRPr>
          </a:p>
        </p:txBody>
      </p:sp>
      <p:sp>
        <p:nvSpPr>
          <p:cNvPr id="12" name="Rectangle 11"/>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13" name="Rectangle 12"/>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14" name="Rectangle 13"/>
          <p:cNvSpPr/>
          <p:nvPr/>
        </p:nvSpPr>
        <p:spPr>
          <a:xfrm>
            <a:off x="8399292" y="23524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
        <p:nvSpPr>
          <p:cNvPr id="15" name="Rectangle 14"/>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Tree>
    <p:extLst>
      <p:ext uri="{BB962C8B-B14F-4D97-AF65-F5344CB8AC3E}">
        <p14:creationId xmlns:p14="http://schemas.microsoft.com/office/powerpoint/2010/main" val="3594480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100" y="-6410"/>
            <a:ext cx="50419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ectangle 3"/>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5" name="Rectangle 4"/>
          <p:cNvSpPr/>
          <p:nvPr/>
        </p:nvSpPr>
        <p:spPr>
          <a:xfrm>
            <a:off x="8399292" y="189119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Objective </a:t>
            </a:r>
            <a:r>
              <a:rPr lang="en-US" dirty="0" smtClean="0">
                <a:solidFill>
                  <a:srgbClr val="FF0000"/>
                </a:solidFill>
              </a:rPr>
              <a:t>2</a:t>
            </a:r>
            <a:endParaRPr lang="en-US" dirty="0">
              <a:solidFill>
                <a:srgbClr val="FF0000"/>
              </a:solidFill>
            </a:endParaRPr>
          </a:p>
        </p:txBody>
      </p:sp>
      <p:pic>
        <p:nvPicPr>
          <p:cNvPr id="6146" name="Picture 2" descr="https://psa.gov.ph/sites/default/files/kmcd/Figure%201.%20Number%20and%20Percent%20Change%20of%20Registered%20Live%20Births%20in%20the%20Philippi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267" y="1059896"/>
            <a:ext cx="6019800" cy="499800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5085468" y="5683049"/>
            <a:ext cx="2064632" cy="1280890"/>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smtClean="0">
                <a:latin typeface="Agency FB" panose="020B0503020202020204" pitchFamily="34" charset="0"/>
              </a:rPr>
              <a:t>&gt;&gt;&gt;&gt;&gt;</a:t>
            </a:r>
            <a:endParaRPr lang="en-US" sz="6600" dirty="0">
              <a:latin typeface="Agency FB" panose="020B0503020202020204" pitchFamily="34" charset="0"/>
            </a:endParaRPr>
          </a:p>
        </p:txBody>
      </p:sp>
      <p:sp>
        <p:nvSpPr>
          <p:cNvPr id="9"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Registered Live Births in the Philippines(2021)</a:t>
            </a:r>
            <a:endParaRPr lang="en-US" sz="2000" dirty="0">
              <a:latin typeface="Calibri" panose="020F0502020204030204" pitchFamily="34" charset="0"/>
              <a:ea typeface="Calibri" panose="020F0502020204030204" pitchFamily="34" charset="0"/>
            </a:endParaRPr>
          </a:p>
        </p:txBody>
      </p:sp>
      <p:sp>
        <p:nvSpPr>
          <p:cNvPr id="10"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Efficacy of RH LAW (2018)</a:t>
            </a:r>
            <a:endParaRPr lang="en-US" sz="2000" dirty="0">
              <a:latin typeface="Calibri" panose="020F0502020204030204" pitchFamily="34" charset="0"/>
              <a:ea typeface="Calibri" panose="020F0502020204030204" pitchFamily="34" charset="0"/>
            </a:endParaRPr>
          </a:p>
        </p:txBody>
      </p:sp>
      <p:sp>
        <p:nvSpPr>
          <p:cNvPr id="11" name="Rectangle 10"/>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12" name="Rectangle 11"/>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13" name="Rectangle 12"/>
          <p:cNvSpPr/>
          <p:nvPr/>
        </p:nvSpPr>
        <p:spPr>
          <a:xfrm>
            <a:off x="8399292" y="23524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
        <p:nvSpPr>
          <p:cNvPr id="14" name="Rectangle 13"/>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Tree>
    <p:extLst>
      <p:ext uri="{BB962C8B-B14F-4D97-AF65-F5344CB8AC3E}">
        <p14:creationId xmlns:p14="http://schemas.microsoft.com/office/powerpoint/2010/main" val="3048609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100" y="-6410"/>
            <a:ext cx="50419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ectangle 3"/>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5" name="Rectangle 4"/>
          <p:cNvSpPr/>
          <p:nvPr/>
        </p:nvSpPr>
        <p:spPr>
          <a:xfrm>
            <a:off x="8399292" y="189119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Objective </a:t>
            </a:r>
            <a:r>
              <a:rPr lang="en-US" dirty="0" smtClean="0">
                <a:solidFill>
                  <a:srgbClr val="FF0000"/>
                </a:solidFill>
              </a:rPr>
              <a:t>2</a:t>
            </a:r>
            <a:endParaRPr lang="en-US" dirty="0">
              <a:solidFill>
                <a:srgbClr val="FF0000"/>
              </a:solidFill>
            </a:endParaRPr>
          </a:p>
        </p:txBody>
      </p:sp>
      <p:sp>
        <p:nvSpPr>
          <p:cNvPr id="7" name="Title 1"/>
          <p:cNvSpPr txBox="1">
            <a:spLocks/>
          </p:cNvSpPr>
          <p:nvPr/>
        </p:nvSpPr>
        <p:spPr>
          <a:xfrm>
            <a:off x="5085468" y="5683049"/>
            <a:ext cx="2064632" cy="1280890"/>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smtClean="0">
                <a:latin typeface="Agency FB" panose="020B0503020202020204" pitchFamily="34" charset="0"/>
              </a:rPr>
              <a:t>&gt;&gt;&gt;&gt;&gt;</a:t>
            </a:r>
            <a:endParaRPr lang="en-US" sz="6600" dirty="0">
              <a:latin typeface="Agency FB" panose="020B0503020202020204" pitchFamily="34" charset="0"/>
            </a:endParaRPr>
          </a:p>
        </p:txBody>
      </p:sp>
      <p:pic>
        <p:nvPicPr>
          <p:cNvPr id="7170" name="Picture 2" descr="https://psa.gov.ph/sites/default/files/kmcd/Figure%202.%20Percent%20Distribution%20of%20Register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575" y="984049"/>
            <a:ext cx="5771013" cy="46990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Registered Live Births in the Philippines(2021)</a:t>
            </a:r>
            <a:endParaRPr lang="en-US" sz="2000" dirty="0">
              <a:latin typeface="Calibri" panose="020F0502020204030204" pitchFamily="34" charset="0"/>
              <a:ea typeface="Calibri" panose="020F0502020204030204" pitchFamily="34" charset="0"/>
            </a:endParaRPr>
          </a:p>
        </p:txBody>
      </p:sp>
      <p:sp>
        <p:nvSpPr>
          <p:cNvPr id="10"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Efficacy of RH LAW (2018)</a:t>
            </a:r>
            <a:endParaRPr lang="en-US" sz="2000" dirty="0">
              <a:latin typeface="Calibri" panose="020F0502020204030204" pitchFamily="34" charset="0"/>
              <a:ea typeface="Calibri" panose="020F0502020204030204" pitchFamily="34" charset="0"/>
            </a:endParaRPr>
          </a:p>
        </p:txBody>
      </p:sp>
      <p:sp>
        <p:nvSpPr>
          <p:cNvPr id="11" name="Rectangle 10"/>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12" name="Rectangle 11"/>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13" name="Rectangle 12"/>
          <p:cNvSpPr/>
          <p:nvPr/>
        </p:nvSpPr>
        <p:spPr>
          <a:xfrm>
            <a:off x="8399292" y="23524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
        <p:nvSpPr>
          <p:cNvPr id="14" name="Rectangle 13"/>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Tree>
    <p:extLst>
      <p:ext uri="{BB962C8B-B14F-4D97-AF65-F5344CB8AC3E}">
        <p14:creationId xmlns:p14="http://schemas.microsoft.com/office/powerpoint/2010/main" val="393590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100" y="-6410"/>
            <a:ext cx="50419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ectangle 3"/>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5" name="Rectangle 4"/>
          <p:cNvSpPr/>
          <p:nvPr/>
        </p:nvSpPr>
        <p:spPr>
          <a:xfrm>
            <a:off x="8399292" y="189119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Objective </a:t>
            </a:r>
            <a:r>
              <a:rPr lang="en-US" dirty="0" smtClean="0">
                <a:solidFill>
                  <a:srgbClr val="FF0000"/>
                </a:solidFill>
              </a:rPr>
              <a:t>2</a:t>
            </a:r>
            <a:endParaRPr lang="en-US" dirty="0">
              <a:solidFill>
                <a:srgbClr val="FF0000"/>
              </a:solidFill>
            </a:endParaRPr>
          </a:p>
        </p:txBody>
      </p:sp>
      <p:sp>
        <p:nvSpPr>
          <p:cNvPr id="7" name="Title 1"/>
          <p:cNvSpPr txBox="1">
            <a:spLocks/>
          </p:cNvSpPr>
          <p:nvPr/>
        </p:nvSpPr>
        <p:spPr>
          <a:xfrm>
            <a:off x="5085468" y="5683049"/>
            <a:ext cx="2064632" cy="1280890"/>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smtClean="0">
                <a:latin typeface="Agency FB" panose="020B0503020202020204" pitchFamily="34" charset="0"/>
              </a:rPr>
              <a:t>&gt;&gt;&gt;&gt;&gt;</a:t>
            </a:r>
            <a:endParaRPr lang="en-US" sz="6600" dirty="0">
              <a:latin typeface="Agency FB" panose="020B0503020202020204" pitchFamily="34" charset="0"/>
            </a:endParaRPr>
          </a:p>
        </p:txBody>
      </p:sp>
      <p:pic>
        <p:nvPicPr>
          <p:cNvPr id="13314" name="Picture 2" descr="https://psa.gov.ph/sites/default/files/kmcd/Figure%203.%20Percent%20Distribution%20of%20Registered%20Live%20Births%20by%20Region%20of%20Place%20of%20Occurre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538" y="914400"/>
            <a:ext cx="6115050" cy="5118099"/>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Registered Live Births in the Philippines(2021)</a:t>
            </a:r>
            <a:endParaRPr lang="en-US" sz="2000" dirty="0">
              <a:latin typeface="Calibri" panose="020F0502020204030204" pitchFamily="34" charset="0"/>
              <a:ea typeface="Calibri" panose="020F0502020204030204" pitchFamily="34" charset="0"/>
            </a:endParaRPr>
          </a:p>
        </p:txBody>
      </p:sp>
      <p:sp>
        <p:nvSpPr>
          <p:cNvPr id="10"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Efficacy of RH LAW (2018)</a:t>
            </a:r>
            <a:endParaRPr lang="en-US" sz="2000" dirty="0">
              <a:latin typeface="Calibri" panose="020F0502020204030204" pitchFamily="34" charset="0"/>
              <a:ea typeface="Calibri" panose="020F0502020204030204" pitchFamily="34" charset="0"/>
            </a:endParaRPr>
          </a:p>
        </p:txBody>
      </p:sp>
      <p:sp>
        <p:nvSpPr>
          <p:cNvPr id="11" name="Rectangle 10"/>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12" name="Rectangle 11"/>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13" name="Rectangle 12"/>
          <p:cNvSpPr/>
          <p:nvPr/>
        </p:nvSpPr>
        <p:spPr>
          <a:xfrm>
            <a:off x="8399292" y="23524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
        <p:nvSpPr>
          <p:cNvPr id="14" name="Rectangle 13"/>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Tree>
    <p:extLst>
      <p:ext uri="{BB962C8B-B14F-4D97-AF65-F5344CB8AC3E}">
        <p14:creationId xmlns:p14="http://schemas.microsoft.com/office/powerpoint/2010/main" val="3839472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100" y="-6410"/>
            <a:ext cx="50419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ectangle 3"/>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5" name="Rectangle 4"/>
          <p:cNvSpPr/>
          <p:nvPr/>
        </p:nvSpPr>
        <p:spPr>
          <a:xfrm>
            <a:off x="8399292" y="189119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Objective </a:t>
            </a:r>
            <a:r>
              <a:rPr lang="en-US" dirty="0" smtClean="0">
                <a:solidFill>
                  <a:srgbClr val="FF0000"/>
                </a:solidFill>
              </a:rPr>
              <a:t>2</a:t>
            </a:r>
            <a:endParaRPr lang="en-US" dirty="0">
              <a:solidFill>
                <a:srgbClr val="FF0000"/>
              </a:solidFill>
            </a:endParaRPr>
          </a:p>
        </p:txBody>
      </p:sp>
      <p:sp>
        <p:nvSpPr>
          <p:cNvPr id="7" name="Title 1"/>
          <p:cNvSpPr txBox="1">
            <a:spLocks/>
          </p:cNvSpPr>
          <p:nvPr/>
        </p:nvSpPr>
        <p:spPr>
          <a:xfrm>
            <a:off x="5085468" y="5683049"/>
            <a:ext cx="2064632" cy="1280890"/>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smtClean="0">
                <a:latin typeface="Agency FB" panose="020B0503020202020204" pitchFamily="34" charset="0"/>
              </a:rPr>
              <a:t>&gt;&gt;&gt;&gt;&gt;</a:t>
            </a:r>
            <a:endParaRPr lang="en-US" sz="6600" dirty="0">
              <a:latin typeface="Agency FB" panose="020B0503020202020204" pitchFamily="34" charset="0"/>
            </a:endParaRPr>
          </a:p>
        </p:txBody>
      </p:sp>
      <p:pic>
        <p:nvPicPr>
          <p:cNvPr id="12290" name="Picture 2" descr="https://psa.gov.ph/sites/default/files/kmcd/Figure%204.%20Number%20and%20Percent%20Distribution%20of%20Registered%20Live%20Births%20by%20Month%20of%20Occurrence%2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1054100"/>
            <a:ext cx="6823072" cy="47371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Registered Live Births in the Philippines(2021)</a:t>
            </a:r>
            <a:endParaRPr lang="en-US" sz="2000" dirty="0">
              <a:latin typeface="Calibri" panose="020F0502020204030204" pitchFamily="34" charset="0"/>
              <a:ea typeface="Calibri" panose="020F0502020204030204" pitchFamily="34" charset="0"/>
            </a:endParaRPr>
          </a:p>
        </p:txBody>
      </p:sp>
      <p:sp>
        <p:nvSpPr>
          <p:cNvPr id="10" name="Rectangle 9"/>
          <p:cNvSpPr/>
          <p:nvPr/>
        </p:nvSpPr>
        <p:spPr>
          <a:xfrm>
            <a:off x="8399292" y="23524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
        <p:nvSpPr>
          <p:cNvPr id="11"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Efficacy of RH LAW (2018)</a:t>
            </a:r>
            <a:endParaRPr lang="en-US" sz="2000" dirty="0">
              <a:latin typeface="Calibri" panose="020F0502020204030204" pitchFamily="34" charset="0"/>
              <a:ea typeface="Calibri" panose="020F0502020204030204" pitchFamily="34" charset="0"/>
            </a:endParaRPr>
          </a:p>
        </p:txBody>
      </p:sp>
      <p:sp>
        <p:nvSpPr>
          <p:cNvPr id="12" name="Rectangle 11"/>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13" name="Rectangle 12"/>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14" name="Rectangle 13"/>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Tree>
    <p:extLst>
      <p:ext uri="{BB962C8B-B14F-4D97-AF65-F5344CB8AC3E}">
        <p14:creationId xmlns:p14="http://schemas.microsoft.com/office/powerpoint/2010/main" val="2008128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100" y="-6410"/>
            <a:ext cx="50419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ectangle 3"/>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5" name="Rectangle 4"/>
          <p:cNvSpPr/>
          <p:nvPr/>
        </p:nvSpPr>
        <p:spPr>
          <a:xfrm>
            <a:off x="8399292" y="189119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Objective </a:t>
            </a:r>
            <a:r>
              <a:rPr lang="en-US" dirty="0" smtClean="0">
                <a:solidFill>
                  <a:srgbClr val="FF0000"/>
                </a:solidFill>
              </a:rPr>
              <a:t>2</a:t>
            </a:r>
            <a:endParaRPr lang="en-US" dirty="0">
              <a:solidFill>
                <a:srgbClr val="FF0000"/>
              </a:solidFill>
            </a:endParaRPr>
          </a:p>
        </p:txBody>
      </p:sp>
      <p:sp>
        <p:nvSpPr>
          <p:cNvPr id="7" name="Title 1"/>
          <p:cNvSpPr txBox="1">
            <a:spLocks/>
          </p:cNvSpPr>
          <p:nvPr/>
        </p:nvSpPr>
        <p:spPr>
          <a:xfrm>
            <a:off x="5085468" y="5683049"/>
            <a:ext cx="2064632" cy="1280890"/>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smtClean="0">
                <a:latin typeface="Agency FB" panose="020B0503020202020204" pitchFamily="34" charset="0"/>
              </a:rPr>
              <a:t>&gt;&gt;&gt;&gt;&gt;</a:t>
            </a:r>
            <a:endParaRPr lang="en-US" sz="6600" dirty="0">
              <a:latin typeface="Agency FB" panose="020B0503020202020204" pitchFamily="34" charset="0"/>
            </a:endParaRPr>
          </a:p>
        </p:txBody>
      </p:sp>
      <p:pic>
        <p:nvPicPr>
          <p:cNvPr id="11266" name="Picture 2" descr="https://psa.gov.ph/sites/default/files/kmcd/Figure%205.%20Percent%20Distribution%20of%20Registered%20Live%20Birth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4" y="945597"/>
            <a:ext cx="6423025" cy="5036103"/>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Registered Live Births in the Philippines(2021)</a:t>
            </a:r>
            <a:endParaRPr lang="en-US" sz="2000" dirty="0">
              <a:latin typeface="Calibri" panose="020F0502020204030204" pitchFamily="34" charset="0"/>
              <a:ea typeface="Calibri" panose="020F0502020204030204" pitchFamily="34" charset="0"/>
            </a:endParaRPr>
          </a:p>
        </p:txBody>
      </p:sp>
      <p:sp>
        <p:nvSpPr>
          <p:cNvPr id="10"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Efficacy of RH LAW (2018)</a:t>
            </a:r>
            <a:endParaRPr lang="en-US" sz="2000" dirty="0">
              <a:latin typeface="Calibri" panose="020F0502020204030204" pitchFamily="34" charset="0"/>
              <a:ea typeface="Calibri" panose="020F0502020204030204" pitchFamily="34" charset="0"/>
            </a:endParaRPr>
          </a:p>
        </p:txBody>
      </p:sp>
      <p:sp>
        <p:nvSpPr>
          <p:cNvPr id="11" name="Rectangle 10"/>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12" name="Rectangle 11"/>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13" name="Rectangle 12"/>
          <p:cNvSpPr/>
          <p:nvPr/>
        </p:nvSpPr>
        <p:spPr>
          <a:xfrm>
            <a:off x="8399292" y="23524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
        <p:nvSpPr>
          <p:cNvPr id="14" name="Rectangle 13"/>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Tree>
    <p:extLst>
      <p:ext uri="{BB962C8B-B14F-4D97-AF65-F5344CB8AC3E}">
        <p14:creationId xmlns:p14="http://schemas.microsoft.com/office/powerpoint/2010/main" val="168698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100" y="-6410"/>
            <a:ext cx="50419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ectangle 3"/>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5" name="Rectangle 4"/>
          <p:cNvSpPr/>
          <p:nvPr/>
        </p:nvSpPr>
        <p:spPr>
          <a:xfrm>
            <a:off x="8399292" y="189119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Objective </a:t>
            </a:r>
            <a:r>
              <a:rPr lang="en-US" dirty="0" smtClean="0">
                <a:solidFill>
                  <a:srgbClr val="FF0000"/>
                </a:solidFill>
              </a:rPr>
              <a:t>2</a:t>
            </a:r>
            <a:endParaRPr lang="en-US" dirty="0">
              <a:solidFill>
                <a:srgbClr val="FF0000"/>
              </a:solidFill>
            </a:endParaRPr>
          </a:p>
        </p:txBody>
      </p:sp>
      <p:sp>
        <p:nvSpPr>
          <p:cNvPr id="7" name="Title 1"/>
          <p:cNvSpPr txBox="1">
            <a:spLocks/>
          </p:cNvSpPr>
          <p:nvPr/>
        </p:nvSpPr>
        <p:spPr>
          <a:xfrm>
            <a:off x="5085468" y="5683049"/>
            <a:ext cx="2064632" cy="1280890"/>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smtClean="0">
                <a:latin typeface="Agency FB" panose="020B0503020202020204" pitchFamily="34" charset="0"/>
              </a:rPr>
              <a:t>&gt;&gt;&gt;&gt;&gt;</a:t>
            </a:r>
            <a:endParaRPr lang="en-US" sz="6600" dirty="0">
              <a:latin typeface="Agency FB" panose="020B0503020202020204" pitchFamily="34" charset="0"/>
            </a:endParaRPr>
          </a:p>
        </p:txBody>
      </p:sp>
      <p:pic>
        <p:nvPicPr>
          <p:cNvPr id="10242" name="Picture 2" descr="https://psa.gov.ph/sites/default/files/kmcd/Figure%206.%20Percent%20distribution%20of%20Register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4" y="918931"/>
            <a:ext cx="6410325" cy="5088169"/>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Registered Live Births in the Philippines(2021)</a:t>
            </a:r>
            <a:endParaRPr lang="en-US" sz="2000" dirty="0">
              <a:latin typeface="Calibri" panose="020F0502020204030204" pitchFamily="34" charset="0"/>
              <a:ea typeface="Calibri" panose="020F0502020204030204" pitchFamily="34" charset="0"/>
            </a:endParaRPr>
          </a:p>
        </p:txBody>
      </p:sp>
      <p:sp>
        <p:nvSpPr>
          <p:cNvPr id="10"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Efficacy of RH LAW (2018)</a:t>
            </a:r>
            <a:endParaRPr lang="en-US" sz="2000" dirty="0">
              <a:latin typeface="Calibri" panose="020F0502020204030204" pitchFamily="34" charset="0"/>
              <a:ea typeface="Calibri" panose="020F0502020204030204" pitchFamily="34" charset="0"/>
            </a:endParaRPr>
          </a:p>
        </p:txBody>
      </p:sp>
      <p:sp>
        <p:nvSpPr>
          <p:cNvPr id="11" name="Rectangle 10"/>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12" name="Rectangle 11"/>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13" name="Rectangle 12"/>
          <p:cNvSpPr/>
          <p:nvPr/>
        </p:nvSpPr>
        <p:spPr>
          <a:xfrm>
            <a:off x="8399292" y="23524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
        <p:nvSpPr>
          <p:cNvPr id="14" name="Rectangle 13"/>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Tree>
    <p:extLst>
      <p:ext uri="{BB962C8B-B14F-4D97-AF65-F5344CB8AC3E}">
        <p14:creationId xmlns:p14="http://schemas.microsoft.com/office/powerpoint/2010/main" val="3317804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100" y="-6410"/>
            <a:ext cx="50419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ectangle 3"/>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5" name="Rectangle 4"/>
          <p:cNvSpPr/>
          <p:nvPr/>
        </p:nvSpPr>
        <p:spPr>
          <a:xfrm>
            <a:off x="8399292" y="189119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Objective </a:t>
            </a:r>
            <a:r>
              <a:rPr lang="en-US" dirty="0" smtClean="0">
                <a:solidFill>
                  <a:srgbClr val="FF0000"/>
                </a:solidFill>
              </a:rPr>
              <a:t>2</a:t>
            </a:r>
            <a:endParaRPr lang="en-US" dirty="0">
              <a:solidFill>
                <a:srgbClr val="FF0000"/>
              </a:solidFill>
            </a:endParaRPr>
          </a:p>
        </p:txBody>
      </p:sp>
      <p:sp>
        <p:nvSpPr>
          <p:cNvPr id="7" name="Title 1"/>
          <p:cNvSpPr txBox="1">
            <a:spLocks/>
          </p:cNvSpPr>
          <p:nvPr/>
        </p:nvSpPr>
        <p:spPr>
          <a:xfrm>
            <a:off x="5085468" y="5683049"/>
            <a:ext cx="2064632" cy="1280890"/>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smtClean="0">
                <a:latin typeface="Agency FB" panose="020B0503020202020204" pitchFamily="34" charset="0"/>
              </a:rPr>
              <a:t>&gt;&gt;&gt;&gt;&gt;</a:t>
            </a:r>
            <a:endParaRPr lang="en-US" sz="6600" dirty="0">
              <a:latin typeface="Agency FB" panose="020B0503020202020204" pitchFamily="34" charset="0"/>
            </a:endParaRPr>
          </a:p>
        </p:txBody>
      </p:sp>
      <p:pic>
        <p:nvPicPr>
          <p:cNvPr id="9218" name="Picture 2" descr="https://psa.gov.ph/sites/default/files/kmcd/Figure%208.%20Percent%20Distribution%20of%20Registered%20Live%20Births%20by%20Age%20Group%20of%20Father%20and%20Moth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 y="945597"/>
            <a:ext cx="6183313" cy="4972603"/>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Registered Live Births in the Philippines(2021)</a:t>
            </a:r>
            <a:endParaRPr lang="en-US" sz="2000" dirty="0">
              <a:latin typeface="Calibri" panose="020F0502020204030204" pitchFamily="34" charset="0"/>
              <a:ea typeface="Calibri" panose="020F0502020204030204" pitchFamily="34" charset="0"/>
            </a:endParaRPr>
          </a:p>
        </p:txBody>
      </p:sp>
      <p:sp>
        <p:nvSpPr>
          <p:cNvPr id="10"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Efficacy of RH LAW (2018)</a:t>
            </a:r>
            <a:endParaRPr lang="en-US" sz="2000" dirty="0">
              <a:latin typeface="Calibri" panose="020F0502020204030204" pitchFamily="34" charset="0"/>
              <a:ea typeface="Calibri" panose="020F0502020204030204" pitchFamily="34" charset="0"/>
            </a:endParaRPr>
          </a:p>
        </p:txBody>
      </p:sp>
      <p:sp>
        <p:nvSpPr>
          <p:cNvPr id="11" name="Rectangle 10"/>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12" name="Rectangle 11"/>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13" name="Rectangle 12"/>
          <p:cNvSpPr/>
          <p:nvPr/>
        </p:nvSpPr>
        <p:spPr>
          <a:xfrm>
            <a:off x="8399292" y="23524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
        <p:nvSpPr>
          <p:cNvPr id="14" name="Rectangle 13"/>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Tree>
    <p:extLst>
      <p:ext uri="{BB962C8B-B14F-4D97-AF65-F5344CB8AC3E}">
        <p14:creationId xmlns:p14="http://schemas.microsoft.com/office/powerpoint/2010/main" val="1253148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100" y="-6410"/>
            <a:ext cx="50419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ectangle 3"/>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5" name="Rectangle 4"/>
          <p:cNvSpPr/>
          <p:nvPr/>
        </p:nvSpPr>
        <p:spPr>
          <a:xfrm>
            <a:off x="8399292" y="189119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Objective </a:t>
            </a:r>
            <a:r>
              <a:rPr lang="en-US" dirty="0" smtClean="0">
                <a:solidFill>
                  <a:srgbClr val="FF0000"/>
                </a:solidFill>
              </a:rPr>
              <a:t>2</a:t>
            </a:r>
            <a:endParaRPr lang="en-US" dirty="0">
              <a:solidFill>
                <a:srgbClr val="FF0000"/>
              </a:solidFill>
            </a:endParaRPr>
          </a:p>
        </p:txBody>
      </p:sp>
      <p:sp>
        <p:nvSpPr>
          <p:cNvPr id="7" name="Title 1"/>
          <p:cNvSpPr txBox="1">
            <a:spLocks/>
          </p:cNvSpPr>
          <p:nvPr/>
        </p:nvSpPr>
        <p:spPr>
          <a:xfrm>
            <a:off x="5085468" y="5683049"/>
            <a:ext cx="2064632" cy="1280890"/>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smtClean="0">
                <a:latin typeface="Agency FB" panose="020B0503020202020204" pitchFamily="34" charset="0"/>
              </a:rPr>
              <a:t>&gt;&gt;&gt;&gt;&gt;</a:t>
            </a:r>
            <a:endParaRPr lang="en-US" sz="6600" dirty="0">
              <a:latin typeface="Agency FB" panose="020B0503020202020204" pitchFamily="34" charset="0"/>
            </a:endParaRPr>
          </a:p>
        </p:txBody>
      </p:sp>
      <p:pic>
        <p:nvPicPr>
          <p:cNvPr id="8194" name="Picture 2" descr="https://psa.gov.ph/sites/default/files/kmcd/Figure%209.%20Percent%20Distribution%20of%20Registered%20Live%20Births%20by%20Legitimacy%20Status%2C%20and%20by%20Usu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660" y="945597"/>
            <a:ext cx="6029325" cy="5163103"/>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Registered Live Births in the Philippines(2021)</a:t>
            </a:r>
            <a:endParaRPr lang="en-US" sz="2000" dirty="0">
              <a:latin typeface="Calibri" panose="020F0502020204030204" pitchFamily="34" charset="0"/>
              <a:ea typeface="Calibri" panose="020F0502020204030204" pitchFamily="34" charset="0"/>
            </a:endParaRPr>
          </a:p>
        </p:txBody>
      </p:sp>
      <p:sp>
        <p:nvSpPr>
          <p:cNvPr id="10"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Efficacy of RH LAW (2018)</a:t>
            </a:r>
            <a:endParaRPr lang="en-US" sz="2000" dirty="0">
              <a:latin typeface="Calibri" panose="020F0502020204030204" pitchFamily="34" charset="0"/>
              <a:ea typeface="Calibri" panose="020F0502020204030204" pitchFamily="34" charset="0"/>
            </a:endParaRPr>
          </a:p>
        </p:txBody>
      </p:sp>
      <p:sp>
        <p:nvSpPr>
          <p:cNvPr id="11" name="Rectangle 10"/>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12" name="Rectangle 11"/>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13" name="Rectangle 12"/>
          <p:cNvSpPr/>
          <p:nvPr/>
        </p:nvSpPr>
        <p:spPr>
          <a:xfrm>
            <a:off x="8399292" y="23524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
        <p:nvSpPr>
          <p:cNvPr id="14" name="Rectangle 13"/>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Tree>
    <p:extLst>
      <p:ext uri="{BB962C8B-B14F-4D97-AF65-F5344CB8AC3E}">
        <p14:creationId xmlns:p14="http://schemas.microsoft.com/office/powerpoint/2010/main" val="14134102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100" y="-6410"/>
            <a:ext cx="50419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ectangle 3"/>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5" name="Rectangle 4"/>
          <p:cNvSpPr/>
          <p:nvPr/>
        </p:nvSpPr>
        <p:spPr>
          <a:xfrm>
            <a:off x="8399292" y="189119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Objective </a:t>
            </a:r>
            <a:r>
              <a:rPr lang="en-US" dirty="0" smtClean="0">
                <a:solidFill>
                  <a:srgbClr val="FF0000"/>
                </a:solidFill>
              </a:rPr>
              <a:t>2</a:t>
            </a:r>
            <a:endParaRPr lang="en-US" dirty="0">
              <a:solidFill>
                <a:srgbClr val="FF0000"/>
              </a:solidFill>
            </a:endParaRPr>
          </a:p>
        </p:txBody>
      </p:sp>
      <p:sp>
        <p:nvSpPr>
          <p:cNvPr id="7" name="Title 1"/>
          <p:cNvSpPr txBox="1">
            <a:spLocks/>
          </p:cNvSpPr>
          <p:nvPr/>
        </p:nvSpPr>
        <p:spPr>
          <a:xfrm>
            <a:off x="5085468" y="5683049"/>
            <a:ext cx="2064632" cy="1280890"/>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smtClean="0">
                <a:latin typeface="Agency FB" panose="020B0503020202020204" pitchFamily="34" charset="0"/>
              </a:rPr>
              <a:t>&gt;&gt;&gt;&gt;&gt;</a:t>
            </a:r>
            <a:endParaRPr lang="en-US" sz="6600" dirty="0">
              <a:latin typeface="Agency FB" panose="020B0503020202020204" pitchFamily="34" charset="0"/>
            </a:endParaRPr>
          </a:p>
        </p:txBody>
      </p:sp>
      <p:pic>
        <p:nvPicPr>
          <p:cNvPr id="16386" name="Picture 2" descr="https://psa.gov.ph/sites/default/files/kmcd/Figure%2010.%20Percent%20Distribution%20of%20Registered%20Live%20Birth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945597"/>
            <a:ext cx="6537325" cy="5125003"/>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Registered Live Births in the Philippines(2021)</a:t>
            </a:r>
            <a:endParaRPr lang="en-US" sz="2000" dirty="0">
              <a:latin typeface="Calibri" panose="020F0502020204030204" pitchFamily="34" charset="0"/>
              <a:ea typeface="Calibri" panose="020F0502020204030204" pitchFamily="34" charset="0"/>
            </a:endParaRPr>
          </a:p>
        </p:txBody>
      </p:sp>
      <p:sp>
        <p:nvSpPr>
          <p:cNvPr id="10"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Efficacy of RH LAW (2018)</a:t>
            </a:r>
            <a:endParaRPr lang="en-US" sz="2000" dirty="0">
              <a:latin typeface="Calibri" panose="020F0502020204030204" pitchFamily="34" charset="0"/>
              <a:ea typeface="Calibri" panose="020F0502020204030204" pitchFamily="34" charset="0"/>
            </a:endParaRPr>
          </a:p>
        </p:txBody>
      </p:sp>
      <p:sp>
        <p:nvSpPr>
          <p:cNvPr id="11" name="Rectangle 10"/>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12" name="Rectangle 11"/>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13" name="Rectangle 12"/>
          <p:cNvSpPr/>
          <p:nvPr/>
        </p:nvSpPr>
        <p:spPr>
          <a:xfrm>
            <a:off x="8399292" y="23524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
        <p:nvSpPr>
          <p:cNvPr id="14" name="Rectangle 13"/>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Tree>
    <p:extLst>
      <p:ext uri="{BB962C8B-B14F-4D97-AF65-F5344CB8AC3E}">
        <p14:creationId xmlns:p14="http://schemas.microsoft.com/office/powerpoint/2010/main" val="1340406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512" y="0"/>
            <a:ext cx="4992688" cy="1649412"/>
          </a:xfrm>
        </p:spPr>
        <p:txBody>
          <a:bodyPr>
            <a:noAutofit/>
          </a:bodyPr>
          <a:lstStyle/>
          <a:p>
            <a:r>
              <a:rPr lang="en-US" sz="3200" b="1" dirty="0">
                <a:effectLst>
                  <a:outerShdw blurRad="38100" dist="38100" dir="2700000" algn="tl">
                    <a:srgbClr val="000000">
                      <a:alpha val="43137"/>
                    </a:srgbClr>
                  </a:outerShdw>
                </a:effectLst>
              </a:rPr>
              <a:t>Topics and Highlights</a:t>
            </a:r>
            <a:r>
              <a:rPr lang="en-US" sz="2400" dirty="0">
                <a:solidFill>
                  <a:schemeClr val="tx1"/>
                </a:solidFill>
                <a:effectLst>
                  <a:outerShdw blurRad="38100" dist="38100" dir="2700000" algn="tl">
                    <a:srgbClr val="000000">
                      <a:alpha val="43137"/>
                    </a:srgbClr>
                  </a:outerShdw>
                </a:effectLst>
              </a:rPr>
              <a:t/>
            </a:r>
            <a:br>
              <a:rPr lang="en-US" sz="2400" dirty="0">
                <a:solidFill>
                  <a:schemeClr val="tx1"/>
                </a:solidFill>
                <a:effectLst>
                  <a:outerShdw blurRad="38100" dist="38100" dir="2700000" algn="tl">
                    <a:srgbClr val="000000">
                      <a:alpha val="43137"/>
                    </a:srgbClr>
                  </a:outerShdw>
                </a:effectLst>
              </a:rPr>
            </a:br>
            <a:endParaRPr lang="en-US" sz="2400" dirty="0"/>
          </a:p>
        </p:txBody>
      </p:sp>
      <p:pic>
        <p:nvPicPr>
          <p:cNvPr id="5" name="Content Placeholder 4"/>
          <p:cNvPicPr>
            <a:picLocks noGrp="1" noChangeAspect="1"/>
          </p:cNvPicPr>
          <p:nvPr>
            <p:ph idx="1"/>
          </p:nvPr>
        </p:nvPicPr>
        <p:blipFill>
          <a:blip r:embed="rId2"/>
          <a:stretch>
            <a:fillRect/>
          </a:stretch>
        </p:blipFill>
        <p:spPr>
          <a:xfrm>
            <a:off x="6553200" y="812800"/>
            <a:ext cx="4951413" cy="4749799"/>
          </a:xfrm>
          <a:prstGeom prst="rect">
            <a:avLst/>
          </a:prstGeom>
        </p:spPr>
      </p:pic>
      <p:sp>
        <p:nvSpPr>
          <p:cNvPr id="4" name="Text Placeholder 3"/>
          <p:cNvSpPr>
            <a:spLocks noGrp="1"/>
          </p:cNvSpPr>
          <p:nvPr>
            <p:ph type="body" sz="half" idx="2"/>
          </p:nvPr>
        </p:nvSpPr>
        <p:spPr>
          <a:xfrm>
            <a:off x="1143000" y="1598615"/>
            <a:ext cx="4533900" cy="4713285"/>
          </a:xfrm>
        </p:spPr>
        <p:txBody>
          <a:bodyPr>
            <a:normAutofit/>
          </a:bodyPr>
          <a:lstStyle/>
          <a:p>
            <a:r>
              <a:rPr lang="en-US" sz="3200" dirty="0" smtClean="0">
                <a:solidFill>
                  <a:schemeClr val="tx1"/>
                </a:solidFill>
                <a:effectLst>
                  <a:outerShdw blurRad="38100" dist="38100" dir="2700000" algn="tl">
                    <a:srgbClr val="000000">
                      <a:alpha val="43137"/>
                    </a:srgbClr>
                  </a:outerShdw>
                </a:effectLst>
                <a:latin typeface="Agency FB" panose="020B0503020202020204" pitchFamily="34" charset="0"/>
              </a:rPr>
              <a:t>Sustainable Development Goals</a:t>
            </a:r>
          </a:p>
          <a:p>
            <a:r>
              <a:rPr lang="en-US" sz="3200" dirty="0" smtClean="0">
                <a:solidFill>
                  <a:schemeClr val="tx1"/>
                </a:solidFill>
                <a:effectLst>
                  <a:outerShdw blurRad="38100" dist="38100" dir="2700000" algn="tl">
                    <a:srgbClr val="000000">
                      <a:alpha val="43137"/>
                    </a:srgbClr>
                  </a:outerShdw>
                </a:effectLst>
                <a:latin typeface="Agency FB" panose="020B0503020202020204" pitchFamily="34" charset="0"/>
              </a:rPr>
              <a:t>Introduction</a:t>
            </a:r>
          </a:p>
          <a:p>
            <a:r>
              <a:rPr lang="en-US" sz="3200" dirty="0" smtClean="0">
                <a:solidFill>
                  <a:schemeClr val="tx1"/>
                </a:solidFill>
                <a:effectLst>
                  <a:outerShdw blurRad="38100" dist="38100" dir="2700000" algn="tl">
                    <a:srgbClr val="000000">
                      <a:alpha val="43137"/>
                    </a:srgbClr>
                  </a:outerShdw>
                </a:effectLst>
                <a:latin typeface="Agency FB" panose="020B0503020202020204" pitchFamily="34" charset="0"/>
              </a:rPr>
              <a:t>Problem Statement</a:t>
            </a:r>
          </a:p>
          <a:p>
            <a:r>
              <a:rPr lang="en-US" sz="3200" dirty="0" smtClean="0">
                <a:solidFill>
                  <a:schemeClr val="tx1"/>
                </a:solidFill>
                <a:effectLst>
                  <a:outerShdw blurRad="38100" dist="38100" dir="2700000" algn="tl">
                    <a:srgbClr val="000000">
                      <a:alpha val="43137"/>
                    </a:srgbClr>
                  </a:outerShdw>
                </a:effectLst>
                <a:latin typeface="Agency FB" panose="020B0503020202020204" pitchFamily="34" charset="0"/>
              </a:rPr>
              <a:t>Objectives</a:t>
            </a:r>
          </a:p>
          <a:p>
            <a:r>
              <a:rPr lang="en-US" sz="3200" dirty="0" smtClean="0">
                <a:solidFill>
                  <a:schemeClr val="tx1"/>
                </a:solidFill>
                <a:effectLst>
                  <a:outerShdw blurRad="38100" dist="38100" dir="2700000" algn="tl">
                    <a:srgbClr val="000000">
                      <a:alpha val="43137"/>
                    </a:srgbClr>
                  </a:outerShdw>
                </a:effectLst>
                <a:latin typeface="Agency FB" panose="020B0503020202020204" pitchFamily="34" charset="0"/>
              </a:rPr>
              <a:t>Purpose</a:t>
            </a:r>
          </a:p>
          <a:p>
            <a:r>
              <a:rPr lang="en-US" sz="3200" dirty="0" smtClean="0">
                <a:solidFill>
                  <a:schemeClr val="tx1"/>
                </a:solidFill>
                <a:effectLst>
                  <a:outerShdw blurRad="38100" dist="38100" dir="2700000" algn="tl">
                    <a:srgbClr val="000000">
                      <a:alpha val="43137"/>
                    </a:srgbClr>
                  </a:outerShdw>
                </a:effectLst>
                <a:latin typeface="Agency FB" panose="020B0503020202020204" pitchFamily="34" charset="0"/>
              </a:rPr>
              <a:t>Source of Dataset</a:t>
            </a:r>
            <a:endParaRPr lang="en-US" sz="3200" dirty="0">
              <a:solidFill>
                <a:schemeClr val="tx1"/>
              </a:solidFill>
              <a:effectLst>
                <a:outerShdw blurRad="38100" dist="38100" dir="2700000" algn="tl">
                  <a:srgbClr val="000000">
                    <a:alpha val="43137"/>
                  </a:srgbClr>
                </a:outerShdw>
              </a:effectLst>
              <a:latin typeface="Agency FB" panose="020B0503020202020204" pitchFamily="34" charset="0"/>
            </a:endParaRPr>
          </a:p>
        </p:txBody>
      </p:sp>
    </p:spTree>
    <p:extLst>
      <p:ext uri="{BB962C8B-B14F-4D97-AF65-F5344CB8AC3E}">
        <p14:creationId xmlns:p14="http://schemas.microsoft.com/office/powerpoint/2010/main" val="4196154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100" y="-6410"/>
            <a:ext cx="50419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ectangle 3"/>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5" name="Rectangle 4"/>
          <p:cNvSpPr/>
          <p:nvPr/>
        </p:nvSpPr>
        <p:spPr>
          <a:xfrm>
            <a:off x="8399292" y="189119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Objective </a:t>
            </a:r>
            <a:r>
              <a:rPr lang="en-US" dirty="0" smtClean="0">
                <a:solidFill>
                  <a:srgbClr val="FF0000"/>
                </a:solidFill>
              </a:rPr>
              <a:t>2</a:t>
            </a:r>
            <a:endParaRPr lang="en-US" dirty="0">
              <a:solidFill>
                <a:srgbClr val="FF0000"/>
              </a:solidFill>
            </a:endParaRPr>
          </a:p>
        </p:txBody>
      </p:sp>
      <p:pic>
        <p:nvPicPr>
          <p:cNvPr id="15362" name="Picture 2" descr="https://psa.gov.ph/sites/default/files/kmcd/Figure%2011.%20Proportion%20of%20Registered%20Live%20Births%20by%20Registration%20Status%20and%20by%20Region%20of%20Usu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2" y="817562"/>
            <a:ext cx="6772275" cy="518953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Registered Live Births in the Philippines(2021)</a:t>
            </a:r>
            <a:endParaRPr lang="en-US" sz="2000" dirty="0">
              <a:latin typeface="Calibri" panose="020F0502020204030204" pitchFamily="34" charset="0"/>
              <a:ea typeface="Calibri" panose="020F0502020204030204" pitchFamily="34" charset="0"/>
            </a:endParaRPr>
          </a:p>
        </p:txBody>
      </p:sp>
      <p:sp>
        <p:nvSpPr>
          <p:cNvPr id="10"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Efficacy of RH LAW (2018)</a:t>
            </a:r>
            <a:endParaRPr lang="en-US" sz="2000" dirty="0">
              <a:latin typeface="Calibri" panose="020F0502020204030204" pitchFamily="34" charset="0"/>
              <a:ea typeface="Calibri" panose="020F0502020204030204" pitchFamily="34" charset="0"/>
            </a:endParaRPr>
          </a:p>
        </p:txBody>
      </p:sp>
      <p:sp>
        <p:nvSpPr>
          <p:cNvPr id="11" name="Rectangle 10"/>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12" name="Rectangle 11"/>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13" name="Rectangle 12"/>
          <p:cNvSpPr/>
          <p:nvPr/>
        </p:nvSpPr>
        <p:spPr>
          <a:xfrm>
            <a:off x="8399292" y="23524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
        <p:nvSpPr>
          <p:cNvPr id="14" name="Rectangle 13"/>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Tree>
    <p:extLst>
      <p:ext uri="{BB962C8B-B14F-4D97-AF65-F5344CB8AC3E}">
        <p14:creationId xmlns:p14="http://schemas.microsoft.com/office/powerpoint/2010/main" val="18173534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100" y="-6410"/>
            <a:ext cx="50419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Registered Live Births in the Philippines(2021)</a:t>
            </a:r>
            <a:endParaRPr lang="en-US" sz="2000" dirty="0">
              <a:latin typeface="Calibri" panose="020F0502020204030204" pitchFamily="34" charset="0"/>
              <a:ea typeface="Calibri" panose="020F0502020204030204" pitchFamily="34" charset="0"/>
            </a:endParaRPr>
          </a:p>
        </p:txBody>
      </p:sp>
      <p:sp>
        <p:nvSpPr>
          <p:cNvPr id="4" name="Rectangle 3"/>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5" name="Rectangle 4"/>
          <p:cNvSpPr/>
          <p:nvPr/>
        </p:nvSpPr>
        <p:spPr>
          <a:xfrm>
            <a:off x="8399292" y="189119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6" name="Rectangle 5"/>
          <p:cNvSpPr/>
          <p:nvPr/>
        </p:nvSpPr>
        <p:spPr>
          <a:xfrm>
            <a:off x="8399292" y="23524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Summary</a:t>
            </a:r>
            <a:endParaRPr lang="en-US" dirty="0">
              <a:solidFill>
                <a:srgbClr val="FF0000"/>
              </a:solidFill>
            </a:endParaRPr>
          </a:p>
        </p:txBody>
      </p:sp>
      <p:sp>
        <p:nvSpPr>
          <p:cNvPr id="8"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Efficacy of RH LAW (2018)</a:t>
            </a:r>
            <a:endParaRPr lang="en-US" sz="2000" dirty="0">
              <a:latin typeface="Calibri" panose="020F0502020204030204" pitchFamily="34" charset="0"/>
              <a:ea typeface="Calibri" panose="020F0502020204030204" pitchFamily="34" charset="0"/>
            </a:endParaRPr>
          </a:p>
        </p:txBody>
      </p:sp>
      <p:sp>
        <p:nvSpPr>
          <p:cNvPr id="9" name="Rectangle 8"/>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10" name="Rectangle 9"/>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11" name="Rectangle 10"/>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
        <p:nvSpPr>
          <p:cNvPr id="12" name="Content Placeholder 3"/>
          <p:cNvSpPr txBox="1">
            <a:spLocks/>
          </p:cNvSpPr>
          <p:nvPr/>
        </p:nvSpPr>
        <p:spPr>
          <a:xfrm>
            <a:off x="977900" y="1088203"/>
            <a:ext cx="5754685" cy="5171738"/>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800" dirty="0">
                <a:latin typeface="Agency FB" panose="020B0503020202020204" pitchFamily="34" charset="0"/>
              </a:rPr>
              <a:t>According to the graphs stated in each of these </a:t>
            </a:r>
            <a:r>
              <a:rPr lang="en-US" sz="2800" dirty="0" smtClean="0">
                <a:latin typeface="Agency FB" panose="020B0503020202020204" pitchFamily="34" charset="0"/>
              </a:rPr>
              <a:t>objectives, </a:t>
            </a:r>
            <a:r>
              <a:rPr lang="en-US" sz="2800" dirty="0">
                <a:latin typeface="Agency FB" panose="020B0503020202020204" pitchFamily="34" charset="0"/>
              </a:rPr>
              <a:t>each result shows the data gathered regarding each of the studies obtained by the researchers or by the government agency itself focused on the information stated here. It is clear that with each change of the year, the population here in the </a:t>
            </a:r>
            <a:r>
              <a:rPr lang="en-US" sz="2800" dirty="0" smtClean="0">
                <a:latin typeface="Agency FB" panose="020B0503020202020204" pitchFamily="34" charset="0"/>
              </a:rPr>
              <a:t>Philippines </a:t>
            </a:r>
            <a:r>
              <a:rPr lang="en-US" sz="2800" dirty="0">
                <a:latin typeface="Agency FB" panose="020B0503020202020204" pitchFamily="34" charset="0"/>
              </a:rPr>
              <a:t>also continues to increase. Having a general record will greatly help every reader to understand one of the reasons why our dear </a:t>
            </a:r>
            <a:r>
              <a:rPr lang="en-US" sz="2800" dirty="0" smtClean="0">
                <a:latin typeface="Agency FB" panose="020B0503020202020204" pitchFamily="34" charset="0"/>
              </a:rPr>
              <a:t>Philippines </a:t>
            </a:r>
            <a:r>
              <a:rPr lang="en-US" sz="2800" dirty="0">
                <a:latin typeface="Agency FB" panose="020B0503020202020204" pitchFamily="34" charset="0"/>
              </a:rPr>
              <a:t>is having or experiencing poverty that produces results that our society does not expect.</a:t>
            </a:r>
          </a:p>
        </p:txBody>
      </p:sp>
    </p:spTree>
    <p:extLst>
      <p:ext uri="{BB962C8B-B14F-4D97-AF65-F5344CB8AC3E}">
        <p14:creationId xmlns:p14="http://schemas.microsoft.com/office/powerpoint/2010/main" val="5627413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100" y="-6410"/>
            <a:ext cx="50419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ectangle 3"/>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5" name="Rectangle 4"/>
          <p:cNvSpPr/>
          <p:nvPr/>
        </p:nvSpPr>
        <p:spPr>
          <a:xfrm>
            <a:off x="8399292" y="189119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7" name="Title 1"/>
          <p:cNvSpPr txBox="1">
            <a:spLocks/>
          </p:cNvSpPr>
          <p:nvPr/>
        </p:nvSpPr>
        <p:spPr>
          <a:xfrm>
            <a:off x="5085468" y="5683049"/>
            <a:ext cx="2064632" cy="1280890"/>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smtClean="0">
                <a:latin typeface="Agency FB" panose="020B0503020202020204" pitchFamily="34" charset="0"/>
              </a:rPr>
              <a:t>&gt;&gt;&gt;&gt;&gt;</a:t>
            </a:r>
            <a:endParaRPr lang="en-US" sz="6600" dirty="0">
              <a:latin typeface="Agency FB" panose="020B0503020202020204" pitchFamily="34" charset="0"/>
            </a:endParaRPr>
          </a:p>
        </p:txBody>
      </p:sp>
      <p:sp>
        <p:nvSpPr>
          <p:cNvPr id="8"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Registered Live Births in the Philippines(2021)</a:t>
            </a:r>
            <a:endParaRPr lang="en-US" sz="2000" dirty="0">
              <a:latin typeface="Calibri" panose="020F0502020204030204" pitchFamily="34" charset="0"/>
              <a:ea typeface="Calibri" panose="020F0502020204030204" pitchFamily="34" charset="0"/>
            </a:endParaRPr>
          </a:p>
        </p:txBody>
      </p:sp>
      <p:sp>
        <p:nvSpPr>
          <p:cNvPr id="9"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solidFill>
                  <a:srgbClr val="FF0000"/>
                </a:solidFill>
                <a:latin typeface="Times New Roman" panose="02020603050405020304" pitchFamily="18" charset="0"/>
                <a:ea typeface="Times New Roman" panose="02020603050405020304" pitchFamily="18" charset="0"/>
              </a:rPr>
              <a:t>Efficacy of RH LAW (2018)</a:t>
            </a:r>
            <a:endParaRPr lang="en-US" sz="2000" dirty="0">
              <a:solidFill>
                <a:srgbClr val="FF0000"/>
              </a:solidFill>
              <a:latin typeface="Calibri" panose="020F0502020204030204" pitchFamily="34" charset="0"/>
              <a:ea typeface="Calibri" panose="020F0502020204030204" pitchFamily="34" charset="0"/>
            </a:endParaRPr>
          </a:p>
        </p:txBody>
      </p:sp>
      <p:sp>
        <p:nvSpPr>
          <p:cNvPr id="10" name="Rectangle 9"/>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11" name="Rectangle 10"/>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12" name="Content Placeholder 3"/>
          <p:cNvSpPr txBox="1">
            <a:spLocks/>
          </p:cNvSpPr>
          <p:nvPr/>
        </p:nvSpPr>
        <p:spPr>
          <a:xfrm>
            <a:off x="1447422" y="1041400"/>
            <a:ext cx="4940677" cy="5171738"/>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800" dirty="0" smtClean="0">
                <a:latin typeface="Agency FB" panose="020B0503020202020204" pitchFamily="34" charset="0"/>
              </a:rPr>
              <a:t>The exhilarating news is that the increase in our population growth rate (PGR) in 2021 is the lowest in 75 years at 0.3 percent since the 1945-1946 period. The increase is minimal at 324,000 new Filipinos, or 2 million less than what was earlier projected based on a 1.63 percent PGR.</a:t>
            </a:r>
            <a:endParaRPr lang="en-US" sz="2800" dirty="0">
              <a:latin typeface="Agency FB" panose="020B0503020202020204" pitchFamily="34" charset="0"/>
            </a:endParaRPr>
          </a:p>
        </p:txBody>
      </p:sp>
      <p:sp>
        <p:nvSpPr>
          <p:cNvPr id="13" name="Rectangle 12"/>
          <p:cNvSpPr/>
          <p:nvPr/>
        </p:nvSpPr>
        <p:spPr>
          <a:xfrm>
            <a:off x="8399292" y="23524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
        <p:nvSpPr>
          <p:cNvPr id="14" name="Rectangle 13"/>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Tree>
    <p:extLst>
      <p:ext uri="{BB962C8B-B14F-4D97-AF65-F5344CB8AC3E}">
        <p14:creationId xmlns:p14="http://schemas.microsoft.com/office/powerpoint/2010/main" val="3725639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100" y="-6410"/>
            <a:ext cx="50419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4" name="Rectangle 3"/>
          <p:cNvSpPr/>
          <p:nvPr/>
        </p:nvSpPr>
        <p:spPr>
          <a:xfrm>
            <a:off x="8399292" y="189119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6" name="Title 1"/>
          <p:cNvSpPr txBox="1">
            <a:spLocks/>
          </p:cNvSpPr>
          <p:nvPr/>
        </p:nvSpPr>
        <p:spPr>
          <a:xfrm>
            <a:off x="5085468" y="5683049"/>
            <a:ext cx="2064632" cy="1280890"/>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smtClean="0">
                <a:latin typeface="Agency FB" panose="020B0503020202020204" pitchFamily="34" charset="0"/>
              </a:rPr>
              <a:t>&gt;&gt;&gt;&gt;&gt;</a:t>
            </a:r>
            <a:endParaRPr lang="en-US" sz="6600" dirty="0">
              <a:latin typeface="Agency FB" panose="020B0503020202020204" pitchFamily="34" charset="0"/>
            </a:endParaRPr>
          </a:p>
        </p:txBody>
      </p:sp>
      <p:sp>
        <p:nvSpPr>
          <p:cNvPr id="7"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Registered Live Births in the Philippines(2021)</a:t>
            </a:r>
            <a:endParaRPr lang="en-US" sz="2000" dirty="0">
              <a:latin typeface="Calibri" panose="020F0502020204030204" pitchFamily="34" charset="0"/>
              <a:ea typeface="Calibri" panose="020F0502020204030204" pitchFamily="34" charset="0"/>
            </a:endParaRPr>
          </a:p>
        </p:txBody>
      </p:sp>
      <p:sp>
        <p:nvSpPr>
          <p:cNvPr id="8"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solidFill>
                  <a:schemeClr val="tx1"/>
                </a:solidFill>
                <a:latin typeface="Times New Roman" panose="02020603050405020304" pitchFamily="18" charset="0"/>
                <a:ea typeface="Times New Roman" panose="02020603050405020304" pitchFamily="18" charset="0"/>
              </a:rPr>
              <a:t>Efficacy of RH LAW (2018)</a:t>
            </a:r>
            <a:endParaRPr lang="en-US" sz="2000" dirty="0">
              <a:solidFill>
                <a:schemeClr val="tx1"/>
              </a:solidFill>
              <a:latin typeface="Calibri" panose="020F0502020204030204" pitchFamily="34" charset="0"/>
              <a:ea typeface="Calibri" panose="020F0502020204030204" pitchFamily="34" charset="0"/>
            </a:endParaRPr>
          </a:p>
        </p:txBody>
      </p:sp>
      <p:sp>
        <p:nvSpPr>
          <p:cNvPr id="9" name="Rectangle 8"/>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Objective 1</a:t>
            </a:r>
          </a:p>
        </p:txBody>
      </p:sp>
      <p:sp>
        <p:nvSpPr>
          <p:cNvPr id="10" name="Rectangle 9"/>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11" name="Rectangle 10"/>
          <p:cNvSpPr/>
          <p:nvPr/>
        </p:nvSpPr>
        <p:spPr>
          <a:xfrm>
            <a:off x="8399292" y="23524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pic>
        <p:nvPicPr>
          <p:cNvPr id="21506"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481" y="945597"/>
            <a:ext cx="6587419" cy="494260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Tree>
    <p:extLst>
      <p:ext uri="{BB962C8B-B14F-4D97-AF65-F5344CB8AC3E}">
        <p14:creationId xmlns:p14="http://schemas.microsoft.com/office/powerpoint/2010/main" val="3554293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100" y="-6410"/>
            <a:ext cx="50419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4" name="Rectangle 3"/>
          <p:cNvSpPr/>
          <p:nvPr/>
        </p:nvSpPr>
        <p:spPr>
          <a:xfrm>
            <a:off x="8399292" y="189119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7"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Registered Live Births in the Philippines(2021)</a:t>
            </a:r>
            <a:endParaRPr lang="en-US" sz="2000" dirty="0">
              <a:latin typeface="Calibri" panose="020F0502020204030204" pitchFamily="34" charset="0"/>
              <a:ea typeface="Calibri" panose="020F0502020204030204" pitchFamily="34" charset="0"/>
            </a:endParaRPr>
          </a:p>
        </p:txBody>
      </p:sp>
      <p:sp>
        <p:nvSpPr>
          <p:cNvPr id="8"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solidFill>
                  <a:schemeClr val="tx1"/>
                </a:solidFill>
                <a:latin typeface="Times New Roman" panose="02020603050405020304" pitchFamily="18" charset="0"/>
                <a:ea typeface="Times New Roman" panose="02020603050405020304" pitchFamily="18" charset="0"/>
              </a:rPr>
              <a:t>Efficacy of RH LAW (2018)</a:t>
            </a:r>
            <a:endParaRPr lang="en-US" sz="2000" dirty="0">
              <a:solidFill>
                <a:schemeClr val="tx1"/>
              </a:solidFill>
              <a:latin typeface="Calibri" panose="020F0502020204030204" pitchFamily="34" charset="0"/>
              <a:ea typeface="Calibri" panose="020F0502020204030204" pitchFamily="34" charset="0"/>
            </a:endParaRPr>
          </a:p>
        </p:txBody>
      </p:sp>
      <p:sp>
        <p:nvSpPr>
          <p:cNvPr id="9" name="Rectangle 8"/>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Objective 1</a:t>
            </a:r>
          </a:p>
        </p:txBody>
      </p:sp>
      <p:sp>
        <p:nvSpPr>
          <p:cNvPr id="10" name="Rectangle 9"/>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11" name="Rectangle 10"/>
          <p:cNvSpPr/>
          <p:nvPr/>
        </p:nvSpPr>
        <p:spPr>
          <a:xfrm>
            <a:off x="8399292" y="23524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pic>
        <p:nvPicPr>
          <p:cNvPr id="20482"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99" y="912455"/>
            <a:ext cx="6527801" cy="514544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Tree>
    <p:extLst>
      <p:ext uri="{BB962C8B-B14F-4D97-AF65-F5344CB8AC3E}">
        <p14:creationId xmlns:p14="http://schemas.microsoft.com/office/powerpoint/2010/main" val="788185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100" y="-6410"/>
            <a:ext cx="50419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4" name="Rectangle 3"/>
          <p:cNvSpPr/>
          <p:nvPr/>
        </p:nvSpPr>
        <p:spPr>
          <a:xfrm>
            <a:off x="8399292" y="189119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6" name="Title 1"/>
          <p:cNvSpPr txBox="1">
            <a:spLocks/>
          </p:cNvSpPr>
          <p:nvPr/>
        </p:nvSpPr>
        <p:spPr>
          <a:xfrm>
            <a:off x="5085468" y="5683049"/>
            <a:ext cx="2064632" cy="1280890"/>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smtClean="0">
                <a:latin typeface="Agency FB" panose="020B0503020202020204" pitchFamily="34" charset="0"/>
              </a:rPr>
              <a:t>&gt;&gt;&gt;&gt;&gt;</a:t>
            </a:r>
            <a:endParaRPr lang="en-US" sz="6600" dirty="0">
              <a:latin typeface="Agency FB" panose="020B0503020202020204" pitchFamily="34" charset="0"/>
            </a:endParaRPr>
          </a:p>
        </p:txBody>
      </p:sp>
      <p:sp>
        <p:nvSpPr>
          <p:cNvPr id="7"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Registered Live Births in the Philippines(2021)</a:t>
            </a:r>
            <a:endParaRPr lang="en-US" sz="2000" dirty="0">
              <a:latin typeface="Calibri" panose="020F0502020204030204" pitchFamily="34" charset="0"/>
              <a:ea typeface="Calibri" panose="020F0502020204030204" pitchFamily="34" charset="0"/>
            </a:endParaRPr>
          </a:p>
        </p:txBody>
      </p:sp>
      <p:sp>
        <p:nvSpPr>
          <p:cNvPr id="8"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solidFill>
                  <a:schemeClr val="tx1"/>
                </a:solidFill>
                <a:latin typeface="Times New Roman" panose="02020603050405020304" pitchFamily="18" charset="0"/>
                <a:ea typeface="Times New Roman" panose="02020603050405020304" pitchFamily="18" charset="0"/>
              </a:rPr>
              <a:t>Efficacy of RH LAW (2018)</a:t>
            </a:r>
            <a:endParaRPr lang="en-US" sz="2000" dirty="0">
              <a:solidFill>
                <a:schemeClr val="tx1"/>
              </a:solidFill>
              <a:latin typeface="Calibri" panose="020F0502020204030204" pitchFamily="34" charset="0"/>
              <a:ea typeface="Calibri" panose="020F0502020204030204" pitchFamily="34" charset="0"/>
            </a:endParaRPr>
          </a:p>
        </p:txBody>
      </p:sp>
      <p:sp>
        <p:nvSpPr>
          <p:cNvPr id="9" name="Rectangle 8"/>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10" name="Rectangle 9"/>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Objective </a:t>
            </a:r>
            <a:r>
              <a:rPr lang="en-US" dirty="0" smtClean="0">
                <a:solidFill>
                  <a:srgbClr val="FF0000"/>
                </a:solidFill>
              </a:rPr>
              <a:t>2</a:t>
            </a:r>
            <a:endParaRPr lang="en-US" dirty="0">
              <a:solidFill>
                <a:srgbClr val="FF0000"/>
              </a:solidFill>
            </a:endParaRPr>
          </a:p>
        </p:txBody>
      </p:sp>
      <p:sp>
        <p:nvSpPr>
          <p:cNvPr id="11" name="Rectangle 10"/>
          <p:cNvSpPr/>
          <p:nvPr/>
        </p:nvSpPr>
        <p:spPr>
          <a:xfrm>
            <a:off x="8399292" y="23524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pic>
        <p:nvPicPr>
          <p:cNvPr id="19458" name="Picture 2" descr="Philippines Popu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60" y="945596"/>
            <a:ext cx="6897683" cy="502340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Tree>
    <p:extLst>
      <p:ext uri="{BB962C8B-B14F-4D97-AF65-F5344CB8AC3E}">
        <p14:creationId xmlns:p14="http://schemas.microsoft.com/office/powerpoint/2010/main" val="41691122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100" y="-6410"/>
            <a:ext cx="50419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4" name="Rectangle 3"/>
          <p:cNvSpPr/>
          <p:nvPr/>
        </p:nvSpPr>
        <p:spPr>
          <a:xfrm>
            <a:off x="8399292" y="189119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6" name="Title 1"/>
          <p:cNvSpPr txBox="1">
            <a:spLocks/>
          </p:cNvSpPr>
          <p:nvPr/>
        </p:nvSpPr>
        <p:spPr>
          <a:xfrm>
            <a:off x="5085468" y="5683049"/>
            <a:ext cx="2064632" cy="1280890"/>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smtClean="0">
                <a:latin typeface="Agency FB" panose="020B0503020202020204" pitchFamily="34" charset="0"/>
              </a:rPr>
              <a:t>&gt;&gt;&gt;&gt;&gt;</a:t>
            </a:r>
            <a:endParaRPr lang="en-US" sz="6600" dirty="0">
              <a:latin typeface="Agency FB" panose="020B0503020202020204" pitchFamily="34" charset="0"/>
            </a:endParaRPr>
          </a:p>
        </p:txBody>
      </p:sp>
      <p:sp>
        <p:nvSpPr>
          <p:cNvPr id="7"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Registered Live Births in the Philippines(2021)</a:t>
            </a:r>
            <a:endParaRPr lang="en-US" sz="2000" dirty="0">
              <a:latin typeface="Calibri" panose="020F0502020204030204" pitchFamily="34" charset="0"/>
              <a:ea typeface="Calibri" panose="020F0502020204030204" pitchFamily="34" charset="0"/>
            </a:endParaRPr>
          </a:p>
        </p:txBody>
      </p:sp>
      <p:sp>
        <p:nvSpPr>
          <p:cNvPr id="8"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solidFill>
                  <a:schemeClr val="tx1"/>
                </a:solidFill>
                <a:latin typeface="Times New Roman" panose="02020603050405020304" pitchFamily="18" charset="0"/>
                <a:ea typeface="Times New Roman" panose="02020603050405020304" pitchFamily="18" charset="0"/>
              </a:rPr>
              <a:t>Efficacy of RH LAW (2018)</a:t>
            </a:r>
            <a:endParaRPr lang="en-US" sz="2000" dirty="0">
              <a:solidFill>
                <a:schemeClr val="tx1"/>
              </a:solidFill>
              <a:latin typeface="Calibri" panose="020F0502020204030204" pitchFamily="34" charset="0"/>
              <a:ea typeface="Calibri" panose="020F0502020204030204" pitchFamily="34" charset="0"/>
            </a:endParaRPr>
          </a:p>
        </p:txBody>
      </p:sp>
      <p:sp>
        <p:nvSpPr>
          <p:cNvPr id="9" name="Rectangle 8"/>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10" name="Rectangle 9"/>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Objective </a:t>
            </a:r>
            <a:r>
              <a:rPr lang="en-US" dirty="0" smtClean="0">
                <a:solidFill>
                  <a:srgbClr val="FF0000"/>
                </a:solidFill>
              </a:rPr>
              <a:t>2</a:t>
            </a:r>
            <a:endParaRPr lang="en-US" dirty="0">
              <a:solidFill>
                <a:srgbClr val="FF0000"/>
              </a:solidFill>
            </a:endParaRPr>
          </a:p>
        </p:txBody>
      </p:sp>
      <p:sp>
        <p:nvSpPr>
          <p:cNvPr id="11" name="Rectangle 10"/>
          <p:cNvSpPr/>
          <p:nvPr/>
        </p:nvSpPr>
        <p:spPr>
          <a:xfrm>
            <a:off x="8399292" y="23524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pic>
        <p:nvPicPr>
          <p:cNvPr id="18434" name="Picture 2" descr="Philippines Population Rate Incre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5" y="951394"/>
            <a:ext cx="6696068" cy="500490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Tree>
    <p:extLst>
      <p:ext uri="{BB962C8B-B14F-4D97-AF65-F5344CB8AC3E}">
        <p14:creationId xmlns:p14="http://schemas.microsoft.com/office/powerpoint/2010/main" val="15827410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100" y="-6410"/>
            <a:ext cx="50419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4" name="Rectangle 3"/>
          <p:cNvSpPr/>
          <p:nvPr/>
        </p:nvSpPr>
        <p:spPr>
          <a:xfrm>
            <a:off x="8399292" y="189119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5" name="Title 1"/>
          <p:cNvSpPr txBox="1">
            <a:spLocks/>
          </p:cNvSpPr>
          <p:nvPr/>
        </p:nvSpPr>
        <p:spPr>
          <a:xfrm>
            <a:off x="5085468" y="5683049"/>
            <a:ext cx="2064632" cy="1280890"/>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smtClean="0">
                <a:latin typeface="Agency FB" panose="020B0503020202020204" pitchFamily="34" charset="0"/>
              </a:rPr>
              <a:t>&gt;&gt;&gt;&gt;&gt;</a:t>
            </a:r>
            <a:endParaRPr lang="en-US" sz="6600" dirty="0">
              <a:latin typeface="Agency FB" panose="020B0503020202020204" pitchFamily="34" charset="0"/>
            </a:endParaRPr>
          </a:p>
        </p:txBody>
      </p:sp>
      <p:sp>
        <p:nvSpPr>
          <p:cNvPr id="6"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Registered Live Births in the Philippines(2021)</a:t>
            </a:r>
            <a:endParaRPr lang="en-US" sz="2000" dirty="0">
              <a:latin typeface="Calibri" panose="020F0502020204030204" pitchFamily="34" charset="0"/>
              <a:ea typeface="Calibri" panose="020F0502020204030204" pitchFamily="34" charset="0"/>
            </a:endParaRPr>
          </a:p>
        </p:txBody>
      </p:sp>
      <p:sp>
        <p:nvSpPr>
          <p:cNvPr id="7"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solidFill>
                  <a:schemeClr val="tx1"/>
                </a:solidFill>
                <a:latin typeface="Times New Roman" panose="02020603050405020304" pitchFamily="18" charset="0"/>
                <a:ea typeface="Times New Roman" panose="02020603050405020304" pitchFamily="18" charset="0"/>
              </a:rPr>
              <a:t>Efficacy of RH LAW (2018)</a:t>
            </a:r>
            <a:endParaRPr lang="en-US" sz="2000" dirty="0">
              <a:solidFill>
                <a:schemeClr val="tx1"/>
              </a:solidFill>
              <a:latin typeface="Calibri" panose="020F0502020204030204" pitchFamily="34" charset="0"/>
              <a:ea typeface="Calibri" panose="020F0502020204030204" pitchFamily="34" charset="0"/>
            </a:endParaRPr>
          </a:p>
        </p:txBody>
      </p:sp>
      <p:sp>
        <p:nvSpPr>
          <p:cNvPr id="8" name="Rectangle 7"/>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9" name="Rectangle 8"/>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Objective </a:t>
            </a:r>
            <a:r>
              <a:rPr lang="en-US" dirty="0" smtClean="0">
                <a:solidFill>
                  <a:srgbClr val="FF0000"/>
                </a:solidFill>
              </a:rPr>
              <a:t>2</a:t>
            </a:r>
            <a:endParaRPr lang="en-US" dirty="0">
              <a:solidFill>
                <a:srgbClr val="FF0000"/>
              </a:solidFill>
            </a:endParaRPr>
          </a:p>
        </p:txBody>
      </p:sp>
      <p:sp>
        <p:nvSpPr>
          <p:cNvPr id="10" name="Rectangle 9"/>
          <p:cNvSpPr/>
          <p:nvPr/>
        </p:nvSpPr>
        <p:spPr>
          <a:xfrm>
            <a:off x="8399292" y="23524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pic>
        <p:nvPicPr>
          <p:cNvPr id="26626" name="Picture 2" descr="Philippines Rate of Population Incre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00" y="1009520"/>
            <a:ext cx="6540500" cy="492138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Tree>
    <p:extLst>
      <p:ext uri="{BB962C8B-B14F-4D97-AF65-F5344CB8AC3E}">
        <p14:creationId xmlns:p14="http://schemas.microsoft.com/office/powerpoint/2010/main" val="5227356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100" y="-6410"/>
            <a:ext cx="50419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4" name="Rectangle 3"/>
          <p:cNvSpPr/>
          <p:nvPr/>
        </p:nvSpPr>
        <p:spPr>
          <a:xfrm>
            <a:off x="8399292" y="189119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5" name="Title 1"/>
          <p:cNvSpPr txBox="1">
            <a:spLocks/>
          </p:cNvSpPr>
          <p:nvPr/>
        </p:nvSpPr>
        <p:spPr>
          <a:xfrm>
            <a:off x="5085468" y="5683049"/>
            <a:ext cx="2064632" cy="1280890"/>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smtClean="0">
                <a:latin typeface="Agency FB" panose="020B0503020202020204" pitchFamily="34" charset="0"/>
              </a:rPr>
              <a:t>&gt;&gt;&gt;&gt;&gt;</a:t>
            </a:r>
            <a:endParaRPr lang="en-US" sz="6600" dirty="0">
              <a:latin typeface="Agency FB" panose="020B0503020202020204" pitchFamily="34" charset="0"/>
            </a:endParaRPr>
          </a:p>
        </p:txBody>
      </p:sp>
      <p:sp>
        <p:nvSpPr>
          <p:cNvPr id="6"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Registered Live Births in the Philippines(2021)</a:t>
            </a:r>
            <a:endParaRPr lang="en-US" sz="2000" dirty="0">
              <a:latin typeface="Calibri" panose="020F0502020204030204" pitchFamily="34" charset="0"/>
              <a:ea typeface="Calibri" panose="020F0502020204030204" pitchFamily="34" charset="0"/>
            </a:endParaRPr>
          </a:p>
        </p:txBody>
      </p:sp>
      <p:sp>
        <p:nvSpPr>
          <p:cNvPr id="7"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solidFill>
                  <a:schemeClr val="tx1"/>
                </a:solidFill>
                <a:latin typeface="Times New Roman" panose="02020603050405020304" pitchFamily="18" charset="0"/>
                <a:ea typeface="Times New Roman" panose="02020603050405020304" pitchFamily="18" charset="0"/>
              </a:rPr>
              <a:t>Efficacy of RH LAW (2018)</a:t>
            </a:r>
            <a:endParaRPr lang="en-US" sz="2000" dirty="0">
              <a:solidFill>
                <a:schemeClr val="tx1"/>
              </a:solidFill>
              <a:latin typeface="Calibri" panose="020F0502020204030204" pitchFamily="34" charset="0"/>
              <a:ea typeface="Calibri" panose="020F0502020204030204" pitchFamily="34" charset="0"/>
            </a:endParaRPr>
          </a:p>
        </p:txBody>
      </p:sp>
      <p:sp>
        <p:nvSpPr>
          <p:cNvPr id="8" name="Rectangle 7"/>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9" name="Rectangle 8"/>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Objective </a:t>
            </a:r>
            <a:r>
              <a:rPr lang="en-US" dirty="0" smtClean="0">
                <a:solidFill>
                  <a:srgbClr val="FF0000"/>
                </a:solidFill>
              </a:rPr>
              <a:t>2</a:t>
            </a:r>
            <a:endParaRPr lang="en-US" dirty="0">
              <a:solidFill>
                <a:srgbClr val="FF0000"/>
              </a:solidFill>
            </a:endParaRPr>
          </a:p>
        </p:txBody>
      </p:sp>
      <p:sp>
        <p:nvSpPr>
          <p:cNvPr id="10" name="Rectangle 9"/>
          <p:cNvSpPr/>
          <p:nvPr/>
        </p:nvSpPr>
        <p:spPr>
          <a:xfrm>
            <a:off x="8399292" y="23524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pic>
        <p:nvPicPr>
          <p:cNvPr id="25602" name="Picture 2" descr="Philippines' Birth R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 y="945596"/>
            <a:ext cx="6759568" cy="508690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Tree>
    <p:extLst>
      <p:ext uri="{BB962C8B-B14F-4D97-AF65-F5344CB8AC3E}">
        <p14:creationId xmlns:p14="http://schemas.microsoft.com/office/powerpoint/2010/main" val="25436248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100" y="-6410"/>
            <a:ext cx="50419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4" name="Rectangle 3"/>
          <p:cNvSpPr/>
          <p:nvPr/>
        </p:nvSpPr>
        <p:spPr>
          <a:xfrm>
            <a:off x="8399292" y="189119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7"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Registered Live Births in the Philippines(2021)</a:t>
            </a:r>
            <a:endParaRPr lang="en-US" sz="2000" dirty="0">
              <a:latin typeface="Calibri" panose="020F0502020204030204" pitchFamily="34" charset="0"/>
              <a:ea typeface="Calibri" panose="020F0502020204030204" pitchFamily="34" charset="0"/>
            </a:endParaRPr>
          </a:p>
        </p:txBody>
      </p:sp>
      <p:sp>
        <p:nvSpPr>
          <p:cNvPr id="8"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solidFill>
                  <a:schemeClr val="tx1"/>
                </a:solidFill>
                <a:latin typeface="Times New Roman" panose="02020603050405020304" pitchFamily="18" charset="0"/>
                <a:ea typeface="Times New Roman" panose="02020603050405020304" pitchFamily="18" charset="0"/>
              </a:rPr>
              <a:t>Efficacy of RH LAW (2018)</a:t>
            </a:r>
            <a:endParaRPr lang="en-US" sz="2000" dirty="0">
              <a:solidFill>
                <a:schemeClr val="tx1"/>
              </a:solidFill>
              <a:latin typeface="Calibri" panose="020F0502020204030204" pitchFamily="34" charset="0"/>
              <a:ea typeface="Calibri" panose="020F0502020204030204" pitchFamily="34" charset="0"/>
            </a:endParaRPr>
          </a:p>
        </p:txBody>
      </p:sp>
      <p:sp>
        <p:nvSpPr>
          <p:cNvPr id="9" name="Rectangle 8"/>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10" name="Rectangle 9"/>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Objective </a:t>
            </a:r>
            <a:r>
              <a:rPr lang="en-US" dirty="0" smtClean="0">
                <a:solidFill>
                  <a:srgbClr val="FF0000"/>
                </a:solidFill>
              </a:rPr>
              <a:t>2</a:t>
            </a:r>
            <a:endParaRPr lang="en-US" dirty="0">
              <a:solidFill>
                <a:srgbClr val="FF0000"/>
              </a:solidFill>
            </a:endParaRPr>
          </a:p>
        </p:txBody>
      </p:sp>
      <p:sp>
        <p:nvSpPr>
          <p:cNvPr id="11" name="Rectangle 10"/>
          <p:cNvSpPr/>
          <p:nvPr/>
        </p:nvSpPr>
        <p:spPr>
          <a:xfrm>
            <a:off x="8399292" y="23524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pic>
        <p:nvPicPr>
          <p:cNvPr id="17410" name="Picture 2" descr="Philippines' Birth R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60" y="835840"/>
            <a:ext cx="6897683" cy="494266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Tree>
    <p:extLst>
      <p:ext uri="{BB962C8B-B14F-4D97-AF65-F5344CB8AC3E}">
        <p14:creationId xmlns:p14="http://schemas.microsoft.com/office/powerpoint/2010/main" val="135424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397" y="327646"/>
            <a:ext cx="8911687" cy="1280890"/>
          </a:xfrm>
        </p:spPr>
        <p:txBody>
          <a:bodyPr/>
          <a:lstStyle/>
          <a:p>
            <a:r>
              <a:rPr lang="en-US" b="1" dirty="0" smtClean="0">
                <a:solidFill>
                  <a:schemeClr val="tx1"/>
                </a:solidFill>
                <a:effectLst>
                  <a:outerShdw blurRad="38100" dist="38100" dir="2700000" algn="tl">
                    <a:srgbClr val="000000">
                      <a:alpha val="43137"/>
                    </a:srgbClr>
                  </a:outerShdw>
                </a:effectLst>
              </a:rPr>
              <a:t>&lt;&lt;&lt;&lt;</a:t>
            </a:r>
            <a:endParaRPr lang="en-US" b="1"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602199" y="1536700"/>
            <a:ext cx="2805084" cy="4965700"/>
          </a:xfrm>
        </p:spPr>
        <p:txBody>
          <a:bodyPr/>
          <a:lstStyle/>
          <a:p>
            <a:r>
              <a:rPr lang="en-US" dirty="0" smtClean="0"/>
              <a:t>Goal 1:  Proportion of the population below the international poverty line			</a:t>
            </a:r>
            <a:endParaRPr lang="en-US" dirty="0"/>
          </a:p>
        </p:txBody>
      </p:sp>
      <p:sp>
        <p:nvSpPr>
          <p:cNvPr id="4" name="Content Placeholder 3"/>
          <p:cNvSpPr>
            <a:spLocks noGrp="1"/>
          </p:cNvSpPr>
          <p:nvPr>
            <p:ph sz="half" idx="2"/>
          </p:nvPr>
        </p:nvSpPr>
        <p:spPr>
          <a:xfrm>
            <a:off x="3348205" y="1536700"/>
            <a:ext cx="2888503" cy="4965700"/>
          </a:xfrm>
        </p:spPr>
        <p:txBody>
          <a:bodyPr/>
          <a:lstStyle/>
          <a:p>
            <a:r>
              <a:rPr lang="en-US" dirty="0" smtClean="0"/>
              <a:t>Goal 2: To end hunger, achieve food security and improve nutrition and promote sustainable agriculture</a:t>
            </a:r>
            <a:endParaRPr lang="en-US" dirty="0"/>
          </a:p>
        </p:txBody>
      </p:sp>
      <p:pic>
        <p:nvPicPr>
          <p:cNvPr id="6" name="Picture 5"/>
          <p:cNvPicPr>
            <a:picLocks noChangeAspect="1"/>
          </p:cNvPicPr>
          <p:nvPr/>
        </p:nvPicPr>
        <p:blipFill>
          <a:blip r:embed="rId2"/>
          <a:stretch>
            <a:fillRect/>
          </a:stretch>
        </p:blipFill>
        <p:spPr>
          <a:xfrm>
            <a:off x="737706" y="4073839"/>
            <a:ext cx="2143125" cy="2171700"/>
          </a:xfrm>
          <a:prstGeom prst="rect">
            <a:avLst/>
          </a:prstGeom>
        </p:spPr>
      </p:pic>
      <p:pic>
        <p:nvPicPr>
          <p:cNvPr id="7" name="Picture 6"/>
          <p:cNvPicPr>
            <a:picLocks noChangeAspect="1"/>
          </p:cNvPicPr>
          <p:nvPr/>
        </p:nvPicPr>
        <p:blipFill>
          <a:blip r:embed="rId3"/>
          <a:stretch>
            <a:fillRect/>
          </a:stretch>
        </p:blipFill>
        <p:spPr>
          <a:xfrm>
            <a:off x="3536447" y="4092889"/>
            <a:ext cx="2143125" cy="2133600"/>
          </a:xfrm>
          <a:prstGeom prst="rect">
            <a:avLst/>
          </a:prstGeom>
        </p:spPr>
      </p:pic>
      <p:pic>
        <p:nvPicPr>
          <p:cNvPr id="8" name="Picture 7"/>
          <p:cNvPicPr>
            <a:picLocks noChangeAspect="1"/>
          </p:cNvPicPr>
          <p:nvPr/>
        </p:nvPicPr>
        <p:blipFill>
          <a:blip r:embed="rId4"/>
          <a:stretch>
            <a:fillRect/>
          </a:stretch>
        </p:blipFill>
        <p:spPr>
          <a:xfrm>
            <a:off x="6475804" y="4073839"/>
            <a:ext cx="2124075" cy="2133600"/>
          </a:xfrm>
          <a:prstGeom prst="rect">
            <a:avLst/>
          </a:prstGeom>
        </p:spPr>
      </p:pic>
      <p:pic>
        <p:nvPicPr>
          <p:cNvPr id="9" name="Picture 8"/>
          <p:cNvPicPr>
            <a:picLocks noChangeAspect="1"/>
          </p:cNvPicPr>
          <p:nvPr/>
        </p:nvPicPr>
        <p:blipFill>
          <a:blip r:embed="rId5"/>
          <a:stretch>
            <a:fillRect/>
          </a:stretch>
        </p:blipFill>
        <p:spPr>
          <a:xfrm>
            <a:off x="9448417" y="4073839"/>
            <a:ext cx="2114550" cy="2114550"/>
          </a:xfrm>
          <a:prstGeom prst="rect">
            <a:avLst/>
          </a:prstGeom>
        </p:spPr>
      </p:pic>
      <p:sp>
        <p:nvSpPr>
          <p:cNvPr id="14" name="Content Placeholder 2"/>
          <p:cNvSpPr txBox="1">
            <a:spLocks/>
          </p:cNvSpPr>
          <p:nvPr/>
        </p:nvSpPr>
        <p:spPr>
          <a:xfrm>
            <a:off x="6389949" y="1536700"/>
            <a:ext cx="2805084" cy="44450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Goal 3: Maternal mortality ration, adolescent birth rate per 1000 women in that age group </a:t>
            </a:r>
            <a:endParaRPr lang="en-US" dirty="0"/>
          </a:p>
        </p:txBody>
      </p:sp>
      <p:sp>
        <p:nvSpPr>
          <p:cNvPr id="15" name="Content Placeholder 2"/>
          <p:cNvSpPr txBox="1">
            <a:spLocks/>
          </p:cNvSpPr>
          <p:nvPr/>
        </p:nvSpPr>
        <p:spPr>
          <a:xfrm>
            <a:off x="9314582" y="1536700"/>
            <a:ext cx="2805084" cy="44288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Goal 4: Proportion of children at the end of primary school achieving at least a minimum proficiency level in reading</a:t>
            </a:r>
            <a:endParaRPr lang="en-US" dirty="0"/>
          </a:p>
        </p:txBody>
      </p:sp>
      <p:sp>
        <p:nvSpPr>
          <p:cNvPr id="16" name="Title 1"/>
          <p:cNvSpPr txBox="1">
            <a:spLocks/>
          </p:cNvSpPr>
          <p:nvPr/>
        </p:nvSpPr>
        <p:spPr>
          <a:xfrm>
            <a:off x="2351624" y="311121"/>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effectLst>
                  <a:outerShdw blurRad="38100" dist="38100" dir="2700000" algn="tl">
                    <a:srgbClr val="000000">
                      <a:alpha val="43137"/>
                    </a:srgbClr>
                  </a:outerShdw>
                </a:effectLst>
              </a:rPr>
              <a:t>Sustainable Development Goals</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415633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100" y="-6410"/>
            <a:ext cx="50419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4" name="Rectangle 3"/>
          <p:cNvSpPr/>
          <p:nvPr/>
        </p:nvSpPr>
        <p:spPr>
          <a:xfrm>
            <a:off x="8399292" y="189119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5"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Registered Live Births in the Philippines(2021)</a:t>
            </a:r>
            <a:endParaRPr lang="en-US" sz="2000" dirty="0">
              <a:latin typeface="Calibri" panose="020F0502020204030204" pitchFamily="34" charset="0"/>
              <a:ea typeface="Calibri" panose="020F0502020204030204" pitchFamily="34" charset="0"/>
            </a:endParaRPr>
          </a:p>
        </p:txBody>
      </p:sp>
      <p:sp>
        <p:nvSpPr>
          <p:cNvPr id="6"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solidFill>
                  <a:schemeClr val="tx1"/>
                </a:solidFill>
                <a:latin typeface="Times New Roman" panose="02020603050405020304" pitchFamily="18" charset="0"/>
                <a:ea typeface="Times New Roman" panose="02020603050405020304" pitchFamily="18" charset="0"/>
              </a:rPr>
              <a:t>Efficacy of RH LAW (2018)</a:t>
            </a:r>
            <a:endParaRPr lang="en-US" sz="2000" dirty="0">
              <a:solidFill>
                <a:schemeClr val="tx1"/>
              </a:solidFill>
              <a:latin typeface="Calibri" panose="020F0502020204030204" pitchFamily="34" charset="0"/>
              <a:ea typeface="Calibri" panose="020F0502020204030204" pitchFamily="34" charset="0"/>
            </a:endParaRPr>
          </a:p>
        </p:txBody>
      </p:sp>
      <p:sp>
        <p:nvSpPr>
          <p:cNvPr id="7" name="Rectangle 6"/>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8" name="Rectangle 7"/>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9" name="Rectangle 8"/>
          <p:cNvSpPr/>
          <p:nvPr/>
        </p:nvSpPr>
        <p:spPr>
          <a:xfrm>
            <a:off x="8399292" y="23524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
        <p:nvSpPr>
          <p:cNvPr id="10" name="Rectangle 9"/>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FF0000"/>
                </a:solidFill>
              </a:rPr>
              <a:t>Summary</a:t>
            </a:r>
            <a:endParaRPr lang="en-US" dirty="0">
              <a:solidFill>
                <a:srgbClr val="FF0000"/>
              </a:solidFill>
            </a:endParaRPr>
          </a:p>
        </p:txBody>
      </p:sp>
      <p:sp>
        <p:nvSpPr>
          <p:cNvPr id="11" name="Content Placeholder 3"/>
          <p:cNvSpPr txBox="1">
            <a:spLocks/>
          </p:cNvSpPr>
          <p:nvPr/>
        </p:nvSpPr>
        <p:spPr>
          <a:xfrm>
            <a:off x="977900" y="1088203"/>
            <a:ext cx="5754685" cy="5171738"/>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sz="2800" dirty="0">
              <a:latin typeface="Agency FB" panose="020B0503020202020204" pitchFamily="34" charset="0"/>
            </a:endParaRPr>
          </a:p>
        </p:txBody>
      </p:sp>
      <p:sp>
        <p:nvSpPr>
          <p:cNvPr id="12" name="Rectangle 11"/>
          <p:cNvSpPr/>
          <p:nvPr/>
        </p:nvSpPr>
        <p:spPr>
          <a:xfrm>
            <a:off x="1021910" y="1186603"/>
            <a:ext cx="5666664" cy="5509200"/>
          </a:xfrm>
          <a:prstGeom prst="rect">
            <a:avLst/>
          </a:prstGeom>
        </p:spPr>
        <p:txBody>
          <a:bodyPr wrap="square">
            <a:spAutoFit/>
          </a:bodyPr>
          <a:lstStyle/>
          <a:p>
            <a:r>
              <a:rPr lang="en-US" sz="3200" dirty="0">
                <a:latin typeface="Agency FB" panose="020B0503020202020204" pitchFamily="34" charset="0"/>
              </a:rPr>
              <a:t>According to the graphs stated in these objectives. it also clearly shows the results of studies about the continued growth of our population. Perhaps these graphs also show the difference between the results gathered in the Philippines and the results gathered in other countries. At present, this shows that the proposed law in the Philippines, which focuses on controlling the increase of the Filipino people in our country, really has an effect.</a:t>
            </a:r>
          </a:p>
        </p:txBody>
      </p:sp>
    </p:spTree>
    <p:extLst>
      <p:ext uri="{BB962C8B-B14F-4D97-AF65-F5344CB8AC3E}">
        <p14:creationId xmlns:p14="http://schemas.microsoft.com/office/powerpoint/2010/main" val="42573702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8425" y="547910"/>
            <a:ext cx="8911687" cy="1280890"/>
          </a:xfrm>
        </p:spPr>
        <p:txBody>
          <a:bodyPr>
            <a:normAutofit/>
          </a:bodyPr>
          <a:lstStyle/>
          <a:p>
            <a:r>
              <a:rPr lang="en-US" sz="5400" dirty="0" smtClean="0">
                <a:effectLst>
                  <a:outerShdw blurRad="38100" dist="38100" dir="2700000" algn="tl">
                    <a:srgbClr val="000000">
                      <a:alpha val="43137"/>
                    </a:srgbClr>
                  </a:outerShdw>
                </a:effectLst>
                <a:latin typeface="Algerian" panose="04020705040A02060702" pitchFamily="82" charset="0"/>
              </a:rPr>
              <a:t>Purpose</a:t>
            </a:r>
            <a:endParaRPr lang="en-US" sz="54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45672" y="1625600"/>
            <a:ext cx="10514012" cy="4285622"/>
          </a:xfrm>
        </p:spPr>
        <p:txBody>
          <a:bodyPr>
            <a:normAutofit/>
          </a:bodyPr>
          <a:lstStyle/>
          <a:p>
            <a:r>
              <a:rPr lang="en-US" sz="2400" dirty="0"/>
              <a:t>The purpose of this study is to get the full details of the continuous increase of our population in our beloved </a:t>
            </a:r>
            <a:r>
              <a:rPr lang="en-US" sz="2400" dirty="0" smtClean="0"/>
              <a:t>Philippines. </a:t>
            </a:r>
            <a:r>
              <a:rPr lang="en-US" sz="2400" dirty="0"/>
              <a:t>It also focuses on providing each result gathered in selected articles that provide factual information on this issue. Every person or citizen in our country should know every piece of information contained in these articles, so that they can be open to every possible result of the continuous increase in population here in the Philippines. Having enough information on each of these issues will help the Philippines to come up with a way and idea to reduce the poverty that the Filipino people continue to go through.</a:t>
            </a:r>
          </a:p>
        </p:txBody>
      </p:sp>
      <p:sp>
        <p:nvSpPr>
          <p:cNvPr id="4" name="Title 1"/>
          <p:cNvSpPr txBox="1">
            <a:spLocks/>
          </p:cNvSpPr>
          <p:nvPr/>
        </p:nvSpPr>
        <p:spPr>
          <a:xfrm rot="5400000">
            <a:off x="10707137" y="547910"/>
            <a:ext cx="2064632" cy="1280890"/>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smtClean="0">
                <a:latin typeface="Agency FB" panose="020B0503020202020204" pitchFamily="34" charset="0"/>
              </a:rPr>
              <a:t>&gt;&gt;&gt;&gt;&gt;</a:t>
            </a:r>
            <a:endParaRPr lang="en-US" sz="6600" dirty="0">
              <a:latin typeface="Agency FB" panose="020B0503020202020204" pitchFamily="34" charset="0"/>
            </a:endParaRPr>
          </a:p>
        </p:txBody>
      </p:sp>
      <p:sp>
        <p:nvSpPr>
          <p:cNvPr id="5" name="Title 1"/>
          <p:cNvSpPr txBox="1">
            <a:spLocks/>
          </p:cNvSpPr>
          <p:nvPr/>
        </p:nvSpPr>
        <p:spPr>
          <a:xfrm rot="5400000">
            <a:off x="10767813" y="5185239"/>
            <a:ext cx="2064632" cy="1280890"/>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smtClean="0">
                <a:latin typeface="Agency FB" panose="020B0503020202020204" pitchFamily="34" charset="0"/>
              </a:rPr>
              <a:t>&gt;&gt;&gt;&gt;&gt;</a:t>
            </a:r>
            <a:endParaRPr lang="en-US" sz="6600" dirty="0">
              <a:latin typeface="Agency FB" panose="020B0503020202020204" pitchFamily="34" charset="0"/>
            </a:endParaRPr>
          </a:p>
        </p:txBody>
      </p:sp>
    </p:spTree>
    <p:extLst>
      <p:ext uri="{BB962C8B-B14F-4D97-AF65-F5344CB8AC3E}">
        <p14:creationId xmlns:p14="http://schemas.microsoft.com/office/powerpoint/2010/main" val="10107588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5400" dirty="0" smtClean="0">
                <a:latin typeface="Algerian" panose="04020705040A02060702" pitchFamily="82" charset="0"/>
              </a:rPr>
              <a:t>Source of dataset</a:t>
            </a:r>
            <a:endParaRPr lang="en-US" sz="5400" dirty="0">
              <a:latin typeface="Algerian" panose="04020705040A02060702" pitchFamily="82" charset="0"/>
            </a:endParaRPr>
          </a:p>
        </p:txBody>
      </p:sp>
      <p:pic>
        <p:nvPicPr>
          <p:cNvPr id="27652" name="Picture 4" descr="https://pressone.ph/wp-content/uploads/2019/06/PSA.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824574" y="2086716"/>
            <a:ext cx="3441700" cy="2523702"/>
          </a:xfrm>
          <a:prstGeom prst="rect">
            <a:avLst/>
          </a:prstGeom>
          <a:noFill/>
          <a:extLst>
            <a:ext uri="{909E8E84-426E-40DD-AFC4-6F175D3DCCD1}">
              <a14:hiddenFill xmlns:a14="http://schemas.microsoft.com/office/drawing/2010/main">
                <a:solidFill>
                  <a:srgbClr val="FFFFFF"/>
                </a:solidFill>
              </a14:hiddenFill>
            </a:ext>
          </a:extLst>
        </p:spPr>
      </p:pic>
      <p:pic>
        <p:nvPicPr>
          <p:cNvPr id="27654" name="Picture 6" descr="http://www.radyoagila.com/wp-content/uploads/2017/03/rh.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175500" y="2086716"/>
            <a:ext cx="3441700" cy="253746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3"/>
          <p:cNvSpPr txBox="1">
            <a:spLocks/>
          </p:cNvSpPr>
          <p:nvPr/>
        </p:nvSpPr>
        <p:spPr>
          <a:xfrm>
            <a:off x="1312292" y="4927600"/>
            <a:ext cx="4313864" cy="17907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sz="2000" dirty="0">
                <a:latin typeface="Agency FB" panose="020B0503020202020204" pitchFamily="34" charset="0"/>
              </a:rPr>
              <a:t>It is a government agency dedicated to counting or analyzing the number of Filipinos who are registered or not. The role of this agency is important </a:t>
            </a:r>
            <a:r>
              <a:rPr lang="en-US" sz="2000" dirty="0" smtClean="0">
                <a:latin typeface="Agency FB" panose="020B0503020202020204" pitchFamily="34" charset="0"/>
              </a:rPr>
              <a:t>because of </a:t>
            </a:r>
            <a:r>
              <a:rPr lang="en-US" sz="2000" dirty="0">
                <a:latin typeface="Agency FB" panose="020B0503020202020204" pitchFamily="34" charset="0"/>
              </a:rPr>
              <a:t>this, </a:t>
            </a:r>
            <a:r>
              <a:rPr lang="en-US" sz="2000" dirty="0" smtClean="0">
                <a:latin typeface="Agency FB" panose="020B0503020202020204" pitchFamily="34" charset="0"/>
              </a:rPr>
              <a:t>The </a:t>
            </a:r>
            <a:r>
              <a:rPr lang="en-US" sz="2000" dirty="0">
                <a:latin typeface="Agency FB" panose="020B0503020202020204" pitchFamily="34" charset="0"/>
              </a:rPr>
              <a:t>people will be able to better understand every question of the people about the legal basis of the Filipino people in our society.</a:t>
            </a:r>
            <a:r>
              <a:rPr lang="en-US" sz="2000" dirty="0" smtClean="0">
                <a:solidFill>
                  <a:srgbClr val="FF0000"/>
                </a:solidFill>
                <a:latin typeface="Agency FB" panose="020B0503020202020204" pitchFamily="34" charset="0"/>
              </a:rPr>
              <a:t>	_____________________________________</a:t>
            </a:r>
          </a:p>
          <a:p>
            <a:pPr marL="0" indent="0" algn="just">
              <a:buFont typeface="Wingdings 3" charset="2"/>
              <a:buNone/>
            </a:pPr>
            <a:endParaRPr lang="en-US" dirty="0">
              <a:solidFill>
                <a:srgbClr val="FF0000"/>
              </a:solidFill>
              <a:latin typeface="Agency FB" panose="020B0503020202020204" pitchFamily="34" charset="0"/>
            </a:endParaRPr>
          </a:p>
        </p:txBody>
      </p:sp>
      <p:sp>
        <p:nvSpPr>
          <p:cNvPr id="10" name="Content Placeholder 3"/>
          <p:cNvSpPr txBox="1">
            <a:spLocks/>
          </p:cNvSpPr>
          <p:nvPr/>
        </p:nvSpPr>
        <p:spPr>
          <a:xfrm>
            <a:off x="6557392" y="4927600"/>
            <a:ext cx="4313864" cy="17907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sz="2000" dirty="0">
                <a:latin typeface="Agency FB" panose="020B0503020202020204" pitchFamily="34" charset="0"/>
              </a:rPr>
              <a:t>This is a legal law in our beloved </a:t>
            </a:r>
            <a:r>
              <a:rPr lang="en-US" sz="2000" dirty="0" err="1">
                <a:latin typeface="Agency FB" panose="020B0503020202020204" pitchFamily="34" charset="0"/>
              </a:rPr>
              <a:t>philippines</a:t>
            </a:r>
            <a:r>
              <a:rPr lang="en-US" sz="2000" dirty="0">
                <a:latin typeface="Agency FB" panose="020B0503020202020204" pitchFamily="34" charset="0"/>
              </a:rPr>
              <a:t> that aims to help control the ever -increasing population in our beloved </a:t>
            </a:r>
            <a:r>
              <a:rPr lang="en-US" sz="2000" dirty="0" err="1">
                <a:latin typeface="Agency FB" panose="020B0503020202020204" pitchFamily="34" charset="0"/>
              </a:rPr>
              <a:t>philippines</a:t>
            </a:r>
            <a:r>
              <a:rPr lang="en-US" sz="2000" dirty="0">
                <a:latin typeface="Agency FB" panose="020B0503020202020204" pitchFamily="34" charset="0"/>
              </a:rPr>
              <a:t>.</a:t>
            </a:r>
            <a:r>
              <a:rPr lang="en-US" sz="2000" dirty="0" smtClean="0">
                <a:solidFill>
                  <a:srgbClr val="FF0000"/>
                </a:solidFill>
                <a:latin typeface="Agency FB" panose="020B0503020202020204" pitchFamily="34" charset="0"/>
              </a:rPr>
              <a:t>	_____________________________________</a:t>
            </a:r>
          </a:p>
          <a:p>
            <a:pPr marL="0" indent="0" algn="just">
              <a:buFont typeface="Wingdings 3" charset="2"/>
              <a:buNone/>
            </a:pPr>
            <a:endParaRPr lang="en-US" dirty="0">
              <a:solidFill>
                <a:srgbClr val="FF0000"/>
              </a:solidFill>
              <a:latin typeface="Agency FB" panose="020B0503020202020204" pitchFamily="34" charset="0"/>
            </a:endParaRPr>
          </a:p>
        </p:txBody>
      </p:sp>
    </p:spTree>
    <p:extLst>
      <p:ext uri="{BB962C8B-B14F-4D97-AF65-F5344CB8AC3E}">
        <p14:creationId xmlns:p14="http://schemas.microsoft.com/office/powerpoint/2010/main" val="32483149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0319"/>
            <a:ext cx="12039600" cy="6847681"/>
          </a:xfrm>
          <a:prstGeom prst="rect">
            <a:avLst/>
          </a:prstGeom>
        </p:spPr>
      </p:pic>
    </p:spTree>
    <p:extLst>
      <p:ext uri="{BB962C8B-B14F-4D97-AF65-F5344CB8AC3E}">
        <p14:creationId xmlns:p14="http://schemas.microsoft.com/office/powerpoint/2010/main" val="3526192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24" y="522510"/>
            <a:ext cx="8911687" cy="1280890"/>
          </a:xfrm>
        </p:spPr>
        <p:txBody>
          <a:bodyPr>
            <a:normAutofit/>
          </a:bodyPr>
          <a:lstStyle/>
          <a:p>
            <a:r>
              <a:rPr lang="en-US" sz="5400" dirty="0" smtClean="0">
                <a:latin typeface="Algerian" panose="04020705040A02060702" pitchFamily="82" charset="0"/>
              </a:rPr>
              <a:t>INTRODUCTION</a:t>
            </a:r>
            <a:endParaRPr lang="en-US" sz="5400" dirty="0">
              <a:latin typeface="Algerian" panose="04020705040A02060702" pitchFamily="82" charset="0"/>
            </a:endParaRPr>
          </a:p>
        </p:txBody>
      </p:sp>
      <p:sp>
        <p:nvSpPr>
          <p:cNvPr id="3" name="Content Placeholder 2"/>
          <p:cNvSpPr>
            <a:spLocks noGrp="1"/>
          </p:cNvSpPr>
          <p:nvPr>
            <p:ph sz="half" idx="1"/>
          </p:nvPr>
        </p:nvSpPr>
        <p:spPr>
          <a:xfrm>
            <a:off x="2259012" y="2721845"/>
            <a:ext cx="4313864" cy="3644900"/>
          </a:xfrm>
        </p:spPr>
        <p:txBody>
          <a:bodyPr>
            <a:normAutofit/>
          </a:bodyPr>
          <a:lstStyle/>
          <a:p>
            <a:pPr marL="0" indent="0" algn="just">
              <a:buNone/>
            </a:pPr>
            <a:r>
              <a:rPr lang="en-US" sz="6000" dirty="0">
                <a:latin typeface="Agency FB" panose="020B0503020202020204" pitchFamily="34" charset="0"/>
              </a:rPr>
              <a:t>LIFE PLANS AND MATERNAL CARE FRAMEWORK</a:t>
            </a:r>
          </a:p>
        </p:txBody>
      </p:sp>
      <p:sp>
        <p:nvSpPr>
          <p:cNvPr id="4" name="Content Placeholder 3"/>
          <p:cNvSpPr>
            <a:spLocks noGrp="1"/>
          </p:cNvSpPr>
          <p:nvPr>
            <p:ph sz="half" idx="2"/>
          </p:nvPr>
        </p:nvSpPr>
        <p:spPr>
          <a:xfrm>
            <a:off x="7190747" y="736600"/>
            <a:ext cx="4313864" cy="5167244"/>
          </a:xfrm>
        </p:spPr>
        <p:txBody>
          <a:bodyPr>
            <a:normAutofit/>
          </a:bodyPr>
          <a:lstStyle/>
          <a:p>
            <a:pPr algn="just"/>
            <a:r>
              <a:rPr lang="en-US" sz="2000" dirty="0">
                <a:latin typeface="Agency FB" panose="020B0503020202020204" pitchFamily="34" charset="0"/>
              </a:rPr>
              <a:t>The Philippines, a country of more than 70 million people and with a relatively high population growth rate, faces significant problems of poverty, unemployment and underemployment and particularly of </a:t>
            </a:r>
            <a:r>
              <a:rPr lang="en-US" sz="2000" dirty="0" smtClean="0">
                <a:latin typeface="Agency FB" panose="020B0503020202020204" pitchFamily="34" charset="0"/>
              </a:rPr>
              <a:t>environmental </a:t>
            </a:r>
            <a:r>
              <a:rPr lang="en-US" sz="2000" dirty="0">
                <a:latin typeface="Agency FB" panose="020B0503020202020204" pitchFamily="34" charset="0"/>
              </a:rPr>
              <a:t>degradation</a:t>
            </a:r>
            <a:r>
              <a:rPr lang="en-US" sz="2000" dirty="0" smtClean="0">
                <a:latin typeface="Agency FB" panose="020B0503020202020204" pitchFamily="34" charset="0"/>
              </a:rPr>
              <a:t>.</a:t>
            </a:r>
          </a:p>
          <a:p>
            <a:pPr marL="0" indent="0" algn="just">
              <a:buNone/>
            </a:pPr>
            <a:r>
              <a:rPr lang="en-US" sz="2000" dirty="0" smtClean="0">
                <a:solidFill>
                  <a:srgbClr val="FF0000"/>
                </a:solidFill>
                <a:latin typeface="Agency FB" panose="020B0503020202020204" pitchFamily="34" charset="0"/>
              </a:rPr>
              <a:t>	</a:t>
            </a:r>
            <a:r>
              <a:rPr lang="en-US" sz="2000" dirty="0" smtClean="0">
                <a:solidFill>
                  <a:srgbClr val="FF0000"/>
                </a:solidFill>
                <a:latin typeface="Agency FB" panose="020B0503020202020204" pitchFamily="34" charset="0"/>
              </a:rPr>
              <a:t>_____________________________________</a:t>
            </a:r>
            <a:endParaRPr lang="en-US" sz="2000" dirty="0" smtClean="0">
              <a:solidFill>
                <a:srgbClr val="FF0000"/>
              </a:solidFill>
              <a:latin typeface="Agency FB" panose="020B0503020202020204" pitchFamily="34" charset="0"/>
            </a:endParaRPr>
          </a:p>
          <a:p>
            <a:pPr marL="0" indent="0" algn="just">
              <a:buNone/>
            </a:pPr>
            <a:r>
              <a:rPr lang="en-US" dirty="0" smtClean="0">
                <a:solidFill>
                  <a:srgbClr val="FF0000"/>
                </a:solidFill>
                <a:latin typeface="Agency FB" panose="020B0503020202020204" pitchFamily="34" charset="0"/>
              </a:rPr>
              <a:t>	_________________________________________</a:t>
            </a:r>
            <a:endParaRPr lang="en-US" dirty="0">
              <a:solidFill>
                <a:srgbClr val="FF0000"/>
              </a:solidFill>
              <a:latin typeface="Agency FB" panose="020B0503020202020204" pitchFamily="34" charset="0"/>
            </a:endParaRPr>
          </a:p>
        </p:txBody>
      </p:sp>
      <p:pic>
        <p:nvPicPr>
          <p:cNvPr id="1028" name="Picture 4" descr="Is population a problem in the Philippines? - Qu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9857" y="3594100"/>
            <a:ext cx="4162425" cy="2772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354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latin typeface="Agency FB" panose="020B0503020202020204" pitchFamily="34" charset="0"/>
              </a:rPr>
              <a:t>PROBLEM STATEMENT</a:t>
            </a:r>
            <a:endParaRPr lang="en-US" sz="7200" dirty="0">
              <a:latin typeface="Agency FB" panose="020B0503020202020204" pitchFamily="34" charset="0"/>
            </a:endParaRPr>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pPr algn="just"/>
            <a:r>
              <a:rPr lang="en-US" dirty="0"/>
              <a:t>The biggest problem discussed in this study is the continuous increase in the number of population in the </a:t>
            </a:r>
            <a:r>
              <a:rPr lang="en-US" dirty="0" smtClean="0"/>
              <a:t>Philippines. </a:t>
            </a:r>
            <a:r>
              <a:rPr lang="en-US" dirty="0"/>
              <a:t>Reasons why this happens, or who is often the victim of such a situation. Whether Filipinos are still able to maintain their safety even though they are pregnant despite the severity caused by the pandemic</a:t>
            </a:r>
            <a:r>
              <a:rPr lang="en-US" dirty="0" smtClean="0"/>
              <a:t>. The study focused on some specific areas.</a:t>
            </a:r>
            <a:endParaRPr lang="en-US" dirty="0"/>
          </a:p>
        </p:txBody>
      </p:sp>
      <p:pic>
        <p:nvPicPr>
          <p:cNvPr id="1026" name="Picture 2" descr="Why So Many Orphans? (Part 2) - Philippines Orphanage Foun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2133600"/>
            <a:ext cx="4313864" cy="3770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261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5296" y="305152"/>
            <a:ext cx="8911687" cy="1280890"/>
          </a:xfrm>
        </p:spPr>
        <p:txBody>
          <a:bodyPr>
            <a:normAutofit/>
          </a:bodyPr>
          <a:lstStyle/>
          <a:p>
            <a:r>
              <a:rPr lang="en-US" sz="6600" dirty="0" smtClean="0">
                <a:latin typeface="Agency FB" panose="020B0503020202020204" pitchFamily="34" charset="0"/>
              </a:rPr>
              <a:t>OBJECTIVES   </a:t>
            </a:r>
            <a:r>
              <a:rPr lang="en-US" sz="7200" dirty="0" smtClean="0">
                <a:latin typeface="Agency FB" panose="020B0503020202020204" pitchFamily="34" charset="0"/>
              </a:rPr>
              <a:t>&gt;&gt;&gt;&gt;&gt;</a:t>
            </a:r>
            <a:endParaRPr lang="en-US" sz="6600" dirty="0">
              <a:latin typeface="Agency FB" panose="020B0503020202020204" pitchFamily="34" charset="0"/>
            </a:endParaRPr>
          </a:p>
        </p:txBody>
      </p:sp>
      <p:sp>
        <p:nvSpPr>
          <p:cNvPr id="4" name="Content Placeholder 3"/>
          <p:cNvSpPr>
            <a:spLocks noGrp="1"/>
          </p:cNvSpPr>
          <p:nvPr>
            <p:ph sz="half" idx="2"/>
          </p:nvPr>
        </p:nvSpPr>
        <p:spPr>
          <a:xfrm>
            <a:off x="546100" y="1659160"/>
            <a:ext cx="6299200" cy="4754340"/>
          </a:xfrm>
        </p:spPr>
        <p:txBody>
          <a:bodyPr>
            <a:noAutofit/>
          </a:bodyPr>
          <a:lstStyle/>
          <a:p>
            <a:r>
              <a:rPr lang="en-US" sz="2800" dirty="0">
                <a:latin typeface="Agency FB" panose="020B0503020202020204" pitchFamily="34" charset="0"/>
              </a:rPr>
              <a:t>In 2020, a total of 1,528,684 live births were registered, which is equivalent to a crude birth rate (CBR) of 14.1 or 14 births per thousand population. The number of registered live births showed a generally decreasing trend. A decrease of -14.6 percent in the registered live births was noted in the past eight years, from 1,790,367 in 2012 to 1,528,684 in 2020. The highest decline rate was noted in 2020 (-8.7%) compared to the total registered live births of 1,673,923 in 2019.</a:t>
            </a:r>
          </a:p>
        </p:txBody>
      </p:sp>
      <p:sp>
        <p:nvSpPr>
          <p:cNvPr id="9" name="Rectangle 8"/>
          <p:cNvSpPr/>
          <p:nvPr/>
        </p:nvSpPr>
        <p:spPr>
          <a:xfrm>
            <a:off x="7124700" y="0"/>
            <a:ext cx="50673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tangle 11"/>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13" name="Rectangle 12"/>
          <p:cNvSpPr/>
          <p:nvPr/>
        </p:nvSpPr>
        <p:spPr>
          <a:xfrm>
            <a:off x="8399292" y="1825781"/>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a:t>
            </a:r>
            <a:r>
              <a:rPr lang="en-US" dirty="0" smtClean="0"/>
              <a:t>2</a:t>
            </a:r>
            <a:endParaRPr lang="en-US" dirty="0"/>
          </a:p>
        </p:txBody>
      </p:sp>
      <p:sp>
        <p:nvSpPr>
          <p:cNvPr id="15"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solidFill>
                  <a:srgbClr val="FF0000"/>
                </a:solidFill>
                <a:latin typeface="Times New Roman" panose="02020603050405020304" pitchFamily="18" charset="0"/>
                <a:ea typeface="Times New Roman" panose="02020603050405020304" pitchFamily="18" charset="0"/>
              </a:rPr>
              <a:t>Registered Live Births in the Philippines(2021)</a:t>
            </a:r>
            <a:endParaRPr lang="en-US" sz="2000" dirty="0">
              <a:solidFill>
                <a:srgbClr val="FF0000"/>
              </a:solidFill>
              <a:latin typeface="Calibri" panose="020F0502020204030204" pitchFamily="34" charset="0"/>
              <a:ea typeface="Calibri" panose="020F0502020204030204" pitchFamily="34" charset="0"/>
            </a:endParaRPr>
          </a:p>
        </p:txBody>
      </p:sp>
      <p:sp>
        <p:nvSpPr>
          <p:cNvPr id="17"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Efficacy of RH LAW (2018)</a:t>
            </a:r>
            <a:endParaRPr lang="en-US" sz="2000" dirty="0">
              <a:latin typeface="Calibri" panose="020F0502020204030204" pitchFamily="34" charset="0"/>
              <a:ea typeface="Calibri" panose="020F0502020204030204" pitchFamily="34" charset="0"/>
            </a:endParaRPr>
          </a:p>
        </p:txBody>
      </p:sp>
      <p:sp>
        <p:nvSpPr>
          <p:cNvPr id="18" name="Rectangle 17"/>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19" name="Rectangle 18"/>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20" name="Rectangle 19"/>
          <p:cNvSpPr/>
          <p:nvPr/>
        </p:nvSpPr>
        <p:spPr>
          <a:xfrm>
            <a:off x="8399289" y="2234508"/>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
        <p:nvSpPr>
          <p:cNvPr id="21" name="Rectangle 20"/>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Tree>
    <p:extLst>
      <p:ext uri="{BB962C8B-B14F-4D97-AF65-F5344CB8AC3E}">
        <p14:creationId xmlns:p14="http://schemas.microsoft.com/office/powerpoint/2010/main" val="271863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150100" y="-6410"/>
            <a:ext cx="50419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Objective</a:t>
            </a:r>
            <a:r>
              <a:rPr lang="en-US" dirty="0"/>
              <a:t> </a:t>
            </a:r>
            <a:r>
              <a:rPr lang="en-US" dirty="0">
                <a:solidFill>
                  <a:srgbClr val="FF0000"/>
                </a:solidFill>
              </a:rPr>
              <a:t>1</a:t>
            </a:r>
          </a:p>
        </p:txBody>
      </p:sp>
      <p:sp>
        <p:nvSpPr>
          <p:cNvPr id="11" name="Rectangle 10"/>
          <p:cNvSpPr/>
          <p:nvPr/>
        </p:nvSpPr>
        <p:spPr>
          <a:xfrm>
            <a:off x="8399292" y="189119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a:t>
            </a:r>
            <a:r>
              <a:rPr lang="en-US" dirty="0" smtClean="0"/>
              <a:t>2</a:t>
            </a:r>
            <a:endParaRPr lang="en-US" dirty="0"/>
          </a:p>
        </p:txBody>
      </p:sp>
      <p:sp>
        <p:nvSpPr>
          <p:cNvPr id="12" name="Rectangle 11"/>
          <p:cNvSpPr/>
          <p:nvPr/>
        </p:nvSpPr>
        <p:spPr>
          <a:xfrm>
            <a:off x="8399292" y="23524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pic>
        <p:nvPicPr>
          <p:cNvPr id="2050" name="Picture 2" descr="Figure 3. Number of Registered Live Births by Age Group of Mother : Quezon, January 2020 and December 20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9" y="1263097"/>
            <a:ext cx="5994399" cy="4572000"/>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5085468" y="5683049"/>
            <a:ext cx="2064632" cy="1280890"/>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smtClean="0">
                <a:latin typeface="Agency FB" panose="020B0503020202020204" pitchFamily="34" charset="0"/>
              </a:rPr>
              <a:t>&gt;&gt;&gt;&gt;&gt;</a:t>
            </a:r>
            <a:endParaRPr lang="en-US" sz="6600" dirty="0">
              <a:latin typeface="Agency FB" panose="020B0503020202020204" pitchFamily="34" charset="0"/>
            </a:endParaRPr>
          </a:p>
        </p:txBody>
      </p:sp>
      <p:sp>
        <p:nvSpPr>
          <p:cNvPr id="17"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Registered Live Births in the Philippines(2021)</a:t>
            </a:r>
            <a:endParaRPr lang="en-US" sz="2000" dirty="0">
              <a:latin typeface="Calibri" panose="020F0502020204030204" pitchFamily="34" charset="0"/>
              <a:ea typeface="Calibri" panose="020F0502020204030204" pitchFamily="34" charset="0"/>
            </a:endParaRPr>
          </a:p>
        </p:txBody>
      </p:sp>
      <p:sp>
        <p:nvSpPr>
          <p:cNvPr id="18"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Efficacy of RH LAW (2018)</a:t>
            </a:r>
            <a:endParaRPr lang="en-US" sz="2000" dirty="0">
              <a:latin typeface="Calibri" panose="020F0502020204030204" pitchFamily="34" charset="0"/>
              <a:ea typeface="Calibri" panose="020F0502020204030204" pitchFamily="34" charset="0"/>
            </a:endParaRPr>
          </a:p>
        </p:txBody>
      </p:sp>
      <p:sp>
        <p:nvSpPr>
          <p:cNvPr id="19" name="Rectangle 18"/>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20" name="Rectangle 19"/>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22" name="Rectangle 21"/>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Tree>
    <p:extLst>
      <p:ext uri="{BB962C8B-B14F-4D97-AF65-F5344CB8AC3E}">
        <p14:creationId xmlns:p14="http://schemas.microsoft.com/office/powerpoint/2010/main" val="637502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100" y="-6410"/>
            <a:ext cx="50419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ectangle 3"/>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Objective</a:t>
            </a:r>
            <a:r>
              <a:rPr lang="en-US" dirty="0"/>
              <a:t> </a:t>
            </a:r>
            <a:r>
              <a:rPr lang="en-US" dirty="0">
                <a:solidFill>
                  <a:srgbClr val="FF0000"/>
                </a:solidFill>
              </a:rPr>
              <a:t>1</a:t>
            </a:r>
          </a:p>
        </p:txBody>
      </p:sp>
      <p:sp>
        <p:nvSpPr>
          <p:cNvPr id="5" name="Rectangle 4"/>
          <p:cNvSpPr/>
          <p:nvPr/>
        </p:nvSpPr>
        <p:spPr>
          <a:xfrm>
            <a:off x="8399292" y="189119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a:t>
            </a:r>
            <a:r>
              <a:rPr lang="en-US" dirty="0" smtClean="0"/>
              <a:t>2</a:t>
            </a:r>
            <a:endParaRPr lang="en-US" dirty="0"/>
          </a:p>
        </p:txBody>
      </p:sp>
      <p:sp>
        <p:nvSpPr>
          <p:cNvPr id="7" name="Rectangle 6"/>
          <p:cNvSpPr/>
          <p:nvPr/>
        </p:nvSpPr>
        <p:spPr>
          <a:xfrm>
            <a:off x="8399292" y="23524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pic>
        <p:nvPicPr>
          <p:cNvPr id="8" name="Picture 4" descr="Figure 2. Number and Percent Distribution of Registered Live Births by Attendant at Birth: Quezon, August 20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67" y="1019712"/>
            <a:ext cx="6553200" cy="4805756"/>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5085468" y="5683049"/>
            <a:ext cx="2064632" cy="1280890"/>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smtClean="0">
                <a:latin typeface="Agency FB" panose="020B0503020202020204" pitchFamily="34" charset="0"/>
              </a:rPr>
              <a:t>&gt;&gt;&gt;&gt;&gt;</a:t>
            </a:r>
            <a:endParaRPr lang="en-US" sz="6600" dirty="0">
              <a:latin typeface="Agency FB" panose="020B0503020202020204" pitchFamily="34" charset="0"/>
            </a:endParaRPr>
          </a:p>
        </p:txBody>
      </p:sp>
      <p:sp>
        <p:nvSpPr>
          <p:cNvPr id="10"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Registered Live Births in the Philippines(2021)</a:t>
            </a:r>
            <a:endParaRPr lang="en-US" sz="2000" dirty="0">
              <a:latin typeface="Calibri" panose="020F0502020204030204" pitchFamily="34" charset="0"/>
              <a:ea typeface="Calibri" panose="020F0502020204030204" pitchFamily="34" charset="0"/>
            </a:endParaRPr>
          </a:p>
        </p:txBody>
      </p:sp>
      <p:sp>
        <p:nvSpPr>
          <p:cNvPr id="11"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Efficacy of RH LAW (2018)</a:t>
            </a:r>
            <a:endParaRPr lang="en-US" sz="2000" dirty="0">
              <a:latin typeface="Calibri" panose="020F0502020204030204" pitchFamily="34" charset="0"/>
              <a:ea typeface="Calibri" panose="020F0502020204030204" pitchFamily="34" charset="0"/>
            </a:endParaRPr>
          </a:p>
        </p:txBody>
      </p:sp>
      <p:sp>
        <p:nvSpPr>
          <p:cNvPr id="12" name="Rectangle 11"/>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13" name="Rectangle 12"/>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14" name="Rectangle 13"/>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Tree>
    <p:extLst>
      <p:ext uri="{BB962C8B-B14F-4D97-AF65-F5344CB8AC3E}">
        <p14:creationId xmlns:p14="http://schemas.microsoft.com/office/powerpoint/2010/main" val="3677164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100" y="-6410"/>
            <a:ext cx="50419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ectangle 3"/>
          <p:cNvSpPr/>
          <p:nvPr/>
        </p:nvSpPr>
        <p:spPr>
          <a:xfrm>
            <a:off x="8399293" y="14299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Objective</a:t>
            </a:r>
            <a:r>
              <a:rPr lang="en-US" dirty="0"/>
              <a:t> </a:t>
            </a:r>
            <a:r>
              <a:rPr lang="en-US" dirty="0">
                <a:solidFill>
                  <a:srgbClr val="FF0000"/>
                </a:solidFill>
              </a:rPr>
              <a:t>1</a:t>
            </a:r>
          </a:p>
        </p:txBody>
      </p:sp>
      <p:sp>
        <p:nvSpPr>
          <p:cNvPr id="5" name="Rectangle 4"/>
          <p:cNvSpPr/>
          <p:nvPr/>
        </p:nvSpPr>
        <p:spPr>
          <a:xfrm>
            <a:off x="8399292" y="189119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a:t>
            </a:r>
            <a:r>
              <a:rPr lang="en-US" dirty="0" smtClean="0"/>
              <a:t>2</a:t>
            </a:r>
            <a:endParaRPr lang="en-US" dirty="0"/>
          </a:p>
        </p:txBody>
      </p:sp>
      <p:pic>
        <p:nvPicPr>
          <p:cNvPr id="3074" name="Picture 2" descr="Figure 6. Percent Distribution of LIve Births by Legitimacy Status and by Age Group of Mother: Quezon, July 20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847388"/>
            <a:ext cx="6170613" cy="5150403"/>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4"/>
          <p:cNvSpPr txBox="1">
            <a:spLocks/>
          </p:cNvSpPr>
          <p:nvPr/>
        </p:nvSpPr>
        <p:spPr>
          <a:xfrm>
            <a:off x="7459663" y="628097"/>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Registered Live Births in the Philippines(2021)</a:t>
            </a:r>
            <a:endParaRPr lang="en-US" sz="2000" dirty="0">
              <a:latin typeface="Calibri" panose="020F0502020204030204" pitchFamily="34" charset="0"/>
              <a:ea typeface="Calibri" panose="020F0502020204030204" pitchFamily="34" charset="0"/>
            </a:endParaRPr>
          </a:p>
        </p:txBody>
      </p:sp>
      <p:sp>
        <p:nvSpPr>
          <p:cNvPr id="13" name="Content Placeholder 4"/>
          <p:cNvSpPr txBox="1">
            <a:spLocks/>
          </p:cNvSpPr>
          <p:nvPr/>
        </p:nvSpPr>
        <p:spPr>
          <a:xfrm>
            <a:off x="7459660" y="3039072"/>
            <a:ext cx="4314825" cy="635000"/>
          </a:xfrm>
          <a:prstGeom prst="rect">
            <a:avLst/>
          </a:prstGeom>
          <a:ln w="57150" cap="rnd"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algn="ctr">
              <a:spcBef>
                <a:spcPts val="0"/>
              </a:spcBef>
            </a:pPr>
            <a:r>
              <a:rPr lang="en-US" sz="2000" u="sng" dirty="0" smtClean="0">
                <a:latin typeface="Times New Roman" panose="02020603050405020304" pitchFamily="18" charset="0"/>
                <a:ea typeface="Times New Roman" panose="02020603050405020304" pitchFamily="18" charset="0"/>
              </a:rPr>
              <a:t>Efficacy of RH LAW (2018)</a:t>
            </a:r>
            <a:endParaRPr lang="en-US" sz="2000" dirty="0">
              <a:latin typeface="Calibri" panose="020F0502020204030204" pitchFamily="34" charset="0"/>
              <a:ea typeface="Calibri" panose="020F0502020204030204" pitchFamily="34" charset="0"/>
            </a:endParaRPr>
          </a:p>
        </p:txBody>
      </p:sp>
      <p:sp>
        <p:nvSpPr>
          <p:cNvPr id="14" name="Rectangle 13"/>
          <p:cNvSpPr/>
          <p:nvPr/>
        </p:nvSpPr>
        <p:spPr>
          <a:xfrm>
            <a:off x="8399292" y="3785105"/>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1</a:t>
            </a:r>
          </a:p>
        </p:txBody>
      </p:sp>
      <p:sp>
        <p:nvSpPr>
          <p:cNvPr id="15" name="Rectangle 14"/>
          <p:cNvSpPr/>
          <p:nvPr/>
        </p:nvSpPr>
        <p:spPr>
          <a:xfrm>
            <a:off x="8399290" y="420833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Objective </a:t>
            </a:r>
            <a:r>
              <a:rPr lang="en-US" dirty="0" smtClean="0">
                <a:solidFill>
                  <a:schemeClr val="tx1"/>
                </a:solidFill>
              </a:rPr>
              <a:t>2</a:t>
            </a:r>
            <a:endParaRPr lang="en-US" dirty="0">
              <a:solidFill>
                <a:schemeClr val="tx1"/>
              </a:solidFill>
            </a:endParaRPr>
          </a:p>
        </p:txBody>
      </p:sp>
      <p:sp>
        <p:nvSpPr>
          <p:cNvPr id="16" name="Rectangle 15"/>
          <p:cNvSpPr/>
          <p:nvPr/>
        </p:nvSpPr>
        <p:spPr>
          <a:xfrm>
            <a:off x="8399292" y="2352444"/>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
        <p:nvSpPr>
          <p:cNvPr id="17" name="Rectangle 16"/>
          <p:cNvSpPr/>
          <p:nvPr/>
        </p:nvSpPr>
        <p:spPr>
          <a:xfrm>
            <a:off x="8399290" y="4631563"/>
            <a:ext cx="243556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Summary</a:t>
            </a:r>
            <a:endParaRPr lang="en-US" dirty="0"/>
          </a:p>
        </p:txBody>
      </p:sp>
    </p:spTree>
    <p:extLst>
      <p:ext uri="{BB962C8B-B14F-4D97-AF65-F5344CB8AC3E}">
        <p14:creationId xmlns:p14="http://schemas.microsoft.com/office/powerpoint/2010/main" val="270826089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432</TotalTime>
  <Words>1459</Words>
  <Application>Microsoft Office PowerPoint</Application>
  <PresentationFormat>Widescreen</PresentationFormat>
  <Paragraphs>254</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Agency FB</vt:lpstr>
      <vt:lpstr>Algerian</vt:lpstr>
      <vt:lpstr>Arial</vt:lpstr>
      <vt:lpstr>Calibri</vt:lpstr>
      <vt:lpstr>Century Gothic</vt:lpstr>
      <vt:lpstr>Times New Roman</vt:lpstr>
      <vt:lpstr>Wingdings 3</vt:lpstr>
      <vt:lpstr>Wisp</vt:lpstr>
      <vt:lpstr>   IMPORTANCE OF LIFE PLANS AND  MATERNALS CARE FRAMEWORK </vt:lpstr>
      <vt:lpstr>Topics and Highlights </vt:lpstr>
      <vt:lpstr>&lt;&lt;&lt;&lt;</vt:lpstr>
      <vt:lpstr>INTRODUCTION</vt:lpstr>
      <vt:lpstr>PROBLEM STATEMENT</vt:lpstr>
      <vt:lpstr>OBJECTIVES   &gt;&gt;&gt;&gt;&gt;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Purpose</vt:lpstr>
      <vt:lpstr>Source of dataset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Growth Analysis</dc:title>
  <dc:creator>Client</dc:creator>
  <cp:lastModifiedBy>Client</cp:lastModifiedBy>
  <cp:revision>102</cp:revision>
  <dcterms:created xsi:type="dcterms:W3CDTF">2022-05-29T14:26:38Z</dcterms:created>
  <dcterms:modified xsi:type="dcterms:W3CDTF">2022-06-09T02:14:05Z</dcterms:modified>
</cp:coreProperties>
</file>