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78" r:id="rId3"/>
    <p:sldId id="316" r:id="rId4"/>
    <p:sldId id="279" r:id="rId5"/>
    <p:sldId id="281" r:id="rId6"/>
    <p:sldId id="317" r:id="rId7"/>
    <p:sldId id="282" r:id="rId8"/>
    <p:sldId id="284" r:id="rId9"/>
    <p:sldId id="286" r:id="rId10"/>
    <p:sldId id="288" r:id="rId11"/>
    <p:sldId id="289" r:id="rId12"/>
    <p:sldId id="290" r:id="rId13"/>
    <p:sldId id="318" r:id="rId14"/>
    <p:sldId id="291" r:id="rId15"/>
    <p:sldId id="292" r:id="rId16"/>
    <p:sldId id="294" r:id="rId17"/>
    <p:sldId id="295" r:id="rId18"/>
    <p:sldId id="296" r:id="rId19"/>
    <p:sldId id="319" r:id="rId20"/>
    <p:sldId id="297" r:id="rId21"/>
    <p:sldId id="298" r:id="rId22"/>
    <p:sldId id="300" r:id="rId23"/>
    <p:sldId id="299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20" r:id="rId37"/>
    <p:sldId id="313" r:id="rId38"/>
    <p:sldId id="314" r:id="rId39"/>
    <p:sldId id="315" r:id="rId40"/>
    <p:sldId id="321" r:id="rId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80" autoAdjust="0"/>
    <p:restoredTop sz="84382" autoAdjust="0"/>
  </p:normalViewPr>
  <p:slideViewPr>
    <p:cSldViewPr>
      <p:cViewPr varScale="1">
        <p:scale>
          <a:sx n="97" d="100"/>
          <a:sy n="97" d="100"/>
        </p:scale>
        <p:origin x="133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BA4B8-5B80-40F4-B3F4-4FCC9C055E13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E3146-0C11-4D27-B005-F4233950C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73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GB" dirty="0"/>
              <a:t>@</a:t>
            </a:r>
            <a:r>
              <a:rPr lang="en-GB" dirty="0" err="1"/>
              <a:t>RequestMapping</a:t>
            </a:r>
            <a:r>
              <a:rPr lang="en-GB" dirty="0"/>
              <a:t> annotation at the class level. It says that this controller will handle requests for /displaySpittle.htm. That seems to imply that this controller is focused on the specific use case of displaying </a:t>
            </a:r>
            <a:r>
              <a:rPr lang="en-GB" dirty="0" err="1"/>
              <a:t>spittles</a:t>
            </a:r>
            <a:r>
              <a:rPr lang="en-GB" dirty="0"/>
              <a:t> (which is corroborated by the name of the class). What’s more, the extension implies that it’s only capable of displaying that list in HTML form. 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Nothing is terribly wrong with how </a:t>
            </a:r>
            <a:r>
              <a:rPr lang="en-GB" dirty="0" err="1"/>
              <a:t>DisplaySpittleController</a:t>
            </a:r>
            <a:r>
              <a:rPr lang="en-GB" dirty="0"/>
              <a:t> is written. But it isn’t a RESTful controller. It’s action-oriented and focused on a specific use case: displaying a Spittle object’s details in HTML form. Even the controller’s class name agrees. </a:t>
            </a:r>
            <a:endParaRPr lang="en-US" dirty="0"/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E3146-0C11-4D27-B005-F4233950C31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023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E3146-0C11-4D27-B005-F4233950C31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76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When the request arrives, Spring MVC will see that the </a:t>
            </a:r>
            <a:r>
              <a:rPr lang="en-GB" dirty="0" err="1"/>
              <a:t>updateSpitter</a:t>
            </a:r>
            <a:r>
              <a:rPr lang="en-GB" dirty="0"/>
              <a:t>() is able to handle the request. But the message arrives as an XML document, and this method asks for a </a:t>
            </a:r>
            <a:r>
              <a:rPr lang="en-GB" dirty="0" err="1"/>
              <a:t>Spitter</a:t>
            </a:r>
            <a:r>
              <a:rPr lang="en-GB" dirty="0"/>
              <a:t> object. In this case, the </a:t>
            </a:r>
            <a:r>
              <a:rPr lang="en-GB" dirty="0" err="1"/>
              <a:t>MappingJacksonHttpMessageConverter</a:t>
            </a:r>
            <a:r>
              <a:rPr lang="en-GB" dirty="0"/>
              <a:t> may be chosen to convert the JSON message into a </a:t>
            </a:r>
            <a:r>
              <a:rPr lang="en-GB" dirty="0" err="1"/>
              <a:t>Spitter</a:t>
            </a:r>
            <a:r>
              <a:rPr lang="en-GB" dirty="0"/>
              <a:t> object. For that to work, the following criteria must be met:</a:t>
            </a:r>
          </a:p>
          <a:p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The request’s Content-Type header must be set to application/json</a:t>
            </a:r>
          </a:p>
          <a:p>
            <a:pPr marL="285750" indent="-285750">
              <a:buFontTx/>
              <a:buChar char="-"/>
            </a:pPr>
            <a:r>
              <a:rPr lang="en-GB" dirty="0"/>
              <a:t>The Jackson JSON library must be available on the application’s </a:t>
            </a:r>
            <a:r>
              <a:rPr lang="en-GB" dirty="0" err="1"/>
              <a:t>classpath</a:t>
            </a:r>
            <a:r>
              <a:rPr lang="en-GB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E3146-0C11-4D27-B005-F4233950C31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70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E3146-0C11-4D27-B005-F4233950C31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88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E3146-0C11-4D27-B005-F4233950C31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991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E3146-0C11-4D27-B005-F4233950C31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290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E3146-0C11-4D27-B005-F4233950C31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043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E3146-0C11-4D27-B005-F4233950C31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343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E3146-0C11-4D27-B005-F4233950C31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435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E3146-0C11-4D27-B005-F4233950C31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335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E3146-0C11-4D27-B005-F4233950C31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86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E3146-0C11-4D27-B005-F4233950C31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808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E3146-0C11-4D27-B005-F4233950C31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384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E3146-0C11-4D27-B005-F4233950C31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076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E3146-0C11-4D27-B005-F4233950C31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466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E3146-0C11-4D27-B005-F4233950C31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292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E3146-0C11-4D27-B005-F4233950C31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928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E3146-0C11-4D27-B005-F4233950C31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580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E3146-0C11-4D27-B005-F4233950C31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475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E3146-0C11-4D27-B005-F4233950C31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668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E3146-0C11-4D27-B005-F4233950C31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372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E3146-0C11-4D27-B005-F4233950C31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50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E3146-0C11-4D27-B005-F4233950C31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841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E3146-0C11-4D27-B005-F4233950C31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69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E3146-0C11-4D27-B005-F4233950C31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09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E3146-0C11-4D27-B005-F4233950C3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2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E3146-0C11-4D27-B005-F4233950C31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33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E3146-0C11-4D27-B005-F4233950C31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14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E3146-0C11-4D27-B005-F4233950C31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9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E3146-0C11-4D27-B005-F4233950C31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73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368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01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0" y="34314"/>
            <a:ext cx="9144000" cy="1035373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594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52736"/>
          </a:xfrm>
        </p:spPr>
        <p:txBody>
          <a:bodyPr/>
          <a:lstStyle>
            <a:lvl1pPr>
              <a:defRPr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79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0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14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73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37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78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80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dirty="0"/>
              <a:t> Click to edit Master title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587EC-4A3E-4030-BABC-5E0C0236501C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00192" y="5577265"/>
            <a:ext cx="2843808" cy="1280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endParaRPr lang="en-US" altLang="ko-KR" sz="500" b="1" dirty="0">
              <a:solidFill>
                <a:srgbClr val="002060"/>
              </a:solidFill>
              <a:latin typeface="Constantia" panose="02030602050306030303" pitchFamily="18" charset="0"/>
              <a:cs typeface="Arial" pitchFamily="34" charset="0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srgbClr val="002060"/>
                </a:solidFill>
                <a:latin typeface="Constantia" panose="02030602050306030303" pitchFamily="18" charset="0"/>
                <a:cs typeface="Arial" pitchFamily="34" charset="0"/>
              </a:rPr>
              <a:t>V</a:t>
            </a:r>
            <a:r>
              <a:rPr lang="vi-VN" altLang="ko-KR" sz="1400" b="1" dirty="0">
                <a:solidFill>
                  <a:srgbClr val="002060"/>
                </a:solidFill>
                <a:latin typeface="Constantia" panose="02030602050306030303" pitchFamily="18" charset="0"/>
                <a:cs typeface="Arial" pitchFamily="34" charset="0"/>
              </a:rPr>
              <a:t>ư</a:t>
            </a:r>
            <a:r>
              <a:rPr lang="en-US" altLang="ko-KR" sz="1400" b="1" dirty="0" err="1">
                <a:solidFill>
                  <a:srgbClr val="002060"/>
                </a:solidFill>
                <a:latin typeface="Constantia" panose="02030602050306030303" pitchFamily="18" charset="0"/>
                <a:cs typeface="Arial" pitchFamily="34" charset="0"/>
              </a:rPr>
              <a:t>ơng</a:t>
            </a:r>
            <a:r>
              <a:rPr lang="en-US" altLang="ko-KR" sz="1400" b="1" dirty="0">
                <a:solidFill>
                  <a:srgbClr val="002060"/>
                </a:solidFill>
                <a:latin typeface="Constantia" panose="02030602050306030303" pitchFamily="18" charset="0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rgbClr val="002060"/>
                </a:solidFill>
                <a:latin typeface="Constantia" panose="02030602050306030303" pitchFamily="18" charset="0"/>
                <a:cs typeface="Arial" pitchFamily="34" charset="0"/>
              </a:rPr>
              <a:t>Thịnh</a:t>
            </a:r>
            <a:r>
              <a:rPr lang="en-US" altLang="ko-KR" sz="1400" b="1" dirty="0">
                <a:solidFill>
                  <a:srgbClr val="002060"/>
                </a:solidFill>
                <a:latin typeface="Constantia" panose="02030602050306030303" pitchFamily="18" charset="0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rgbClr val="002060"/>
                </a:solidFill>
                <a:latin typeface="Constantia" panose="02030602050306030303" pitchFamily="18" charset="0"/>
                <a:cs typeface="Arial" pitchFamily="34" charset="0"/>
              </a:rPr>
              <a:t>Đạt</a:t>
            </a:r>
            <a:r>
              <a:rPr lang="en-US" altLang="ko-KR" sz="1400" b="1" dirty="0">
                <a:solidFill>
                  <a:srgbClr val="002060"/>
                </a:solidFill>
                <a:latin typeface="Constantia" panose="02030602050306030303" pitchFamily="18" charset="0"/>
                <a:cs typeface="Arial" pitchFamily="34" charset="0"/>
              </a:rPr>
              <a:t> – 17530343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srgbClr val="002060"/>
                </a:solidFill>
                <a:latin typeface="Constantia" panose="02030602050306030303" pitchFamily="18" charset="0"/>
                <a:cs typeface="Arial" pitchFamily="34" charset="0"/>
              </a:rPr>
              <a:t>Đinh Hoàng Nhi – 17520853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srgbClr val="002060"/>
                </a:solidFill>
                <a:latin typeface="Constantia" panose="02030602050306030303" pitchFamily="18" charset="0"/>
                <a:cs typeface="Arial" pitchFamily="34" charset="0"/>
              </a:rPr>
              <a:t>Đinh Hoàng </a:t>
            </a:r>
            <a:r>
              <a:rPr lang="en-US" altLang="ko-KR" sz="1400" b="1" dirty="0" err="1">
                <a:solidFill>
                  <a:srgbClr val="002060"/>
                </a:solidFill>
                <a:latin typeface="Constantia" panose="02030602050306030303" pitchFamily="18" charset="0"/>
                <a:cs typeface="Arial" pitchFamily="34" charset="0"/>
              </a:rPr>
              <a:t>Luôn</a:t>
            </a:r>
            <a:r>
              <a:rPr lang="en-US" altLang="ko-KR" sz="1400" b="1" dirty="0">
                <a:solidFill>
                  <a:srgbClr val="002060"/>
                </a:solidFill>
                <a:latin typeface="Constantia" panose="02030602050306030303" pitchFamily="18" charset="0"/>
                <a:cs typeface="Arial" pitchFamily="34" charset="0"/>
              </a:rPr>
              <a:t> – 17520727</a:t>
            </a:r>
          </a:p>
          <a:p>
            <a:pPr algn="ctr">
              <a:lnSpc>
                <a:spcPct val="150000"/>
              </a:lnSpc>
              <a:defRPr/>
            </a:pPr>
            <a:endParaRPr lang="en-US" altLang="ko-KR" sz="500" b="1" dirty="0">
              <a:solidFill>
                <a:srgbClr val="002060"/>
              </a:solidFill>
              <a:latin typeface="Constantia" panose="02030602050306030303" pitchFamily="18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692696"/>
            <a:ext cx="9144000" cy="172354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171700"/>
            <a:endParaRPr lang="en-US" altLang="ko-KR" sz="1000" b="1" dirty="0">
              <a:solidFill>
                <a:srgbClr val="C00000"/>
              </a:solidFill>
              <a:latin typeface="Constantia" panose="02030602050306030303" pitchFamily="18" charset="0"/>
              <a:ea typeface="맑은 고딕" pitchFamily="50" charset="-127"/>
              <a:cs typeface="Angsana New" panose="020B0502040204020203" pitchFamily="18" charset="-34"/>
            </a:endParaRPr>
          </a:p>
          <a:p>
            <a:pPr marL="2171700"/>
            <a:r>
              <a:rPr lang="en-US" altLang="ko-KR" sz="2500" b="1" dirty="0">
                <a:solidFill>
                  <a:srgbClr val="C00000"/>
                </a:solidFill>
                <a:latin typeface="Constantia" panose="02030602050306030303" pitchFamily="18" charset="0"/>
                <a:ea typeface="맑은 고딕" pitchFamily="50" charset="-127"/>
                <a:cs typeface="Angsana New" panose="020B0502040204020203" pitchFamily="18" charset="-34"/>
              </a:rPr>
              <a:t>SE325.K21 – </a:t>
            </a:r>
            <a:r>
              <a:rPr lang="en-US" altLang="ko-KR" sz="2500" b="1" dirty="0" err="1">
                <a:solidFill>
                  <a:srgbClr val="C00000"/>
                </a:solidFill>
                <a:latin typeface="Constantia" panose="02030602050306030303" pitchFamily="18" charset="0"/>
                <a:ea typeface="맑은 고딕" pitchFamily="50" charset="-127"/>
                <a:cs typeface="Angsana New" panose="020B0502040204020203" pitchFamily="18" charset="-34"/>
              </a:rPr>
              <a:t>Chuyên</a:t>
            </a:r>
            <a:r>
              <a:rPr lang="en-US" altLang="ko-KR" sz="2500" b="1" dirty="0">
                <a:solidFill>
                  <a:srgbClr val="C00000"/>
                </a:solidFill>
                <a:latin typeface="Constantia" panose="02030602050306030303" pitchFamily="18" charset="0"/>
                <a:ea typeface="맑은 고딕" pitchFamily="50" charset="-127"/>
                <a:cs typeface="Angsana New" panose="020B0502040204020203" pitchFamily="18" charset="-34"/>
              </a:rPr>
              <a:t> </a:t>
            </a:r>
            <a:r>
              <a:rPr lang="en-US" altLang="ko-KR" sz="2500" b="1" dirty="0" err="1">
                <a:solidFill>
                  <a:srgbClr val="C00000"/>
                </a:solidFill>
                <a:latin typeface="Constantia" panose="02030602050306030303" pitchFamily="18" charset="0"/>
                <a:ea typeface="맑은 고딕" pitchFamily="50" charset="-127"/>
                <a:cs typeface="Angsana New" panose="020B0502040204020203" pitchFamily="18" charset="-34"/>
              </a:rPr>
              <a:t>đề</a:t>
            </a:r>
            <a:r>
              <a:rPr lang="en-US" altLang="ko-KR" sz="2500" b="1" dirty="0">
                <a:solidFill>
                  <a:srgbClr val="C00000"/>
                </a:solidFill>
                <a:latin typeface="Constantia" panose="02030602050306030303" pitchFamily="18" charset="0"/>
                <a:ea typeface="맑은 고딕" pitchFamily="50" charset="-127"/>
                <a:cs typeface="Angsana New" panose="020B0502040204020203" pitchFamily="18" charset="-34"/>
              </a:rPr>
              <a:t> J2EE</a:t>
            </a:r>
          </a:p>
          <a:p>
            <a:pPr marL="2171700"/>
            <a:r>
              <a:rPr lang="en-US" altLang="ko-KR" sz="3600" b="1" dirty="0">
                <a:solidFill>
                  <a:srgbClr val="00B050"/>
                </a:solidFill>
                <a:latin typeface="Constantia" panose="02030602050306030303" pitchFamily="18" charset="0"/>
                <a:ea typeface="맑은 고딕" pitchFamily="50" charset="-127"/>
                <a:cs typeface="Angsana New" panose="020B0502040204020203" pitchFamily="18" charset="-34"/>
              </a:rPr>
              <a:t>Giving Spring Some Rest</a:t>
            </a:r>
          </a:p>
          <a:p>
            <a:pPr marL="2171700"/>
            <a:endParaRPr lang="en-US" altLang="ko-KR" sz="500" b="1" dirty="0">
              <a:solidFill>
                <a:srgbClr val="002060"/>
              </a:solidFill>
              <a:latin typeface="Constantia" panose="02030602050306030303" pitchFamily="18" charset="0"/>
              <a:ea typeface="맑은 고딕" pitchFamily="50" charset="-127"/>
              <a:cs typeface="Angsana New" panose="020B0502040204020203" pitchFamily="18" charset="-34"/>
            </a:endParaRPr>
          </a:p>
          <a:p>
            <a:pPr marL="2171700"/>
            <a:r>
              <a:rPr lang="en-US" altLang="ko-KR" sz="2000" b="1" dirty="0">
                <a:solidFill>
                  <a:srgbClr val="002060"/>
                </a:solidFill>
                <a:latin typeface="Constantia" panose="02030602050306030303" pitchFamily="18" charset="0"/>
                <a:ea typeface="맑은 고딕" pitchFamily="50" charset="-127"/>
                <a:cs typeface="Angsana New" panose="020B0502040204020203" pitchFamily="18" charset="-34"/>
              </a:rPr>
              <a:t>(Spring in Action 3</a:t>
            </a:r>
            <a:r>
              <a:rPr lang="en-US" altLang="ko-KR" sz="2000" b="1" baseline="30000" dirty="0">
                <a:solidFill>
                  <a:srgbClr val="002060"/>
                </a:solidFill>
                <a:latin typeface="Constantia" panose="02030602050306030303" pitchFamily="18" charset="0"/>
                <a:ea typeface="맑은 고딕" pitchFamily="50" charset="-127"/>
                <a:cs typeface="Angsana New" panose="020B0502040204020203" pitchFamily="18" charset="-34"/>
              </a:rPr>
              <a:t>rd</a:t>
            </a:r>
            <a:r>
              <a:rPr lang="en-US" altLang="ko-KR" sz="2000" b="1" dirty="0">
                <a:solidFill>
                  <a:srgbClr val="002060"/>
                </a:solidFill>
                <a:latin typeface="Constantia" panose="02030602050306030303" pitchFamily="18" charset="0"/>
                <a:ea typeface="맑은 고딕" pitchFamily="50" charset="-127"/>
                <a:cs typeface="Angsana New" panose="020B0502040204020203" pitchFamily="18" charset="-34"/>
              </a:rPr>
              <a:t> Edition)</a:t>
            </a:r>
          </a:p>
          <a:p>
            <a:pPr marL="2171700"/>
            <a:endParaRPr lang="en-US" altLang="ko-KR" sz="1000" b="1" dirty="0">
              <a:solidFill>
                <a:srgbClr val="002060"/>
              </a:solidFill>
              <a:latin typeface="Constantia" panose="02030602050306030303" pitchFamily="18" charset="0"/>
              <a:ea typeface="맑은 고딕" pitchFamily="50" charset="-127"/>
              <a:cs typeface="Angsana New" panose="020B0502040204020203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213"/>
            <a:ext cx="9144000" cy="78021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  <a:latin typeface="Constantia" panose="02030602050306030303" pitchFamily="18" charset="0"/>
              </a:rPr>
              <a:t>B. </a:t>
            </a:r>
            <a:r>
              <a:rPr lang="en-US" dirty="0">
                <a:solidFill>
                  <a:srgbClr val="00B050"/>
                </a:solidFill>
                <a:latin typeface="Constantia" panose="02030602050306030303" pitchFamily="18" charset="0"/>
              </a:rPr>
              <a:t>Writing resource-oriented controllers </a:t>
            </a:r>
            <a:endParaRPr lang="ko-KR" altLang="en-US" dirty="0">
              <a:solidFill>
                <a:srgbClr val="00B050"/>
              </a:solidFill>
              <a:latin typeface="Constantia" panose="02030602050306030303" pitchFamily="18" charset="0"/>
            </a:endParaRP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9AF62EEC-BB06-418A-88C5-ECD2C4792C47}"/>
              </a:ext>
            </a:extLst>
          </p:cNvPr>
          <p:cNvSpPr/>
          <p:nvPr/>
        </p:nvSpPr>
        <p:spPr>
          <a:xfrm>
            <a:off x="611560" y="1268760"/>
            <a:ext cx="7920880" cy="4682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u="sng" dirty="0">
                <a:solidFill>
                  <a:srgbClr val="C00000"/>
                </a:solidFill>
                <a:latin typeface="Constantia" panose="02030602050306030303" pitchFamily="18" charset="0"/>
              </a:rPr>
              <a:t>RESTful URL observation</a:t>
            </a: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b="1" u="sng" dirty="0">
              <a:solidFill>
                <a:srgbClr val="C00000"/>
              </a:solidFill>
              <a:latin typeface="Constantia" panose="02030602050306030303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GB" sz="2000" b="1" dirty="0">
                <a:solidFill>
                  <a:srgbClr val="0070C0"/>
                </a:solidFill>
                <a:latin typeface="Constantia" panose="02030602050306030303" pitchFamily="18" charset="0"/>
              </a:rPr>
              <a:t>http://localhost:8080 </a:t>
            </a:r>
            <a:r>
              <a:rPr lang="en-GB" sz="2000" dirty="0">
                <a:latin typeface="Constantia" panose="02030602050306030303" pitchFamily="18" charset="0"/>
              </a:rPr>
              <a:t>identifies a domain and port. Although our application won’t associate a resource with this URL.</a:t>
            </a:r>
            <a:endParaRPr lang="en-GB" sz="1000" dirty="0">
              <a:latin typeface="Constantia" panose="02030602050306030303" pitchFamily="18" charset="0"/>
            </a:endParaRPr>
          </a:p>
          <a:p>
            <a:pPr algn="just">
              <a:lnSpc>
                <a:spcPct val="130000"/>
              </a:lnSpc>
            </a:pPr>
            <a:endParaRPr lang="en-GB" sz="1000" b="1" dirty="0">
              <a:solidFill>
                <a:srgbClr val="0070C0"/>
              </a:solidFill>
              <a:latin typeface="Constantia" panose="02030602050306030303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GB" sz="2000" b="1" dirty="0">
                <a:solidFill>
                  <a:srgbClr val="0070C0"/>
                </a:solidFill>
                <a:latin typeface="Constantia" panose="02030602050306030303" pitchFamily="18" charset="0"/>
              </a:rPr>
              <a:t>http://localhost:8080/Spitter </a:t>
            </a:r>
            <a:r>
              <a:rPr lang="en-GB" sz="2000" dirty="0">
                <a:latin typeface="Constantia" panose="02030602050306030303" pitchFamily="18" charset="0"/>
              </a:rPr>
              <a:t>identifies the application’s servlet </a:t>
            </a:r>
            <a:br>
              <a:rPr lang="en-GB" sz="2000" dirty="0">
                <a:latin typeface="Constantia" panose="02030602050306030303" pitchFamily="18" charset="0"/>
              </a:rPr>
            </a:br>
            <a:r>
              <a:rPr lang="en-GB" sz="2000" dirty="0">
                <a:latin typeface="Constantia" panose="02030602050306030303" pitchFamily="18" charset="0"/>
              </a:rPr>
              <a:t>context.</a:t>
            </a:r>
            <a:r>
              <a:rPr lang="en-GB" sz="2000" dirty="0"/>
              <a:t> </a:t>
            </a:r>
            <a:r>
              <a:rPr lang="en-GB" sz="2000" dirty="0">
                <a:latin typeface="Constantia" panose="02030602050306030303" pitchFamily="18" charset="0"/>
              </a:rPr>
              <a:t>This URL is more specific in that it has identified an application running on the server. </a:t>
            </a:r>
          </a:p>
          <a:p>
            <a:pPr algn="just">
              <a:lnSpc>
                <a:spcPct val="130000"/>
              </a:lnSpc>
            </a:pPr>
            <a:endParaRPr lang="en-GB" sz="1000" dirty="0">
              <a:latin typeface="Constantia" panose="02030602050306030303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GB" sz="2000" b="1" dirty="0">
                <a:solidFill>
                  <a:srgbClr val="0070C0"/>
                </a:solidFill>
                <a:latin typeface="Constantia" panose="02030602050306030303" pitchFamily="18" charset="0"/>
              </a:rPr>
              <a:t>http://localhost:8080/Spitter/spittles </a:t>
            </a:r>
            <a:r>
              <a:rPr lang="en-GB" sz="2000" dirty="0">
                <a:latin typeface="Constantia" panose="02030602050306030303" pitchFamily="18" charset="0"/>
              </a:rPr>
              <a:t>identifies a resource that </a:t>
            </a:r>
            <a:br>
              <a:rPr lang="en-GB" sz="2000" dirty="0">
                <a:latin typeface="Constantia" panose="02030602050306030303" pitchFamily="18" charset="0"/>
              </a:rPr>
            </a:br>
            <a:r>
              <a:rPr lang="en-GB" sz="2000" dirty="0">
                <a:latin typeface="Constantia" panose="02030602050306030303" pitchFamily="18" charset="0"/>
              </a:rPr>
              <a:t>represents a list of  Spittle objects within the </a:t>
            </a:r>
            <a:r>
              <a:rPr lang="en-GB" sz="2000" dirty="0" err="1">
                <a:latin typeface="Constantia" panose="02030602050306030303" pitchFamily="18" charset="0"/>
              </a:rPr>
              <a:t>Spitter</a:t>
            </a:r>
            <a:r>
              <a:rPr lang="en-GB" sz="2000" dirty="0">
                <a:latin typeface="Constantia" panose="02030602050306030303" pitchFamily="18" charset="0"/>
              </a:rPr>
              <a:t> application. </a:t>
            </a:r>
          </a:p>
          <a:p>
            <a:pPr algn="just">
              <a:lnSpc>
                <a:spcPct val="130000"/>
              </a:lnSpc>
            </a:pPr>
            <a:endParaRPr lang="en-GB" sz="1000" dirty="0">
              <a:latin typeface="Constantia" panose="02030602050306030303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GB" sz="2000" b="1" dirty="0">
                <a:solidFill>
                  <a:srgbClr val="0070C0"/>
                </a:solidFill>
                <a:latin typeface="Constantia" panose="02030602050306030303" pitchFamily="18" charset="0"/>
              </a:rPr>
              <a:t>http://localhost:8080/Spitter/spittles/123</a:t>
            </a:r>
            <a:r>
              <a:rPr lang="en-GB" sz="2000" dirty="0">
                <a:solidFill>
                  <a:srgbClr val="FF0000"/>
                </a:solidFill>
                <a:latin typeface="Constantia" panose="02030602050306030303" pitchFamily="18" charset="0"/>
              </a:rPr>
              <a:t> </a:t>
            </a:r>
            <a:r>
              <a:rPr lang="en-GB" sz="2000" dirty="0">
                <a:latin typeface="Constantia" panose="02030602050306030303" pitchFamily="18" charset="0"/>
              </a:rPr>
              <a:t>is the most precise URL, </a:t>
            </a:r>
            <a:br>
              <a:rPr lang="en-GB" sz="2000" dirty="0">
                <a:latin typeface="Constantia" panose="02030602050306030303" pitchFamily="18" charset="0"/>
              </a:rPr>
            </a:br>
            <a:r>
              <a:rPr lang="en-GB" sz="2000" dirty="0">
                <a:latin typeface="Constantia" panose="02030602050306030303" pitchFamily="18" charset="0"/>
              </a:rPr>
              <a:t>identifying a specific Spittle resource.</a:t>
            </a:r>
            <a:r>
              <a:rPr lang="en-US" altLang="en-US" sz="2000" b="1" u="sng" dirty="0">
                <a:solidFill>
                  <a:srgbClr val="C00000"/>
                </a:solidFill>
                <a:latin typeface="Constantia" panose="020306020503060303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9576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213"/>
            <a:ext cx="9144000" cy="78021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altLang="ko-KR">
                <a:solidFill>
                  <a:srgbClr val="00B050"/>
                </a:solidFill>
                <a:latin typeface="Constantia" panose="02030602050306030303" pitchFamily="18" charset="0"/>
              </a:rPr>
              <a:t>B. </a:t>
            </a:r>
            <a:r>
              <a:rPr lang="en-US">
                <a:solidFill>
                  <a:srgbClr val="00B050"/>
                </a:solidFill>
                <a:latin typeface="Constantia" panose="02030602050306030303" pitchFamily="18" charset="0"/>
              </a:rPr>
              <a:t>Writing resource-oriented controllers </a:t>
            </a:r>
            <a:endParaRPr lang="ko-KR" altLang="en-US" dirty="0">
              <a:solidFill>
                <a:srgbClr val="00B050"/>
              </a:solidFill>
              <a:latin typeface="Constantia" panose="02030602050306030303" pitchFamily="18" charset="0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05DB9AF3-27DA-41CF-80E0-BBCA95891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264762"/>
            <a:ext cx="7560840" cy="531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56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213"/>
            <a:ext cx="9144000" cy="78021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  <a:latin typeface="Constantia" panose="02030602050306030303" pitchFamily="18" charset="0"/>
              </a:rPr>
              <a:t>B. </a:t>
            </a:r>
            <a:r>
              <a:rPr lang="en-US" dirty="0">
                <a:solidFill>
                  <a:srgbClr val="00B050"/>
                </a:solidFill>
                <a:latin typeface="Constantia" panose="02030602050306030303" pitchFamily="18" charset="0"/>
              </a:rPr>
              <a:t>Writing resource-oriented controllers </a:t>
            </a:r>
            <a:endParaRPr lang="ko-KR" altLang="en-US" dirty="0">
              <a:solidFill>
                <a:srgbClr val="00B050"/>
              </a:solidFill>
              <a:latin typeface="Constantia" panose="02030602050306030303" pitchFamily="18" charset="0"/>
            </a:endParaRP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9AF62EEC-BB06-418A-88C5-ECD2C4792C47}"/>
              </a:ext>
            </a:extLst>
          </p:cNvPr>
          <p:cNvSpPr/>
          <p:nvPr/>
        </p:nvSpPr>
        <p:spPr>
          <a:xfrm>
            <a:off x="611560" y="1340768"/>
            <a:ext cx="79208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u="sng" dirty="0">
                <a:solidFill>
                  <a:srgbClr val="C00000"/>
                </a:solidFill>
                <a:latin typeface="Constantia" panose="02030602050306030303" pitchFamily="18" charset="0"/>
              </a:rPr>
              <a:t>REST verbs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476BF497-8FB7-4732-B5E3-70DBDA5C0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793" y="1865584"/>
            <a:ext cx="9144000" cy="3267081"/>
          </a:xfrm>
          <a:prstGeom prst="rect">
            <a:avLst/>
          </a:prstGeom>
        </p:spPr>
      </p:pic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0BA241CD-107B-4EAF-9DCE-A8A08122D89A}"/>
              </a:ext>
            </a:extLst>
          </p:cNvPr>
          <p:cNvSpPr/>
          <p:nvPr/>
        </p:nvSpPr>
        <p:spPr>
          <a:xfrm>
            <a:off x="251520" y="5257371"/>
            <a:ext cx="7056784" cy="1429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rgbClr val="0070C0"/>
                </a:solidFill>
                <a:latin typeface="Constantia" panose="02030602050306030303" pitchFamily="18" charset="0"/>
              </a:rPr>
              <a:t>REST is about the transfer of resource state. </a:t>
            </a:r>
            <a:r>
              <a:rPr lang="en-GB" sz="2000" dirty="0">
                <a:latin typeface="Constantia" panose="02030602050306030303" pitchFamily="18" charset="0"/>
              </a:rPr>
              <a:t>Therefore, we </a:t>
            </a:r>
            <a:br>
              <a:rPr lang="en-GB" sz="2000" dirty="0">
                <a:latin typeface="Constantia" panose="02030602050306030303" pitchFamily="18" charset="0"/>
              </a:rPr>
            </a:br>
            <a:r>
              <a:rPr lang="en-GB" sz="2000" dirty="0">
                <a:latin typeface="Constantia" panose="02030602050306030303" pitchFamily="18" charset="0"/>
              </a:rPr>
              <a:t>really only need a handful of verbs to be able to act upon those resources — </a:t>
            </a:r>
            <a:r>
              <a:rPr lang="en-GB" sz="2000" b="1" dirty="0">
                <a:solidFill>
                  <a:srgbClr val="0070C0"/>
                </a:solidFill>
                <a:latin typeface="Constantia" panose="02030602050306030303" pitchFamily="18" charset="0"/>
              </a:rPr>
              <a:t>verbs to transfer the state of a resource.</a:t>
            </a:r>
            <a:endParaRPr lang="en-US" sz="2000" b="1" dirty="0">
              <a:solidFill>
                <a:srgbClr val="0070C0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102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/>
          <p:cNvGrpSpPr/>
          <p:nvPr/>
        </p:nvGrpSpPr>
        <p:grpSpPr>
          <a:xfrm>
            <a:off x="2807621" y="2515924"/>
            <a:ext cx="5976663" cy="1533161"/>
            <a:chOff x="720001" y="1114639"/>
            <a:chExt cx="3059911" cy="1120974"/>
          </a:xfrm>
        </p:grpSpPr>
        <p:sp>
          <p:nvSpPr>
            <p:cNvPr id="62" name="TextBox 61"/>
            <p:cNvSpPr txBox="1"/>
            <p:nvPr/>
          </p:nvSpPr>
          <p:spPr>
            <a:xfrm>
              <a:off x="720001" y="1541625"/>
              <a:ext cx="3059911" cy="693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tantia" panose="02030602050306030303" pitchFamily="18" charset="0"/>
                  <a:cs typeface="Arial" pitchFamily="34" charset="0"/>
                </a:rPr>
                <a:t>Negotiating resource representation 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tantia" panose="02030602050306030303" pitchFamily="18" charset="0"/>
                  <a:cs typeface="Arial" pitchFamily="34" charset="0"/>
                </a:rPr>
                <a:t>HTTP message converters</a:t>
              </a:r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20001" y="1114639"/>
              <a:ext cx="3059911" cy="427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tantia" panose="02030602050306030303" pitchFamily="18" charset="0"/>
                  <a:cs typeface="Arial" pitchFamily="34" charset="0"/>
                </a:rPr>
                <a:t>C. Representing Resources</a:t>
              </a:r>
              <a:endPara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</p:grpSp>
      <p:grpSp>
        <p:nvGrpSpPr>
          <p:cNvPr id="11" name="Nhóm 10">
            <a:extLst>
              <a:ext uri="{FF2B5EF4-FFF2-40B4-BE49-F238E27FC236}">
                <a16:creationId xmlns:a16="http://schemas.microsoft.com/office/drawing/2014/main" id="{335C90FA-7357-4E08-914B-ED3BB9539C1E}"/>
              </a:ext>
            </a:extLst>
          </p:cNvPr>
          <p:cNvGrpSpPr/>
          <p:nvPr/>
        </p:nvGrpSpPr>
        <p:grpSpPr>
          <a:xfrm>
            <a:off x="755575" y="2432126"/>
            <a:ext cx="1700766" cy="1700766"/>
            <a:chOff x="2456018" y="3114649"/>
            <a:chExt cx="531721" cy="531721"/>
          </a:xfrm>
        </p:grpSpPr>
        <p:sp>
          <p:nvSpPr>
            <p:cNvPr id="12" name="Oval 78">
              <a:extLst>
                <a:ext uri="{FF2B5EF4-FFF2-40B4-BE49-F238E27FC236}">
                  <a16:creationId xmlns:a16="http://schemas.microsoft.com/office/drawing/2014/main" id="{30BA1434-62F9-4834-A1BB-607FFAF3E5C8}"/>
                </a:ext>
              </a:extLst>
            </p:cNvPr>
            <p:cNvSpPr/>
            <p:nvPr/>
          </p:nvSpPr>
          <p:spPr>
            <a:xfrm>
              <a:off x="2456018" y="3114649"/>
              <a:ext cx="531721" cy="531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3" name="Parallelogram 15">
              <a:extLst>
                <a:ext uri="{FF2B5EF4-FFF2-40B4-BE49-F238E27FC236}">
                  <a16:creationId xmlns:a16="http://schemas.microsoft.com/office/drawing/2014/main" id="{27F464DC-D75A-4149-BB4D-94E9DD687101}"/>
                </a:ext>
              </a:extLst>
            </p:cNvPr>
            <p:cNvSpPr/>
            <p:nvPr/>
          </p:nvSpPr>
          <p:spPr>
            <a:xfrm rot="16200000">
              <a:off x="2577842" y="3222976"/>
              <a:ext cx="291063" cy="315065"/>
            </a:xfrm>
            <a:custGeom>
              <a:avLst/>
              <a:gdLst/>
              <a:ahLst/>
              <a:cxnLst/>
              <a:rect l="l" t="t" r="r" b="b"/>
              <a:pathLst>
                <a:path w="2993176" h="3240001">
                  <a:moveTo>
                    <a:pt x="1299907" y="647892"/>
                  </a:moveTo>
                  <a:lnTo>
                    <a:pt x="665509" y="1620000"/>
                  </a:lnTo>
                  <a:lnTo>
                    <a:pt x="1299907" y="2592108"/>
                  </a:lnTo>
                  <a:lnTo>
                    <a:pt x="634398" y="2592108"/>
                  </a:lnTo>
                  <a:lnTo>
                    <a:pt x="0" y="1620000"/>
                  </a:lnTo>
                  <a:lnTo>
                    <a:pt x="634398" y="647892"/>
                  </a:lnTo>
                  <a:close/>
                  <a:moveTo>
                    <a:pt x="2993176" y="1620001"/>
                  </a:moveTo>
                  <a:lnTo>
                    <a:pt x="1913056" y="3240001"/>
                  </a:lnTo>
                  <a:lnTo>
                    <a:pt x="1782206" y="3043749"/>
                  </a:lnTo>
                  <a:lnTo>
                    <a:pt x="1110064" y="3043749"/>
                  </a:lnTo>
                  <a:cubicBezTo>
                    <a:pt x="1089036" y="3096599"/>
                    <a:pt x="1037333" y="3133759"/>
                    <a:pt x="976952" y="3133759"/>
                  </a:cubicBezTo>
                  <a:cubicBezTo>
                    <a:pt x="923853" y="3133759"/>
                    <a:pt x="877466" y="3105022"/>
                    <a:pt x="854540" y="3061058"/>
                  </a:cubicBezTo>
                  <a:lnTo>
                    <a:pt x="302383" y="3169763"/>
                  </a:lnTo>
                  <a:lnTo>
                    <a:pt x="302383" y="2809723"/>
                  </a:lnTo>
                  <a:lnTo>
                    <a:pt x="854540" y="2918427"/>
                  </a:lnTo>
                  <a:cubicBezTo>
                    <a:pt x="877466" y="2874463"/>
                    <a:pt x="923853" y="2845727"/>
                    <a:pt x="976952" y="2845727"/>
                  </a:cubicBezTo>
                  <a:cubicBezTo>
                    <a:pt x="1037333" y="2845727"/>
                    <a:pt x="1089036" y="2882887"/>
                    <a:pt x="1110064" y="2935737"/>
                  </a:cubicBezTo>
                  <a:lnTo>
                    <a:pt x="1710190" y="2935737"/>
                  </a:lnTo>
                  <a:lnTo>
                    <a:pt x="832936" y="1620001"/>
                  </a:lnTo>
                  <a:lnTo>
                    <a:pt x="191305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2823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213"/>
            <a:ext cx="9144000" cy="78021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  <a:latin typeface="Constantia" panose="02030602050306030303" pitchFamily="18" charset="0"/>
              </a:rPr>
              <a:t>C. Representing resources</a:t>
            </a:r>
            <a:endParaRPr lang="ko-KR" altLang="en-US" dirty="0">
              <a:solidFill>
                <a:srgbClr val="00B050"/>
              </a:solidFill>
              <a:latin typeface="Constantia" panose="02030602050306030303" pitchFamily="18" charset="0"/>
            </a:endParaRPr>
          </a:p>
        </p:txBody>
      </p: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7762E8A4-4D67-4BB5-8962-16AAFCC48CE6}"/>
              </a:ext>
            </a:extLst>
          </p:cNvPr>
          <p:cNvSpPr/>
          <p:nvPr/>
        </p:nvSpPr>
        <p:spPr>
          <a:xfrm>
            <a:off x="539552" y="3836045"/>
            <a:ext cx="8136904" cy="2352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2000" dirty="0">
                <a:latin typeface="Constantia" panose="02030602050306030303" pitchFamily="18" charset="0"/>
                <a:cs typeface="Calibri" panose="020F0502020204030204" pitchFamily="34" charset="0"/>
              </a:rPr>
              <a:t>Spring provides two ways to </a:t>
            </a:r>
            <a:r>
              <a:rPr lang="en-GB" sz="2000" b="1" dirty="0">
                <a:solidFill>
                  <a:srgbClr val="C00000"/>
                </a:solidFill>
                <a:latin typeface="Constantia" panose="02030602050306030303" pitchFamily="18" charset="0"/>
                <a:cs typeface="Calibri" panose="020F0502020204030204" pitchFamily="34" charset="0"/>
              </a:rPr>
              <a:t>transform a resource’s Java </a:t>
            </a:r>
            <a:br>
              <a:rPr lang="en-GB" sz="2000" b="1" dirty="0">
                <a:solidFill>
                  <a:srgbClr val="C00000"/>
                </a:solidFill>
                <a:latin typeface="Constantia" panose="02030602050306030303" pitchFamily="18" charset="0"/>
                <a:cs typeface="Calibri" panose="020F0502020204030204" pitchFamily="34" charset="0"/>
              </a:rPr>
            </a:br>
            <a:r>
              <a:rPr lang="en-GB" sz="2000" b="1" dirty="0">
                <a:solidFill>
                  <a:srgbClr val="C00000"/>
                </a:solidFill>
                <a:latin typeface="Constantia" panose="02030602050306030303" pitchFamily="18" charset="0"/>
                <a:cs typeface="Calibri" panose="020F0502020204030204" pitchFamily="34" charset="0"/>
              </a:rPr>
              <a:t>representation into the representation that will be shipped to the client: 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GB" sz="2000" dirty="0">
                <a:latin typeface="Constantia" panose="02030602050306030303" pitchFamily="18" charset="0"/>
                <a:cs typeface="Calibri" panose="020F0502020204030204" pitchFamily="34" charset="0"/>
              </a:rPr>
              <a:t>Negotiated view-based rendering </a:t>
            </a:r>
          </a:p>
          <a:p>
            <a:pPr algn="just">
              <a:lnSpc>
                <a:spcPct val="150000"/>
              </a:lnSpc>
            </a:pPr>
            <a:r>
              <a:rPr lang="en-GB" sz="2000" dirty="0">
                <a:latin typeface="Constantia" panose="02030602050306030303" pitchFamily="18" charset="0"/>
                <a:cs typeface="Calibri" panose="020F0502020204030204" pitchFamily="34" charset="0"/>
              </a:rPr>
              <a:t>-   HTTP message converters</a:t>
            </a:r>
            <a:endParaRPr lang="en-US" sz="2000" dirty="0">
              <a:latin typeface="Constantia" panose="02030602050306030303" pitchFamily="18" charset="0"/>
              <a:cs typeface="Calibri" panose="020F0502020204030204" pitchFamily="34" charset="0"/>
            </a:endParaRPr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4A38CEE0-95E9-492B-8209-8CAA95C049A9}"/>
              </a:ext>
            </a:extLst>
          </p:cNvPr>
          <p:cNvSpPr/>
          <p:nvPr/>
        </p:nvSpPr>
        <p:spPr>
          <a:xfrm>
            <a:off x="539552" y="1268760"/>
            <a:ext cx="8136904" cy="2352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2000" dirty="0">
                <a:latin typeface="Constantia" panose="02030602050306030303" pitchFamily="18" charset="0"/>
              </a:rPr>
              <a:t>Controllers usually </a:t>
            </a:r>
            <a:r>
              <a:rPr lang="en-GB" sz="2000" b="1" dirty="0">
                <a:solidFill>
                  <a:srgbClr val="0070C0"/>
                </a:solidFill>
                <a:latin typeface="Constantia" panose="02030602050306030303" pitchFamily="18" charset="0"/>
              </a:rPr>
              <a:t>don’t concern </a:t>
            </a:r>
            <a:r>
              <a:rPr lang="en-GB" sz="2000" dirty="0">
                <a:latin typeface="Constantia" panose="02030602050306030303" pitchFamily="18" charset="0"/>
              </a:rPr>
              <a:t>themselves with </a:t>
            </a:r>
            <a:r>
              <a:rPr lang="en-GB" sz="2000" b="1" dirty="0">
                <a:solidFill>
                  <a:srgbClr val="0070C0"/>
                </a:solidFill>
                <a:latin typeface="Constantia" panose="02030602050306030303" pitchFamily="18" charset="0"/>
              </a:rPr>
              <a:t>how resources </a:t>
            </a:r>
            <a:br>
              <a:rPr lang="en-GB" sz="2000" b="1" dirty="0">
                <a:solidFill>
                  <a:srgbClr val="0070C0"/>
                </a:solidFill>
                <a:latin typeface="Constantia" panose="02030602050306030303" pitchFamily="18" charset="0"/>
              </a:rPr>
            </a:br>
            <a:r>
              <a:rPr lang="en-GB" sz="2000" b="1" dirty="0">
                <a:solidFill>
                  <a:srgbClr val="0070C0"/>
                </a:solidFill>
                <a:latin typeface="Constantia" panose="02030602050306030303" pitchFamily="18" charset="0"/>
              </a:rPr>
              <a:t>will be represented. </a:t>
            </a:r>
            <a:r>
              <a:rPr lang="en-GB" sz="2000" dirty="0">
                <a:latin typeface="Constantia" panose="02030602050306030303" pitchFamily="18" charset="0"/>
              </a:rPr>
              <a:t>Controllers will deal with </a:t>
            </a:r>
            <a:r>
              <a:rPr lang="en-GB" sz="2000" b="1" dirty="0">
                <a:solidFill>
                  <a:srgbClr val="0070C0"/>
                </a:solidFill>
                <a:latin typeface="Constantia" panose="02030602050306030303" pitchFamily="18" charset="0"/>
              </a:rPr>
              <a:t>resources in terms </a:t>
            </a:r>
            <a:br>
              <a:rPr lang="en-GB" sz="2000" b="1" dirty="0">
                <a:solidFill>
                  <a:srgbClr val="0070C0"/>
                </a:solidFill>
                <a:latin typeface="Constantia" panose="02030602050306030303" pitchFamily="18" charset="0"/>
              </a:rPr>
            </a:br>
            <a:r>
              <a:rPr lang="en-GB" sz="2000" b="1" dirty="0">
                <a:solidFill>
                  <a:srgbClr val="0070C0"/>
                </a:solidFill>
                <a:latin typeface="Constantia" panose="02030602050306030303" pitchFamily="18" charset="0"/>
              </a:rPr>
              <a:t>of the Java objects that define them.</a:t>
            </a:r>
            <a:r>
              <a:rPr lang="en-GB" sz="2000" dirty="0">
                <a:latin typeface="Constantia" panose="02030602050306030303" pitchFamily="18" charset="0"/>
              </a:rPr>
              <a:t> But it’s not until after the </a:t>
            </a:r>
            <a:br>
              <a:rPr lang="en-GB" sz="2000" dirty="0">
                <a:latin typeface="Constantia" panose="02030602050306030303" pitchFamily="18" charset="0"/>
              </a:rPr>
            </a:br>
            <a:r>
              <a:rPr lang="en-GB" sz="2000" dirty="0">
                <a:latin typeface="Constantia" panose="02030602050306030303" pitchFamily="18" charset="0"/>
              </a:rPr>
              <a:t>controller has finished its works that the </a:t>
            </a:r>
            <a:r>
              <a:rPr lang="en-GB" sz="2000" b="1" dirty="0">
                <a:solidFill>
                  <a:srgbClr val="0070C0"/>
                </a:solidFill>
                <a:latin typeface="Constantia" panose="02030602050306030303" pitchFamily="18" charset="0"/>
              </a:rPr>
              <a:t>resource will be transformed into a form that best suits the client.</a:t>
            </a:r>
            <a:endParaRPr lang="en-US" sz="2000" b="1" dirty="0">
              <a:solidFill>
                <a:srgbClr val="0070C0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453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9AF62EEC-BB06-418A-88C5-ECD2C4792C47}"/>
              </a:ext>
            </a:extLst>
          </p:cNvPr>
          <p:cNvSpPr/>
          <p:nvPr/>
        </p:nvSpPr>
        <p:spPr>
          <a:xfrm>
            <a:off x="611560" y="1340768"/>
            <a:ext cx="79208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u="sng" dirty="0" err="1">
                <a:solidFill>
                  <a:srgbClr val="C00000"/>
                </a:solidFill>
                <a:latin typeface="Constantia" panose="02030602050306030303" pitchFamily="18" charset="0"/>
              </a:rPr>
              <a:t>Negotiatied</a:t>
            </a:r>
            <a:r>
              <a:rPr lang="en-US" altLang="en-US" sz="2000" b="1" u="sng" dirty="0">
                <a:solidFill>
                  <a:srgbClr val="C00000"/>
                </a:solidFill>
                <a:latin typeface="Constantia" panose="02030602050306030303" pitchFamily="18" charset="0"/>
              </a:rPr>
              <a:t> view base rendering</a:t>
            </a:r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0BA241CD-107B-4EAF-9DCE-A8A08122D89A}"/>
              </a:ext>
            </a:extLst>
          </p:cNvPr>
          <p:cNvSpPr/>
          <p:nvPr/>
        </p:nvSpPr>
        <p:spPr>
          <a:xfrm>
            <a:off x="431540" y="1916832"/>
            <a:ext cx="8280920" cy="96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2000" b="1" dirty="0">
                <a:solidFill>
                  <a:srgbClr val="0070C0"/>
                </a:solidFill>
                <a:latin typeface="Constantia" panose="02030602050306030303" pitchFamily="18" charset="0"/>
              </a:rPr>
              <a:t>Spring’s </a:t>
            </a:r>
            <a:r>
              <a:rPr lang="en-GB" sz="2000" b="1" dirty="0" err="1">
                <a:solidFill>
                  <a:srgbClr val="0070C0"/>
                </a:solidFill>
                <a:latin typeface="Constantia" panose="02030602050306030303" pitchFamily="18" charset="0"/>
              </a:rPr>
              <a:t>ContentNegotiatingViewResolver</a:t>
            </a:r>
            <a:r>
              <a:rPr lang="en-GB" sz="2000" b="1" dirty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GB" sz="2000" dirty="0">
                <a:latin typeface="Constantia" panose="02030602050306030303" pitchFamily="18" charset="0"/>
              </a:rPr>
              <a:t>is a special view resolver </a:t>
            </a:r>
            <a:br>
              <a:rPr lang="en-GB" sz="2000" dirty="0">
                <a:latin typeface="Constantia" panose="02030602050306030303" pitchFamily="18" charset="0"/>
              </a:rPr>
            </a:br>
            <a:r>
              <a:rPr lang="en-GB" sz="2000" dirty="0">
                <a:latin typeface="Constantia" panose="02030602050306030303" pitchFamily="18" charset="0"/>
              </a:rPr>
              <a:t>that takes </a:t>
            </a:r>
            <a:r>
              <a:rPr lang="en-GB" sz="2000" b="1" dirty="0">
                <a:solidFill>
                  <a:srgbClr val="0070C0"/>
                </a:solidFill>
                <a:latin typeface="Constantia" panose="02030602050306030303" pitchFamily="18" charset="0"/>
              </a:rPr>
              <a:t>the content type</a:t>
            </a:r>
            <a:r>
              <a:rPr lang="en-GB" sz="2000" b="1" dirty="0">
                <a:latin typeface="Constantia" panose="02030602050306030303" pitchFamily="18" charset="0"/>
              </a:rPr>
              <a:t> </a:t>
            </a:r>
            <a:r>
              <a:rPr lang="en-GB" sz="2000" dirty="0">
                <a:latin typeface="Constantia" panose="02030602050306030303" pitchFamily="18" charset="0"/>
              </a:rPr>
              <a:t>that the client wants into consideration.</a:t>
            </a:r>
            <a:endParaRPr lang="en-US" sz="2000" b="1" dirty="0">
              <a:solidFill>
                <a:srgbClr val="0070C0"/>
              </a:solidFill>
              <a:latin typeface="Constantia" panose="02030602050306030303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C48A0DA-8DF8-426A-86CD-91C1886EF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213"/>
            <a:ext cx="9144000" cy="78021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  <a:latin typeface="Constantia" panose="02030602050306030303" pitchFamily="18" charset="0"/>
              </a:rPr>
              <a:t>C. Representing resources</a:t>
            </a:r>
            <a:endParaRPr lang="ko-KR" altLang="en-US" dirty="0">
              <a:solidFill>
                <a:srgbClr val="00B050"/>
              </a:solidFill>
              <a:latin typeface="Constantia" panose="02030602050306030303" pitchFamily="18" charset="0"/>
            </a:endParaRPr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5679C335-B3EC-48A0-8522-309F04387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46" y="3060743"/>
            <a:ext cx="8172908" cy="339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518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9AF62EEC-BB06-418A-88C5-ECD2C4792C47}"/>
              </a:ext>
            </a:extLst>
          </p:cNvPr>
          <p:cNvSpPr/>
          <p:nvPr/>
        </p:nvSpPr>
        <p:spPr>
          <a:xfrm>
            <a:off x="611560" y="1340768"/>
            <a:ext cx="79208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GB" sz="2000" b="1" u="sng" dirty="0">
                <a:solidFill>
                  <a:srgbClr val="C00000"/>
                </a:solidFill>
                <a:latin typeface="Constantia" panose="02030602050306030303" pitchFamily="18" charset="0"/>
                <a:cs typeface="Calibri" panose="020F0502020204030204" pitchFamily="34" charset="0"/>
              </a:rPr>
              <a:t>HTTP message converters</a:t>
            </a:r>
            <a:endParaRPr lang="en-US" altLang="en-US" sz="2000" b="1" u="sng" dirty="0">
              <a:solidFill>
                <a:srgbClr val="C00000"/>
              </a:solidFill>
              <a:latin typeface="Constantia" panose="02030602050306030303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C48A0DA-8DF8-426A-86CD-91C1886EF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213"/>
            <a:ext cx="9144000" cy="78021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  <a:latin typeface="Constantia" panose="02030602050306030303" pitchFamily="18" charset="0"/>
              </a:rPr>
              <a:t>C. Representing resources</a:t>
            </a:r>
            <a:endParaRPr lang="ko-KR" altLang="en-US" dirty="0">
              <a:solidFill>
                <a:srgbClr val="00B050"/>
              </a:solidFill>
              <a:latin typeface="Constantia" panose="02030602050306030303" pitchFamily="18" charset="0"/>
            </a:endParaRPr>
          </a:p>
        </p:txBody>
      </p:sp>
      <p:pic>
        <p:nvPicPr>
          <p:cNvPr id="11" name="Hình ảnh 10">
            <a:extLst>
              <a:ext uri="{FF2B5EF4-FFF2-40B4-BE49-F238E27FC236}">
                <a16:creationId xmlns:a16="http://schemas.microsoft.com/office/drawing/2014/main" id="{2C799881-333B-4D4D-B11F-C76EE26BD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79" y="1964714"/>
            <a:ext cx="7560840" cy="1752318"/>
          </a:xfrm>
          <a:prstGeom prst="rect">
            <a:avLst/>
          </a:prstGeom>
        </p:spPr>
      </p:pic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8DA4C13E-CC3F-45F5-9FD3-E99D876E9A2F}"/>
              </a:ext>
            </a:extLst>
          </p:cNvPr>
          <p:cNvSpPr/>
          <p:nvPr/>
        </p:nvSpPr>
        <p:spPr>
          <a:xfrm>
            <a:off x="791579" y="3769170"/>
            <a:ext cx="7560840" cy="2814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2000" dirty="0">
                <a:latin typeface="Constantia" panose="02030602050306030303" pitchFamily="18" charset="0"/>
              </a:rPr>
              <a:t>For example, suppose the client has indicated via the request’s </a:t>
            </a:r>
            <a:br>
              <a:rPr lang="en-GB" sz="2000" dirty="0">
                <a:latin typeface="Constantia" panose="02030602050306030303" pitchFamily="18" charset="0"/>
              </a:rPr>
            </a:br>
            <a:r>
              <a:rPr lang="en-GB" sz="2000" dirty="0">
                <a:latin typeface="Constantia" panose="02030602050306030303" pitchFamily="18" charset="0"/>
              </a:rPr>
              <a:t>Accept header that it can </a:t>
            </a:r>
            <a:r>
              <a:rPr lang="en-GB" sz="2000" b="1" dirty="0">
                <a:solidFill>
                  <a:srgbClr val="0070C0"/>
                </a:solidFill>
                <a:latin typeface="Constantia" panose="02030602050306030303" pitchFamily="18" charset="0"/>
              </a:rPr>
              <a:t>accept application/json.</a:t>
            </a:r>
            <a:r>
              <a:rPr lang="en-GB" sz="2000" dirty="0">
                <a:latin typeface="Constantia" panose="02030602050306030303" pitchFamily="18" charset="0"/>
              </a:rPr>
              <a:t> Assuming that the </a:t>
            </a:r>
            <a:r>
              <a:rPr lang="en-GB" sz="2000" b="1" dirty="0">
                <a:solidFill>
                  <a:srgbClr val="0070C0"/>
                </a:solidFill>
                <a:latin typeface="Constantia" panose="02030602050306030303" pitchFamily="18" charset="0"/>
              </a:rPr>
              <a:t>Jackson JSON library </a:t>
            </a:r>
            <a:r>
              <a:rPr lang="en-GB" sz="2000" dirty="0">
                <a:latin typeface="Constantia" panose="02030602050306030303" pitchFamily="18" charset="0"/>
              </a:rPr>
              <a:t>is in the application’s </a:t>
            </a:r>
            <a:r>
              <a:rPr lang="en-GB" sz="2000" dirty="0" err="1">
                <a:latin typeface="Constantia" panose="02030602050306030303" pitchFamily="18" charset="0"/>
              </a:rPr>
              <a:t>classpath</a:t>
            </a:r>
            <a:r>
              <a:rPr lang="en-GB" sz="2000" dirty="0">
                <a:latin typeface="Constantia" panose="02030602050306030303" pitchFamily="18" charset="0"/>
              </a:rPr>
              <a:t>, the </a:t>
            </a:r>
            <a:br>
              <a:rPr lang="en-GB" sz="2000" dirty="0">
                <a:latin typeface="Constantia" panose="02030602050306030303" pitchFamily="18" charset="0"/>
              </a:rPr>
            </a:br>
            <a:r>
              <a:rPr lang="en-GB" sz="2000" dirty="0">
                <a:latin typeface="Constantia" panose="02030602050306030303" pitchFamily="18" charset="0"/>
              </a:rPr>
              <a:t>object returned from the handler method will be given to the </a:t>
            </a:r>
            <a:br>
              <a:rPr lang="en-GB" sz="2000" dirty="0">
                <a:latin typeface="Constantia" panose="02030602050306030303" pitchFamily="18" charset="0"/>
              </a:rPr>
            </a:br>
            <a:r>
              <a:rPr lang="en-GB" sz="2000" b="1" dirty="0" err="1">
                <a:solidFill>
                  <a:srgbClr val="0070C0"/>
                </a:solidFill>
                <a:latin typeface="Constantia" panose="02030602050306030303" pitchFamily="18" charset="0"/>
              </a:rPr>
              <a:t>MappingJacksonHttpMessageConverter</a:t>
            </a:r>
            <a:r>
              <a:rPr lang="en-GB" sz="2000" b="1" dirty="0">
                <a:solidFill>
                  <a:srgbClr val="0070C0"/>
                </a:solidFill>
                <a:latin typeface="Constantia" panose="02030602050306030303" pitchFamily="18" charset="0"/>
              </a:rPr>
              <a:t> for conversion into a JSON representation</a:t>
            </a:r>
            <a:r>
              <a:rPr lang="en-GB" sz="2000" dirty="0">
                <a:latin typeface="Constantia" panose="02030602050306030303" pitchFamily="18" charset="0"/>
              </a:rPr>
              <a:t> to be returned to the client. </a:t>
            </a:r>
            <a:endParaRPr lang="en-US" sz="20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294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Hình ảnh 7">
            <a:extLst>
              <a:ext uri="{FF2B5EF4-FFF2-40B4-BE49-F238E27FC236}">
                <a16:creationId xmlns:a16="http://schemas.microsoft.com/office/drawing/2014/main" id="{A7BAEDBE-81AC-499E-9365-F50BC2945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9144000" cy="6826045"/>
          </a:xfrm>
          <a:prstGeom prst="rect">
            <a:avLst/>
          </a:prstGeom>
        </p:spPr>
      </p:pic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1EE71007-D448-48A7-836B-3EE0F470B5D3}"/>
              </a:ext>
            </a:extLst>
          </p:cNvPr>
          <p:cNvSpPr/>
          <p:nvPr/>
        </p:nvSpPr>
        <p:spPr>
          <a:xfrm>
            <a:off x="107504" y="3284984"/>
            <a:ext cx="374441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66C489EA-C916-45DB-96CA-3E1BBBCFD31D}"/>
              </a:ext>
            </a:extLst>
          </p:cNvPr>
          <p:cNvSpPr/>
          <p:nvPr/>
        </p:nvSpPr>
        <p:spPr>
          <a:xfrm>
            <a:off x="4156720" y="3284984"/>
            <a:ext cx="4879776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87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9AF62EEC-BB06-418A-88C5-ECD2C4792C47}"/>
              </a:ext>
            </a:extLst>
          </p:cNvPr>
          <p:cNvSpPr/>
          <p:nvPr/>
        </p:nvSpPr>
        <p:spPr>
          <a:xfrm>
            <a:off x="0" y="1340768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u="sng" dirty="0">
                <a:solidFill>
                  <a:srgbClr val="C00000"/>
                </a:solidFill>
                <a:latin typeface="Constantia" panose="02030602050306030303" pitchFamily="18" charset="0"/>
              </a:rPr>
              <a:t>Receiving resources from request body</a:t>
            </a:r>
            <a:endParaRPr lang="en-US" sz="2000" b="1" u="sng" dirty="0">
              <a:solidFill>
                <a:srgbClr val="C00000"/>
              </a:solidFill>
              <a:latin typeface="Constantia" panose="02030602050306030303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C48A0DA-8DF8-426A-86CD-91C1886EF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213"/>
            <a:ext cx="9144000" cy="78021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  <a:latin typeface="Constantia" panose="02030602050306030303" pitchFamily="18" charset="0"/>
              </a:rPr>
              <a:t>C. Representing resources</a:t>
            </a:r>
            <a:endParaRPr lang="ko-KR" altLang="en-US" dirty="0">
              <a:solidFill>
                <a:srgbClr val="00B050"/>
              </a:solidFill>
              <a:latin typeface="Constantia" panose="02030602050306030303" pitchFamily="18" charset="0"/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ECF758D1-E408-4B82-A97D-7DE5BF6CC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123" y="1933476"/>
            <a:ext cx="7383753" cy="2176264"/>
          </a:xfrm>
          <a:prstGeom prst="rect">
            <a:avLst/>
          </a:prstGeom>
        </p:spPr>
      </p:pic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6FE14664-40FF-41F1-A77C-66BC03EF8B6B}"/>
              </a:ext>
            </a:extLst>
          </p:cNvPr>
          <p:cNvSpPr/>
          <p:nvPr/>
        </p:nvSpPr>
        <p:spPr>
          <a:xfrm>
            <a:off x="871719" y="4365104"/>
            <a:ext cx="738375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000" dirty="0">
                <a:latin typeface="Constantia" panose="02030602050306030303" pitchFamily="18" charset="0"/>
              </a:rPr>
              <a:t>The request’s </a:t>
            </a:r>
            <a:r>
              <a:rPr lang="en-GB" sz="2000" b="1" dirty="0">
                <a:solidFill>
                  <a:srgbClr val="0070C0"/>
                </a:solidFill>
                <a:latin typeface="Constantia" panose="02030602050306030303" pitchFamily="18" charset="0"/>
              </a:rPr>
              <a:t>Content-Type</a:t>
            </a:r>
            <a:r>
              <a:rPr lang="en-GB" sz="2000" dirty="0">
                <a:latin typeface="Constantia" panose="02030602050306030303" pitchFamily="18" charset="0"/>
              </a:rPr>
              <a:t> header must be set to </a:t>
            </a:r>
            <a:br>
              <a:rPr lang="en-GB" sz="2000" dirty="0">
                <a:latin typeface="Constantia" panose="02030602050306030303" pitchFamily="18" charset="0"/>
              </a:rPr>
            </a:br>
            <a:r>
              <a:rPr lang="en-GB" sz="2000" b="1" dirty="0">
                <a:solidFill>
                  <a:srgbClr val="0070C0"/>
                </a:solidFill>
                <a:latin typeface="Constantia" panose="02030602050306030303" pitchFamily="18" charset="0"/>
              </a:rPr>
              <a:t>application/json</a:t>
            </a:r>
          </a:p>
          <a:p>
            <a:pPr algn="just"/>
            <a:endParaRPr lang="en-GB" sz="2000" b="1" dirty="0">
              <a:latin typeface="Constantia" panose="02030602050306030303" pitchFamily="18" charset="0"/>
            </a:endParaRPr>
          </a:p>
          <a:p>
            <a:pPr algn="just"/>
            <a:r>
              <a:rPr lang="en-GB" sz="2000" b="1" dirty="0">
                <a:solidFill>
                  <a:srgbClr val="0070C0"/>
                </a:solidFill>
                <a:latin typeface="Constantia" panose="02030602050306030303" pitchFamily="18" charset="0"/>
              </a:rPr>
              <a:t>The Jackson JSON library must be available</a:t>
            </a:r>
            <a:r>
              <a:rPr lang="en-GB" sz="2000" dirty="0">
                <a:latin typeface="Constantia" panose="02030602050306030303" pitchFamily="18" charset="0"/>
              </a:rPr>
              <a:t> on the </a:t>
            </a:r>
            <a:br>
              <a:rPr lang="en-GB" sz="2000" dirty="0">
                <a:latin typeface="Constantia" panose="02030602050306030303" pitchFamily="18" charset="0"/>
              </a:rPr>
            </a:br>
            <a:r>
              <a:rPr lang="en-GB" sz="2000" dirty="0">
                <a:latin typeface="Constantia" panose="02030602050306030303" pitchFamily="18" charset="0"/>
              </a:rPr>
              <a:t>application’s </a:t>
            </a:r>
            <a:r>
              <a:rPr lang="en-GB" sz="2000" dirty="0" err="1">
                <a:latin typeface="Constantia" panose="02030602050306030303" pitchFamily="18" charset="0"/>
              </a:rPr>
              <a:t>classpath</a:t>
            </a:r>
            <a:r>
              <a:rPr lang="en-GB" sz="2000" dirty="0">
                <a:latin typeface="Constantia" panose="02030602050306030303" pitchFamily="18" charset="0"/>
              </a:rPr>
              <a:t>.</a:t>
            </a:r>
            <a:endParaRPr lang="en-US" sz="20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610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/>
          <p:cNvGrpSpPr/>
          <p:nvPr/>
        </p:nvGrpSpPr>
        <p:grpSpPr>
          <a:xfrm>
            <a:off x="2846088" y="2297532"/>
            <a:ext cx="5976663" cy="1977145"/>
            <a:chOff x="720001" y="1114639"/>
            <a:chExt cx="3059911" cy="1445594"/>
          </a:xfrm>
        </p:grpSpPr>
        <p:sp>
          <p:nvSpPr>
            <p:cNvPr id="62" name="TextBox 61"/>
            <p:cNvSpPr txBox="1"/>
            <p:nvPr/>
          </p:nvSpPr>
          <p:spPr>
            <a:xfrm>
              <a:off x="720001" y="1542199"/>
              <a:ext cx="3059911" cy="1018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tantia" panose="02030602050306030303" pitchFamily="18" charset="0"/>
                  <a:cs typeface="Arial" pitchFamily="34" charset="0"/>
                </a:rPr>
                <a:t>Rest templates operations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tantia" panose="02030602050306030303" pitchFamily="18" charset="0"/>
                  <a:cs typeface="Arial" pitchFamily="34" charset="0"/>
                </a:rPr>
                <a:t>GET – PUT – DELETE – POST resources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tantia" panose="02030602050306030303" pitchFamily="18" charset="0"/>
                  <a:cs typeface="Arial" pitchFamily="34" charset="0"/>
                </a:rPr>
                <a:t>Exchanging resources</a:t>
              </a:r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20001" y="1114639"/>
              <a:ext cx="3059911" cy="427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tantia" panose="02030602050306030303" pitchFamily="18" charset="0"/>
                  <a:cs typeface="Arial" pitchFamily="34" charset="0"/>
                </a:rPr>
                <a:t>D. Writing Rest Clients</a:t>
              </a:r>
              <a:endPara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</p:grpSp>
      <p:grpSp>
        <p:nvGrpSpPr>
          <p:cNvPr id="11" name="Nhóm 10">
            <a:extLst>
              <a:ext uri="{FF2B5EF4-FFF2-40B4-BE49-F238E27FC236}">
                <a16:creationId xmlns:a16="http://schemas.microsoft.com/office/drawing/2014/main" id="{5B2C231D-5CA0-439D-AD06-5E9F5FB6A725}"/>
              </a:ext>
            </a:extLst>
          </p:cNvPr>
          <p:cNvGrpSpPr/>
          <p:nvPr/>
        </p:nvGrpSpPr>
        <p:grpSpPr>
          <a:xfrm>
            <a:off x="737340" y="2408139"/>
            <a:ext cx="1755942" cy="1755942"/>
            <a:chOff x="2456018" y="2258194"/>
            <a:chExt cx="531721" cy="531721"/>
          </a:xfrm>
        </p:grpSpPr>
        <p:sp>
          <p:nvSpPr>
            <p:cNvPr id="12" name="Oval 80">
              <a:extLst>
                <a:ext uri="{FF2B5EF4-FFF2-40B4-BE49-F238E27FC236}">
                  <a16:creationId xmlns:a16="http://schemas.microsoft.com/office/drawing/2014/main" id="{AD0D6C2C-E8DD-40D5-A334-B80D9992E941}"/>
                </a:ext>
              </a:extLst>
            </p:cNvPr>
            <p:cNvSpPr/>
            <p:nvPr/>
          </p:nvSpPr>
          <p:spPr>
            <a:xfrm>
              <a:off x="2456018" y="2258194"/>
              <a:ext cx="531721" cy="53172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Round Same Side Corner Rectangle 6">
              <a:extLst>
                <a:ext uri="{FF2B5EF4-FFF2-40B4-BE49-F238E27FC236}">
                  <a16:creationId xmlns:a16="http://schemas.microsoft.com/office/drawing/2014/main" id="{C3A94DD4-018C-4BB8-ADE9-11F32F4C1182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676981" y="2344053"/>
              <a:ext cx="89795" cy="360000"/>
            </a:xfrm>
            <a:custGeom>
              <a:avLst/>
              <a:gdLst/>
              <a:ahLst/>
              <a:cxnLst/>
              <a:rect l="l" t="t" r="r" b="b"/>
              <a:pathLst>
                <a:path w="1035916" h="4153123">
                  <a:moveTo>
                    <a:pt x="277501" y="3759099"/>
                  </a:moveTo>
                  <a:lnTo>
                    <a:pt x="758408" y="3759099"/>
                  </a:lnTo>
                  <a:lnTo>
                    <a:pt x="517954" y="4153123"/>
                  </a:lnTo>
                  <a:close/>
                  <a:moveTo>
                    <a:pt x="42612" y="2944898"/>
                  </a:moveTo>
                  <a:cubicBezTo>
                    <a:pt x="153922" y="2941505"/>
                    <a:pt x="246502" y="2889483"/>
                    <a:pt x="275675" y="2819018"/>
                  </a:cubicBezTo>
                  <a:cubicBezTo>
                    <a:pt x="304648" y="2892614"/>
                    <a:pt x="403763" y="2945872"/>
                    <a:pt x="521107" y="2945872"/>
                  </a:cubicBezTo>
                  <a:cubicBezTo>
                    <a:pt x="638453" y="2945872"/>
                    <a:pt x="737567" y="2892613"/>
                    <a:pt x="766540" y="2819017"/>
                  </a:cubicBezTo>
                  <a:cubicBezTo>
                    <a:pt x="795133" y="2888142"/>
                    <a:pt x="884783" y="2939514"/>
                    <a:pt x="993299" y="2944464"/>
                  </a:cubicBezTo>
                  <a:lnTo>
                    <a:pt x="776840" y="3657264"/>
                  </a:lnTo>
                  <a:lnTo>
                    <a:pt x="258940" y="3657264"/>
                  </a:lnTo>
                  <a:close/>
                  <a:moveTo>
                    <a:pt x="809102" y="564558"/>
                  </a:moveTo>
                  <a:lnTo>
                    <a:pt x="1035914" y="564558"/>
                  </a:lnTo>
                  <a:lnTo>
                    <a:pt x="1035915" y="2838682"/>
                  </a:lnTo>
                  <a:cubicBezTo>
                    <a:pt x="1029586" y="2840409"/>
                    <a:pt x="1023074" y="2840731"/>
                    <a:pt x="1016490" y="2840731"/>
                  </a:cubicBezTo>
                  <a:cubicBezTo>
                    <a:pt x="901952" y="2840731"/>
                    <a:pt x="809102" y="2743612"/>
                    <a:pt x="809101" y="2623810"/>
                  </a:cubicBezTo>
                  <a:close/>
                  <a:moveTo>
                    <a:pt x="310569" y="564558"/>
                  </a:moveTo>
                  <a:lnTo>
                    <a:pt x="725347" y="564558"/>
                  </a:lnTo>
                  <a:lnTo>
                    <a:pt x="725347" y="2633342"/>
                  </a:lnTo>
                  <a:cubicBezTo>
                    <a:pt x="725347" y="2747880"/>
                    <a:pt x="632496" y="2840731"/>
                    <a:pt x="517958" y="2840731"/>
                  </a:cubicBezTo>
                  <a:cubicBezTo>
                    <a:pt x="403420" y="2840731"/>
                    <a:pt x="310569" y="2747880"/>
                    <a:pt x="310569" y="2633342"/>
                  </a:cubicBezTo>
                  <a:close/>
                  <a:moveTo>
                    <a:pt x="0" y="564557"/>
                  </a:moveTo>
                  <a:lnTo>
                    <a:pt x="226813" y="564557"/>
                  </a:lnTo>
                  <a:lnTo>
                    <a:pt x="226813" y="2623810"/>
                  </a:lnTo>
                  <a:cubicBezTo>
                    <a:pt x="226813" y="2743612"/>
                    <a:pt x="133962" y="2840731"/>
                    <a:pt x="19424" y="2840730"/>
                  </a:cubicBezTo>
                  <a:cubicBezTo>
                    <a:pt x="12841" y="2840730"/>
                    <a:pt x="6329" y="2840409"/>
                    <a:pt x="0" y="2838682"/>
                  </a:cubicBezTo>
                  <a:close/>
                  <a:moveTo>
                    <a:pt x="71964" y="71964"/>
                  </a:moveTo>
                  <a:cubicBezTo>
                    <a:pt x="116427" y="27501"/>
                    <a:pt x="177852" y="0"/>
                    <a:pt x="245701" y="0"/>
                  </a:cubicBezTo>
                  <a:lnTo>
                    <a:pt x="790215" y="0"/>
                  </a:lnTo>
                  <a:cubicBezTo>
                    <a:pt x="925912" y="0"/>
                    <a:pt x="1035916" y="110004"/>
                    <a:pt x="1035916" y="245701"/>
                  </a:cubicBezTo>
                  <a:cubicBezTo>
                    <a:pt x="1035916" y="327601"/>
                    <a:pt x="1035915" y="409501"/>
                    <a:pt x="1035915" y="491401"/>
                  </a:cubicBezTo>
                  <a:lnTo>
                    <a:pt x="0" y="491401"/>
                  </a:lnTo>
                  <a:lnTo>
                    <a:pt x="0" y="245701"/>
                  </a:lnTo>
                  <a:cubicBezTo>
                    <a:pt x="0" y="177853"/>
                    <a:pt x="27501" y="116427"/>
                    <a:pt x="71964" y="7196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107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213"/>
            <a:ext cx="9144000" cy="78021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  <a:latin typeface="Constantia" panose="02030602050306030303" pitchFamily="18" charset="0"/>
                <a:ea typeface="맑은 고딕" pitchFamily="50" charset="-127"/>
                <a:cs typeface="Angsana New" panose="020B0502040204020203" pitchFamily="18" charset="-34"/>
              </a:rPr>
              <a:t>Giving Spring Some Rest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3104331" y="1344493"/>
            <a:ext cx="3528392" cy="811846"/>
            <a:chOff x="720000" y="1114639"/>
            <a:chExt cx="3059912" cy="593583"/>
          </a:xfrm>
        </p:grpSpPr>
        <p:sp>
          <p:nvSpPr>
            <p:cNvPr id="62" name="TextBox 61"/>
            <p:cNvSpPr txBox="1"/>
            <p:nvPr/>
          </p:nvSpPr>
          <p:spPr>
            <a:xfrm>
              <a:off x="720000" y="1325669"/>
              <a:ext cx="3059911" cy="382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tantia" panose="02030602050306030303" pitchFamily="18" charset="0"/>
                  <a:cs typeface="Arial" pitchFamily="34" charset="0"/>
                </a:rPr>
                <a:t>Fundamental &amp; How Spring Support Rest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20001" y="1114639"/>
              <a:ext cx="3059911" cy="247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tantia" panose="02030602050306030303" pitchFamily="18" charset="0"/>
                  <a:cs typeface="Arial" pitchFamily="34" charset="0"/>
                </a:rPr>
                <a:t>A. Getting Rest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105261" y="2217011"/>
            <a:ext cx="4392488" cy="590853"/>
            <a:chOff x="720001" y="2431958"/>
            <a:chExt cx="3059911" cy="590853"/>
          </a:xfrm>
        </p:grpSpPr>
        <p:sp>
          <p:nvSpPr>
            <p:cNvPr id="74" name="TextBox 73"/>
            <p:cNvSpPr txBox="1"/>
            <p:nvPr/>
          </p:nvSpPr>
          <p:spPr>
            <a:xfrm>
              <a:off x="720001" y="2715034"/>
              <a:ext cx="30599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tantia" panose="02030602050306030303" pitchFamily="18" charset="0"/>
                  <a:cs typeface="Arial" pitchFamily="34" charset="0"/>
                </a:rPr>
                <a:t>Restless - Restful Controllers &amp; Rest verbs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20001" y="2431958"/>
              <a:ext cx="30599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tantia" panose="02030602050306030303" pitchFamily="18" charset="0"/>
                  <a:cs typeface="Arial" pitchFamily="34" charset="0"/>
                </a:rPr>
                <a:t>B. </a:t>
              </a: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tantia" panose="02030602050306030303" pitchFamily="18" charset="0"/>
                  <a:cs typeface="Arial" pitchFamily="34" charset="0"/>
                </a:rPr>
                <a:t>Writing Resource-oriented Controllers 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</p:grpSp>
      <p:sp>
        <p:nvSpPr>
          <p:cNvPr id="79" name="Oval 78"/>
          <p:cNvSpPr/>
          <p:nvPr/>
        </p:nvSpPr>
        <p:spPr>
          <a:xfrm>
            <a:off x="2456019" y="1411254"/>
            <a:ext cx="531721" cy="5317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Pie 24"/>
          <p:cNvSpPr/>
          <p:nvPr/>
        </p:nvSpPr>
        <p:spPr>
          <a:xfrm>
            <a:off x="2572610" y="1528673"/>
            <a:ext cx="298536" cy="296883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2456018" y="2258194"/>
            <a:ext cx="531721" cy="531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Round Same Side Corner Rectangle 6"/>
          <p:cNvSpPr>
            <a:spLocks noChangeAspect="1"/>
          </p:cNvSpPr>
          <p:nvPr/>
        </p:nvSpPr>
        <p:spPr>
          <a:xfrm rot="2700000">
            <a:off x="2676981" y="2344053"/>
            <a:ext cx="89795" cy="360000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05" name="Group 69">
            <a:extLst>
              <a:ext uri="{FF2B5EF4-FFF2-40B4-BE49-F238E27FC236}">
                <a16:creationId xmlns:a16="http://schemas.microsoft.com/office/drawing/2014/main" id="{8F6A6B17-210B-4777-BA82-6A91B6D82D99}"/>
              </a:ext>
            </a:extLst>
          </p:cNvPr>
          <p:cNvGrpSpPr/>
          <p:nvPr/>
        </p:nvGrpSpPr>
        <p:grpSpPr>
          <a:xfrm>
            <a:off x="3104331" y="3027046"/>
            <a:ext cx="3528392" cy="880777"/>
            <a:chOff x="720000" y="1114639"/>
            <a:chExt cx="3059912" cy="643982"/>
          </a:xfrm>
        </p:grpSpPr>
        <p:sp>
          <p:nvSpPr>
            <p:cNvPr id="106" name="TextBox 61">
              <a:extLst>
                <a:ext uri="{FF2B5EF4-FFF2-40B4-BE49-F238E27FC236}">
                  <a16:creationId xmlns:a16="http://schemas.microsoft.com/office/drawing/2014/main" id="{67C43075-B092-4770-B7FB-DAAE7CA4722A}"/>
                </a:ext>
              </a:extLst>
            </p:cNvPr>
            <p:cNvSpPr txBox="1"/>
            <p:nvPr/>
          </p:nvSpPr>
          <p:spPr>
            <a:xfrm>
              <a:off x="720000" y="1325669"/>
              <a:ext cx="3059911" cy="432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tantia" panose="02030602050306030303" pitchFamily="18" charset="0"/>
                  <a:cs typeface="Arial" pitchFamily="34" charset="0"/>
                </a:rPr>
                <a:t>Negotiating resource representation 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tantia" panose="02030602050306030303" pitchFamily="18" charset="0"/>
                  <a:cs typeface="Arial" pitchFamily="34" charset="0"/>
                </a:rPr>
                <a:t>HTTP message converters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107" name="TextBox 62">
              <a:extLst>
                <a:ext uri="{FF2B5EF4-FFF2-40B4-BE49-F238E27FC236}">
                  <a16:creationId xmlns:a16="http://schemas.microsoft.com/office/drawing/2014/main" id="{6848A4C0-F6B3-48DD-BBA1-F29B932B57B1}"/>
                </a:ext>
              </a:extLst>
            </p:cNvPr>
            <p:cNvSpPr txBox="1"/>
            <p:nvPr/>
          </p:nvSpPr>
          <p:spPr>
            <a:xfrm>
              <a:off x="720001" y="1114639"/>
              <a:ext cx="3059911" cy="247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tantia" panose="02030602050306030303" pitchFamily="18" charset="0"/>
                  <a:cs typeface="Arial" pitchFamily="34" charset="0"/>
                </a:rPr>
                <a:t>C. Representing Resources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</p:grpSp>
      <p:sp>
        <p:nvSpPr>
          <p:cNvPr id="108" name="Oval 78">
            <a:extLst>
              <a:ext uri="{FF2B5EF4-FFF2-40B4-BE49-F238E27FC236}">
                <a16:creationId xmlns:a16="http://schemas.microsoft.com/office/drawing/2014/main" id="{F3179CEC-ADAC-4C69-83EB-FB94528071FF}"/>
              </a:ext>
            </a:extLst>
          </p:cNvPr>
          <p:cNvSpPr/>
          <p:nvPr/>
        </p:nvSpPr>
        <p:spPr>
          <a:xfrm>
            <a:off x="2456018" y="3114649"/>
            <a:ext cx="531721" cy="5317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0" name="Parallelogram 15">
            <a:extLst>
              <a:ext uri="{FF2B5EF4-FFF2-40B4-BE49-F238E27FC236}">
                <a16:creationId xmlns:a16="http://schemas.microsoft.com/office/drawing/2014/main" id="{A5599670-A18A-4F46-92E9-0D5626E01616}"/>
              </a:ext>
            </a:extLst>
          </p:cNvPr>
          <p:cNvSpPr/>
          <p:nvPr/>
        </p:nvSpPr>
        <p:spPr>
          <a:xfrm rot="16200000">
            <a:off x="2577842" y="3222976"/>
            <a:ext cx="291063" cy="31506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1" name="Group 72">
            <a:extLst>
              <a:ext uri="{FF2B5EF4-FFF2-40B4-BE49-F238E27FC236}">
                <a16:creationId xmlns:a16="http://schemas.microsoft.com/office/drawing/2014/main" id="{CD67186E-38C7-465B-8FEF-084D5ACF44F3}"/>
              </a:ext>
            </a:extLst>
          </p:cNvPr>
          <p:cNvGrpSpPr/>
          <p:nvPr/>
        </p:nvGrpSpPr>
        <p:grpSpPr>
          <a:xfrm>
            <a:off x="3104331" y="4077096"/>
            <a:ext cx="3362290" cy="1133758"/>
            <a:chOff x="720001" y="2431958"/>
            <a:chExt cx="3059911" cy="1133758"/>
          </a:xfrm>
        </p:grpSpPr>
        <p:sp>
          <p:nvSpPr>
            <p:cNvPr id="112" name="TextBox 73">
              <a:extLst>
                <a:ext uri="{FF2B5EF4-FFF2-40B4-BE49-F238E27FC236}">
                  <a16:creationId xmlns:a16="http://schemas.microsoft.com/office/drawing/2014/main" id="{65766DDD-9707-4002-A90C-8C86D41B82C3}"/>
                </a:ext>
              </a:extLst>
            </p:cNvPr>
            <p:cNvSpPr txBox="1"/>
            <p:nvPr/>
          </p:nvSpPr>
          <p:spPr>
            <a:xfrm>
              <a:off x="720001" y="2715034"/>
              <a:ext cx="3059911" cy="850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tantia" panose="02030602050306030303" pitchFamily="18" charset="0"/>
                  <a:cs typeface="Arial" pitchFamily="34" charset="0"/>
                </a:rPr>
                <a:t>Rest templates operations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tantia" panose="02030602050306030303" pitchFamily="18" charset="0"/>
                  <a:cs typeface="Arial" pitchFamily="34" charset="0"/>
                </a:rPr>
                <a:t>GET – PUT – DELETE – POST resources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tantia" panose="02030602050306030303" pitchFamily="18" charset="0"/>
                  <a:cs typeface="Arial" pitchFamily="34" charset="0"/>
                </a:rPr>
                <a:t>Exchanging resources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113" name="TextBox 74">
              <a:extLst>
                <a:ext uri="{FF2B5EF4-FFF2-40B4-BE49-F238E27FC236}">
                  <a16:creationId xmlns:a16="http://schemas.microsoft.com/office/drawing/2014/main" id="{21FAD47C-49E8-4C47-B8DC-CFC245B32327}"/>
                </a:ext>
              </a:extLst>
            </p:cNvPr>
            <p:cNvSpPr txBox="1"/>
            <p:nvPr/>
          </p:nvSpPr>
          <p:spPr>
            <a:xfrm>
              <a:off x="720001" y="2431958"/>
              <a:ext cx="30599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tantia" panose="02030602050306030303" pitchFamily="18" charset="0"/>
                  <a:cs typeface="Arial" pitchFamily="34" charset="0"/>
                </a:rPr>
                <a:t>D. Writing Rest Clients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</p:grpSp>
      <p:sp>
        <p:nvSpPr>
          <p:cNvPr id="114" name="Oval 80">
            <a:extLst>
              <a:ext uri="{FF2B5EF4-FFF2-40B4-BE49-F238E27FC236}">
                <a16:creationId xmlns:a16="http://schemas.microsoft.com/office/drawing/2014/main" id="{302B268C-5A9D-42AF-9FE1-7A276261D475}"/>
              </a:ext>
            </a:extLst>
          </p:cNvPr>
          <p:cNvSpPr/>
          <p:nvPr/>
        </p:nvSpPr>
        <p:spPr>
          <a:xfrm>
            <a:off x="2455751" y="4149789"/>
            <a:ext cx="531721" cy="531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6" name="Rectangle 9">
            <a:extLst>
              <a:ext uri="{FF2B5EF4-FFF2-40B4-BE49-F238E27FC236}">
                <a16:creationId xmlns:a16="http://schemas.microsoft.com/office/drawing/2014/main" id="{F4DF5BA9-ACCB-4A90-8127-3A134AA99B8F}"/>
              </a:ext>
            </a:extLst>
          </p:cNvPr>
          <p:cNvSpPr/>
          <p:nvPr/>
        </p:nvSpPr>
        <p:spPr>
          <a:xfrm>
            <a:off x="2589247" y="4291744"/>
            <a:ext cx="264728" cy="2478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2" name="Group 69">
            <a:extLst>
              <a:ext uri="{FF2B5EF4-FFF2-40B4-BE49-F238E27FC236}">
                <a16:creationId xmlns:a16="http://schemas.microsoft.com/office/drawing/2014/main" id="{50F3426B-139D-45D7-A5E4-0709B1B71588}"/>
              </a:ext>
            </a:extLst>
          </p:cNvPr>
          <p:cNvGrpSpPr/>
          <p:nvPr/>
        </p:nvGrpSpPr>
        <p:grpSpPr>
          <a:xfrm>
            <a:off x="3104331" y="5380128"/>
            <a:ext cx="3528392" cy="880775"/>
            <a:chOff x="720000" y="1114639"/>
            <a:chExt cx="3059912" cy="643980"/>
          </a:xfrm>
        </p:grpSpPr>
        <p:sp>
          <p:nvSpPr>
            <p:cNvPr id="123" name="TextBox 61">
              <a:extLst>
                <a:ext uri="{FF2B5EF4-FFF2-40B4-BE49-F238E27FC236}">
                  <a16:creationId xmlns:a16="http://schemas.microsoft.com/office/drawing/2014/main" id="{96B23F7D-0A72-440A-9C99-958688FA0E1F}"/>
                </a:ext>
              </a:extLst>
            </p:cNvPr>
            <p:cNvSpPr txBox="1"/>
            <p:nvPr/>
          </p:nvSpPr>
          <p:spPr>
            <a:xfrm>
              <a:off x="720000" y="1325668"/>
              <a:ext cx="3059911" cy="432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tantia" panose="02030602050306030303" pitchFamily="18" charset="0"/>
                  <a:cs typeface="Arial" pitchFamily="34" charset="0"/>
                </a:rPr>
                <a:t>Rendering hidden method fields in JSP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tantia" panose="02030602050306030303" pitchFamily="18" charset="0"/>
                  <a:cs typeface="Arial" pitchFamily="34" charset="0"/>
                </a:rPr>
                <a:t>Unmasking the real requests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124" name="TextBox 62">
              <a:extLst>
                <a:ext uri="{FF2B5EF4-FFF2-40B4-BE49-F238E27FC236}">
                  <a16:creationId xmlns:a16="http://schemas.microsoft.com/office/drawing/2014/main" id="{1A5D36C3-073F-4DD3-819F-415C5C1B973D}"/>
                </a:ext>
              </a:extLst>
            </p:cNvPr>
            <p:cNvSpPr txBox="1"/>
            <p:nvPr/>
          </p:nvSpPr>
          <p:spPr>
            <a:xfrm>
              <a:off x="720001" y="1114639"/>
              <a:ext cx="3059911" cy="247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tantia" panose="02030602050306030303" pitchFamily="18" charset="0"/>
                  <a:cs typeface="Arial" pitchFamily="34" charset="0"/>
                </a:rPr>
                <a:t>E. Submitting RESTful forms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</p:grpSp>
      <p:sp>
        <p:nvSpPr>
          <p:cNvPr id="125" name="Oval 78">
            <a:extLst>
              <a:ext uri="{FF2B5EF4-FFF2-40B4-BE49-F238E27FC236}">
                <a16:creationId xmlns:a16="http://schemas.microsoft.com/office/drawing/2014/main" id="{FDB97CA7-E85E-418C-8696-3619B4445142}"/>
              </a:ext>
            </a:extLst>
          </p:cNvPr>
          <p:cNvSpPr/>
          <p:nvPr/>
        </p:nvSpPr>
        <p:spPr>
          <a:xfrm>
            <a:off x="2455751" y="5446746"/>
            <a:ext cx="531721" cy="5317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72" name="Rectangle 16">
            <a:extLst>
              <a:ext uri="{FF2B5EF4-FFF2-40B4-BE49-F238E27FC236}">
                <a16:creationId xmlns:a16="http://schemas.microsoft.com/office/drawing/2014/main" id="{A7B299ED-97A7-44AB-B170-93FE5D015853}"/>
              </a:ext>
            </a:extLst>
          </p:cNvPr>
          <p:cNvSpPr/>
          <p:nvPr/>
        </p:nvSpPr>
        <p:spPr>
          <a:xfrm rot="2700000">
            <a:off x="2621330" y="5535334"/>
            <a:ext cx="200561" cy="35956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022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9AF62EEC-BB06-418A-88C5-ECD2C4792C47}"/>
              </a:ext>
            </a:extLst>
          </p:cNvPr>
          <p:cNvSpPr/>
          <p:nvPr/>
        </p:nvSpPr>
        <p:spPr>
          <a:xfrm>
            <a:off x="0" y="1340768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 err="1">
                <a:solidFill>
                  <a:srgbClr val="C00000"/>
                </a:solidFill>
                <a:latin typeface="Constantia" panose="02030602050306030303" pitchFamily="18" charset="0"/>
              </a:rPr>
              <a:t>RestTemplate’s</a:t>
            </a:r>
            <a:r>
              <a:rPr lang="en-US" sz="2000" b="1" u="sng" dirty="0">
                <a:solidFill>
                  <a:srgbClr val="C00000"/>
                </a:solidFill>
                <a:latin typeface="Constantia" panose="02030602050306030303" pitchFamily="18" charset="0"/>
              </a:rPr>
              <a:t> operations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C48A0DA-8DF8-426A-86CD-91C1886EF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213"/>
            <a:ext cx="9144000" cy="78021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  <a:latin typeface="Constantia" panose="02030602050306030303" pitchFamily="18" charset="0"/>
              </a:rPr>
              <a:t>D. Writing Rest Clients</a:t>
            </a:r>
            <a:endParaRPr lang="ko-KR" altLang="en-US" dirty="0">
              <a:solidFill>
                <a:srgbClr val="00B050"/>
              </a:solidFill>
              <a:latin typeface="Constantia" panose="02030602050306030303" pitchFamily="18" charset="0"/>
            </a:endParaRP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95B6322C-8019-4779-A2EF-F2C09C847B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51295"/>
              </p:ext>
            </p:extLst>
          </p:nvPr>
        </p:nvGraphicFramePr>
        <p:xfrm>
          <a:off x="-1" y="1916832"/>
          <a:ext cx="9144001" cy="354182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66467">
                  <a:extLst>
                    <a:ext uri="{9D8B030D-6E8A-4147-A177-3AD203B41FA5}">
                      <a16:colId xmlns:a16="http://schemas.microsoft.com/office/drawing/2014/main" val="2426412498"/>
                    </a:ext>
                  </a:extLst>
                </a:gridCol>
                <a:gridCol w="6977534">
                  <a:extLst>
                    <a:ext uri="{9D8B030D-6E8A-4147-A177-3AD203B41FA5}">
                      <a16:colId xmlns:a16="http://schemas.microsoft.com/office/drawing/2014/main" val="2794229979"/>
                    </a:ext>
                  </a:extLst>
                </a:gridCol>
              </a:tblGrid>
              <a:tr h="3225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Constantia" panose="02030602050306030303" pitchFamily="18" charset="0"/>
                        </a:rPr>
                        <a:t>Method</a:t>
                      </a:r>
                    </a:p>
                  </a:txBody>
                  <a:tcPr marL="79509" marR="79509" marT="39755" marB="3975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Constantia" panose="02030602050306030303" pitchFamily="18" charset="0"/>
                        </a:rPr>
                        <a:t>Description</a:t>
                      </a:r>
                    </a:p>
                  </a:txBody>
                  <a:tcPr marL="79509" marR="79509" marT="39755" marB="39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55217398"/>
                  </a:ext>
                </a:extLst>
              </a:tr>
              <a:tr h="3225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Constantia" panose="02030602050306030303" pitchFamily="18" charset="0"/>
                        </a:rPr>
                        <a:t>delete()</a:t>
                      </a:r>
                    </a:p>
                  </a:txBody>
                  <a:tcPr marL="79509" marR="79509" marT="39755" marB="3975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Constantia" panose="02030602050306030303" pitchFamily="18" charset="0"/>
                        </a:rPr>
                        <a:t>Performs an HTTP DELETE on a resource at a specified URL. </a:t>
                      </a:r>
                    </a:p>
                  </a:txBody>
                  <a:tcPr marL="79509" marR="79509" marT="39755" marB="39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51464456"/>
                  </a:ext>
                </a:extLst>
              </a:tr>
              <a:tr h="56556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Constantia" panose="02030602050306030303" pitchFamily="18" charset="0"/>
                        </a:rPr>
                        <a:t>exchange()</a:t>
                      </a:r>
                    </a:p>
                  </a:txBody>
                  <a:tcPr marL="79509" marR="79509" marT="39755" marB="3975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Constantia" panose="02030602050306030303" pitchFamily="18" charset="0"/>
                        </a:rPr>
                        <a:t>Executes a specified HTTP method against the URL, returning a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 err="1">
                          <a:latin typeface="Constantia" panose="02030602050306030303" pitchFamily="18" charset="0"/>
                        </a:rPr>
                        <a:t>ResponseEntity</a:t>
                      </a:r>
                      <a:r>
                        <a:rPr lang="en-US" sz="1600" dirty="0">
                          <a:latin typeface="Constantia" panose="02030602050306030303" pitchFamily="18" charset="0"/>
                        </a:rPr>
                        <a:t> containing an object mapped from the response body. </a:t>
                      </a:r>
                    </a:p>
                  </a:txBody>
                  <a:tcPr marL="79509" marR="79509" marT="39755" marB="39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00893042"/>
                  </a:ext>
                </a:extLst>
              </a:tr>
              <a:tr h="56556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Constantia" panose="02030602050306030303" pitchFamily="18" charset="0"/>
                        </a:rPr>
                        <a:t>execute()</a:t>
                      </a:r>
                    </a:p>
                  </a:txBody>
                  <a:tcPr marL="79509" marR="79509" marT="39755" marB="3975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Constantia" panose="02030602050306030303" pitchFamily="18" charset="0"/>
                        </a:rPr>
                        <a:t>Executes a specified HTTP method against the URL, returning an object mapped from the response body. </a:t>
                      </a:r>
                    </a:p>
                  </a:txBody>
                  <a:tcPr marL="79509" marR="79509" marT="39755" marB="39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57591851"/>
                  </a:ext>
                </a:extLst>
              </a:tr>
              <a:tr h="56556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 err="1">
                          <a:latin typeface="Constantia" panose="02030602050306030303" pitchFamily="18" charset="0"/>
                        </a:rPr>
                        <a:t>getForEntity</a:t>
                      </a:r>
                      <a:r>
                        <a:rPr lang="en-US" sz="1600" dirty="0">
                          <a:latin typeface="Constantia" panose="02030602050306030303" pitchFamily="18" charset="0"/>
                        </a:rPr>
                        <a:t>()</a:t>
                      </a:r>
                    </a:p>
                  </a:txBody>
                  <a:tcPr marL="79509" marR="79509" marT="39755" marB="3975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Constantia" panose="02030602050306030303" pitchFamily="18" charset="0"/>
                        </a:rPr>
                        <a:t>Sends an HTTP GET request, returning a </a:t>
                      </a:r>
                      <a:r>
                        <a:rPr lang="en-US" sz="1600" dirty="0" err="1">
                          <a:latin typeface="Constantia" panose="02030602050306030303" pitchFamily="18" charset="0"/>
                        </a:rPr>
                        <a:t>ResponseEntity</a:t>
                      </a:r>
                      <a:r>
                        <a:rPr lang="en-US" sz="1600" dirty="0">
                          <a:latin typeface="Constantia" panose="02030602050306030303" pitchFamily="18" charset="0"/>
                        </a:rPr>
                        <a:t> containing the response body as mapped to an object. </a:t>
                      </a:r>
                    </a:p>
                  </a:txBody>
                  <a:tcPr marL="79509" marR="79509" marT="39755" marB="39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13937589"/>
                  </a:ext>
                </a:extLst>
              </a:tr>
              <a:tr h="3225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 err="1">
                          <a:latin typeface="Constantia" panose="02030602050306030303" pitchFamily="18" charset="0"/>
                        </a:rPr>
                        <a:t>getForObject</a:t>
                      </a:r>
                      <a:r>
                        <a:rPr lang="en-US" sz="1600" dirty="0">
                          <a:latin typeface="Constantia" panose="02030602050306030303" pitchFamily="18" charset="0"/>
                        </a:rPr>
                        <a:t>()</a:t>
                      </a:r>
                    </a:p>
                  </a:txBody>
                  <a:tcPr marL="79509" marR="79509" marT="39755" marB="3975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Constantia" panose="02030602050306030303" pitchFamily="18" charset="0"/>
                        </a:rPr>
                        <a:t>GETs a resource, returning the response body as mapped to an object. </a:t>
                      </a:r>
                    </a:p>
                  </a:txBody>
                  <a:tcPr marL="79509" marR="79509" marT="39755" marB="39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35198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5322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9AF62EEC-BB06-418A-88C5-ECD2C4792C47}"/>
              </a:ext>
            </a:extLst>
          </p:cNvPr>
          <p:cNvSpPr/>
          <p:nvPr/>
        </p:nvSpPr>
        <p:spPr>
          <a:xfrm>
            <a:off x="0" y="1340768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 err="1">
                <a:solidFill>
                  <a:srgbClr val="C00000"/>
                </a:solidFill>
                <a:latin typeface="Constantia" panose="02030602050306030303" pitchFamily="18" charset="0"/>
              </a:rPr>
              <a:t>RestTemplate’s</a:t>
            </a:r>
            <a:r>
              <a:rPr lang="en-US" sz="2000" b="1" u="sng" dirty="0">
                <a:solidFill>
                  <a:srgbClr val="C00000"/>
                </a:solidFill>
                <a:latin typeface="Constantia" panose="02030602050306030303" pitchFamily="18" charset="0"/>
              </a:rPr>
              <a:t> operations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C48A0DA-8DF8-426A-86CD-91C1886EF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213"/>
            <a:ext cx="9144000" cy="78021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  <a:latin typeface="Constantia" panose="02030602050306030303" pitchFamily="18" charset="0"/>
              </a:rPr>
              <a:t>D. Writing Rest Clients</a:t>
            </a:r>
            <a:endParaRPr lang="ko-KR" altLang="en-US" dirty="0">
              <a:solidFill>
                <a:srgbClr val="00B050"/>
              </a:solidFill>
              <a:latin typeface="Constantia" panose="02030602050306030303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94EB28E-9714-462F-941A-5D738153B3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2988219"/>
              </p:ext>
            </p:extLst>
          </p:nvPr>
        </p:nvGraphicFramePr>
        <p:xfrm>
          <a:off x="0" y="1916832"/>
          <a:ext cx="9144000" cy="403275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66466">
                  <a:extLst>
                    <a:ext uri="{9D8B030D-6E8A-4147-A177-3AD203B41FA5}">
                      <a16:colId xmlns:a16="http://schemas.microsoft.com/office/drawing/2014/main" val="2426412498"/>
                    </a:ext>
                  </a:extLst>
                </a:gridCol>
                <a:gridCol w="6977534">
                  <a:extLst>
                    <a:ext uri="{9D8B030D-6E8A-4147-A177-3AD203B41FA5}">
                      <a16:colId xmlns:a16="http://schemas.microsoft.com/office/drawing/2014/main" val="2794229979"/>
                    </a:ext>
                  </a:extLst>
                </a:gridCol>
              </a:tblGrid>
              <a:tr h="3759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Constantia" panose="02030602050306030303" pitchFamily="18" charset="0"/>
                        </a:rPr>
                        <a:t>Method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Constantia" panose="02030602050306030303" pitchFamily="18" charset="0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55217398"/>
                  </a:ext>
                </a:extLst>
              </a:tr>
              <a:tr h="64890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 dirty="0" err="1">
                          <a:latin typeface="Constantia" panose="02030602050306030303" pitchFamily="18" charset="0"/>
                        </a:rPr>
                        <a:t>headForHeaders</a:t>
                      </a:r>
                      <a:r>
                        <a:rPr lang="en-US" sz="1600" dirty="0">
                          <a:latin typeface="Constantia" panose="02030602050306030303" pitchFamily="18" charset="0"/>
                        </a:rPr>
                        <a:t>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Constantia" panose="02030602050306030303" pitchFamily="18" charset="0"/>
                        </a:rPr>
                        <a:t>Sends an HTTP HEAD request, returning the HTTP headers for the specified resource URL.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51464456"/>
                  </a:ext>
                </a:extLst>
              </a:tr>
              <a:tr h="64890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 dirty="0" err="1">
                          <a:latin typeface="Constantia" panose="02030602050306030303" pitchFamily="18" charset="0"/>
                        </a:rPr>
                        <a:t>optionsForAllow</a:t>
                      </a:r>
                      <a:r>
                        <a:rPr lang="en-US" sz="1600" dirty="0">
                          <a:latin typeface="Constantia" panose="02030602050306030303" pitchFamily="18" charset="0"/>
                        </a:rPr>
                        <a:t>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Constantia" panose="02030602050306030303" pitchFamily="18" charset="0"/>
                        </a:rPr>
                        <a:t>Sends an HTTP OPTIONS request, returning the Allow header for the </a:t>
                      </a:r>
                      <a:br>
                        <a:rPr lang="en-US" sz="1600" dirty="0">
                          <a:latin typeface="Constantia" panose="02030602050306030303" pitchFamily="18" charset="0"/>
                        </a:rPr>
                      </a:br>
                      <a:r>
                        <a:rPr lang="en-US" sz="1600" dirty="0">
                          <a:latin typeface="Constantia" panose="02030602050306030303" pitchFamily="18" charset="0"/>
                        </a:rPr>
                        <a:t>specified URL.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00893042"/>
                  </a:ext>
                </a:extLst>
              </a:tr>
              <a:tr h="64890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 dirty="0" err="1">
                          <a:latin typeface="Constantia" panose="02030602050306030303" pitchFamily="18" charset="0"/>
                        </a:rPr>
                        <a:t>postForEntity</a:t>
                      </a:r>
                      <a:r>
                        <a:rPr lang="en-US" sz="1600" dirty="0">
                          <a:latin typeface="Constantia" panose="02030602050306030303" pitchFamily="18" charset="0"/>
                        </a:rPr>
                        <a:t>()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Constantia" panose="02030602050306030303" pitchFamily="18" charset="0"/>
                        </a:rPr>
                        <a:t>POSTs data, returning a </a:t>
                      </a:r>
                      <a:r>
                        <a:rPr lang="en-US" sz="1600" dirty="0" err="1">
                          <a:latin typeface="Constantia" panose="02030602050306030303" pitchFamily="18" charset="0"/>
                        </a:rPr>
                        <a:t>ResponseEntity</a:t>
                      </a:r>
                      <a:r>
                        <a:rPr lang="en-US" sz="1600" dirty="0">
                          <a:latin typeface="Constantia" panose="02030602050306030303" pitchFamily="18" charset="0"/>
                        </a:rPr>
                        <a:t> that contains an object mapped from the response body.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57591851"/>
                  </a:ext>
                </a:extLst>
              </a:tr>
              <a:tr h="37595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 dirty="0" err="1">
                          <a:latin typeface="Constantia" panose="02030602050306030303" pitchFamily="18" charset="0"/>
                        </a:rPr>
                        <a:t>postForLocation</a:t>
                      </a:r>
                      <a:r>
                        <a:rPr lang="en-US" sz="1600" dirty="0">
                          <a:latin typeface="Constantia" panose="02030602050306030303" pitchFamily="18" charset="0"/>
                        </a:rPr>
                        <a:t>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Constantia" panose="02030602050306030303" pitchFamily="18" charset="0"/>
                        </a:rPr>
                        <a:t>POSTs data, returning the URL of the new resource.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13937589"/>
                  </a:ext>
                </a:extLst>
              </a:tr>
              <a:tr h="37595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 dirty="0" err="1">
                          <a:latin typeface="Constantia" panose="02030602050306030303" pitchFamily="18" charset="0"/>
                        </a:rPr>
                        <a:t>postForObject</a:t>
                      </a:r>
                      <a:r>
                        <a:rPr lang="en-US" sz="1600" dirty="0">
                          <a:latin typeface="Constantia" panose="02030602050306030303" pitchFamily="18" charset="0"/>
                        </a:rPr>
                        <a:t>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Constantia" panose="02030602050306030303" pitchFamily="18" charset="0"/>
                        </a:rPr>
                        <a:t>POSTs data, returning the response body as mapped to an object.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35198380"/>
                  </a:ext>
                </a:extLst>
              </a:tr>
              <a:tr h="37595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Constantia" panose="02030602050306030303" pitchFamily="18" charset="0"/>
                        </a:rPr>
                        <a:t>put()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Constantia" panose="02030602050306030303" pitchFamily="18" charset="0"/>
                        </a:rPr>
                        <a:t>PUTs a resource to the specified URL.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15289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1721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9AF62EEC-BB06-418A-88C5-ECD2C4792C47}"/>
              </a:ext>
            </a:extLst>
          </p:cNvPr>
          <p:cNvSpPr/>
          <p:nvPr/>
        </p:nvSpPr>
        <p:spPr>
          <a:xfrm>
            <a:off x="0" y="1340768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 err="1">
                <a:solidFill>
                  <a:srgbClr val="C00000"/>
                </a:solidFill>
                <a:latin typeface="Constantia" panose="02030602050306030303" pitchFamily="18" charset="0"/>
              </a:rPr>
              <a:t>GETting</a:t>
            </a:r>
            <a:r>
              <a:rPr lang="en-US" sz="2000" b="1" u="sng" dirty="0">
                <a:solidFill>
                  <a:srgbClr val="C00000"/>
                </a:solidFill>
                <a:latin typeface="Constantia" panose="02030602050306030303" pitchFamily="18" charset="0"/>
              </a:rPr>
              <a:t> resources - </a:t>
            </a:r>
            <a:r>
              <a:rPr lang="en-US" sz="2000" b="1" u="sng" dirty="0" err="1">
                <a:solidFill>
                  <a:srgbClr val="C00000"/>
                </a:solidFill>
                <a:latin typeface="Constantia" panose="02030602050306030303" pitchFamily="18" charset="0"/>
              </a:rPr>
              <a:t>Defination</a:t>
            </a:r>
            <a:endParaRPr lang="en-US" sz="2000" b="1" u="sng" dirty="0">
              <a:solidFill>
                <a:srgbClr val="C00000"/>
              </a:solidFill>
              <a:latin typeface="Constantia" panose="02030602050306030303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C48A0DA-8DF8-426A-86CD-91C1886EF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213"/>
            <a:ext cx="9144000" cy="78021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  <a:latin typeface="Constantia" panose="02030602050306030303" pitchFamily="18" charset="0"/>
              </a:rPr>
              <a:t>D. Writing Rest Clients</a:t>
            </a:r>
            <a:endParaRPr lang="ko-KR" altLang="en-US" dirty="0">
              <a:solidFill>
                <a:srgbClr val="00B050"/>
              </a:solidFill>
              <a:latin typeface="Constantia" panose="02030602050306030303" pitchFamily="18" charset="0"/>
            </a:endParaRPr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DEA30065-DFB1-4919-9FFA-DDBEAAEBB8AA}"/>
              </a:ext>
            </a:extLst>
          </p:cNvPr>
          <p:cNvSpPr/>
          <p:nvPr/>
        </p:nvSpPr>
        <p:spPr>
          <a:xfrm>
            <a:off x="960411" y="3534113"/>
            <a:ext cx="72231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solidFill>
                  <a:srgbClr val="0070C0"/>
                </a:solidFill>
                <a:latin typeface="Constantia" panose="02030602050306030303" pitchFamily="18" charset="0"/>
              </a:rPr>
              <a:t>getForObject</a:t>
            </a:r>
            <a:r>
              <a:rPr lang="en-US" sz="2000" b="1" dirty="0">
                <a:solidFill>
                  <a:srgbClr val="0070C0"/>
                </a:solidFill>
                <a:latin typeface="Constantia" panose="02030602050306030303" pitchFamily="18" charset="0"/>
              </a:rPr>
              <a:t>: </a:t>
            </a:r>
            <a:r>
              <a:rPr lang="en-US" sz="2000" dirty="0">
                <a:latin typeface="Constantia" panose="02030602050306030303" pitchFamily="18" charset="0"/>
              </a:rPr>
              <a:t>Returns an object of the type requested</a:t>
            </a:r>
          </a:p>
        </p:txBody>
      </p: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95432C17-79EB-46D1-8ACA-7570E9BED430}"/>
              </a:ext>
            </a:extLst>
          </p:cNvPr>
          <p:cNvSpPr/>
          <p:nvPr/>
        </p:nvSpPr>
        <p:spPr>
          <a:xfrm>
            <a:off x="960411" y="5784615"/>
            <a:ext cx="7223171" cy="860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000" b="1" dirty="0" err="1">
                <a:solidFill>
                  <a:srgbClr val="0070C0"/>
                </a:solidFill>
                <a:latin typeface="Constantia" panose="02030602050306030303" pitchFamily="18" charset="0"/>
              </a:rPr>
              <a:t>getForEntity</a:t>
            </a:r>
            <a:r>
              <a:rPr lang="en-US" sz="2000" b="1" dirty="0">
                <a:solidFill>
                  <a:srgbClr val="0070C0"/>
                </a:solidFill>
                <a:latin typeface="Constantia" panose="02030602050306030303" pitchFamily="18" charset="0"/>
              </a:rPr>
              <a:t>: </a:t>
            </a:r>
            <a:r>
              <a:rPr lang="en-US" sz="2000" dirty="0">
                <a:latin typeface="Constantia" panose="02030602050306030303" pitchFamily="18" charset="0"/>
              </a:rPr>
              <a:t>Returns that object along with </a:t>
            </a:r>
          </a:p>
          <a:p>
            <a:pPr algn="ctr">
              <a:lnSpc>
                <a:spcPct val="130000"/>
              </a:lnSpc>
            </a:pPr>
            <a:r>
              <a:rPr lang="en-US" sz="2000" dirty="0">
                <a:latin typeface="Constantia" panose="02030602050306030303" pitchFamily="18" charset="0"/>
              </a:rPr>
              <a:t>extra information about the response.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566F3BAA-7FEC-490D-AAAE-31828318B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22" y="1853611"/>
            <a:ext cx="7223171" cy="1579210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AC8F53E9-7DB4-4C70-8F24-F93222C819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721" y="4092672"/>
            <a:ext cx="7223171" cy="162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155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9AF62EEC-BB06-418A-88C5-ECD2C4792C47}"/>
              </a:ext>
            </a:extLst>
          </p:cNvPr>
          <p:cNvSpPr/>
          <p:nvPr/>
        </p:nvSpPr>
        <p:spPr>
          <a:xfrm>
            <a:off x="0" y="1340768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 err="1">
                <a:solidFill>
                  <a:srgbClr val="C00000"/>
                </a:solidFill>
                <a:latin typeface="Constantia" panose="02030602050306030303" pitchFamily="18" charset="0"/>
              </a:rPr>
              <a:t>GETting</a:t>
            </a:r>
            <a:r>
              <a:rPr lang="en-US" sz="2000" b="1" u="sng" dirty="0">
                <a:solidFill>
                  <a:srgbClr val="C00000"/>
                </a:solidFill>
                <a:latin typeface="Constantia" panose="02030602050306030303" pitchFamily="18" charset="0"/>
              </a:rPr>
              <a:t> resources – retrieve resources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C48A0DA-8DF8-426A-86CD-91C1886EF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213"/>
            <a:ext cx="9144000" cy="78021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  <a:latin typeface="Constantia" panose="02030602050306030303" pitchFamily="18" charset="0"/>
              </a:rPr>
              <a:t>D. Writing Rest Clients</a:t>
            </a:r>
            <a:endParaRPr lang="ko-KR" altLang="en-US" dirty="0">
              <a:solidFill>
                <a:srgbClr val="00B050"/>
              </a:solidFill>
              <a:latin typeface="Constantia" panose="02030602050306030303" pitchFamily="18" charset="0"/>
            </a:endParaRPr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2A3C5347-A399-463A-937F-821DE9727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844" y="1916832"/>
            <a:ext cx="7380312" cy="1292953"/>
          </a:xfrm>
          <a:prstGeom prst="rect">
            <a:avLst/>
          </a:prstGeom>
        </p:spPr>
      </p:pic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7E642B27-E2DD-4419-A484-AB9238FFC47A}"/>
              </a:ext>
            </a:extLst>
          </p:cNvPr>
          <p:cNvSpPr/>
          <p:nvPr/>
        </p:nvSpPr>
        <p:spPr>
          <a:xfrm>
            <a:off x="881844" y="3385739"/>
            <a:ext cx="73803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Constantia" panose="02030602050306030303" pitchFamily="18" charset="0"/>
              </a:rPr>
              <a:t>Cannot put username parameter into a new map and replace username variable by the map!!!</a:t>
            </a:r>
          </a:p>
        </p:txBody>
      </p:sp>
    </p:spTree>
    <p:extLst>
      <p:ext uri="{BB962C8B-B14F-4D97-AF65-F5344CB8AC3E}">
        <p14:creationId xmlns:p14="http://schemas.microsoft.com/office/powerpoint/2010/main" val="1911866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9AF62EEC-BB06-418A-88C5-ECD2C4792C47}"/>
              </a:ext>
            </a:extLst>
          </p:cNvPr>
          <p:cNvSpPr/>
          <p:nvPr/>
        </p:nvSpPr>
        <p:spPr>
          <a:xfrm>
            <a:off x="0" y="1340768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 err="1">
                <a:solidFill>
                  <a:srgbClr val="C00000"/>
                </a:solidFill>
                <a:latin typeface="Constantia" panose="02030602050306030303" pitchFamily="18" charset="0"/>
              </a:rPr>
              <a:t>GETting</a:t>
            </a:r>
            <a:r>
              <a:rPr lang="en-US" sz="2000" b="1" u="sng" dirty="0">
                <a:solidFill>
                  <a:srgbClr val="C00000"/>
                </a:solidFill>
                <a:latin typeface="Constantia" panose="02030602050306030303" pitchFamily="18" charset="0"/>
              </a:rPr>
              <a:t> resources – Extracting response metadata (</a:t>
            </a:r>
            <a:r>
              <a:rPr lang="en-US" sz="2000" b="1" u="sng" dirty="0" err="1">
                <a:solidFill>
                  <a:srgbClr val="C00000"/>
                </a:solidFill>
                <a:latin typeface="Constantia" panose="02030602050306030303" pitchFamily="18" charset="0"/>
              </a:rPr>
              <a:t>getForEntity</a:t>
            </a:r>
            <a:r>
              <a:rPr lang="en-US" sz="2000" b="1" u="sng" dirty="0">
                <a:solidFill>
                  <a:srgbClr val="C00000"/>
                </a:solidFill>
                <a:latin typeface="Constantia" panose="02030602050306030303" pitchFamily="18" charset="0"/>
              </a:rPr>
              <a:t>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C48A0DA-8DF8-426A-86CD-91C1886EF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213"/>
            <a:ext cx="9144000" cy="78021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  <a:latin typeface="Constantia" panose="02030602050306030303" pitchFamily="18" charset="0"/>
              </a:rPr>
              <a:t>D. Writing Rest Clients</a:t>
            </a:r>
            <a:endParaRPr lang="ko-KR" altLang="en-US" dirty="0">
              <a:solidFill>
                <a:srgbClr val="00B050"/>
              </a:solidFill>
              <a:latin typeface="Constantia" panose="02030602050306030303" pitchFamily="18" charset="0"/>
            </a:endParaRPr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FAC705EB-A887-4E2E-8AF1-3D1765E2E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652" y="2420888"/>
            <a:ext cx="6264696" cy="4042533"/>
          </a:xfrm>
          <a:prstGeom prst="rect">
            <a:avLst/>
          </a:prstGeom>
        </p:spPr>
      </p:pic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AE7D2EEF-F0EF-4F9A-8D7F-EC840F07E62D}"/>
              </a:ext>
            </a:extLst>
          </p:cNvPr>
          <p:cNvSpPr/>
          <p:nvPr/>
        </p:nvSpPr>
        <p:spPr>
          <a:xfrm>
            <a:off x="881844" y="1880828"/>
            <a:ext cx="7380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Constantia" panose="02030602050306030303" pitchFamily="18" charset="0"/>
              </a:rPr>
              <a:t>Headers</a:t>
            </a:r>
          </a:p>
        </p:txBody>
      </p:sp>
    </p:spTree>
    <p:extLst>
      <p:ext uri="{BB962C8B-B14F-4D97-AF65-F5344CB8AC3E}">
        <p14:creationId xmlns:p14="http://schemas.microsoft.com/office/powerpoint/2010/main" val="3893131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9AF62EEC-BB06-418A-88C5-ECD2C4792C47}"/>
              </a:ext>
            </a:extLst>
          </p:cNvPr>
          <p:cNvSpPr/>
          <p:nvPr/>
        </p:nvSpPr>
        <p:spPr>
          <a:xfrm>
            <a:off x="0" y="1340768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 err="1">
                <a:solidFill>
                  <a:srgbClr val="C00000"/>
                </a:solidFill>
                <a:latin typeface="Constantia" panose="02030602050306030303" pitchFamily="18" charset="0"/>
              </a:rPr>
              <a:t>GETting</a:t>
            </a:r>
            <a:r>
              <a:rPr lang="en-US" sz="2000" b="1" u="sng" dirty="0">
                <a:solidFill>
                  <a:srgbClr val="C00000"/>
                </a:solidFill>
                <a:latin typeface="Constantia" panose="02030602050306030303" pitchFamily="18" charset="0"/>
              </a:rPr>
              <a:t> resources – Extracting response metadata (</a:t>
            </a:r>
            <a:r>
              <a:rPr lang="en-US" sz="2000" b="1" u="sng" dirty="0" err="1">
                <a:solidFill>
                  <a:srgbClr val="C00000"/>
                </a:solidFill>
                <a:latin typeface="Constantia" panose="02030602050306030303" pitchFamily="18" charset="0"/>
              </a:rPr>
              <a:t>getForEntity</a:t>
            </a:r>
            <a:r>
              <a:rPr lang="en-US" sz="2000" b="1" u="sng" dirty="0">
                <a:solidFill>
                  <a:srgbClr val="C00000"/>
                </a:solidFill>
                <a:latin typeface="Constantia" panose="02030602050306030303" pitchFamily="18" charset="0"/>
              </a:rPr>
              <a:t>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C48A0DA-8DF8-426A-86CD-91C1886EF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213"/>
            <a:ext cx="9144000" cy="78021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  <a:latin typeface="Constantia" panose="02030602050306030303" pitchFamily="18" charset="0"/>
              </a:rPr>
              <a:t>D. Writing Rest Clients</a:t>
            </a:r>
            <a:endParaRPr lang="ko-KR" altLang="en-US" dirty="0">
              <a:solidFill>
                <a:srgbClr val="00B050"/>
              </a:solidFill>
              <a:latin typeface="Constantia" panose="02030602050306030303" pitchFamily="18" charset="0"/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8FA6B7C5-FD24-467B-A9E9-46967D0E5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46" y="2420888"/>
            <a:ext cx="7726308" cy="2343334"/>
          </a:xfrm>
          <a:prstGeom prst="rect">
            <a:avLst/>
          </a:prstGeom>
        </p:spPr>
      </p:pic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5F613996-0463-41AC-801F-12B75D703C58}"/>
              </a:ext>
            </a:extLst>
          </p:cNvPr>
          <p:cNvSpPr/>
          <p:nvPr/>
        </p:nvSpPr>
        <p:spPr>
          <a:xfrm>
            <a:off x="881844" y="1880828"/>
            <a:ext cx="7380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Constantia" panose="02030602050306030303" pitchFamily="18" charset="0"/>
              </a:rPr>
              <a:t>Response status</a:t>
            </a:r>
          </a:p>
        </p:txBody>
      </p:sp>
    </p:spTree>
    <p:extLst>
      <p:ext uri="{BB962C8B-B14F-4D97-AF65-F5344CB8AC3E}">
        <p14:creationId xmlns:p14="http://schemas.microsoft.com/office/powerpoint/2010/main" val="3097718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9AF62EEC-BB06-418A-88C5-ECD2C4792C47}"/>
              </a:ext>
            </a:extLst>
          </p:cNvPr>
          <p:cNvSpPr/>
          <p:nvPr/>
        </p:nvSpPr>
        <p:spPr>
          <a:xfrm>
            <a:off x="0" y="1340768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 err="1">
                <a:solidFill>
                  <a:srgbClr val="C00000"/>
                </a:solidFill>
                <a:latin typeface="Constantia" panose="02030602050306030303" pitchFamily="18" charset="0"/>
              </a:rPr>
              <a:t>PUTting</a:t>
            </a:r>
            <a:r>
              <a:rPr lang="en-US" sz="2000" b="1" u="sng" dirty="0">
                <a:solidFill>
                  <a:srgbClr val="C00000"/>
                </a:solidFill>
                <a:latin typeface="Constantia" panose="02030602050306030303" pitchFamily="18" charset="0"/>
              </a:rPr>
              <a:t> resources - </a:t>
            </a:r>
            <a:r>
              <a:rPr lang="en-US" sz="2000" b="1" u="sng" dirty="0" err="1">
                <a:solidFill>
                  <a:srgbClr val="C00000"/>
                </a:solidFill>
                <a:latin typeface="Constantia" panose="02030602050306030303" pitchFamily="18" charset="0"/>
              </a:rPr>
              <a:t>Defination</a:t>
            </a:r>
            <a:endParaRPr lang="en-US" sz="2000" b="1" u="sng" dirty="0">
              <a:solidFill>
                <a:srgbClr val="C00000"/>
              </a:solidFill>
              <a:latin typeface="Constantia" panose="02030602050306030303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C48A0DA-8DF8-426A-86CD-91C1886EF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213"/>
            <a:ext cx="9144000" cy="78021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  <a:latin typeface="Constantia" panose="02030602050306030303" pitchFamily="18" charset="0"/>
              </a:rPr>
              <a:t>D. Writing Rest Clients</a:t>
            </a:r>
            <a:endParaRPr lang="ko-KR" altLang="en-US" dirty="0">
              <a:solidFill>
                <a:srgbClr val="00B050"/>
              </a:solidFill>
              <a:latin typeface="Constantia" panose="02030602050306030303" pitchFamily="18" charset="0"/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B8AB46A4-ACA7-461E-84D1-5544DBC7B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04" y="1916832"/>
            <a:ext cx="8100392" cy="168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103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9AF62EEC-BB06-418A-88C5-ECD2C4792C47}"/>
              </a:ext>
            </a:extLst>
          </p:cNvPr>
          <p:cNvSpPr/>
          <p:nvPr/>
        </p:nvSpPr>
        <p:spPr>
          <a:xfrm>
            <a:off x="0" y="1340768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 err="1">
                <a:solidFill>
                  <a:srgbClr val="C00000"/>
                </a:solidFill>
                <a:latin typeface="Constantia" panose="02030602050306030303" pitchFamily="18" charset="0"/>
              </a:rPr>
              <a:t>PUTting</a:t>
            </a:r>
            <a:r>
              <a:rPr lang="en-US" sz="2000" b="1" u="sng" dirty="0">
                <a:solidFill>
                  <a:srgbClr val="C00000"/>
                </a:solidFill>
                <a:latin typeface="Constantia" panose="02030602050306030303" pitchFamily="18" charset="0"/>
              </a:rPr>
              <a:t> resources – How to use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C48A0DA-8DF8-426A-86CD-91C1886EF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213"/>
            <a:ext cx="9144000" cy="78021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  <a:latin typeface="Constantia" panose="02030602050306030303" pitchFamily="18" charset="0"/>
              </a:rPr>
              <a:t>D. Writing Rest Clients</a:t>
            </a:r>
            <a:endParaRPr lang="ko-KR" altLang="en-US" dirty="0">
              <a:solidFill>
                <a:srgbClr val="00B050"/>
              </a:solidFill>
              <a:latin typeface="Constantia" panose="02030602050306030303" pitchFamily="18" charset="0"/>
            </a:endParaRP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440D154B-F361-40C4-B980-986B3B6C9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04" y="2026515"/>
            <a:ext cx="8100392" cy="1035170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AC55ECF0-4207-42C7-A885-3EB835817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804" y="3362949"/>
            <a:ext cx="8100392" cy="1568995"/>
          </a:xfrm>
          <a:prstGeom prst="rect">
            <a:avLst/>
          </a:prstGeom>
        </p:spPr>
      </p:pic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CAC7F3A4-16CD-4132-8700-7C6ABDCB6B67}"/>
              </a:ext>
            </a:extLst>
          </p:cNvPr>
          <p:cNvSpPr/>
          <p:nvPr/>
        </p:nvSpPr>
        <p:spPr>
          <a:xfrm>
            <a:off x="395536" y="5124537"/>
            <a:ext cx="82266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tantia" panose="02030602050306030303" pitchFamily="18" charset="0"/>
              </a:rPr>
              <a:t>Cannot put username parameter into a new map and replace username </a:t>
            </a:r>
            <a:br>
              <a:rPr lang="en-US" b="1" dirty="0">
                <a:solidFill>
                  <a:srgbClr val="FF0000"/>
                </a:solidFill>
                <a:latin typeface="Constantia" panose="02030602050306030303" pitchFamily="18" charset="0"/>
              </a:rPr>
            </a:br>
            <a:r>
              <a:rPr lang="en-US" b="1" dirty="0">
                <a:solidFill>
                  <a:srgbClr val="FF0000"/>
                </a:solidFill>
                <a:latin typeface="Constantia" panose="02030602050306030303" pitchFamily="18" charset="0"/>
              </a:rPr>
              <a:t>variable by the map!!!</a:t>
            </a:r>
          </a:p>
        </p:txBody>
      </p:sp>
    </p:spTree>
    <p:extLst>
      <p:ext uri="{BB962C8B-B14F-4D97-AF65-F5344CB8AC3E}">
        <p14:creationId xmlns:p14="http://schemas.microsoft.com/office/powerpoint/2010/main" val="4312247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9AF62EEC-BB06-418A-88C5-ECD2C4792C47}"/>
              </a:ext>
            </a:extLst>
          </p:cNvPr>
          <p:cNvSpPr/>
          <p:nvPr/>
        </p:nvSpPr>
        <p:spPr>
          <a:xfrm>
            <a:off x="0" y="1340768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>
                <a:solidFill>
                  <a:srgbClr val="C00000"/>
                </a:solidFill>
                <a:latin typeface="Constantia" panose="02030602050306030303" pitchFamily="18" charset="0"/>
              </a:rPr>
              <a:t>DELETE-</a:t>
            </a:r>
            <a:r>
              <a:rPr lang="en-US" sz="2000" b="1" u="sng" dirty="0" err="1">
                <a:solidFill>
                  <a:srgbClr val="C00000"/>
                </a:solidFill>
                <a:latin typeface="Constantia" panose="02030602050306030303" pitchFamily="18" charset="0"/>
              </a:rPr>
              <a:t>ing</a:t>
            </a:r>
            <a:r>
              <a:rPr lang="en-US" sz="2000" b="1" u="sng" dirty="0">
                <a:solidFill>
                  <a:srgbClr val="C00000"/>
                </a:solidFill>
                <a:latin typeface="Constantia" panose="02030602050306030303" pitchFamily="18" charset="0"/>
              </a:rPr>
              <a:t> resources - </a:t>
            </a:r>
            <a:r>
              <a:rPr lang="en-US" sz="2000" b="1" u="sng" dirty="0" err="1">
                <a:solidFill>
                  <a:srgbClr val="C00000"/>
                </a:solidFill>
                <a:latin typeface="Constantia" panose="02030602050306030303" pitchFamily="18" charset="0"/>
              </a:rPr>
              <a:t>Defination</a:t>
            </a:r>
            <a:endParaRPr lang="en-US" sz="2000" b="1" u="sng" dirty="0">
              <a:solidFill>
                <a:srgbClr val="C00000"/>
              </a:solidFill>
              <a:latin typeface="Constantia" panose="02030602050306030303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C48A0DA-8DF8-426A-86CD-91C1886EF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213"/>
            <a:ext cx="9144000" cy="78021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  <a:latin typeface="Constantia" panose="02030602050306030303" pitchFamily="18" charset="0"/>
              </a:rPr>
              <a:t>D. Writing Rest Clients</a:t>
            </a:r>
            <a:endParaRPr lang="ko-KR" altLang="en-US" dirty="0">
              <a:solidFill>
                <a:srgbClr val="00B050"/>
              </a:solidFill>
              <a:latin typeface="Constantia" panose="02030602050306030303" pitchFamily="18" charset="0"/>
            </a:endParaRPr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621A741E-324D-49A0-9D25-DC0CC9A65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" y="2027219"/>
            <a:ext cx="810577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73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9AF62EEC-BB06-418A-88C5-ECD2C4792C47}"/>
              </a:ext>
            </a:extLst>
          </p:cNvPr>
          <p:cNvSpPr/>
          <p:nvPr/>
        </p:nvSpPr>
        <p:spPr>
          <a:xfrm>
            <a:off x="0" y="1340768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>
                <a:solidFill>
                  <a:srgbClr val="C00000"/>
                </a:solidFill>
                <a:latin typeface="Constantia" panose="02030602050306030303" pitchFamily="18" charset="0"/>
              </a:rPr>
              <a:t>DELETE-</a:t>
            </a:r>
            <a:r>
              <a:rPr lang="en-US" sz="2000" b="1" u="sng" dirty="0" err="1">
                <a:solidFill>
                  <a:srgbClr val="C00000"/>
                </a:solidFill>
                <a:latin typeface="Constantia" panose="02030602050306030303" pitchFamily="18" charset="0"/>
              </a:rPr>
              <a:t>ing</a:t>
            </a:r>
            <a:r>
              <a:rPr lang="en-US" sz="2000" b="1" u="sng" dirty="0">
                <a:solidFill>
                  <a:srgbClr val="C00000"/>
                </a:solidFill>
                <a:latin typeface="Constantia" panose="02030602050306030303" pitchFamily="18" charset="0"/>
              </a:rPr>
              <a:t> resources – How to use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C48A0DA-8DF8-426A-86CD-91C1886EF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213"/>
            <a:ext cx="9144000" cy="78021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  <a:latin typeface="Constantia" panose="02030602050306030303" pitchFamily="18" charset="0"/>
              </a:rPr>
              <a:t>D. Writing Rest Clients</a:t>
            </a:r>
            <a:endParaRPr lang="ko-KR" altLang="en-US" dirty="0">
              <a:solidFill>
                <a:srgbClr val="00B050"/>
              </a:solidFill>
              <a:latin typeface="Constantia" panose="02030602050306030303" pitchFamily="18" charset="0"/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8010D626-ABDD-4FF8-9BA3-83BA8F635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27219"/>
            <a:ext cx="9144000" cy="1547561"/>
          </a:xfrm>
          <a:prstGeom prst="rect">
            <a:avLst/>
          </a:prstGeom>
        </p:spPr>
      </p:pic>
      <p:pic>
        <p:nvPicPr>
          <p:cNvPr id="4" name="Hình ảnh 3">
            <a:extLst>
              <a:ext uri="{FF2B5EF4-FFF2-40B4-BE49-F238E27FC236}">
                <a16:creationId xmlns:a16="http://schemas.microsoft.com/office/drawing/2014/main" id="{8C2EB527-690A-423E-AFE3-9A3EFB584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05064"/>
            <a:ext cx="9144000" cy="814140"/>
          </a:xfrm>
          <a:prstGeom prst="rect">
            <a:avLst/>
          </a:prstGeom>
        </p:spPr>
      </p:pic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D2D109BF-0825-47CD-BBC3-878679CBF1BD}"/>
              </a:ext>
            </a:extLst>
          </p:cNvPr>
          <p:cNvSpPr/>
          <p:nvPr/>
        </p:nvSpPr>
        <p:spPr>
          <a:xfrm>
            <a:off x="395536" y="5013176"/>
            <a:ext cx="82266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tantia" panose="02030602050306030303" pitchFamily="18" charset="0"/>
              </a:rPr>
              <a:t>Cannot put username parameter into a new map and replace username </a:t>
            </a:r>
            <a:br>
              <a:rPr lang="en-US" b="1" dirty="0">
                <a:solidFill>
                  <a:srgbClr val="FF0000"/>
                </a:solidFill>
                <a:latin typeface="Constantia" panose="02030602050306030303" pitchFamily="18" charset="0"/>
              </a:rPr>
            </a:br>
            <a:r>
              <a:rPr lang="en-US" b="1" dirty="0">
                <a:solidFill>
                  <a:srgbClr val="FF0000"/>
                </a:solidFill>
                <a:latin typeface="Constantia" panose="02030602050306030303" pitchFamily="18" charset="0"/>
              </a:rPr>
              <a:t>variable by the map!!!</a:t>
            </a:r>
          </a:p>
        </p:txBody>
      </p:sp>
    </p:spTree>
    <p:extLst>
      <p:ext uri="{BB962C8B-B14F-4D97-AF65-F5344CB8AC3E}">
        <p14:creationId xmlns:p14="http://schemas.microsoft.com/office/powerpoint/2010/main" val="3059961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/>
          <p:cNvGrpSpPr/>
          <p:nvPr/>
        </p:nvGrpSpPr>
        <p:grpSpPr>
          <a:xfrm>
            <a:off x="2699792" y="2693876"/>
            <a:ext cx="5976663" cy="1414987"/>
            <a:chOff x="720001" y="1114639"/>
            <a:chExt cx="3059911" cy="1034571"/>
          </a:xfrm>
        </p:grpSpPr>
        <p:sp>
          <p:nvSpPr>
            <p:cNvPr id="62" name="TextBox 61"/>
            <p:cNvSpPr txBox="1"/>
            <p:nvPr/>
          </p:nvSpPr>
          <p:spPr>
            <a:xfrm>
              <a:off x="720001" y="1541625"/>
              <a:ext cx="3059911" cy="607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tantia" panose="02030602050306030303" pitchFamily="18" charset="0"/>
                  <a:cs typeface="Arial" pitchFamily="34" charset="0"/>
                </a:rPr>
                <a:t>Fundamental &amp; How Spring Support Rest</a:t>
              </a:r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20001" y="1114639"/>
              <a:ext cx="3059911" cy="427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tantia" panose="02030602050306030303" pitchFamily="18" charset="0"/>
                  <a:cs typeface="Arial" pitchFamily="34" charset="0"/>
                </a:rPr>
                <a:t>A. Getting Rest</a:t>
              </a:r>
              <a:endPara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</p:grpSp>
      <p:grpSp>
        <p:nvGrpSpPr>
          <p:cNvPr id="4" name="Nhóm 3">
            <a:extLst>
              <a:ext uri="{FF2B5EF4-FFF2-40B4-BE49-F238E27FC236}">
                <a16:creationId xmlns:a16="http://schemas.microsoft.com/office/drawing/2014/main" id="{17030C6C-D2BA-4229-B83C-168824D7F086}"/>
              </a:ext>
            </a:extLst>
          </p:cNvPr>
          <p:cNvGrpSpPr/>
          <p:nvPr/>
        </p:nvGrpSpPr>
        <p:grpSpPr>
          <a:xfrm>
            <a:off x="755576" y="2435727"/>
            <a:ext cx="1700766" cy="1700766"/>
            <a:chOff x="494971" y="2774488"/>
            <a:chExt cx="1700766" cy="1700766"/>
          </a:xfrm>
        </p:grpSpPr>
        <p:sp>
          <p:nvSpPr>
            <p:cNvPr id="79" name="Oval 78"/>
            <p:cNvSpPr/>
            <p:nvPr/>
          </p:nvSpPr>
          <p:spPr>
            <a:xfrm>
              <a:off x="494971" y="2774488"/>
              <a:ext cx="1700766" cy="170076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0" name="Pie 24"/>
            <p:cNvSpPr/>
            <p:nvPr/>
          </p:nvSpPr>
          <p:spPr>
            <a:xfrm>
              <a:off x="867904" y="3150065"/>
              <a:ext cx="954899" cy="949612"/>
            </a:xfrm>
            <a:custGeom>
              <a:avLst/>
              <a:gdLst/>
              <a:ahLst/>
              <a:cxnLst/>
              <a:rect l="l" t="t" r="r" b="b"/>
              <a:pathLst>
                <a:path w="3228711" h="3210836">
                  <a:moveTo>
                    <a:pt x="351626" y="695968"/>
                  </a:moveTo>
                  <a:lnTo>
                    <a:pt x="1548007" y="1678300"/>
                  </a:lnTo>
                  <a:lnTo>
                    <a:pt x="236194" y="2500159"/>
                  </a:lnTo>
                  <a:cubicBezTo>
                    <a:pt x="-116985" y="1936431"/>
                    <a:pt x="-70514" y="1210092"/>
                    <a:pt x="351626" y="695968"/>
                  </a:cubicBezTo>
                  <a:close/>
                  <a:moveTo>
                    <a:pt x="1957429" y="262366"/>
                  </a:moveTo>
                  <a:cubicBezTo>
                    <a:pt x="2634256" y="359480"/>
                    <a:pt x="3156733" y="907132"/>
                    <a:pt x="3221913" y="1587776"/>
                  </a:cubicBezTo>
                  <a:cubicBezTo>
                    <a:pt x="3287093" y="2268421"/>
                    <a:pt x="2878048" y="2905277"/>
                    <a:pt x="2231953" y="3129078"/>
                  </a:cubicBezTo>
                  <a:cubicBezTo>
                    <a:pt x="1585858" y="3352879"/>
                    <a:pt x="870522" y="3105497"/>
                    <a:pt x="500715" y="2530372"/>
                  </a:cubicBezTo>
                  <a:lnTo>
                    <a:pt x="1746987" y="1729019"/>
                  </a:lnTo>
                  <a:close/>
                  <a:moveTo>
                    <a:pt x="1604447" y="200"/>
                  </a:moveTo>
                  <a:cubicBezTo>
                    <a:pt x="1665125" y="-778"/>
                    <a:pt x="1726175" y="1809"/>
                    <a:pt x="1787307" y="8072"/>
                  </a:cubicBezTo>
                  <a:lnTo>
                    <a:pt x="1629532" y="1548011"/>
                  </a:lnTo>
                  <a:lnTo>
                    <a:pt x="483856" y="506987"/>
                  </a:lnTo>
                  <a:cubicBezTo>
                    <a:pt x="773141" y="188622"/>
                    <a:pt x="1179697" y="7051"/>
                    <a:pt x="1604447" y="2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8528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9AF62EEC-BB06-418A-88C5-ECD2C4792C47}"/>
              </a:ext>
            </a:extLst>
          </p:cNvPr>
          <p:cNvSpPr/>
          <p:nvPr/>
        </p:nvSpPr>
        <p:spPr>
          <a:xfrm>
            <a:off x="0" y="1340768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 err="1">
                <a:solidFill>
                  <a:srgbClr val="C00000"/>
                </a:solidFill>
                <a:latin typeface="Constantia" panose="02030602050306030303" pitchFamily="18" charset="0"/>
              </a:rPr>
              <a:t>POSTing</a:t>
            </a:r>
            <a:r>
              <a:rPr lang="en-US" sz="2000" b="1" u="sng" dirty="0">
                <a:solidFill>
                  <a:srgbClr val="C00000"/>
                </a:solidFill>
                <a:latin typeface="Constantia" panose="02030602050306030303" pitchFamily="18" charset="0"/>
              </a:rPr>
              <a:t> resource data – </a:t>
            </a:r>
            <a:r>
              <a:rPr lang="en-US" sz="2000" b="1" u="sng" dirty="0" err="1">
                <a:solidFill>
                  <a:srgbClr val="C00000"/>
                </a:solidFill>
                <a:latin typeface="Constantia" panose="02030602050306030303" pitchFamily="18" charset="0"/>
              </a:rPr>
              <a:t>Defination</a:t>
            </a:r>
            <a:r>
              <a:rPr lang="en-US" sz="2000" b="1" u="sng" dirty="0">
                <a:solidFill>
                  <a:srgbClr val="C00000"/>
                </a:solidFill>
                <a:latin typeface="Constantia" panose="02030602050306030303" pitchFamily="18" charset="0"/>
              </a:rPr>
              <a:t> &amp; How to use (</a:t>
            </a:r>
            <a:r>
              <a:rPr lang="en-US" sz="2000" b="1" u="sng" dirty="0" err="1">
                <a:solidFill>
                  <a:srgbClr val="C00000"/>
                </a:solidFill>
                <a:latin typeface="Constantia" panose="02030602050306030303" pitchFamily="18" charset="0"/>
              </a:rPr>
              <a:t>postForObject</a:t>
            </a:r>
            <a:r>
              <a:rPr lang="en-US" sz="2000" b="1" u="sng" dirty="0">
                <a:solidFill>
                  <a:srgbClr val="C00000"/>
                </a:solidFill>
                <a:latin typeface="Constantia" panose="02030602050306030303" pitchFamily="18" charset="0"/>
              </a:rPr>
              <a:t>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C48A0DA-8DF8-426A-86CD-91C1886EF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213"/>
            <a:ext cx="9144000" cy="78021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  <a:latin typeface="Constantia" panose="02030602050306030303" pitchFamily="18" charset="0"/>
              </a:rPr>
              <a:t>D. Writing Rest Clients</a:t>
            </a:r>
            <a:endParaRPr lang="ko-KR" altLang="en-US" dirty="0">
              <a:solidFill>
                <a:srgbClr val="00B050"/>
              </a:solidFill>
              <a:latin typeface="Constantia" panose="02030602050306030303" pitchFamily="18" charset="0"/>
            </a:endParaRPr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0984DB4F-1D64-44FC-B52B-DEB000ECE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27274"/>
            <a:ext cx="9144000" cy="2029347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1A2E9610-83C3-416D-A0D7-E4438A0FD1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69160"/>
            <a:ext cx="9144000" cy="1481705"/>
          </a:xfrm>
          <a:prstGeom prst="rect">
            <a:avLst/>
          </a:prstGeom>
        </p:spPr>
      </p:pic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2DCFCD8A-855C-4BAB-A77B-5E94DFF6372A}"/>
              </a:ext>
            </a:extLst>
          </p:cNvPr>
          <p:cNvSpPr/>
          <p:nvPr/>
        </p:nvSpPr>
        <p:spPr>
          <a:xfrm>
            <a:off x="0" y="1827164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solidFill>
                  <a:srgbClr val="0070C0"/>
                </a:solidFill>
                <a:latin typeface="Constantia" panose="02030602050306030303" pitchFamily="18" charset="0"/>
              </a:rPr>
              <a:t>Defination</a:t>
            </a:r>
            <a:endParaRPr lang="en-US" sz="2000" b="1" dirty="0">
              <a:solidFill>
                <a:srgbClr val="0070C0"/>
              </a:solidFill>
              <a:latin typeface="Constantia" panose="02030602050306030303" pitchFamily="18" charset="0"/>
            </a:endParaRPr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AAD38B83-CF49-4D4B-B66B-018EDD348C74}"/>
              </a:ext>
            </a:extLst>
          </p:cNvPr>
          <p:cNvSpPr/>
          <p:nvPr/>
        </p:nvSpPr>
        <p:spPr>
          <a:xfrm>
            <a:off x="-4611" y="4430672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Constantia" panose="02030602050306030303" pitchFamily="18" charset="0"/>
              </a:rPr>
              <a:t>How to use</a:t>
            </a:r>
          </a:p>
        </p:txBody>
      </p:sp>
    </p:spTree>
    <p:extLst>
      <p:ext uri="{BB962C8B-B14F-4D97-AF65-F5344CB8AC3E}">
        <p14:creationId xmlns:p14="http://schemas.microsoft.com/office/powerpoint/2010/main" val="6452789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9AF62EEC-BB06-418A-88C5-ECD2C4792C47}"/>
              </a:ext>
            </a:extLst>
          </p:cNvPr>
          <p:cNvSpPr/>
          <p:nvPr/>
        </p:nvSpPr>
        <p:spPr>
          <a:xfrm>
            <a:off x="0" y="1340768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 err="1">
                <a:solidFill>
                  <a:srgbClr val="C00000"/>
                </a:solidFill>
                <a:latin typeface="Constantia" panose="02030602050306030303" pitchFamily="18" charset="0"/>
              </a:rPr>
              <a:t>POSTing</a:t>
            </a:r>
            <a:r>
              <a:rPr lang="en-US" sz="2000" b="1" u="sng" dirty="0">
                <a:solidFill>
                  <a:srgbClr val="C00000"/>
                </a:solidFill>
                <a:latin typeface="Constantia" panose="02030602050306030303" pitchFamily="18" charset="0"/>
              </a:rPr>
              <a:t> resource data – </a:t>
            </a:r>
            <a:r>
              <a:rPr lang="en-US" sz="2000" b="1" u="sng" dirty="0" err="1">
                <a:solidFill>
                  <a:srgbClr val="C00000"/>
                </a:solidFill>
                <a:latin typeface="Constantia" panose="02030602050306030303" pitchFamily="18" charset="0"/>
              </a:rPr>
              <a:t>Defination</a:t>
            </a:r>
            <a:r>
              <a:rPr lang="en-US" sz="2000" b="1" u="sng" dirty="0">
                <a:solidFill>
                  <a:srgbClr val="C00000"/>
                </a:solidFill>
                <a:latin typeface="Constantia" panose="02030602050306030303" pitchFamily="18" charset="0"/>
              </a:rPr>
              <a:t> &amp; How to use (</a:t>
            </a:r>
            <a:r>
              <a:rPr lang="en-US" sz="2000" b="1" u="sng" dirty="0" err="1">
                <a:solidFill>
                  <a:srgbClr val="C00000"/>
                </a:solidFill>
                <a:latin typeface="Constantia" panose="02030602050306030303" pitchFamily="18" charset="0"/>
              </a:rPr>
              <a:t>postForEntity</a:t>
            </a:r>
            <a:r>
              <a:rPr lang="en-US" sz="2000" b="1" u="sng" dirty="0">
                <a:solidFill>
                  <a:srgbClr val="C00000"/>
                </a:solidFill>
                <a:latin typeface="Constantia" panose="02030602050306030303" pitchFamily="18" charset="0"/>
              </a:rPr>
              <a:t>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C48A0DA-8DF8-426A-86CD-91C1886EF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213"/>
            <a:ext cx="9144000" cy="78021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  <a:latin typeface="Constantia" panose="02030602050306030303" pitchFamily="18" charset="0"/>
              </a:rPr>
              <a:t>D. Writing Rest Clients</a:t>
            </a:r>
            <a:endParaRPr lang="ko-KR" altLang="en-US" dirty="0">
              <a:solidFill>
                <a:srgbClr val="00B050"/>
              </a:solidFill>
              <a:latin typeface="Constantia" panose="02030602050306030303" pitchFamily="18" charset="0"/>
            </a:endParaRP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2DCFCD8A-855C-4BAB-A77B-5E94DFF6372A}"/>
              </a:ext>
            </a:extLst>
          </p:cNvPr>
          <p:cNvSpPr/>
          <p:nvPr/>
        </p:nvSpPr>
        <p:spPr>
          <a:xfrm>
            <a:off x="0" y="1827164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solidFill>
                  <a:srgbClr val="0070C0"/>
                </a:solidFill>
                <a:latin typeface="Constantia" panose="02030602050306030303" pitchFamily="18" charset="0"/>
              </a:rPr>
              <a:t>Defination</a:t>
            </a:r>
            <a:endParaRPr lang="en-US" sz="2000" b="1" dirty="0">
              <a:solidFill>
                <a:srgbClr val="0070C0"/>
              </a:solidFill>
              <a:latin typeface="Constantia" panose="02030602050306030303" pitchFamily="18" charset="0"/>
            </a:endParaRPr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AAD38B83-CF49-4D4B-B66B-018EDD348C74}"/>
              </a:ext>
            </a:extLst>
          </p:cNvPr>
          <p:cNvSpPr/>
          <p:nvPr/>
        </p:nvSpPr>
        <p:spPr>
          <a:xfrm>
            <a:off x="6936" y="4757082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Constantia" panose="02030602050306030303" pitchFamily="18" charset="0"/>
              </a:rPr>
              <a:t>How to use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8B5E87F0-51C5-4B92-8312-E65EEE98D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" y="2288541"/>
            <a:ext cx="9144000" cy="2342186"/>
          </a:xfrm>
          <a:prstGeom prst="rect">
            <a:avLst/>
          </a:prstGeom>
        </p:spPr>
      </p:pic>
      <p:pic>
        <p:nvPicPr>
          <p:cNvPr id="4" name="Hình ảnh 3">
            <a:extLst>
              <a:ext uri="{FF2B5EF4-FFF2-40B4-BE49-F238E27FC236}">
                <a16:creationId xmlns:a16="http://schemas.microsoft.com/office/drawing/2014/main" id="{AD5A629A-3974-40ED-81B6-07C4E1CBA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6" y="5157192"/>
            <a:ext cx="9144000" cy="155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0282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9AF62EEC-BB06-418A-88C5-ECD2C4792C47}"/>
              </a:ext>
            </a:extLst>
          </p:cNvPr>
          <p:cNvSpPr/>
          <p:nvPr/>
        </p:nvSpPr>
        <p:spPr>
          <a:xfrm>
            <a:off x="0" y="1340768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 err="1">
                <a:solidFill>
                  <a:srgbClr val="C00000"/>
                </a:solidFill>
                <a:latin typeface="Constantia" panose="02030602050306030303" pitchFamily="18" charset="0"/>
              </a:rPr>
              <a:t>POSTing</a:t>
            </a:r>
            <a:r>
              <a:rPr lang="en-US" sz="2000" b="1" u="sng" dirty="0">
                <a:solidFill>
                  <a:srgbClr val="C00000"/>
                </a:solidFill>
                <a:latin typeface="Constantia" panose="02030602050306030303" pitchFamily="18" charset="0"/>
              </a:rPr>
              <a:t> resource data – </a:t>
            </a:r>
            <a:r>
              <a:rPr lang="en-US" sz="2000" b="1" u="sng" dirty="0" err="1">
                <a:solidFill>
                  <a:srgbClr val="C00000"/>
                </a:solidFill>
                <a:latin typeface="Constantia" panose="02030602050306030303" pitchFamily="18" charset="0"/>
              </a:rPr>
              <a:t>Defination</a:t>
            </a:r>
            <a:r>
              <a:rPr lang="en-US" sz="2000" b="1" u="sng" dirty="0">
                <a:solidFill>
                  <a:srgbClr val="C00000"/>
                </a:solidFill>
                <a:latin typeface="Constantia" panose="02030602050306030303" pitchFamily="18" charset="0"/>
              </a:rPr>
              <a:t> &amp; How to use (</a:t>
            </a:r>
            <a:r>
              <a:rPr lang="en-US" sz="2000" b="1" u="sng" dirty="0" err="1">
                <a:solidFill>
                  <a:srgbClr val="C00000"/>
                </a:solidFill>
                <a:latin typeface="Constantia" panose="02030602050306030303" pitchFamily="18" charset="0"/>
              </a:rPr>
              <a:t>postForEntity</a:t>
            </a:r>
            <a:r>
              <a:rPr lang="en-US" sz="2000" b="1" u="sng" dirty="0">
                <a:solidFill>
                  <a:srgbClr val="C00000"/>
                </a:solidFill>
                <a:latin typeface="Constantia" panose="02030602050306030303" pitchFamily="18" charset="0"/>
              </a:rPr>
              <a:t>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C48A0DA-8DF8-426A-86CD-91C1886EF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213"/>
            <a:ext cx="9144000" cy="78021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  <a:latin typeface="Constantia" panose="02030602050306030303" pitchFamily="18" charset="0"/>
              </a:rPr>
              <a:t>D. Writing Rest Clients</a:t>
            </a:r>
            <a:endParaRPr lang="ko-KR" altLang="en-US" dirty="0">
              <a:solidFill>
                <a:srgbClr val="00B050"/>
              </a:solidFill>
              <a:latin typeface="Constantia" panose="02030602050306030303" pitchFamily="18" charset="0"/>
            </a:endParaRP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2DCFCD8A-855C-4BAB-A77B-5E94DFF6372A}"/>
              </a:ext>
            </a:extLst>
          </p:cNvPr>
          <p:cNvSpPr/>
          <p:nvPr/>
        </p:nvSpPr>
        <p:spPr>
          <a:xfrm>
            <a:off x="0" y="1827164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solidFill>
                  <a:srgbClr val="0070C0"/>
                </a:solidFill>
                <a:latin typeface="Constantia" panose="02030602050306030303" pitchFamily="18" charset="0"/>
              </a:rPr>
              <a:t>Defination</a:t>
            </a:r>
            <a:endParaRPr lang="en-US" sz="2000" b="1" dirty="0">
              <a:solidFill>
                <a:srgbClr val="0070C0"/>
              </a:solidFill>
              <a:latin typeface="Constantia" panose="02030602050306030303" pitchFamily="18" charset="0"/>
            </a:endParaRPr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AAD38B83-CF49-4D4B-B66B-018EDD348C74}"/>
              </a:ext>
            </a:extLst>
          </p:cNvPr>
          <p:cNvSpPr/>
          <p:nvPr/>
        </p:nvSpPr>
        <p:spPr>
          <a:xfrm>
            <a:off x="6936" y="4757082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Constantia" panose="02030602050306030303" pitchFamily="18" charset="0"/>
              </a:rPr>
              <a:t>How to use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8B5E87F0-51C5-4B92-8312-E65EEE98D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" y="2288541"/>
            <a:ext cx="9144000" cy="2342186"/>
          </a:xfrm>
          <a:prstGeom prst="rect">
            <a:avLst/>
          </a:prstGeom>
        </p:spPr>
      </p:pic>
      <p:pic>
        <p:nvPicPr>
          <p:cNvPr id="4" name="Hình ảnh 3">
            <a:extLst>
              <a:ext uri="{FF2B5EF4-FFF2-40B4-BE49-F238E27FC236}">
                <a16:creationId xmlns:a16="http://schemas.microsoft.com/office/drawing/2014/main" id="{AD5A629A-3974-40ED-81B6-07C4E1CBA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6" y="5157192"/>
            <a:ext cx="9144000" cy="155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0623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9AF62EEC-BB06-418A-88C5-ECD2C4792C47}"/>
              </a:ext>
            </a:extLst>
          </p:cNvPr>
          <p:cNvSpPr/>
          <p:nvPr/>
        </p:nvSpPr>
        <p:spPr>
          <a:xfrm>
            <a:off x="0" y="1340768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>
                <a:solidFill>
                  <a:srgbClr val="C00000"/>
                </a:solidFill>
                <a:latin typeface="Constantia" panose="02030602050306030303" pitchFamily="18" charset="0"/>
              </a:rPr>
              <a:t>Exchanging resources – </a:t>
            </a:r>
            <a:r>
              <a:rPr lang="en-US" sz="2000" b="1" u="sng" dirty="0" err="1">
                <a:solidFill>
                  <a:srgbClr val="C00000"/>
                </a:solidFill>
                <a:latin typeface="Constantia" panose="02030602050306030303" pitchFamily="18" charset="0"/>
              </a:rPr>
              <a:t>Defination</a:t>
            </a:r>
            <a:endParaRPr lang="en-US" sz="2000" b="1" u="sng" dirty="0">
              <a:solidFill>
                <a:srgbClr val="C00000"/>
              </a:solidFill>
              <a:latin typeface="Constantia" panose="02030602050306030303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C48A0DA-8DF8-426A-86CD-91C1886EF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213"/>
            <a:ext cx="9144000" cy="78021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  <a:latin typeface="Constantia" panose="02030602050306030303" pitchFamily="18" charset="0"/>
              </a:rPr>
              <a:t>D. Writing Rest Clients</a:t>
            </a:r>
            <a:endParaRPr lang="ko-KR" altLang="en-US" dirty="0">
              <a:solidFill>
                <a:srgbClr val="00B050"/>
              </a:solidFill>
              <a:latin typeface="Constantia" panose="02030602050306030303" pitchFamily="18" charset="0"/>
            </a:endParaRPr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B47096CA-1DFE-4910-9B84-8729E9EAA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70332"/>
            <a:ext cx="9144000" cy="314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446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9AF62EEC-BB06-418A-88C5-ECD2C4792C47}"/>
              </a:ext>
            </a:extLst>
          </p:cNvPr>
          <p:cNvSpPr/>
          <p:nvPr/>
        </p:nvSpPr>
        <p:spPr>
          <a:xfrm>
            <a:off x="0" y="1340768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>
                <a:solidFill>
                  <a:srgbClr val="C00000"/>
                </a:solidFill>
                <a:latin typeface="Constantia" panose="02030602050306030303" pitchFamily="18" charset="0"/>
              </a:rPr>
              <a:t>Exchanging resources – How to use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C48A0DA-8DF8-426A-86CD-91C1886EF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213"/>
            <a:ext cx="9144000" cy="78021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  <a:latin typeface="Constantia" panose="02030602050306030303" pitchFamily="18" charset="0"/>
              </a:rPr>
              <a:t>D. Writing Rest Clients</a:t>
            </a:r>
            <a:endParaRPr lang="ko-KR" altLang="en-US" dirty="0">
              <a:solidFill>
                <a:srgbClr val="00B050"/>
              </a:solidFill>
              <a:latin typeface="Constantia" panose="02030602050306030303" pitchFamily="18" charset="0"/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4A0387AC-FE8D-4787-A067-238BEDDF2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43021"/>
            <a:ext cx="9144000" cy="1866675"/>
          </a:xfrm>
          <a:prstGeom prst="rect">
            <a:avLst/>
          </a:prstGeom>
        </p:spPr>
      </p:pic>
      <p:pic>
        <p:nvPicPr>
          <p:cNvPr id="4" name="Hình ảnh 3">
            <a:extLst>
              <a:ext uri="{FF2B5EF4-FFF2-40B4-BE49-F238E27FC236}">
                <a16:creationId xmlns:a16="http://schemas.microsoft.com/office/drawing/2014/main" id="{1D34317B-F1B5-4D46-BD55-D971ED7FFF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13189"/>
            <a:ext cx="9144000" cy="1340386"/>
          </a:xfrm>
          <a:prstGeom prst="rect">
            <a:avLst/>
          </a:prstGeom>
        </p:spPr>
      </p:pic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E5393F75-E197-49DC-82D8-C6A9573591B6}"/>
              </a:ext>
            </a:extLst>
          </p:cNvPr>
          <p:cNvSpPr/>
          <p:nvPr/>
        </p:nvSpPr>
        <p:spPr>
          <a:xfrm>
            <a:off x="0" y="174707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Constantia" panose="02030602050306030303" pitchFamily="18" charset="0"/>
              </a:rPr>
              <a:t>Get</a:t>
            </a: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8355003A-C394-4E7E-A40A-A068A52ED719}"/>
              </a:ext>
            </a:extLst>
          </p:cNvPr>
          <p:cNvSpPr/>
          <p:nvPr/>
        </p:nvSpPr>
        <p:spPr>
          <a:xfrm>
            <a:off x="0" y="4282122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Constantia" panose="02030602050306030303" pitchFamily="18" charset="0"/>
              </a:rPr>
              <a:t>Exchange</a:t>
            </a:r>
          </a:p>
        </p:txBody>
      </p:sp>
    </p:spTree>
    <p:extLst>
      <p:ext uri="{BB962C8B-B14F-4D97-AF65-F5344CB8AC3E}">
        <p14:creationId xmlns:p14="http://schemas.microsoft.com/office/powerpoint/2010/main" val="24544898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9AF62EEC-BB06-418A-88C5-ECD2C4792C47}"/>
              </a:ext>
            </a:extLst>
          </p:cNvPr>
          <p:cNvSpPr/>
          <p:nvPr/>
        </p:nvSpPr>
        <p:spPr>
          <a:xfrm>
            <a:off x="0" y="1340768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>
                <a:solidFill>
                  <a:srgbClr val="C00000"/>
                </a:solidFill>
                <a:latin typeface="Constantia" panose="02030602050306030303" pitchFamily="18" charset="0"/>
              </a:rPr>
              <a:t>Exchanging resources – Difference with other methods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C48A0DA-8DF8-426A-86CD-91C1886EF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213"/>
            <a:ext cx="9144000" cy="78021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  <a:latin typeface="Constantia" panose="02030602050306030303" pitchFamily="18" charset="0"/>
              </a:rPr>
              <a:t>D. Writing Rest Clients</a:t>
            </a:r>
            <a:endParaRPr lang="ko-KR" altLang="en-US" dirty="0">
              <a:solidFill>
                <a:srgbClr val="00B050"/>
              </a:solidFill>
              <a:latin typeface="Constantia" panose="02030602050306030303" pitchFamily="18" charset="0"/>
            </a:endParaRPr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EF9CBEC1-10E5-446C-84C0-F58FB0EDC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16832"/>
            <a:ext cx="9144000" cy="2538132"/>
          </a:xfrm>
          <a:prstGeom prst="rect">
            <a:avLst/>
          </a:prstGeom>
        </p:spPr>
      </p:pic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A8E0C534-25B5-4F44-BC53-B1FB773CCD88}"/>
              </a:ext>
            </a:extLst>
          </p:cNvPr>
          <p:cNvSpPr/>
          <p:nvPr/>
        </p:nvSpPr>
        <p:spPr>
          <a:xfrm>
            <a:off x="27211" y="4717013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FF3300"/>
                </a:solidFill>
                <a:latin typeface="Constantia" panose="02030602050306030303" pitchFamily="18" charset="0"/>
              </a:rPr>
              <a:t>The request will be sent with specific Accept in above </a:t>
            </a:r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DD620013-EE19-40A2-BB75-CB767A95F993}"/>
              </a:ext>
            </a:extLst>
          </p:cNvPr>
          <p:cNvSpPr/>
          <p:nvPr/>
        </p:nvSpPr>
        <p:spPr>
          <a:xfrm>
            <a:off x="27211" y="2564904"/>
            <a:ext cx="5696917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218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/>
          <p:cNvGrpSpPr/>
          <p:nvPr/>
        </p:nvGrpSpPr>
        <p:grpSpPr>
          <a:xfrm>
            <a:off x="2846088" y="2519131"/>
            <a:ext cx="5976663" cy="1530860"/>
            <a:chOff x="720001" y="1114639"/>
            <a:chExt cx="3059911" cy="1119292"/>
          </a:xfrm>
        </p:grpSpPr>
        <p:sp>
          <p:nvSpPr>
            <p:cNvPr id="62" name="TextBox 61"/>
            <p:cNvSpPr txBox="1"/>
            <p:nvPr/>
          </p:nvSpPr>
          <p:spPr>
            <a:xfrm>
              <a:off x="720001" y="1539942"/>
              <a:ext cx="3059911" cy="693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tantia" panose="02030602050306030303" pitchFamily="18" charset="0"/>
                  <a:cs typeface="Arial" pitchFamily="34" charset="0"/>
                </a:rPr>
                <a:t>Rendering hidden method fields in JSP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tantia" panose="02030602050306030303" pitchFamily="18" charset="0"/>
                  <a:cs typeface="Arial" pitchFamily="34" charset="0"/>
                </a:rPr>
                <a:t>Unmasking the real request</a:t>
              </a:r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20001" y="1114639"/>
              <a:ext cx="3059911" cy="427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tantia" panose="02030602050306030303" pitchFamily="18" charset="0"/>
                  <a:cs typeface="Arial" pitchFamily="34" charset="0"/>
                </a:rPr>
                <a:t>E. Submitting RESTful forms</a:t>
              </a:r>
              <a:endPara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</p:grpSp>
      <p:grpSp>
        <p:nvGrpSpPr>
          <p:cNvPr id="14" name="Nhóm 13">
            <a:extLst>
              <a:ext uri="{FF2B5EF4-FFF2-40B4-BE49-F238E27FC236}">
                <a16:creationId xmlns:a16="http://schemas.microsoft.com/office/drawing/2014/main" id="{B32CF6DE-FF3A-4F57-9F90-9A7FCEE1BA66}"/>
              </a:ext>
            </a:extLst>
          </p:cNvPr>
          <p:cNvGrpSpPr/>
          <p:nvPr/>
        </p:nvGrpSpPr>
        <p:grpSpPr>
          <a:xfrm>
            <a:off x="737340" y="2408134"/>
            <a:ext cx="1755942" cy="1755942"/>
            <a:chOff x="2455751" y="5446746"/>
            <a:chExt cx="531721" cy="531721"/>
          </a:xfrm>
        </p:grpSpPr>
        <p:sp>
          <p:nvSpPr>
            <p:cNvPr id="15" name="Oval 78">
              <a:extLst>
                <a:ext uri="{FF2B5EF4-FFF2-40B4-BE49-F238E27FC236}">
                  <a16:creationId xmlns:a16="http://schemas.microsoft.com/office/drawing/2014/main" id="{97C260E7-A4FD-45F5-92E1-E0130759C8DD}"/>
                </a:ext>
              </a:extLst>
            </p:cNvPr>
            <p:cNvSpPr/>
            <p:nvPr/>
          </p:nvSpPr>
          <p:spPr>
            <a:xfrm>
              <a:off x="2455751" y="5446746"/>
              <a:ext cx="531721" cy="531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6" name="Rectangle 16">
              <a:extLst>
                <a:ext uri="{FF2B5EF4-FFF2-40B4-BE49-F238E27FC236}">
                  <a16:creationId xmlns:a16="http://schemas.microsoft.com/office/drawing/2014/main" id="{370FF74A-6188-4AEA-ABD7-235E1432A097}"/>
                </a:ext>
              </a:extLst>
            </p:cNvPr>
            <p:cNvSpPr/>
            <p:nvPr/>
          </p:nvSpPr>
          <p:spPr>
            <a:xfrm rot="2700000">
              <a:off x="2621330" y="5535334"/>
              <a:ext cx="200561" cy="359568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211123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C48A0DA-8DF8-426A-86CD-91C1886EF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213"/>
            <a:ext cx="9144000" cy="78021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  <a:latin typeface="Constantia" panose="02030602050306030303" pitchFamily="18" charset="0"/>
              </a:rPr>
              <a:t>E. Submitting RESTful forms</a:t>
            </a:r>
            <a:endParaRPr lang="ko-KR" altLang="en-US" dirty="0">
              <a:solidFill>
                <a:srgbClr val="00B050"/>
              </a:solidFill>
              <a:latin typeface="Constantia" panose="02030602050306030303" pitchFamily="18" charset="0"/>
            </a:endParaRP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FB6C5910-0620-48B4-88DF-DA8509AE1540}"/>
              </a:ext>
            </a:extLst>
          </p:cNvPr>
          <p:cNvSpPr/>
          <p:nvPr/>
        </p:nvSpPr>
        <p:spPr>
          <a:xfrm>
            <a:off x="0" y="1340768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>
                <a:solidFill>
                  <a:srgbClr val="C00000"/>
                </a:solidFill>
                <a:latin typeface="Constantia" panose="02030602050306030303" pitchFamily="18" charset="0"/>
              </a:rPr>
              <a:t>Rendering hidden method fields in JSP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8B8CF265-7B9B-404F-B900-BB122EBDD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95550"/>
            <a:ext cx="9144000" cy="1874421"/>
          </a:xfrm>
          <a:prstGeom prst="rect">
            <a:avLst/>
          </a:prstGeom>
        </p:spPr>
      </p:pic>
      <p:pic>
        <p:nvPicPr>
          <p:cNvPr id="4" name="Hình ảnh 3">
            <a:extLst>
              <a:ext uri="{FF2B5EF4-FFF2-40B4-BE49-F238E27FC236}">
                <a16:creationId xmlns:a16="http://schemas.microsoft.com/office/drawing/2014/main" id="{4AAAFC33-E113-4D73-8E36-27F4D624A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34544"/>
            <a:ext cx="9144000" cy="120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602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C48A0DA-8DF8-426A-86CD-91C1886EF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213"/>
            <a:ext cx="9144000" cy="78021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  <a:latin typeface="Constantia" panose="02030602050306030303" pitchFamily="18" charset="0"/>
              </a:rPr>
              <a:t>E. Submitting RESTful forms</a:t>
            </a:r>
            <a:endParaRPr lang="ko-KR" altLang="en-US" dirty="0">
              <a:solidFill>
                <a:srgbClr val="00B050"/>
              </a:solidFill>
              <a:latin typeface="Constantia" panose="02030602050306030303" pitchFamily="18" charset="0"/>
            </a:endParaRP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FB6C5910-0620-48B4-88DF-DA8509AE1540}"/>
              </a:ext>
            </a:extLst>
          </p:cNvPr>
          <p:cNvSpPr/>
          <p:nvPr/>
        </p:nvSpPr>
        <p:spPr>
          <a:xfrm>
            <a:off x="0" y="1340768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>
                <a:solidFill>
                  <a:srgbClr val="C00000"/>
                </a:solidFill>
                <a:latin typeface="Constantia" panose="02030602050306030303" pitchFamily="18" charset="0"/>
              </a:rPr>
              <a:t>Unmasking the real request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93A75109-F18B-41C4-9AC7-28A93DBE0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103" y="2002200"/>
            <a:ext cx="7211794" cy="273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0610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C48A0DA-8DF8-426A-86CD-91C1886EF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213"/>
            <a:ext cx="9144000" cy="78021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  <a:latin typeface="Constantia" panose="02030602050306030303" pitchFamily="18" charset="0"/>
              </a:rPr>
              <a:t>E. Submitting RESTful forms</a:t>
            </a:r>
            <a:endParaRPr lang="ko-KR" altLang="en-US" dirty="0">
              <a:solidFill>
                <a:srgbClr val="00B050"/>
              </a:solidFill>
              <a:latin typeface="Constantia" panose="02030602050306030303" pitchFamily="18" charset="0"/>
            </a:endParaRP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FB6C5910-0620-48B4-88DF-DA8509AE1540}"/>
              </a:ext>
            </a:extLst>
          </p:cNvPr>
          <p:cNvSpPr/>
          <p:nvPr/>
        </p:nvSpPr>
        <p:spPr>
          <a:xfrm>
            <a:off x="0" y="1340768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>
                <a:solidFill>
                  <a:srgbClr val="C00000"/>
                </a:solidFill>
                <a:latin typeface="Constantia" panose="02030602050306030303" pitchFamily="18" charset="0"/>
              </a:rPr>
              <a:t>Unmasking the real request</a:t>
            </a:r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37D61538-B870-4011-87B1-1F304F54F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27219"/>
            <a:ext cx="9144000" cy="305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603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213"/>
            <a:ext cx="9144000" cy="78021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  <a:latin typeface="Constantia" panose="02030602050306030303" pitchFamily="18" charset="0"/>
                <a:ea typeface="맑은 고딕" pitchFamily="50" charset="-127"/>
                <a:cs typeface="Angsana New" panose="020B0502040204020203" pitchFamily="18" charset="-34"/>
              </a:rPr>
              <a:t>A. Getting Rest</a:t>
            </a:r>
          </a:p>
        </p:txBody>
      </p: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1DBC53FF-95C9-4A97-A1EB-550A03CDF809}"/>
              </a:ext>
            </a:extLst>
          </p:cNvPr>
          <p:cNvSpPr/>
          <p:nvPr/>
        </p:nvSpPr>
        <p:spPr>
          <a:xfrm>
            <a:off x="575556" y="1340768"/>
            <a:ext cx="7992888" cy="4499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b="1" u="sng" dirty="0">
                <a:solidFill>
                  <a:srgbClr val="C00000"/>
                </a:solidFill>
                <a:latin typeface="Constantia" panose="02030602050306030303" pitchFamily="18" charset="0"/>
              </a:rPr>
              <a:t>REST: Representational State Transfer</a:t>
            </a:r>
          </a:p>
          <a:p>
            <a:pPr algn="ctr">
              <a:lnSpc>
                <a:spcPct val="120000"/>
              </a:lnSpc>
            </a:pPr>
            <a:endParaRPr lang="en-US" sz="1000" dirty="0">
              <a:latin typeface="Constantia" panose="02030602050306030303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000" b="1" dirty="0">
                <a:solidFill>
                  <a:srgbClr val="0070C0"/>
                </a:solidFill>
                <a:latin typeface="Constantia" panose="02030602050306030303" pitchFamily="18" charset="0"/>
              </a:rPr>
              <a:t>Representational: </a:t>
            </a:r>
            <a:r>
              <a:rPr lang="en-GB" sz="2000" dirty="0">
                <a:latin typeface="Constantia" panose="02030602050306030303" pitchFamily="18" charset="0"/>
              </a:rPr>
              <a:t>REST resources can be represented in virtually any form, including XML, JavaScript Object Notation (JSON), or even </a:t>
            </a:r>
            <a:br>
              <a:rPr lang="en-GB" sz="2000" dirty="0">
                <a:latin typeface="Constantia" panose="02030602050306030303" pitchFamily="18" charset="0"/>
              </a:rPr>
            </a:br>
            <a:r>
              <a:rPr lang="en-GB" sz="2000" dirty="0">
                <a:latin typeface="Constantia" panose="02030602050306030303" pitchFamily="18" charset="0"/>
              </a:rPr>
              <a:t>HTML — whatever form best suits the consumer of those resources.</a:t>
            </a: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endParaRPr lang="en-GB" sz="1000" dirty="0">
              <a:latin typeface="Constantia" panose="02030602050306030303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GB" sz="2000" b="1" dirty="0">
                <a:solidFill>
                  <a:srgbClr val="0070C0"/>
                </a:solidFill>
                <a:latin typeface="Constantia" panose="02030602050306030303" pitchFamily="18" charset="0"/>
              </a:rPr>
              <a:t>State: </a:t>
            </a:r>
            <a:r>
              <a:rPr lang="en-GB" sz="2000" dirty="0">
                <a:latin typeface="Constantia" panose="02030602050306030303" pitchFamily="18" charset="0"/>
              </a:rPr>
              <a:t>When working with REST, we’re more concerned with the state </a:t>
            </a:r>
            <a:br>
              <a:rPr lang="en-GB" sz="2000" dirty="0">
                <a:latin typeface="Constantia" panose="02030602050306030303" pitchFamily="18" charset="0"/>
              </a:rPr>
            </a:br>
            <a:r>
              <a:rPr lang="en-GB" sz="2000" dirty="0">
                <a:latin typeface="Constantia" panose="02030602050306030303" pitchFamily="18" charset="0"/>
              </a:rPr>
              <a:t>of a resource than with the actions we can take against resources</a:t>
            </a: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endParaRPr lang="en-GB" sz="1000" dirty="0">
              <a:latin typeface="Constantia" panose="02030602050306030303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GB" sz="2000" b="1" dirty="0">
                <a:solidFill>
                  <a:srgbClr val="0070C0"/>
                </a:solidFill>
                <a:latin typeface="Constantia" panose="02030602050306030303" pitchFamily="18" charset="0"/>
              </a:rPr>
              <a:t>Transfer: </a:t>
            </a:r>
            <a:r>
              <a:rPr lang="en-GB" sz="2000" dirty="0">
                <a:latin typeface="Constantia" panose="02030602050306030303" pitchFamily="18" charset="0"/>
              </a:rPr>
              <a:t>REST involves transferring resource data, in some </a:t>
            </a:r>
            <a:br>
              <a:rPr lang="en-GB" sz="2000" dirty="0">
                <a:latin typeface="Constantia" panose="02030602050306030303" pitchFamily="18" charset="0"/>
              </a:rPr>
            </a:br>
            <a:r>
              <a:rPr lang="en-GB" sz="2000" dirty="0">
                <a:latin typeface="Constantia" panose="02030602050306030303" pitchFamily="18" charset="0"/>
              </a:rPr>
              <a:t>representational form, from one application to another</a:t>
            </a:r>
          </a:p>
          <a:p>
            <a:pPr algn="just">
              <a:lnSpc>
                <a:spcPct val="120000"/>
              </a:lnSpc>
            </a:pPr>
            <a:endParaRPr lang="en-GB" sz="1000" dirty="0">
              <a:latin typeface="Constantia" panose="02030602050306030303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en-GB" sz="2000" b="1" dirty="0">
                <a:solidFill>
                  <a:srgbClr val="C00000"/>
                </a:solidFill>
                <a:latin typeface="Constantia" panose="02030602050306030303" pitchFamily="18" charset="0"/>
              </a:rPr>
              <a:t>REST is about transferring the state of resources </a:t>
            </a:r>
          </a:p>
          <a:p>
            <a:pPr algn="ctr">
              <a:lnSpc>
                <a:spcPct val="120000"/>
              </a:lnSpc>
            </a:pPr>
            <a:r>
              <a:rPr lang="en-GB" sz="2000" b="1" dirty="0">
                <a:solidFill>
                  <a:srgbClr val="C00000"/>
                </a:solidFill>
                <a:latin typeface="Constantia" panose="02030602050306030303" pitchFamily="18" charset="0"/>
              </a:rPr>
              <a:t>from a server to a client </a:t>
            </a:r>
            <a:endParaRPr lang="en-US" sz="2000" b="1" dirty="0">
              <a:solidFill>
                <a:srgbClr val="C00000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5782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/>
          <p:cNvGrpSpPr/>
          <p:nvPr/>
        </p:nvGrpSpPr>
        <p:grpSpPr>
          <a:xfrm>
            <a:off x="2829275" y="2393950"/>
            <a:ext cx="5976663" cy="1784319"/>
            <a:chOff x="720001" y="1114639"/>
            <a:chExt cx="3059911" cy="1304609"/>
          </a:xfrm>
        </p:grpSpPr>
        <p:sp>
          <p:nvSpPr>
            <p:cNvPr id="62" name="TextBox 61"/>
            <p:cNvSpPr txBox="1"/>
            <p:nvPr/>
          </p:nvSpPr>
          <p:spPr>
            <a:xfrm>
              <a:off x="720001" y="1541625"/>
              <a:ext cx="3059911" cy="8776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tantia" panose="02030602050306030303" pitchFamily="18" charset="0"/>
                  <a:cs typeface="Arial" pitchFamily="34" charset="0"/>
                </a:rPr>
                <a:t>Restful Controllers</a:t>
              </a:r>
            </a:p>
            <a:p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tantia" panose="02030602050306030303" pitchFamily="18" charset="0"/>
                  <a:cs typeface="Arial" pitchFamily="34" charset="0"/>
                </a:rPr>
                <a:t>Restful Forms</a:t>
              </a:r>
            </a:p>
            <a:p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tantia" panose="02030602050306030303" pitchFamily="18" charset="0"/>
                  <a:cs typeface="Arial" pitchFamily="34" charset="0"/>
                </a:rPr>
                <a:t>New annotations in Spring 5.x.x</a:t>
              </a:r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20001" y="1114639"/>
              <a:ext cx="3059911" cy="427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tantia" panose="02030602050306030303" pitchFamily="18" charset="0"/>
                  <a:cs typeface="Arial" pitchFamily="34" charset="0"/>
                </a:rPr>
                <a:t>F. Demo</a:t>
              </a:r>
              <a:endPara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</p:grpSp>
      <p:grpSp>
        <p:nvGrpSpPr>
          <p:cNvPr id="11" name="Nhóm 10">
            <a:extLst>
              <a:ext uri="{FF2B5EF4-FFF2-40B4-BE49-F238E27FC236}">
                <a16:creationId xmlns:a16="http://schemas.microsoft.com/office/drawing/2014/main" id="{815C398C-FB99-4C0E-8FA3-C5D10E8C0310}"/>
              </a:ext>
            </a:extLst>
          </p:cNvPr>
          <p:cNvGrpSpPr/>
          <p:nvPr/>
        </p:nvGrpSpPr>
        <p:grpSpPr>
          <a:xfrm>
            <a:off x="727987" y="2408139"/>
            <a:ext cx="1755942" cy="1755942"/>
            <a:chOff x="2456018" y="2258194"/>
            <a:chExt cx="531721" cy="531721"/>
          </a:xfrm>
        </p:grpSpPr>
        <p:sp>
          <p:nvSpPr>
            <p:cNvPr id="12" name="Oval 80">
              <a:extLst>
                <a:ext uri="{FF2B5EF4-FFF2-40B4-BE49-F238E27FC236}">
                  <a16:creationId xmlns:a16="http://schemas.microsoft.com/office/drawing/2014/main" id="{9AC202B8-A489-44A2-A52A-E91770D7D38E}"/>
                </a:ext>
              </a:extLst>
            </p:cNvPr>
            <p:cNvSpPr/>
            <p:nvPr/>
          </p:nvSpPr>
          <p:spPr>
            <a:xfrm>
              <a:off x="2456018" y="2258194"/>
              <a:ext cx="531721" cy="53172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Round Same Side Corner Rectangle 6">
              <a:extLst>
                <a:ext uri="{FF2B5EF4-FFF2-40B4-BE49-F238E27FC236}">
                  <a16:creationId xmlns:a16="http://schemas.microsoft.com/office/drawing/2014/main" id="{44174F4A-4CD6-4819-9D0E-B0FD43E0F8CF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676981" y="2344053"/>
              <a:ext cx="89795" cy="360000"/>
            </a:xfrm>
            <a:custGeom>
              <a:avLst/>
              <a:gdLst/>
              <a:ahLst/>
              <a:cxnLst/>
              <a:rect l="l" t="t" r="r" b="b"/>
              <a:pathLst>
                <a:path w="1035916" h="4153123">
                  <a:moveTo>
                    <a:pt x="277501" y="3759099"/>
                  </a:moveTo>
                  <a:lnTo>
                    <a:pt x="758408" y="3759099"/>
                  </a:lnTo>
                  <a:lnTo>
                    <a:pt x="517954" y="4153123"/>
                  </a:lnTo>
                  <a:close/>
                  <a:moveTo>
                    <a:pt x="42612" y="2944898"/>
                  </a:moveTo>
                  <a:cubicBezTo>
                    <a:pt x="153922" y="2941505"/>
                    <a:pt x="246502" y="2889483"/>
                    <a:pt x="275675" y="2819018"/>
                  </a:cubicBezTo>
                  <a:cubicBezTo>
                    <a:pt x="304648" y="2892614"/>
                    <a:pt x="403763" y="2945872"/>
                    <a:pt x="521107" y="2945872"/>
                  </a:cubicBezTo>
                  <a:cubicBezTo>
                    <a:pt x="638453" y="2945872"/>
                    <a:pt x="737567" y="2892613"/>
                    <a:pt x="766540" y="2819017"/>
                  </a:cubicBezTo>
                  <a:cubicBezTo>
                    <a:pt x="795133" y="2888142"/>
                    <a:pt x="884783" y="2939514"/>
                    <a:pt x="993299" y="2944464"/>
                  </a:cubicBezTo>
                  <a:lnTo>
                    <a:pt x="776840" y="3657264"/>
                  </a:lnTo>
                  <a:lnTo>
                    <a:pt x="258940" y="3657264"/>
                  </a:lnTo>
                  <a:close/>
                  <a:moveTo>
                    <a:pt x="809102" y="564558"/>
                  </a:moveTo>
                  <a:lnTo>
                    <a:pt x="1035914" y="564558"/>
                  </a:lnTo>
                  <a:lnTo>
                    <a:pt x="1035915" y="2838682"/>
                  </a:lnTo>
                  <a:cubicBezTo>
                    <a:pt x="1029586" y="2840409"/>
                    <a:pt x="1023074" y="2840731"/>
                    <a:pt x="1016490" y="2840731"/>
                  </a:cubicBezTo>
                  <a:cubicBezTo>
                    <a:pt x="901952" y="2840731"/>
                    <a:pt x="809102" y="2743612"/>
                    <a:pt x="809101" y="2623810"/>
                  </a:cubicBezTo>
                  <a:close/>
                  <a:moveTo>
                    <a:pt x="310569" y="564558"/>
                  </a:moveTo>
                  <a:lnTo>
                    <a:pt x="725347" y="564558"/>
                  </a:lnTo>
                  <a:lnTo>
                    <a:pt x="725347" y="2633342"/>
                  </a:lnTo>
                  <a:cubicBezTo>
                    <a:pt x="725347" y="2747880"/>
                    <a:pt x="632496" y="2840731"/>
                    <a:pt x="517958" y="2840731"/>
                  </a:cubicBezTo>
                  <a:cubicBezTo>
                    <a:pt x="403420" y="2840731"/>
                    <a:pt x="310569" y="2747880"/>
                    <a:pt x="310569" y="2633342"/>
                  </a:cubicBezTo>
                  <a:close/>
                  <a:moveTo>
                    <a:pt x="0" y="564557"/>
                  </a:moveTo>
                  <a:lnTo>
                    <a:pt x="226813" y="564557"/>
                  </a:lnTo>
                  <a:lnTo>
                    <a:pt x="226813" y="2623810"/>
                  </a:lnTo>
                  <a:cubicBezTo>
                    <a:pt x="226813" y="2743612"/>
                    <a:pt x="133962" y="2840731"/>
                    <a:pt x="19424" y="2840730"/>
                  </a:cubicBezTo>
                  <a:cubicBezTo>
                    <a:pt x="12841" y="2840730"/>
                    <a:pt x="6329" y="2840409"/>
                    <a:pt x="0" y="2838682"/>
                  </a:cubicBezTo>
                  <a:close/>
                  <a:moveTo>
                    <a:pt x="71964" y="71964"/>
                  </a:moveTo>
                  <a:cubicBezTo>
                    <a:pt x="116427" y="27501"/>
                    <a:pt x="177852" y="0"/>
                    <a:pt x="245701" y="0"/>
                  </a:cubicBezTo>
                  <a:lnTo>
                    <a:pt x="790215" y="0"/>
                  </a:lnTo>
                  <a:cubicBezTo>
                    <a:pt x="925912" y="0"/>
                    <a:pt x="1035916" y="110004"/>
                    <a:pt x="1035916" y="245701"/>
                  </a:cubicBezTo>
                  <a:cubicBezTo>
                    <a:pt x="1035916" y="327601"/>
                    <a:pt x="1035915" y="409501"/>
                    <a:pt x="1035915" y="491401"/>
                  </a:cubicBezTo>
                  <a:lnTo>
                    <a:pt x="0" y="491401"/>
                  </a:lnTo>
                  <a:lnTo>
                    <a:pt x="0" y="245701"/>
                  </a:lnTo>
                  <a:cubicBezTo>
                    <a:pt x="0" y="177853"/>
                    <a:pt x="27501" y="116427"/>
                    <a:pt x="71964" y="7196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6480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213"/>
            <a:ext cx="9144000" cy="78021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  <a:latin typeface="Constantia" panose="02030602050306030303" pitchFamily="18" charset="0"/>
                <a:ea typeface="맑은 고딕" pitchFamily="50" charset="-127"/>
                <a:cs typeface="Angsana New" panose="020B0502040204020203" pitchFamily="18" charset="-34"/>
              </a:rPr>
              <a:t>A. Getting Rest</a:t>
            </a:r>
          </a:p>
        </p:txBody>
      </p: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1DBC53FF-95C9-4A97-A1EB-550A03CDF809}"/>
              </a:ext>
            </a:extLst>
          </p:cNvPr>
          <p:cNvSpPr/>
          <p:nvPr/>
        </p:nvSpPr>
        <p:spPr>
          <a:xfrm>
            <a:off x="575556" y="1340768"/>
            <a:ext cx="7992888" cy="487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u="sng" dirty="0">
                <a:solidFill>
                  <a:srgbClr val="C00000"/>
                </a:solidFill>
                <a:latin typeface="Constantia" panose="02030602050306030303" pitchFamily="18" charset="0"/>
              </a:rPr>
              <a:t>How Spring supports development of REST resources</a:t>
            </a: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b="1" dirty="0">
              <a:solidFill>
                <a:srgbClr val="C00000"/>
              </a:solidFill>
              <a:latin typeface="Constantia" panose="02030602050306030303" pitchFamily="18" charset="0"/>
            </a:endParaRPr>
          </a:p>
          <a:p>
            <a:pPr lvl="0" algn="just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0070C0"/>
                </a:solidFill>
                <a:latin typeface="Constantia" panose="02030602050306030303" pitchFamily="18" charset="0"/>
              </a:rPr>
              <a:t>Controllers can handle requests for all HTTP methods</a:t>
            </a:r>
            <a:r>
              <a:rPr lang="en-US" altLang="en-US" sz="2000" dirty="0">
                <a:latin typeface="Constantia" panose="02030602050306030303" pitchFamily="18" charset="0"/>
              </a:rPr>
              <a:t>, including the four primary REST methods: GET, PUT, DELETE, and POST. </a:t>
            </a:r>
          </a:p>
          <a:p>
            <a:pPr lvl="0" algn="just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000" dirty="0">
              <a:latin typeface="Constantia" panose="02030602050306030303" pitchFamily="18" charset="0"/>
            </a:endParaRPr>
          </a:p>
          <a:p>
            <a:pPr lvl="0" algn="just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0070C0"/>
                </a:solidFill>
                <a:latin typeface="Constantia" panose="02030602050306030303" pitchFamily="18" charset="0"/>
              </a:rPr>
              <a:t>The new @</a:t>
            </a:r>
            <a:r>
              <a:rPr lang="en-US" altLang="en-US" sz="2000" b="1" dirty="0" err="1">
                <a:solidFill>
                  <a:srgbClr val="0070C0"/>
                </a:solidFill>
                <a:latin typeface="Constantia" panose="02030602050306030303" pitchFamily="18" charset="0"/>
              </a:rPr>
              <a:t>PathVariable</a:t>
            </a:r>
            <a:r>
              <a:rPr lang="en-US" altLang="en-US" sz="2000" b="1" dirty="0">
                <a:solidFill>
                  <a:srgbClr val="0070C0"/>
                </a:solidFill>
                <a:latin typeface="Constantia" panose="02030602050306030303" pitchFamily="18" charset="0"/>
              </a:rPr>
              <a:t> annotation </a:t>
            </a:r>
            <a:r>
              <a:rPr lang="en-US" altLang="en-US" sz="2000" dirty="0">
                <a:latin typeface="Constantia" panose="02030602050306030303" pitchFamily="18" charset="0"/>
              </a:rPr>
              <a:t>enables controllers to handle requests for parameterized URLs.</a:t>
            </a:r>
          </a:p>
          <a:p>
            <a:pPr lvl="0" algn="just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000" dirty="0">
              <a:latin typeface="Constantia" panose="02030602050306030303" pitchFamily="18" charset="0"/>
            </a:endParaRPr>
          </a:p>
          <a:p>
            <a:pPr lvl="0" algn="just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0070C0"/>
                </a:solidFill>
                <a:latin typeface="Constantia" panose="02030602050306030303" pitchFamily="18" charset="0"/>
              </a:rPr>
              <a:t>The JSP tag from Spring’s </a:t>
            </a:r>
            <a:r>
              <a:rPr lang="en-US" altLang="en-US" sz="2000" dirty="0">
                <a:latin typeface="Constantia" panose="02030602050306030303" pitchFamily="18" charset="0"/>
              </a:rPr>
              <a:t>form-binding JSP tag library, along with the new </a:t>
            </a:r>
            <a:r>
              <a:rPr lang="en-US" altLang="en-US" sz="2000" dirty="0" err="1">
                <a:latin typeface="Constantia" panose="02030602050306030303" pitchFamily="18" charset="0"/>
              </a:rPr>
              <a:t>HiddenHttpMethodFilter</a:t>
            </a:r>
            <a:r>
              <a:rPr lang="en-US" altLang="en-US" sz="2000" dirty="0">
                <a:latin typeface="Constantia" panose="02030602050306030303" pitchFamily="18" charset="0"/>
              </a:rPr>
              <a:t>.</a:t>
            </a:r>
          </a:p>
          <a:p>
            <a:pPr lvl="0" algn="just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000" dirty="0">
              <a:latin typeface="Constantia" panose="02030602050306030303" pitchFamily="18" charset="0"/>
            </a:endParaRPr>
          </a:p>
          <a:p>
            <a:pPr lvl="0" algn="just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0070C0"/>
                </a:solidFill>
                <a:latin typeface="Constantia" panose="02030602050306030303" pitchFamily="18" charset="0"/>
              </a:rPr>
              <a:t>Resources can be represented in a variety of ways </a:t>
            </a:r>
            <a:r>
              <a:rPr lang="en-US" altLang="en-US" sz="2000" dirty="0">
                <a:latin typeface="Constantia" panose="02030602050306030303" pitchFamily="18" charset="0"/>
              </a:rPr>
              <a:t>using Spring’s view and view resolvers, including new view implementations for rendering model data as XML, JSON, Atom, and RSS.</a:t>
            </a:r>
          </a:p>
        </p:txBody>
      </p:sp>
    </p:spTree>
    <p:extLst>
      <p:ext uri="{BB962C8B-B14F-4D97-AF65-F5344CB8AC3E}">
        <p14:creationId xmlns:p14="http://schemas.microsoft.com/office/powerpoint/2010/main" val="1493623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/>
          <p:cNvGrpSpPr/>
          <p:nvPr/>
        </p:nvGrpSpPr>
        <p:grpSpPr>
          <a:xfrm>
            <a:off x="2846088" y="2516664"/>
            <a:ext cx="6003264" cy="1538882"/>
            <a:chOff x="720001" y="1114639"/>
            <a:chExt cx="3073530" cy="1125157"/>
          </a:xfrm>
        </p:grpSpPr>
        <p:sp>
          <p:nvSpPr>
            <p:cNvPr id="62" name="TextBox 61"/>
            <p:cNvSpPr txBox="1"/>
            <p:nvPr/>
          </p:nvSpPr>
          <p:spPr>
            <a:xfrm>
              <a:off x="733620" y="1902249"/>
              <a:ext cx="3059911" cy="337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tantia" panose="02030602050306030303" pitchFamily="18" charset="0"/>
                  <a:cs typeface="Arial" pitchFamily="34" charset="0"/>
                </a:rPr>
                <a:t>Restless – Restful Controllers &amp; Rest verbs</a:t>
              </a:r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20001" y="1114639"/>
              <a:ext cx="3059911" cy="787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tantia" panose="02030602050306030303" pitchFamily="18" charset="0"/>
                  <a:cs typeface="Arial" pitchFamily="34" charset="0"/>
                </a:rPr>
                <a:t>B. Writing Resource</a:t>
              </a:r>
              <a:br>
                <a:rPr lang="en-US" altLang="ko-KR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tantia" panose="02030602050306030303" pitchFamily="18" charset="0"/>
                  <a:cs typeface="Arial" pitchFamily="34" charset="0"/>
                </a:rPr>
              </a:br>
              <a:r>
                <a:rPr lang="en-US" altLang="ko-KR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tantia" panose="02030602050306030303" pitchFamily="18" charset="0"/>
                  <a:cs typeface="Arial" pitchFamily="34" charset="0"/>
                </a:rPr>
                <a:t>- Oriented Controllers</a:t>
              </a:r>
              <a:endPara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  <a:cs typeface="Arial" pitchFamily="34" charset="0"/>
              </a:endParaRPr>
            </a:p>
          </p:txBody>
        </p:sp>
      </p:grpSp>
      <p:grpSp>
        <p:nvGrpSpPr>
          <p:cNvPr id="11" name="Nhóm 10">
            <a:extLst>
              <a:ext uri="{FF2B5EF4-FFF2-40B4-BE49-F238E27FC236}">
                <a16:creationId xmlns:a16="http://schemas.microsoft.com/office/drawing/2014/main" id="{5B2C231D-5CA0-439D-AD06-5E9F5FB6A725}"/>
              </a:ext>
            </a:extLst>
          </p:cNvPr>
          <p:cNvGrpSpPr/>
          <p:nvPr/>
        </p:nvGrpSpPr>
        <p:grpSpPr>
          <a:xfrm>
            <a:off x="737340" y="2408139"/>
            <a:ext cx="1755942" cy="1755942"/>
            <a:chOff x="2456018" y="2258194"/>
            <a:chExt cx="531721" cy="531721"/>
          </a:xfrm>
        </p:grpSpPr>
        <p:sp>
          <p:nvSpPr>
            <p:cNvPr id="12" name="Oval 80">
              <a:extLst>
                <a:ext uri="{FF2B5EF4-FFF2-40B4-BE49-F238E27FC236}">
                  <a16:creationId xmlns:a16="http://schemas.microsoft.com/office/drawing/2014/main" id="{AD0D6C2C-E8DD-40D5-A334-B80D9992E941}"/>
                </a:ext>
              </a:extLst>
            </p:cNvPr>
            <p:cNvSpPr/>
            <p:nvPr/>
          </p:nvSpPr>
          <p:spPr>
            <a:xfrm>
              <a:off x="2456018" y="2258194"/>
              <a:ext cx="531721" cy="53172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Round Same Side Corner Rectangle 6">
              <a:extLst>
                <a:ext uri="{FF2B5EF4-FFF2-40B4-BE49-F238E27FC236}">
                  <a16:creationId xmlns:a16="http://schemas.microsoft.com/office/drawing/2014/main" id="{C3A94DD4-018C-4BB8-ADE9-11F32F4C1182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676981" y="2344053"/>
              <a:ext cx="89795" cy="360000"/>
            </a:xfrm>
            <a:custGeom>
              <a:avLst/>
              <a:gdLst/>
              <a:ahLst/>
              <a:cxnLst/>
              <a:rect l="l" t="t" r="r" b="b"/>
              <a:pathLst>
                <a:path w="1035916" h="4153123">
                  <a:moveTo>
                    <a:pt x="277501" y="3759099"/>
                  </a:moveTo>
                  <a:lnTo>
                    <a:pt x="758408" y="3759099"/>
                  </a:lnTo>
                  <a:lnTo>
                    <a:pt x="517954" y="4153123"/>
                  </a:lnTo>
                  <a:close/>
                  <a:moveTo>
                    <a:pt x="42612" y="2944898"/>
                  </a:moveTo>
                  <a:cubicBezTo>
                    <a:pt x="153922" y="2941505"/>
                    <a:pt x="246502" y="2889483"/>
                    <a:pt x="275675" y="2819018"/>
                  </a:cubicBezTo>
                  <a:cubicBezTo>
                    <a:pt x="304648" y="2892614"/>
                    <a:pt x="403763" y="2945872"/>
                    <a:pt x="521107" y="2945872"/>
                  </a:cubicBezTo>
                  <a:cubicBezTo>
                    <a:pt x="638453" y="2945872"/>
                    <a:pt x="737567" y="2892613"/>
                    <a:pt x="766540" y="2819017"/>
                  </a:cubicBezTo>
                  <a:cubicBezTo>
                    <a:pt x="795133" y="2888142"/>
                    <a:pt x="884783" y="2939514"/>
                    <a:pt x="993299" y="2944464"/>
                  </a:cubicBezTo>
                  <a:lnTo>
                    <a:pt x="776840" y="3657264"/>
                  </a:lnTo>
                  <a:lnTo>
                    <a:pt x="258940" y="3657264"/>
                  </a:lnTo>
                  <a:close/>
                  <a:moveTo>
                    <a:pt x="809102" y="564558"/>
                  </a:moveTo>
                  <a:lnTo>
                    <a:pt x="1035914" y="564558"/>
                  </a:lnTo>
                  <a:lnTo>
                    <a:pt x="1035915" y="2838682"/>
                  </a:lnTo>
                  <a:cubicBezTo>
                    <a:pt x="1029586" y="2840409"/>
                    <a:pt x="1023074" y="2840731"/>
                    <a:pt x="1016490" y="2840731"/>
                  </a:cubicBezTo>
                  <a:cubicBezTo>
                    <a:pt x="901952" y="2840731"/>
                    <a:pt x="809102" y="2743612"/>
                    <a:pt x="809101" y="2623810"/>
                  </a:cubicBezTo>
                  <a:close/>
                  <a:moveTo>
                    <a:pt x="310569" y="564558"/>
                  </a:moveTo>
                  <a:lnTo>
                    <a:pt x="725347" y="564558"/>
                  </a:lnTo>
                  <a:lnTo>
                    <a:pt x="725347" y="2633342"/>
                  </a:lnTo>
                  <a:cubicBezTo>
                    <a:pt x="725347" y="2747880"/>
                    <a:pt x="632496" y="2840731"/>
                    <a:pt x="517958" y="2840731"/>
                  </a:cubicBezTo>
                  <a:cubicBezTo>
                    <a:pt x="403420" y="2840731"/>
                    <a:pt x="310569" y="2747880"/>
                    <a:pt x="310569" y="2633342"/>
                  </a:cubicBezTo>
                  <a:close/>
                  <a:moveTo>
                    <a:pt x="0" y="564557"/>
                  </a:moveTo>
                  <a:lnTo>
                    <a:pt x="226813" y="564557"/>
                  </a:lnTo>
                  <a:lnTo>
                    <a:pt x="226813" y="2623810"/>
                  </a:lnTo>
                  <a:cubicBezTo>
                    <a:pt x="226813" y="2743612"/>
                    <a:pt x="133962" y="2840731"/>
                    <a:pt x="19424" y="2840730"/>
                  </a:cubicBezTo>
                  <a:cubicBezTo>
                    <a:pt x="12841" y="2840730"/>
                    <a:pt x="6329" y="2840409"/>
                    <a:pt x="0" y="2838682"/>
                  </a:cubicBezTo>
                  <a:close/>
                  <a:moveTo>
                    <a:pt x="71964" y="71964"/>
                  </a:moveTo>
                  <a:cubicBezTo>
                    <a:pt x="116427" y="27501"/>
                    <a:pt x="177852" y="0"/>
                    <a:pt x="245701" y="0"/>
                  </a:cubicBezTo>
                  <a:lnTo>
                    <a:pt x="790215" y="0"/>
                  </a:lnTo>
                  <a:cubicBezTo>
                    <a:pt x="925912" y="0"/>
                    <a:pt x="1035916" y="110004"/>
                    <a:pt x="1035916" y="245701"/>
                  </a:cubicBezTo>
                  <a:cubicBezTo>
                    <a:pt x="1035916" y="327601"/>
                    <a:pt x="1035915" y="409501"/>
                    <a:pt x="1035915" y="491401"/>
                  </a:cubicBezTo>
                  <a:lnTo>
                    <a:pt x="0" y="491401"/>
                  </a:lnTo>
                  <a:lnTo>
                    <a:pt x="0" y="245701"/>
                  </a:lnTo>
                  <a:cubicBezTo>
                    <a:pt x="0" y="177853"/>
                    <a:pt x="27501" y="116427"/>
                    <a:pt x="71964" y="7196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3722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213"/>
            <a:ext cx="9144000" cy="78021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  <a:latin typeface="Constantia" panose="02030602050306030303" pitchFamily="18" charset="0"/>
              </a:rPr>
              <a:t>B. </a:t>
            </a:r>
            <a:r>
              <a:rPr lang="en-US" dirty="0">
                <a:solidFill>
                  <a:srgbClr val="00B050"/>
                </a:solidFill>
                <a:latin typeface="Constantia" panose="02030602050306030303" pitchFamily="18" charset="0"/>
              </a:rPr>
              <a:t>Writing Resource-oriented Controllers </a:t>
            </a:r>
            <a:endParaRPr lang="ko-KR" altLang="en-US" dirty="0">
              <a:solidFill>
                <a:srgbClr val="00B050"/>
              </a:solidFill>
              <a:latin typeface="Constantia" panose="02030602050306030303" pitchFamily="18" charset="0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45418BD0-8586-43C4-92B2-3546D1B66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246060"/>
            <a:ext cx="7776864" cy="531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514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213"/>
            <a:ext cx="9144000" cy="78021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  <a:latin typeface="Constantia" panose="02030602050306030303" pitchFamily="18" charset="0"/>
              </a:rPr>
              <a:t>B. </a:t>
            </a:r>
            <a:r>
              <a:rPr lang="en-US" dirty="0">
                <a:solidFill>
                  <a:srgbClr val="00B050"/>
                </a:solidFill>
                <a:latin typeface="Constantia" panose="02030602050306030303" pitchFamily="18" charset="0"/>
              </a:rPr>
              <a:t>Writing Resource-oriented Controllers </a:t>
            </a:r>
            <a:endParaRPr lang="ko-KR" altLang="en-US" dirty="0">
              <a:solidFill>
                <a:srgbClr val="00B050"/>
              </a:solidFill>
              <a:latin typeface="Constantia" panose="02030602050306030303" pitchFamily="18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69255201-2884-48AE-B40D-085ACA6FA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975" y="1844824"/>
            <a:ext cx="9144000" cy="2592288"/>
          </a:xfrm>
          <a:prstGeom prst="rect">
            <a:avLst/>
          </a:prstGeom>
        </p:spPr>
      </p:pic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99B8120F-8C71-49BB-8017-1836DFB9585A}"/>
              </a:ext>
            </a:extLst>
          </p:cNvPr>
          <p:cNvSpPr/>
          <p:nvPr/>
        </p:nvSpPr>
        <p:spPr>
          <a:xfrm>
            <a:off x="323528" y="5154165"/>
            <a:ext cx="6408712" cy="1429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2000" b="1" dirty="0">
                <a:solidFill>
                  <a:srgbClr val="0070C0"/>
                </a:solidFill>
                <a:latin typeface="Constantia" panose="02030602050306030303" pitchFamily="18" charset="0"/>
              </a:rPr>
              <a:t>Many </a:t>
            </a:r>
            <a:r>
              <a:rPr lang="en-GB" sz="2000" b="1" dirty="0" err="1">
                <a:solidFill>
                  <a:srgbClr val="0070C0"/>
                </a:solidFill>
                <a:latin typeface="Constantia" panose="02030602050306030303" pitchFamily="18" charset="0"/>
              </a:rPr>
              <a:t>RESTless</a:t>
            </a:r>
            <a:r>
              <a:rPr lang="en-GB" sz="2000" b="1" dirty="0">
                <a:solidFill>
                  <a:srgbClr val="0070C0"/>
                </a:solidFill>
                <a:latin typeface="Constantia" panose="02030602050306030303" pitchFamily="18" charset="0"/>
              </a:rPr>
              <a:t> URLs don’t locate or identify </a:t>
            </a:r>
            <a:br>
              <a:rPr lang="en-GB" sz="2000" b="1" dirty="0">
                <a:solidFill>
                  <a:srgbClr val="0070C0"/>
                </a:solidFill>
                <a:latin typeface="Constantia" panose="02030602050306030303" pitchFamily="18" charset="0"/>
              </a:rPr>
            </a:br>
            <a:r>
              <a:rPr lang="en-GB" sz="2000" b="1" dirty="0">
                <a:solidFill>
                  <a:srgbClr val="0070C0"/>
                </a:solidFill>
                <a:latin typeface="Constantia" panose="02030602050306030303" pitchFamily="18" charset="0"/>
              </a:rPr>
              <a:t>anything — they make demands. </a:t>
            </a:r>
            <a:r>
              <a:rPr lang="en-GB" sz="2000" dirty="0">
                <a:latin typeface="Constantia" panose="02030602050306030303" pitchFamily="18" charset="0"/>
              </a:rPr>
              <a:t>Rather than identify a thing, they insist that some action be taken.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9AF62EEC-BB06-418A-88C5-ECD2C4792C47}"/>
              </a:ext>
            </a:extLst>
          </p:cNvPr>
          <p:cNvSpPr/>
          <p:nvPr/>
        </p:nvSpPr>
        <p:spPr>
          <a:xfrm>
            <a:off x="-10975" y="1312742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 err="1">
                <a:solidFill>
                  <a:srgbClr val="C00000"/>
                </a:solidFill>
                <a:latin typeface="Constantia" panose="02030602050306030303" pitchFamily="18" charset="0"/>
              </a:rPr>
              <a:t>RESTless</a:t>
            </a:r>
            <a:r>
              <a:rPr lang="en-US" altLang="en-US" b="1" u="sng" dirty="0">
                <a:solidFill>
                  <a:srgbClr val="C00000"/>
                </a:solidFill>
                <a:latin typeface="Constantia" panose="02030602050306030303" pitchFamily="18" charset="0"/>
              </a:rPr>
              <a:t> &amp; RESTful URL</a:t>
            </a:r>
          </a:p>
        </p:txBody>
      </p:sp>
    </p:spTree>
    <p:extLst>
      <p:ext uri="{BB962C8B-B14F-4D97-AF65-F5344CB8AC3E}">
        <p14:creationId xmlns:p14="http://schemas.microsoft.com/office/powerpoint/2010/main" val="1472177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213"/>
            <a:ext cx="9144000" cy="78021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  <a:latin typeface="Constantia" panose="02030602050306030303" pitchFamily="18" charset="0"/>
              </a:rPr>
              <a:t>B. </a:t>
            </a:r>
            <a:r>
              <a:rPr lang="en-US" dirty="0">
                <a:solidFill>
                  <a:srgbClr val="00B050"/>
                </a:solidFill>
                <a:latin typeface="Constantia" panose="02030602050306030303" pitchFamily="18" charset="0"/>
              </a:rPr>
              <a:t>Writing Resource-oriented Controllers </a:t>
            </a:r>
            <a:endParaRPr lang="ko-KR" altLang="en-US" dirty="0">
              <a:solidFill>
                <a:srgbClr val="00B050"/>
              </a:solidFill>
              <a:latin typeface="Constantia" panose="02030602050306030303" pitchFamily="18" charset="0"/>
            </a:endParaRPr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99B8120F-8C71-49BB-8017-1836DFB9585A}"/>
              </a:ext>
            </a:extLst>
          </p:cNvPr>
          <p:cNvSpPr/>
          <p:nvPr/>
        </p:nvSpPr>
        <p:spPr>
          <a:xfrm>
            <a:off x="323528" y="5152604"/>
            <a:ext cx="6408712" cy="1429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2000" b="1" dirty="0">
                <a:solidFill>
                  <a:srgbClr val="0070C0"/>
                </a:solidFill>
                <a:latin typeface="Constantia" panose="02030602050306030303" pitchFamily="18" charset="0"/>
              </a:rPr>
              <a:t>RESTful URLs fully acknowledge that HTTP is all </a:t>
            </a:r>
            <a:br>
              <a:rPr lang="en-GB" sz="2000" b="1" dirty="0">
                <a:solidFill>
                  <a:srgbClr val="0070C0"/>
                </a:solidFill>
                <a:latin typeface="Constantia" panose="02030602050306030303" pitchFamily="18" charset="0"/>
              </a:rPr>
            </a:br>
            <a:r>
              <a:rPr lang="en-GB" sz="2000" b="1" dirty="0">
                <a:solidFill>
                  <a:srgbClr val="0070C0"/>
                </a:solidFill>
                <a:latin typeface="Constantia" panose="02030602050306030303" pitchFamily="18" charset="0"/>
              </a:rPr>
              <a:t>about resources. </a:t>
            </a:r>
            <a:r>
              <a:rPr lang="en-GB" sz="2000" dirty="0">
                <a:latin typeface="Constantia" panose="02030602050306030303" pitchFamily="18" charset="0"/>
              </a:rPr>
              <a:t>What it does will be depended on the HTTP methods.</a:t>
            </a:r>
            <a:endParaRPr lang="en-US" sz="2000" dirty="0">
              <a:latin typeface="Constantia" panose="02030602050306030303" pitchFamily="18" charset="0"/>
            </a:endParaRP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737E9653-4E6A-4433-9767-43BEA06EC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950" y="1844824"/>
            <a:ext cx="4066150" cy="2979890"/>
          </a:xfrm>
          <a:prstGeom prst="rect">
            <a:avLst/>
          </a:prstGeom>
        </p:spPr>
      </p:pic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EFBBD667-BC07-4727-9CB4-D17A043DA7B3}"/>
              </a:ext>
            </a:extLst>
          </p:cNvPr>
          <p:cNvSpPr/>
          <p:nvPr/>
        </p:nvSpPr>
        <p:spPr>
          <a:xfrm>
            <a:off x="-10975" y="126876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u="sng" dirty="0" err="1">
                <a:solidFill>
                  <a:srgbClr val="C00000"/>
                </a:solidFill>
                <a:latin typeface="Constantia" panose="02030602050306030303" pitchFamily="18" charset="0"/>
              </a:rPr>
              <a:t>RESTless</a:t>
            </a:r>
            <a:r>
              <a:rPr lang="en-US" altLang="en-US" sz="2000" b="1" u="sng" dirty="0">
                <a:solidFill>
                  <a:srgbClr val="C00000"/>
                </a:solidFill>
                <a:latin typeface="Constantia" panose="02030602050306030303" pitchFamily="18" charset="0"/>
              </a:rPr>
              <a:t> &amp; RESTful URL</a:t>
            </a:r>
          </a:p>
        </p:txBody>
      </p:sp>
    </p:spTree>
    <p:extLst>
      <p:ext uri="{BB962C8B-B14F-4D97-AF65-F5344CB8AC3E}">
        <p14:creationId xmlns:p14="http://schemas.microsoft.com/office/powerpoint/2010/main" val="1300089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1209</Words>
  <Application>Microsoft Office PowerPoint</Application>
  <PresentationFormat>Trình chiếu Trên màn hình (4:3)</PresentationFormat>
  <Paragraphs>219</Paragraphs>
  <Slides>40</Slides>
  <Notes>30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40</vt:i4>
      </vt:variant>
    </vt:vector>
  </HeadingPairs>
  <TitlesOfParts>
    <vt:vector size="45" baseType="lpstr">
      <vt:lpstr>맑은 고딕</vt:lpstr>
      <vt:lpstr>Arial</vt:lpstr>
      <vt:lpstr>Calibri</vt:lpstr>
      <vt:lpstr>Constantia</vt:lpstr>
      <vt:lpstr>Office Theme</vt:lpstr>
      <vt:lpstr>Bản trình bày PowerPoint</vt:lpstr>
      <vt:lpstr>Giving Spring Some Rest</vt:lpstr>
      <vt:lpstr>Bản trình bày PowerPoint</vt:lpstr>
      <vt:lpstr>A. Getting Rest</vt:lpstr>
      <vt:lpstr>A. Getting Rest</vt:lpstr>
      <vt:lpstr>Bản trình bày PowerPoint</vt:lpstr>
      <vt:lpstr>B. Writing Resource-oriented Controllers </vt:lpstr>
      <vt:lpstr>B. Writing Resource-oriented Controllers </vt:lpstr>
      <vt:lpstr>B. Writing Resource-oriented Controllers </vt:lpstr>
      <vt:lpstr>B. Writing resource-oriented controllers </vt:lpstr>
      <vt:lpstr>B. Writing resource-oriented controllers </vt:lpstr>
      <vt:lpstr>B. Writing resource-oriented controllers </vt:lpstr>
      <vt:lpstr>Bản trình bày PowerPoint</vt:lpstr>
      <vt:lpstr>C. Representing resources</vt:lpstr>
      <vt:lpstr>C. Representing resources</vt:lpstr>
      <vt:lpstr>C. Representing resources</vt:lpstr>
      <vt:lpstr>Bản trình bày PowerPoint</vt:lpstr>
      <vt:lpstr>C. Representing resources</vt:lpstr>
      <vt:lpstr>Bản trình bày PowerPoint</vt:lpstr>
      <vt:lpstr>D. Writing Rest Clients</vt:lpstr>
      <vt:lpstr>D. Writing Rest Clients</vt:lpstr>
      <vt:lpstr>D. Writing Rest Clients</vt:lpstr>
      <vt:lpstr>D. Writing Rest Clients</vt:lpstr>
      <vt:lpstr>D. Writing Rest Clients</vt:lpstr>
      <vt:lpstr>D. Writing Rest Clients</vt:lpstr>
      <vt:lpstr>D. Writing Rest Clients</vt:lpstr>
      <vt:lpstr>D. Writing Rest Clients</vt:lpstr>
      <vt:lpstr>D. Writing Rest Clients</vt:lpstr>
      <vt:lpstr>D. Writing Rest Clients</vt:lpstr>
      <vt:lpstr>D. Writing Rest Clients</vt:lpstr>
      <vt:lpstr>D. Writing Rest Clients</vt:lpstr>
      <vt:lpstr>D. Writing Rest Clients</vt:lpstr>
      <vt:lpstr>D. Writing Rest Clients</vt:lpstr>
      <vt:lpstr>D. Writing Rest Clients</vt:lpstr>
      <vt:lpstr>D. Writing Rest Clients</vt:lpstr>
      <vt:lpstr>Bản trình bày PowerPoint</vt:lpstr>
      <vt:lpstr>E. Submitting RESTful forms</vt:lpstr>
      <vt:lpstr>E. Submitting RESTful forms</vt:lpstr>
      <vt:lpstr>E. Submitting RESTful forms</vt:lpstr>
      <vt:lpstr>Bản trình bày PowerPoint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Đinh Hoàng Nhi</cp:lastModifiedBy>
  <cp:revision>42</cp:revision>
  <dcterms:created xsi:type="dcterms:W3CDTF">2014-04-01T16:35:38Z</dcterms:created>
  <dcterms:modified xsi:type="dcterms:W3CDTF">2020-06-14T05:14:02Z</dcterms:modified>
</cp:coreProperties>
</file>