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78" r:id="rId3"/>
    <p:sldId id="316" r:id="rId4"/>
    <p:sldId id="279" r:id="rId5"/>
    <p:sldId id="281" r:id="rId6"/>
    <p:sldId id="317" r:id="rId7"/>
    <p:sldId id="282" r:id="rId8"/>
    <p:sldId id="284" r:id="rId9"/>
    <p:sldId id="286" r:id="rId10"/>
    <p:sldId id="288" r:id="rId11"/>
    <p:sldId id="289" r:id="rId12"/>
    <p:sldId id="290" r:id="rId13"/>
    <p:sldId id="318" r:id="rId14"/>
    <p:sldId id="291" r:id="rId15"/>
    <p:sldId id="292" r:id="rId16"/>
    <p:sldId id="294" r:id="rId17"/>
    <p:sldId id="295" r:id="rId18"/>
    <p:sldId id="296" r:id="rId19"/>
    <p:sldId id="319" r:id="rId20"/>
    <p:sldId id="297" r:id="rId21"/>
    <p:sldId id="298" r:id="rId22"/>
    <p:sldId id="300" r:id="rId23"/>
    <p:sldId id="299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10" r:id="rId33"/>
    <p:sldId id="311" r:id="rId34"/>
    <p:sldId id="312" r:id="rId35"/>
    <p:sldId id="320" r:id="rId36"/>
    <p:sldId id="313" r:id="rId37"/>
    <p:sldId id="314" r:id="rId38"/>
    <p:sldId id="315" r:id="rId39"/>
    <p:sldId id="321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0" autoAdjust="0"/>
    <p:restoredTop sz="96517" autoAdjust="0"/>
  </p:normalViewPr>
  <p:slideViewPr>
    <p:cSldViewPr>
      <p:cViewPr varScale="1">
        <p:scale>
          <a:sx n="115" d="100"/>
          <a:sy n="115" d="100"/>
        </p:scale>
        <p:origin x="82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BA4B8-5B80-40F4-B3F4-4FCC9C055E1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3146-0C11-4D27-B005-F4233950C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7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22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miêu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khía</a:t>
            </a:r>
            <a:r>
              <a:rPr lang="vi-VN" dirty="0"/>
              <a:t> </a:t>
            </a:r>
            <a:r>
              <a:rPr lang="vi-VN" dirty="0" err="1"/>
              <a:t>cạnh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REST.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nguyên.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en-US" dirty="0"/>
              <a:t>1 resource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vi-VN" dirty="0"/>
              <a:t>trong </a:t>
            </a:r>
            <a:r>
              <a:rPr lang="vi-VN" dirty="0" err="1"/>
              <a:t>hầu</a:t>
            </a:r>
            <a:r>
              <a:rPr lang="vi-VN" dirty="0"/>
              <a:t> </a:t>
            </a:r>
            <a:r>
              <a:rPr lang="vi-VN" dirty="0" err="1"/>
              <a:t>hết</a:t>
            </a:r>
            <a:r>
              <a:rPr lang="vi-VN" dirty="0"/>
              <a:t>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.</a:t>
            </a:r>
          </a:p>
          <a:p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vi-VN" dirty="0" err="1"/>
              <a:t>thích</a:t>
            </a:r>
            <a:r>
              <a:rPr lang="vi-VN" dirty="0"/>
              <a:t> JSON,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en-US" dirty="0"/>
              <a:t>resource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 </a:t>
            </a:r>
            <a:r>
              <a:rPr lang="en-US" dirty="0"/>
              <a:t>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đ</a:t>
            </a:r>
            <a:r>
              <a:rPr lang="vi-VN" dirty="0" err="1"/>
              <a:t>ịnh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JSON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resource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XML, </a:t>
            </a:r>
            <a:r>
              <a:rPr lang="en-US" dirty="0" err="1"/>
              <a:t>hoặc</a:t>
            </a:r>
            <a:r>
              <a:rPr lang="en-US" dirty="0"/>
              <a:t> HTML,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PDF, Excel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. Resource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–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</a:p>
          <a:p>
            <a:r>
              <a:rPr lang="en-US" dirty="0"/>
              <a:t>- Controller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resources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resources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Java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define.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controller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, resources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Spring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Java sang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negotiated view-based rendering </a:t>
            </a:r>
            <a:r>
              <a:rPr lang="en-US" dirty="0" err="1"/>
              <a:t>và</a:t>
            </a:r>
            <a:r>
              <a:rPr lang="en-US" dirty="0"/>
              <a:t> HTTP message converters.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1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ContentNegotiatingViewResolver</a:t>
            </a:r>
            <a:r>
              <a:rPr lang="en-GB" sz="12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của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Spring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là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một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view resolver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đặc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biệt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mà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nó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sẽ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lấy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định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dạng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đầu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vào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mà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client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muốn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để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xem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xét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.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Để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hiểu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đ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ư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ợc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nó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thì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ta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cần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2 b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ư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ớc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Xác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định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requested media type(s):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xác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định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kiểu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biểu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diễn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resource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máy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khách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muốn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.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ContentNegotiatingViewResolver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sẽ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xem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xét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Accept header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và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sử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dụng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bất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kỳ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media type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nào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nó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yêu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cầu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; nhưng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chỉ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sau khi xem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phần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mở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rộng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tệp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URL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tr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ư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ớc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.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Nếu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URL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có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phần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đuôi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ở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cuối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,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thì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nó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sẽ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khớp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với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phần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đuôi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đó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với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các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mục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trong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thuộc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tính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mediaTypes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.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mediaTypes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là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một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Map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có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các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khóa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là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phần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đuôi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và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có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value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là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các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media types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.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Nếu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có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sự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trùng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khớp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,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thì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media type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đó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sẽ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được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sử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dụng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. Theo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cách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này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,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phần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đuôi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có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thể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ghi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đè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bất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kỳ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loại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phương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tiện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vi-VN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nào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trong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Accept header.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Còn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nếu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request header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không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có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Accept header,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nó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sẽ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trả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về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loại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media đ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ư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ợc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set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trong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thuộc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tính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defaultContentType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chế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</a:t>
            </a:r>
            <a:r>
              <a:rPr lang="en-GB" dirty="0" err="1"/>
              <a:t>xem</a:t>
            </a:r>
            <a:r>
              <a:rPr lang="en-GB" dirty="0"/>
              <a:t> </a:t>
            </a:r>
            <a:r>
              <a:rPr lang="en-GB" dirty="0" err="1"/>
              <a:t>tốt</a:t>
            </a:r>
            <a:r>
              <a:rPr lang="en-GB" dirty="0"/>
              <a:t> </a:t>
            </a:r>
            <a:r>
              <a:rPr lang="en-GB" dirty="0" err="1"/>
              <a:t>nhất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requested media type(s) </a:t>
            </a:r>
            <a:r>
              <a:rPr lang="en-GB" dirty="0" err="1"/>
              <a:t>đó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9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annotation @</a:t>
            </a:r>
            <a:r>
              <a:rPr lang="en-US" dirty="0" err="1"/>
              <a:t>ResponseBody</a:t>
            </a:r>
            <a:r>
              <a:rPr lang="en-US" dirty="0"/>
              <a:t>, annotation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Spring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resource </a:t>
            </a:r>
            <a:r>
              <a:rPr lang="en-US" dirty="0" err="1"/>
              <a:t>cho</a:t>
            </a:r>
            <a:r>
              <a:rPr lang="en-US" dirty="0"/>
              <a:t> client,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convert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client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.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n, resource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Accept header </a:t>
            </a:r>
            <a:r>
              <a:rPr lang="en-US" dirty="0" err="1"/>
              <a:t>của</a:t>
            </a:r>
            <a:r>
              <a:rPr lang="en-US" dirty="0"/>
              <a:t> request. </a:t>
            </a:r>
            <a:r>
              <a:rPr lang="en-US" dirty="0" err="1"/>
              <a:t>Nếu</a:t>
            </a:r>
            <a:r>
              <a:rPr lang="en-US" dirty="0"/>
              <a:t> request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Accept header,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ngầm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client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3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giả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ra thông qua </a:t>
            </a:r>
            <a:r>
              <a:rPr lang="en-US" dirty="0"/>
              <a:t>Accept header ở request </a:t>
            </a:r>
            <a:r>
              <a:rPr lang="en-US" dirty="0" err="1"/>
              <a:t>rằng</a:t>
            </a:r>
            <a:r>
              <a:rPr lang="en-US" dirty="0"/>
              <a:t> client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application/json.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Jackson JSON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dirty="0" err="1"/>
              <a:t>MappingJacksonHttpMessageConverter</a:t>
            </a:r>
            <a:r>
              <a:rPr lang="en-US" b="1" dirty="0"/>
              <a:t> </a:t>
            </a:r>
            <a:r>
              <a:rPr lang="en-US" b="0" dirty="0" err="1"/>
              <a:t>để</a:t>
            </a:r>
            <a:r>
              <a:rPr lang="en-US" b="0" dirty="0"/>
              <a:t> convert sang </a:t>
            </a:r>
            <a:r>
              <a:rPr lang="en-US" b="0" dirty="0" err="1"/>
              <a:t>định</a:t>
            </a:r>
            <a:r>
              <a:rPr lang="en-US" b="0" dirty="0"/>
              <a:t> </a:t>
            </a:r>
            <a:r>
              <a:rPr lang="en-US" b="0" dirty="0" err="1"/>
              <a:t>dạng</a:t>
            </a:r>
            <a:r>
              <a:rPr lang="en-US" b="0" dirty="0"/>
              <a:t> JSON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trả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client. </a:t>
            </a:r>
            <a:r>
              <a:rPr lang="en-US" b="0" dirty="0" err="1"/>
              <a:t>Mặt</a:t>
            </a:r>
            <a:r>
              <a:rPr lang="en-US" b="0" dirty="0"/>
              <a:t> </a:t>
            </a:r>
            <a:r>
              <a:rPr lang="en-US" b="0" dirty="0" err="1"/>
              <a:t>khác</a:t>
            </a:r>
            <a:r>
              <a:rPr lang="en-US" b="0" dirty="0"/>
              <a:t>, </a:t>
            </a:r>
            <a:r>
              <a:rPr lang="en-US" b="0" dirty="0" err="1"/>
              <a:t>nếu</a:t>
            </a:r>
            <a:r>
              <a:rPr lang="en-US" b="0" dirty="0"/>
              <a:t> </a:t>
            </a:r>
            <a:r>
              <a:rPr lang="en-US" b="0" dirty="0" err="1"/>
              <a:t>nh</a:t>
            </a:r>
            <a:r>
              <a:rPr lang="vi-VN" b="0" dirty="0"/>
              <a:t>ư</a:t>
            </a:r>
            <a:r>
              <a:rPr lang="en-US" b="0" dirty="0"/>
              <a:t> request header </a:t>
            </a:r>
            <a:r>
              <a:rPr lang="en-US" b="0" dirty="0" err="1"/>
              <a:t>chỉ</a:t>
            </a:r>
            <a:r>
              <a:rPr lang="en-US" b="0" dirty="0"/>
              <a:t> ra client </a:t>
            </a:r>
            <a:r>
              <a:rPr lang="en-US" b="0" dirty="0" err="1"/>
              <a:t>muốn</a:t>
            </a:r>
            <a:r>
              <a:rPr lang="en-US" b="0" dirty="0"/>
              <a:t> </a:t>
            </a:r>
            <a:r>
              <a:rPr lang="en-US" b="0" dirty="0" err="1"/>
              <a:t>trả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text/xml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1" dirty="0"/>
              <a:t>Jaxb2RootElementHttpMessageConverter </a:t>
            </a:r>
            <a:r>
              <a:rPr lang="en-US" b="0" dirty="0" err="1"/>
              <a:t>sẽ</a:t>
            </a:r>
            <a:r>
              <a:rPr lang="en-US" b="0" dirty="0"/>
              <a:t> đ</a:t>
            </a:r>
            <a:r>
              <a:rPr lang="vi-VN" b="0" dirty="0"/>
              <a:t>ư</a:t>
            </a:r>
            <a:r>
              <a:rPr lang="en-US" b="0" dirty="0" err="1"/>
              <a:t>ợc</a:t>
            </a:r>
            <a:r>
              <a:rPr lang="en-US" b="0" dirty="0"/>
              <a:t> </a:t>
            </a:r>
            <a:r>
              <a:rPr lang="en-US" b="0" dirty="0" err="1"/>
              <a:t>giao</a:t>
            </a:r>
            <a:r>
              <a:rPr lang="en-US" b="0" dirty="0"/>
              <a:t> </a:t>
            </a:r>
            <a:r>
              <a:rPr lang="en-US" b="0" dirty="0" err="1"/>
              <a:t>nhiệm</a:t>
            </a:r>
            <a:r>
              <a:rPr lang="en-US" b="0" dirty="0"/>
              <a:t> </a:t>
            </a:r>
            <a:r>
              <a:rPr lang="en-US" b="0" dirty="0" err="1"/>
              <a:t>vụ</a:t>
            </a:r>
            <a:r>
              <a:rPr lang="en-US" b="0" dirty="0"/>
              <a:t> </a:t>
            </a:r>
            <a:r>
              <a:rPr lang="en-US" b="0" err="1"/>
              <a:t>trả</a:t>
            </a:r>
            <a:r>
              <a:rPr lang="en-US" b="0"/>
              <a:t> về cho </a:t>
            </a:r>
            <a:r>
              <a:rPr lang="en-US" b="0" dirty="0"/>
              <a:t>client.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6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request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, Spring MVC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updateSpitter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XML document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Spitter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MappingJacksonHttpMessageConverter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convert JSON message sang 1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Spitter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: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70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8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99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29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04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3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tate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ransfer)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Representational: REST resources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ợc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diễn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hầu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XML, JSON,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kì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ời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resources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Transfer: REST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resource, ở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diễn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04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43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3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6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38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07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6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29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58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47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6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Controllers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requests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HTTP, bao </a:t>
            </a:r>
            <a:r>
              <a:rPr lang="en-US" dirty="0" err="1"/>
              <a:t>gồm</a:t>
            </a:r>
            <a:r>
              <a:rPr lang="en-US" dirty="0"/>
              <a:t> 4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REST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GET, PUT, DELETE, </a:t>
            </a:r>
            <a:r>
              <a:rPr lang="en-US" dirty="0" err="1"/>
              <a:t>và</a:t>
            </a:r>
            <a:r>
              <a:rPr lang="en-US" dirty="0"/>
              <a:t> POST.</a:t>
            </a:r>
          </a:p>
          <a:p>
            <a:pPr marL="171450" indent="-171450">
              <a:buFontTx/>
              <a:buChar char="-"/>
            </a:pPr>
            <a:r>
              <a:rPr lang="en-US" dirty="0"/>
              <a:t>Annotation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@</a:t>
            </a:r>
            <a:r>
              <a:rPr lang="en-US" dirty="0" err="1"/>
              <a:t>PathVariable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controller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requests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URL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JSP tag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JSP tag </a:t>
            </a:r>
            <a:r>
              <a:rPr lang="en-US" dirty="0" err="1"/>
              <a:t>của</a:t>
            </a:r>
            <a:r>
              <a:rPr lang="en-US" dirty="0"/>
              <a:t> Spring,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HiddenHttpMethodFilter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Spring’s view </a:t>
            </a:r>
            <a:r>
              <a:rPr lang="en-US" dirty="0" err="1"/>
              <a:t>và</a:t>
            </a:r>
            <a:r>
              <a:rPr lang="en-US" dirty="0"/>
              <a:t> view resolvers,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view implementations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model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XML, JSON, Atom, </a:t>
            </a:r>
            <a:r>
              <a:rPr lang="en-US" dirty="0" err="1"/>
              <a:t>và</a:t>
            </a:r>
            <a:r>
              <a:rPr lang="en-US" dirty="0"/>
              <a:t> RSS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3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7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50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9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@</a:t>
            </a:r>
            <a:r>
              <a:rPr lang="en-GB" dirty="0" err="1"/>
              <a:t>RequestMapping</a:t>
            </a:r>
            <a:r>
              <a:rPr lang="en-GB" dirty="0"/>
              <a:t> annotation ở </a:t>
            </a:r>
            <a:r>
              <a:rPr lang="en-GB" dirty="0" err="1"/>
              <a:t>cấp</a:t>
            </a:r>
            <a:r>
              <a:rPr lang="en-GB" dirty="0"/>
              <a:t> </a:t>
            </a:r>
            <a:r>
              <a:rPr lang="en-GB" dirty="0" err="1"/>
              <a:t>độ</a:t>
            </a:r>
            <a:r>
              <a:rPr lang="en-GB" dirty="0"/>
              <a:t> l</a:t>
            </a:r>
            <a:r>
              <a:rPr lang="en-US" dirty="0" err="1"/>
              <a:t>ớp</a:t>
            </a:r>
            <a:r>
              <a:rPr lang="en-GB" dirty="0"/>
              <a:t>. </a:t>
            </a:r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controller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request </a:t>
            </a:r>
            <a:r>
              <a:rPr lang="en-US" dirty="0" err="1"/>
              <a:t>cho</a:t>
            </a:r>
            <a:r>
              <a:rPr lang="en-US" dirty="0"/>
              <a:t> /displaySpittle.htm</a:t>
            </a:r>
            <a:r>
              <a:rPr lang="en-GB" dirty="0"/>
              <a:t>. T</a:t>
            </a:r>
            <a:r>
              <a:rPr lang="en-US" dirty="0" err="1"/>
              <a:t>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controller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use case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spittles</a:t>
            </a:r>
            <a:r>
              <a:rPr lang="en-GB" dirty="0"/>
              <a:t> (đ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DisplaySpittleController</a:t>
            </a:r>
            <a:r>
              <a:rPr lang="en-GB" dirty="0"/>
              <a:t>). </a:t>
            </a:r>
            <a:r>
              <a:rPr lang="vi-VN" dirty="0"/>
              <a:t>Hơn </a:t>
            </a:r>
            <a:r>
              <a:rPr lang="vi-VN" dirty="0" err="1"/>
              <a:t>nữa</a:t>
            </a:r>
            <a:r>
              <a:rPr lang="vi-VN" dirty="0"/>
              <a:t>,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en-US" dirty="0" err="1"/>
              <a:t>đuôi</a:t>
            </a:r>
            <a:r>
              <a:rPr lang="en-US" dirty="0"/>
              <a:t> htm</a:t>
            </a:r>
            <a:r>
              <a:rPr lang="vi-VN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danh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ở </a:t>
            </a:r>
            <a:r>
              <a:rPr lang="vi-VN" dirty="0" err="1"/>
              <a:t>dạng</a:t>
            </a:r>
            <a:r>
              <a:rPr lang="vi-VN" dirty="0"/>
              <a:t> HTML.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Tuy</a:t>
            </a:r>
            <a:r>
              <a:rPr lang="en-GB" dirty="0"/>
              <a:t> </a:t>
            </a:r>
            <a:r>
              <a:rPr lang="en-GB" dirty="0" err="1"/>
              <a:t>DisplaySpittleController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GB" dirty="0"/>
              <a:t>RESTful controller. </a:t>
            </a:r>
            <a:r>
              <a:rPr lang="en-GB" dirty="0" err="1"/>
              <a:t>Nó</a:t>
            </a:r>
            <a:r>
              <a:rPr lang="en-GB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use-case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GB" dirty="0"/>
              <a:t>: display chi </a:t>
            </a:r>
            <a:r>
              <a:rPr lang="en-GB" dirty="0" err="1"/>
              <a:t>tiết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Spittle</a:t>
            </a:r>
            <a:r>
              <a:rPr lang="en-GB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GB" dirty="0"/>
              <a:t> HTML. 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2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resources,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RESTless</a:t>
            </a:r>
            <a:r>
              <a:rPr lang="en-US" dirty="0"/>
              <a:t> URLs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URL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11.1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1 resource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. </a:t>
            </a:r>
            <a:r>
              <a:rPr lang="en-US" dirty="0" err="1"/>
              <a:t>Phần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verb,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RESTless</a:t>
            </a:r>
            <a:r>
              <a:rPr lang="en-US" dirty="0"/>
              <a:t> URL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RESTless</a:t>
            </a:r>
            <a:r>
              <a:rPr lang="en-US" dirty="0"/>
              <a:t> URLs, RESTful URLs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HTTP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resources.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rang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.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URL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resource.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Spittle.</a:t>
            </a:r>
          </a:p>
          <a:p>
            <a:pPr marL="171450" indent="-171450"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84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RESTful URLs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sang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sang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resource.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rgbClr val="0070C0"/>
                </a:solidFill>
                <a:latin typeface="Constantia" panose="02030602050306030303" pitchFamily="18" charset="0"/>
              </a:rPr>
              <a:t>http://localhost:8080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xác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định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một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tên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miền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và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port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rgbClr val="0070C0"/>
                </a:solidFill>
                <a:latin typeface="Constantia" panose="02030602050306030303" pitchFamily="18" charset="0"/>
              </a:rPr>
              <a:t>http://localhost:8080/Spitter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xác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định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một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servlet context. URL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này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cụ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thể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h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ơ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n ở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chỗ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nó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đã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xác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định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một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ứng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dụng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chạy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trên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máy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chủ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rgbClr val="0070C0"/>
                </a:solidFill>
                <a:latin typeface="Constantia" panose="02030602050306030303" pitchFamily="18" charset="0"/>
              </a:rPr>
              <a:t>http://localhost:8080/Spitter/spittles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xác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định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một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resource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biểu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diễn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một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danh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sách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đối</a:t>
            </a:r>
            <a:r>
              <a:rPr lang="en-GB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t</a:t>
            </a:r>
            <a:r>
              <a:rPr lang="vi-VN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ư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ợng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Spittle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trong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1200" b="0" dirty="0" err="1">
                <a:solidFill>
                  <a:srgbClr val="0070C0"/>
                </a:solidFill>
                <a:latin typeface="Constantia" panose="02030602050306030303" pitchFamily="18" charset="0"/>
              </a:rPr>
              <a:t>Spitter</a:t>
            </a:r>
            <a:r>
              <a:rPr lang="en-US" sz="1200" b="0" dirty="0">
                <a:solidFill>
                  <a:srgbClr val="0070C0"/>
                </a:solidFill>
                <a:latin typeface="Constantia" panose="02030602050306030303" pitchFamily="18" charset="0"/>
              </a:rPr>
              <a:t> application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rgbClr val="0070C0"/>
                </a:solidFill>
                <a:latin typeface="Constantia" panose="02030602050306030303" pitchFamily="18" charset="0"/>
              </a:rPr>
              <a:t>http://localhost:8080/Spitter/spittles/123</a:t>
            </a:r>
            <a:r>
              <a:rPr lang="en-GB" sz="1200" dirty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latin typeface="Constantia" panose="02030602050306030303" pitchFamily="18" charset="0"/>
              </a:rPr>
              <a:t>là</a:t>
            </a:r>
            <a:r>
              <a:rPr lang="en-GB" sz="1200" b="0" dirty="0">
                <a:solidFill>
                  <a:srgbClr val="FF0000"/>
                </a:solidFill>
                <a:latin typeface="Constantia" panose="02030602050306030303" pitchFamily="18" charset="0"/>
              </a:rPr>
              <a:t> URL </a:t>
            </a:r>
            <a:r>
              <a:rPr lang="en-GB" sz="1200" b="0" dirty="0" err="1">
                <a:solidFill>
                  <a:srgbClr val="FF0000"/>
                </a:solidFill>
                <a:latin typeface="Constantia" panose="02030602050306030303" pitchFamily="18" charset="0"/>
              </a:rPr>
              <a:t>cụ</a:t>
            </a:r>
            <a:r>
              <a:rPr lang="en-GB" sz="1200" b="0" dirty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latin typeface="Constantia" panose="02030602050306030303" pitchFamily="18" charset="0"/>
              </a:rPr>
              <a:t>thể</a:t>
            </a:r>
            <a:r>
              <a:rPr lang="en-GB" sz="1200" b="0" dirty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latin typeface="Constantia" panose="02030602050306030303" pitchFamily="18" charset="0"/>
              </a:rPr>
              <a:t>nhất</a:t>
            </a:r>
            <a:r>
              <a:rPr lang="en-GB" sz="1200" b="0" dirty="0">
                <a:solidFill>
                  <a:srgbClr val="FF0000"/>
                </a:solidFill>
                <a:latin typeface="Constantia" panose="02030602050306030303" pitchFamily="18" charset="0"/>
              </a:rPr>
              <a:t>, </a:t>
            </a:r>
            <a:r>
              <a:rPr lang="en-GB" sz="1200" b="0" dirty="0" err="1">
                <a:solidFill>
                  <a:srgbClr val="FF0000"/>
                </a:solidFill>
                <a:latin typeface="Constantia" panose="02030602050306030303" pitchFamily="18" charset="0"/>
              </a:rPr>
              <a:t>xác</a:t>
            </a:r>
            <a:r>
              <a:rPr lang="en-GB" sz="1200" b="0" dirty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latin typeface="Constantia" panose="02030602050306030303" pitchFamily="18" charset="0"/>
              </a:rPr>
              <a:t>định</a:t>
            </a:r>
            <a:r>
              <a:rPr lang="en-GB" sz="1200" b="0" dirty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latin typeface="Constantia" panose="02030602050306030303" pitchFamily="18" charset="0"/>
              </a:rPr>
              <a:t>một</a:t>
            </a:r>
            <a:r>
              <a:rPr lang="en-GB" sz="1200" b="0" dirty="0">
                <a:solidFill>
                  <a:srgbClr val="FF0000"/>
                </a:solidFill>
                <a:latin typeface="Constantia" panose="02030602050306030303" pitchFamily="18" charset="0"/>
              </a:rPr>
              <a:t> Spittle resource </a:t>
            </a:r>
            <a:r>
              <a:rPr lang="en-GB" sz="1200" b="0" dirty="0" err="1">
                <a:solidFill>
                  <a:srgbClr val="FF0000"/>
                </a:solidFill>
                <a:latin typeface="Constantia" panose="02030602050306030303" pitchFamily="18" charset="0"/>
              </a:rPr>
              <a:t>cụ</a:t>
            </a:r>
            <a:r>
              <a:rPr lang="en-GB" sz="1200" b="0" dirty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latin typeface="Constantia" panose="02030602050306030303" pitchFamily="18" charset="0"/>
              </a:rPr>
              <a:t>thể</a:t>
            </a:r>
            <a:r>
              <a:rPr lang="en-GB" sz="1200" b="0" dirty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09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RequestMapping</a:t>
            </a:r>
            <a:r>
              <a:rPr lang="en-US" dirty="0"/>
              <a:t> annotation ở </a:t>
            </a:r>
            <a:r>
              <a:rPr lang="en-US" dirty="0" err="1"/>
              <a:t>cấp</a:t>
            </a:r>
            <a:r>
              <a:rPr lang="en-US" dirty="0"/>
              <a:t> class,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ra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SpittleController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requests </a:t>
            </a:r>
            <a:r>
              <a:rPr lang="en-US" dirty="0" err="1"/>
              <a:t>cho</a:t>
            </a:r>
            <a:r>
              <a:rPr lang="en-US" dirty="0"/>
              <a:t> Spittle resources – </a:t>
            </a:r>
            <a:r>
              <a:rPr lang="en-US" dirty="0" err="1"/>
              <a:t>những</a:t>
            </a:r>
            <a:r>
              <a:rPr lang="en-US" dirty="0"/>
              <a:t> URL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/</a:t>
            </a:r>
            <a:r>
              <a:rPr lang="en-US" dirty="0" err="1"/>
              <a:t>spittles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getSpittle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RequestMapping</a:t>
            </a:r>
            <a:r>
              <a:rPr lang="en-US" dirty="0"/>
              <a:t>(value=“/{id}”),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URLs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/</a:t>
            </a:r>
            <a:r>
              <a:rPr lang="en-US" dirty="0" err="1"/>
              <a:t>spittles</a:t>
            </a:r>
            <a:r>
              <a:rPr lang="en-US" dirty="0"/>
              <a:t>/{id}.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RequestMethod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GET,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GET request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URLs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/</a:t>
            </a:r>
            <a:r>
              <a:rPr lang="en-US" dirty="0" err="1"/>
              <a:t>spittles</a:t>
            </a:r>
            <a:r>
              <a:rPr lang="en-US" dirty="0"/>
              <a:t>/{id}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REST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–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resource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t">
              <a:buFontTx/>
              <a:buChar char="-"/>
            </a:pP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phương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trưng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hai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idempotency. </a:t>
            </a:r>
          </a:p>
          <a:p>
            <a:pPr marL="171450" indent="-171450" fontAlgn="t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ơng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ợc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safe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resource. </a:t>
            </a:r>
          </a:p>
          <a:p>
            <a:pPr marL="171450" indent="-171450" fontAlgn="t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ơng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idempotent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ởng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request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safe method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idempotent method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ơng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idempotent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safe</a:t>
            </a:r>
            <a:endParaRPr lang="vi-V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9144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94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00192" y="5577265"/>
            <a:ext cx="2843808" cy="1280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500" b="1" dirty="0">
              <a:solidFill>
                <a:srgbClr val="002060"/>
              </a:solidFill>
              <a:latin typeface="Constantia" panose="02030602050306030303" pitchFamily="18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V</a:t>
            </a:r>
            <a:r>
              <a:rPr lang="vi-VN" altLang="ko-KR" sz="1400" b="1" dirty="0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ư</a:t>
            </a:r>
            <a:r>
              <a:rPr lang="en-US" altLang="ko-KR" sz="1400" b="1" dirty="0" err="1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ơng</a:t>
            </a:r>
            <a:r>
              <a:rPr lang="en-US" altLang="ko-KR" sz="1400" b="1" dirty="0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Thịnh</a:t>
            </a:r>
            <a:r>
              <a:rPr lang="en-US" altLang="ko-KR" sz="1400" b="1" dirty="0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Đạt</a:t>
            </a:r>
            <a:r>
              <a:rPr lang="en-US" altLang="ko-KR" sz="1400" b="1" dirty="0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 – 17530343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Đinh Hoàng Nhi – 17520853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Đinh Hoàng </a:t>
            </a:r>
            <a:r>
              <a:rPr lang="en-US" altLang="ko-KR" sz="1400" b="1" dirty="0" err="1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Luôn</a:t>
            </a:r>
            <a:r>
              <a:rPr lang="en-US" altLang="ko-KR" sz="1400" b="1" dirty="0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 – 17520727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500" b="1" dirty="0">
              <a:solidFill>
                <a:srgbClr val="002060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692696"/>
            <a:ext cx="9144000" cy="17235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171700"/>
            <a:endParaRPr lang="en-US" altLang="ko-KR" sz="1000" b="1" dirty="0">
              <a:solidFill>
                <a:srgbClr val="C00000"/>
              </a:solidFill>
              <a:latin typeface="Constantia" panose="02030602050306030303" pitchFamily="18" charset="0"/>
              <a:ea typeface="맑은 고딕" pitchFamily="50" charset="-127"/>
              <a:cs typeface="Angsana New" panose="020B0502040204020203" pitchFamily="18" charset="-34"/>
            </a:endParaRPr>
          </a:p>
          <a:p>
            <a:pPr marL="2171700"/>
            <a:r>
              <a:rPr lang="en-US" altLang="ko-KR" sz="2500" b="1" dirty="0">
                <a:solidFill>
                  <a:srgbClr val="C0000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SE325.K21 – </a:t>
            </a:r>
            <a:r>
              <a:rPr lang="en-US" altLang="ko-KR" sz="2500" b="1" dirty="0" err="1">
                <a:solidFill>
                  <a:srgbClr val="C0000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Chuyên</a:t>
            </a:r>
            <a:r>
              <a:rPr lang="en-US" altLang="ko-KR" sz="2500" b="1" dirty="0">
                <a:solidFill>
                  <a:srgbClr val="C0000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 </a:t>
            </a:r>
            <a:r>
              <a:rPr lang="en-US" altLang="ko-KR" sz="2500" b="1" dirty="0" err="1">
                <a:solidFill>
                  <a:srgbClr val="C0000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đề</a:t>
            </a:r>
            <a:r>
              <a:rPr lang="en-US" altLang="ko-KR" sz="2500" b="1" dirty="0">
                <a:solidFill>
                  <a:srgbClr val="C0000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 J2EE</a:t>
            </a:r>
          </a:p>
          <a:p>
            <a:pPr marL="2171700"/>
            <a:r>
              <a:rPr lang="en-US" altLang="ko-KR" sz="3600" b="1" dirty="0">
                <a:solidFill>
                  <a:srgbClr val="00B05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Giving Spring Some Rest</a:t>
            </a:r>
          </a:p>
          <a:p>
            <a:pPr marL="2171700"/>
            <a:endParaRPr lang="en-US" altLang="ko-KR" sz="500" b="1" dirty="0">
              <a:solidFill>
                <a:srgbClr val="002060"/>
              </a:solidFill>
              <a:latin typeface="Constantia" panose="02030602050306030303" pitchFamily="18" charset="0"/>
              <a:ea typeface="맑은 고딕" pitchFamily="50" charset="-127"/>
              <a:cs typeface="Angsana New" panose="020B0502040204020203" pitchFamily="18" charset="-34"/>
            </a:endParaRPr>
          </a:p>
          <a:p>
            <a:pPr marL="2171700"/>
            <a:r>
              <a:rPr lang="en-US" altLang="ko-KR" sz="2000" b="1" dirty="0">
                <a:solidFill>
                  <a:srgbClr val="00206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(Spring in Action 3</a:t>
            </a:r>
            <a:r>
              <a:rPr lang="en-US" altLang="ko-KR" sz="2000" b="1" baseline="30000" dirty="0">
                <a:solidFill>
                  <a:srgbClr val="00206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rd</a:t>
            </a:r>
            <a:r>
              <a:rPr lang="en-US" altLang="ko-KR" sz="2000" b="1" dirty="0">
                <a:solidFill>
                  <a:srgbClr val="00206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 Edition)</a:t>
            </a:r>
          </a:p>
          <a:p>
            <a:pPr marL="2171700"/>
            <a:endParaRPr lang="en-US" altLang="ko-KR" sz="1000" b="1" dirty="0">
              <a:solidFill>
                <a:srgbClr val="002060"/>
              </a:solidFill>
              <a:latin typeface="Constantia" panose="02030602050306030303" pitchFamily="18" charset="0"/>
              <a:ea typeface="맑은 고딕" pitchFamily="50" charset="-127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B. </a:t>
            </a:r>
            <a:r>
              <a:rPr lang="en-US" dirty="0">
                <a:solidFill>
                  <a:srgbClr val="00B050"/>
                </a:solidFill>
                <a:latin typeface="Constantia" panose="02030602050306030303" pitchFamily="18" charset="0"/>
              </a:rPr>
              <a:t>Writing resource-oriented controllers 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611560" y="1268760"/>
            <a:ext cx="7920880" cy="4682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RESTful URL observation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u="sng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http://localhost:8080 </a:t>
            </a:r>
            <a:r>
              <a:rPr lang="en-GB" sz="2000" dirty="0">
                <a:latin typeface="Constantia" panose="02030602050306030303" pitchFamily="18" charset="0"/>
              </a:rPr>
              <a:t>identifies a domain and port. Although our application won’t associate a resource with this URL.</a:t>
            </a:r>
            <a:endParaRPr lang="en-GB" sz="1000" dirty="0">
              <a:latin typeface="Constantia" panose="02030602050306030303" pitchFamily="18" charset="0"/>
            </a:endParaRPr>
          </a:p>
          <a:p>
            <a:pPr algn="just">
              <a:lnSpc>
                <a:spcPct val="130000"/>
              </a:lnSpc>
            </a:pPr>
            <a:endParaRPr lang="en-GB" sz="1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http://localhost:8080/Spitter </a:t>
            </a:r>
            <a:r>
              <a:rPr lang="en-GB" sz="2000" dirty="0">
                <a:latin typeface="Constantia" panose="02030602050306030303" pitchFamily="18" charset="0"/>
              </a:rPr>
              <a:t>identifies the application’s servlet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context.</a:t>
            </a:r>
            <a:r>
              <a:rPr lang="en-GB" sz="2000" dirty="0"/>
              <a:t> </a:t>
            </a:r>
            <a:r>
              <a:rPr lang="en-GB" sz="2000" dirty="0">
                <a:latin typeface="Constantia" panose="02030602050306030303" pitchFamily="18" charset="0"/>
              </a:rPr>
              <a:t>This URL is more specific in that it has identified an application running on the server. </a:t>
            </a:r>
          </a:p>
          <a:p>
            <a:pPr algn="just">
              <a:lnSpc>
                <a:spcPct val="130000"/>
              </a:lnSpc>
            </a:pPr>
            <a:endParaRPr lang="en-GB" sz="1000" dirty="0">
              <a:latin typeface="Constantia" panose="02030602050306030303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http://localhost:8080/Spitter/spittles </a:t>
            </a:r>
            <a:r>
              <a:rPr lang="en-GB" sz="2000" dirty="0">
                <a:latin typeface="Constantia" panose="02030602050306030303" pitchFamily="18" charset="0"/>
              </a:rPr>
              <a:t>identifies a resource that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represents a list of  Spittle objects within the </a:t>
            </a:r>
            <a:r>
              <a:rPr lang="en-GB" sz="2000" dirty="0" err="1">
                <a:latin typeface="Constantia" panose="02030602050306030303" pitchFamily="18" charset="0"/>
              </a:rPr>
              <a:t>Spitter</a:t>
            </a:r>
            <a:r>
              <a:rPr lang="en-GB" sz="2000" dirty="0">
                <a:latin typeface="Constantia" panose="02030602050306030303" pitchFamily="18" charset="0"/>
              </a:rPr>
              <a:t> application. </a:t>
            </a:r>
          </a:p>
          <a:p>
            <a:pPr algn="just">
              <a:lnSpc>
                <a:spcPct val="130000"/>
              </a:lnSpc>
            </a:pPr>
            <a:endParaRPr lang="en-GB" sz="1000" dirty="0">
              <a:latin typeface="Constantia" panose="02030602050306030303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http://localhost:8080/Spitter/spittles/123</a:t>
            </a:r>
            <a:r>
              <a:rPr lang="en-GB" sz="2000" dirty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lang="en-GB" sz="2000" dirty="0">
                <a:latin typeface="Constantia" panose="02030602050306030303" pitchFamily="18" charset="0"/>
              </a:rPr>
              <a:t>is the most precise URL,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identifying a specific Spittle resource.</a:t>
            </a:r>
            <a:r>
              <a:rPr lang="en-US" alt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57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>
                <a:solidFill>
                  <a:srgbClr val="00B050"/>
                </a:solidFill>
                <a:latin typeface="Constantia" panose="02030602050306030303" pitchFamily="18" charset="0"/>
              </a:rPr>
              <a:t>B. </a:t>
            </a:r>
            <a:r>
              <a:rPr lang="en-US">
                <a:solidFill>
                  <a:srgbClr val="00B050"/>
                </a:solidFill>
                <a:latin typeface="Constantia" panose="02030602050306030303" pitchFamily="18" charset="0"/>
              </a:rPr>
              <a:t>Writing resource-oriented controllers 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5DB9AF3-27DA-41CF-80E0-BBCA9589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64762"/>
            <a:ext cx="7560840" cy="53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5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B. </a:t>
            </a:r>
            <a:r>
              <a:rPr lang="en-US" dirty="0">
                <a:solidFill>
                  <a:srgbClr val="00B050"/>
                </a:solidFill>
                <a:latin typeface="Constantia" panose="02030602050306030303" pitchFamily="18" charset="0"/>
              </a:rPr>
              <a:t>Writing resource-oriented controllers 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611560" y="1340768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REST verbs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76BF497-8FB7-4732-B5E3-70DBDA5C0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93" y="1865584"/>
            <a:ext cx="9144000" cy="3267081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BA241CD-107B-4EAF-9DCE-A8A08122D89A}"/>
              </a:ext>
            </a:extLst>
          </p:cNvPr>
          <p:cNvSpPr/>
          <p:nvPr/>
        </p:nvSpPr>
        <p:spPr>
          <a:xfrm>
            <a:off x="251520" y="5257371"/>
            <a:ext cx="7056784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REST is about the transfer of resource state. </a:t>
            </a:r>
            <a:r>
              <a:rPr lang="en-GB" sz="2000" dirty="0">
                <a:latin typeface="Constantia" panose="02030602050306030303" pitchFamily="18" charset="0"/>
              </a:rPr>
              <a:t>Therefore, we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really only need a handful of verbs to be able to act upon those resources —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verbs to transfer the state of a resource.</a:t>
            </a:r>
            <a:endParaRPr lang="en-US" sz="2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0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807621" y="2515924"/>
            <a:ext cx="5976663" cy="1533161"/>
            <a:chOff x="720001" y="1114639"/>
            <a:chExt cx="3059911" cy="1120974"/>
          </a:xfrm>
        </p:grpSpPr>
        <p:sp>
          <p:nvSpPr>
            <p:cNvPr id="62" name="TextBox 61"/>
            <p:cNvSpPr txBox="1"/>
            <p:nvPr/>
          </p:nvSpPr>
          <p:spPr>
            <a:xfrm>
              <a:off x="720001" y="1541625"/>
              <a:ext cx="3059911" cy="6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Negotiating resource representation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HTTP message converters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42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C. Representing Resources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335C90FA-7357-4E08-914B-ED3BB9539C1E}"/>
              </a:ext>
            </a:extLst>
          </p:cNvPr>
          <p:cNvGrpSpPr/>
          <p:nvPr/>
        </p:nvGrpSpPr>
        <p:grpSpPr>
          <a:xfrm>
            <a:off x="755575" y="2432126"/>
            <a:ext cx="1700766" cy="1700766"/>
            <a:chOff x="2456018" y="3114649"/>
            <a:chExt cx="531721" cy="531721"/>
          </a:xfrm>
        </p:grpSpPr>
        <p:sp>
          <p:nvSpPr>
            <p:cNvPr id="12" name="Oval 78">
              <a:extLst>
                <a:ext uri="{FF2B5EF4-FFF2-40B4-BE49-F238E27FC236}">
                  <a16:creationId xmlns:a16="http://schemas.microsoft.com/office/drawing/2014/main" id="{30BA1434-62F9-4834-A1BB-607FFAF3E5C8}"/>
                </a:ext>
              </a:extLst>
            </p:cNvPr>
            <p:cNvSpPr/>
            <p:nvPr/>
          </p:nvSpPr>
          <p:spPr>
            <a:xfrm>
              <a:off x="2456018" y="3114649"/>
              <a:ext cx="531721" cy="531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Parallelogram 15">
              <a:extLst>
                <a:ext uri="{FF2B5EF4-FFF2-40B4-BE49-F238E27FC236}">
                  <a16:creationId xmlns:a16="http://schemas.microsoft.com/office/drawing/2014/main" id="{27F464DC-D75A-4149-BB4D-94E9DD687101}"/>
                </a:ext>
              </a:extLst>
            </p:cNvPr>
            <p:cNvSpPr/>
            <p:nvPr/>
          </p:nvSpPr>
          <p:spPr>
            <a:xfrm rot="16200000">
              <a:off x="2577842" y="3222976"/>
              <a:ext cx="291063" cy="315065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82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C. Representing resources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7762E8A4-4D67-4BB5-8962-16AAFCC48CE6}"/>
              </a:ext>
            </a:extLst>
          </p:cNvPr>
          <p:cNvSpPr/>
          <p:nvPr/>
        </p:nvSpPr>
        <p:spPr>
          <a:xfrm>
            <a:off x="539552" y="3836045"/>
            <a:ext cx="8136904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latin typeface="Constantia" panose="02030602050306030303" pitchFamily="18" charset="0"/>
                <a:cs typeface="Calibri" panose="020F0502020204030204" pitchFamily="34" charset="0"/>
              </a:rPr>
              <a:t>Spring provides two ways to </a:t>
            </a:r>
            <a:r>
              <a:rPr lang="en-GB" sz="2000" b="1" dirty="0">
                <a:solidFill>
                  <a:srgbClr val="C00000"/>
                </a:solidFill>
                <a:latin typeface="Constantia" panose="02030602050306030303" pitchFamily="18" charset="0"/>
                <a:cs typeface="Calibri" panose="020F0502020204030204" pitchFamily="34" charset="0"/>
              </a:rPr>
              <a:t>transform a resource’s Java </a:t>
            </a:r>
            <a:br>
              <a:rPr lang="en-GB" sz="2000" b="1" dirty="0">
                <a:solidFill>
                  <a:srgbClr val="C00000"/>
                </a:solidFill>
                <a:latin typeface="Constantia" panose="02030602050306030303" pitchFamily="18" charset="0"/>
                <a:cs typeface="Calibri" panose="020F0502020204030204" pitchFamily="34" charset="0"/>
              </a:rPr>
            </a:br>
            <a:r>
              <a:rPr lang="en-GB" sz="2000" b="1" dirty="0">
                <a:solidFill>
                  <a:srgbClr val="C00000"/>
                </a:solidFill>
                <a:latin typeface="Constantia" panose="02030602050306030303" pitchFamily="18" charset="0"/>
                <a:cs typeface="Calibri" panose="020F0502020204030204" pitchFamily="34" charset="0"/>
              </a:rPr>
              <a:t>representation into the representation that will be shipped to the client: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GB" sz="2000" dirty="0">
                <a:latin typeface="Constantia" panose="02030602050306030303" pitchFamily="18" charset="0"/>
                <a:cs typeface="Calibri" panose="020F0502020204030204" pitchFamily="34" charset="0"/>
              </a:rPr>
              <a:t>Negotiated view-based rendering 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latin typeface="Constantia" panose="02030602050306030303" pitchFamily="18" charset="0"/>
                <a:cs typeface="Calibri" panose="020F0502020204030204" pitchFamily="34" charset="0"/>
              </a:rPr>
              <a:t>-   HTTP message converters</a:t>
            </a:r>
            <a:endParaRPr lang="en-US" sz="2000" dirty="0">
              <a:latin typeface="Constantia" panose="02030602050306030303" pitchFamily="18" charset="0"/>
              <a:cs typeface="Calibri" panose="020F050202020403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4A38CEE0-95E9-492B-8209-8CAA95C049A9}"/>
              </a:ext>
            </a:extLst>
          </p:cNvPr>
          <p:cNvSpPr/>
          <p:nvPr/>
        </p:nvSpPr>
        <p:spPr>
          <a:xfrm>
            <a:off x="539552" y="1268760"/>
            <a:ext cx="8136904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latin typeface="Constantia" panose="02030602050306030303" pitchFamily="18" charset="0"/>
              </a:rPr>
              <a:t>Controllers usually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don’t concern </a:t>
            </a:r>
            <a:r>
              <a:rPr lang="en-GB" sz="2000" dirty="0">
                <a:latin typeface="Constantia" panose="02030602050306030303" pitchFamily="18" charset="0"/>
              </a:rPr>
              <a:t>themselves with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how resources </a:t>
            </a:r>
            <a:b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</a:b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will be represented. </a:t>
            </a:r>
            <a:r>
              <a:rPr lang="en-GB" sz="2000" dirty="0">
                <a:latin typeface="Constantia" panose="02030602050306030303" pitchFamily="18" charset="0"/>
              </a:rPr>
              <a:t>Controllers will deal with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resources in terms </a:t>
            </a:r>
            <a:b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</a:b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of the Java objects that define them.</a:t>
            </a:r>
            <a:r>
              <a:rPr lang="en-GB" sz="2000" dirty="0">
                <a:latin typeface="Constantia" panose="02030602050306030303" pitchFamily="18" charset="0"/>
              </a:rPr>
              <a:t> But it’s not until after the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controller has finished its works that the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resource will be transformed into a form that best suits the client.</a:t>
            </a:r>
            <a:endParaRPr lang="en-US" sz="2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5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611560" y="1340768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Negotiatied</a:t>
            </a:r>
            <a:r>
              <a:rPr lang="en-US" alt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view base rendering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BA241CD-107B-4EAF-9DCE-A8A08122D89A}"/>
              </a:ext>
            </a:extLst>
          </p:cNvPr>
          <p:cNvSpPr/>
          <p:nvPr/>
        </p:nvSpPr>
        <p:spPr>
          <a:xfrm>
            <a:off x="431540" y="1916832"/>
            <a:ext cx="828092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Spring’s </a:t>
            </a:r>
            <a:r>
              <a:rPr lang="en-GB" sz="2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ContentNegotiatingViewResolver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2000" dirty="0">
                <a:latin typeface="Constantia" panose="02030602050306030303" pitchFamily="18" charset="0"/>
              </a:rPr>
              <a:t>is a special view resolver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that takes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the content type</a:t>
            </a:r>
            <a:r>
              <a:rPr lang="en-GB" sz="2000" b="1" dirty="0">
                <a:latin typeface="Constantia" panose="02030602050306030303" pitchFamily="18" charset="0"/>
              </a:rPr>
              <a:t> </a:t>
            </a:r>
            <a:r>
              <a:rPr lang="en-GB" sz="2000" dirty="0">
                <a:latin typeface="Constantia" panose="02030602050306030303" pitchFamily="18" charset="0"/>
              </a:rPr>
              <a:t>that the client wants into consideration.</a:t>
            </a:r>
            <a:endParaRPr lang="en-US" sz="2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C. Representing resources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5679C335-B3EC-48A0-8522-309F0438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6" y="3060743"/>
            <a:ext cx="8172908" cy="339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1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611560" y="1340768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u="sng" dirty="0">
                <a:solidFill>
                  <a:srgbClr val="C00000"/>
                </a:solidFill>
                <a:latin typeface="Constantia" panose="02030602050306030303" pitchFamily="18" charset="0"/>
                <a:cs typeface="Calibri" panose="020F0502020204030204" pitchFamily="34" charset="0"/>
              </a:rPr>
              <a:t>HTTP message converters</a:t>
            </a:r>
            <a:endParaRPr lang="en-US" altLang="en-US" sz="2000" b="1" u="sng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C. Representing resources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C799881-333B-4D4D-B11F-C76EE26BD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79" y="1964714"/>
            <a:ext cx="7560840" cy="1752318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8DA4C13E-CC3F-45F5-9FD3-E99D876E9A2F}"/>
              </a:ext>
            </a:extLst>
          </p:cNvPr>
          <p:cNvSpPr/>
          <p:nvPr/>
        </p:nvSpPr>
        <p:spPr>
          <a:xfrm>
            <a:off x="791579" y="3769170"/>
            <a:ext cx="7560840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latin typeface="Constantia" panose="02030602050306030303" pitchFamily="18" charset="0"/>
              </a:rPr>
              <a:t>For example, suppose the client has indicated via the request’s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Accept header that it can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accept application/json.</a:t>
            </a:r>
            <a:r>
              <a:rPr lang="en-GB" sz="2000" dirty="0">
                <a:latin typeface="Constantia" panose="02030602050306030303" pitchFamily="18" charset="0"/>
              </a:rPr>
              <a:t> Assuming that the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Jackson JSON library </a:t>
            </a:r>
            <a:r>
              <a:rPr lang="en-GB" sz="2000" dirty="0">
                <a:latin typeface="Constantia" panose="02030602050306030303" pitchFamily="18" charset="0"/>
              </a:rPr>
              <a:t>is in the application’s </a:t>
            </a:r>
            <a:r>
              <a:rPr lang="en-GB" sz="2000" dirty="0" err="1">
                <a:latin typeface="Constantia" panose="02030602050306030303" pitchFamily="18" charset="0"/>
              </a:rPr>
              <a:t>classpath</a:t>
            </a:r>
            <a:r>
              <a:rPr lang="en-GB" sz="2000" dirty="0">
                <a:latin typeface="Constantia" panose="02030602050306030303" pitchFamily="18" charset="0"/>
              </a:rPr>
              <a:t>, the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object returned from the handler method will be given to the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MappingJacksonHttpMessageConverter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 for conversion into a JSON representation</a:t>
            </a:r>
            <a:r>
              <a:rPr lang="en-GB" sz="2000" dirty="0">
                <a:latin typeface="Constantia" panose="02030602050306030303" pitchFamily="18" charset="0"/>
              </a:rPr>
              <a:t> to be returned to the client. </a:t>
            </a:r>
            <a:endParaRPr 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9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>
            <a:extLst>
              <a:ext uri="{FF2B5EF4-FFF2-40B4-BE49-F238E27FC236}">
                <a16:creationId xmlns:a16="http://schemas.microsoft.com/office/drawing/2014/main" id="{A7BAEDBE-81AC-499E-9365-F50BC2945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6826045"/>
          </a:xfrm>
          <a:prstGeom prst="rect">
            <a:avLst/>
          </a:prstGeom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1EE71007-D448-48A7-836B-3EE0F470B5D3}"/>
              </a:ext>
            </a:extLst>
          </p:cNvPr>
          <p:cNvSpPr/>
          <p:nvPr/>
        </p:nvSpPr>
        <p:spPr>
          <a:xfrm>
            <a:off x="107504" y="3284984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66C489EA-C916-45DB-96CA-3E1BBBCFD31D}"/>
              </a:ext>
            </a:extLst>
          </p:cNvPr>
          <p:cNvSpPr/>
          <p:nvPr/>
        </p:nvSpPr>
        <p:spPr>
          <a:xfrm>
            <a:off x="4156720" y="3284984"/>
            <a:ext cx="48797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8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Receiving resources from request body</a:t>
            </a:r>
            <a:endParaRPr lang="en-US" sz="2000" b="1" u="sng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C. Representing resources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CF758D1-E408-4B82-A97D-7DE5BF6C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23" y="1933476"/>
            <a:ext cx="7383753" cy="2176264"/>
          </a:xfrm>
          <a:prstGeom prst="rect">
            <a:avLst/>
          </a:prstGeom>
        </p:spPr>
      </p:pic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6FE14664-40FF-41F1-A77C-66BC03EF8B6B}"/>
              </a:ext>
            </a:extLst>
          </p:cNvPr>
          <p:cNvSpPr/>
          <p:nvPr/>
        </p:nvSpPr>
        <p:spPr>
          <a:xfrm>
            <a:off x="871719" y="4365104"/>
            <a:ext cx="73837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latin typeface="Constantia" panose="02030602050306030303" pitchFamily="18" charset="0"/>
              </a:rPr>
              <a:t>The request’s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Content-Type</a:t>
            </a:r>
            <a:r>
              <a:rPr lang="en-GB" sz="2000" dirty="0">
                <a:latin typeface="Constantia" panose="02030602050306030303" pitchFamily="18" charset="0"/>
              </a:rPr>
              <a:t> header must be set to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application/json</a:t>
            </a:r>
          </a:p>
          <a:p>
            <a:pPr algn="just"/>
            <a:endParaRPr lang="en-GB" sz="2000" b="1" dirty="0">
              <a:latin typeface="Constantia" panose="02030602050306030303" pitchFamily="18" charset="0"/>
            </a:endParaRPr>
          </a:p>
          <a:p>
            <a:pPr algn="just"/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The Jackson JSON library must be available</a:t>
            </a:r>
            <a:r>
              <a:rPr lang="en-GB" sz="2000" dirty="0">
                <a:latin typeface="Constantia" panose="02030602050306030303" pitchFamily="18" charset="0"/>
              </a:rPr>
              <a:t> on the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application’s </a:t>
            </a:r>
            <a:r>
              <a:rPr lang="en-GB" sz="2000" dirty="0" err="1">
                <a:latin typeface="Constantia" panose="02030602050306030303" pitchFamily="18" charset="0"/>
              </a:rPr>
              <a:t>classpath</a:t>
            </a:r>
            <a:r>
              <a:rPr lang="en-GB" sz="2000" dirty="0">
                <a:latin typeface="Constantia" panose="02030602050306030303" pitchFamily="18" charset="0"/>
              </a:rPr>
              <a:t>.</a:t>
            </a:r>
            <a:endParaRPr 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1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846088" y="2297532"/>
            <a:ext cx="5976663" cy="1977145"/>
            <a:chOff x="720001" y="1114639"/>
            <a:chExt cx="3059911" cy="1445594"/>
          </a:xfrm>
        </p:grpSpPr>
        <p:sp>
          <p:nvSpPr>
            <p:cNvPr id="62" name="TextBox 61"/>
            <p:cNvSpPr txBox="1"/>
            <p:nvPr/>
          </p:nvSpPr>
          <p:spPr>
            <a:xfrm>
              <a:off x="720001" y="1542199"/>
              <a:ext cx="3059911" cy="1018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Rest templates operations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GET – PUT – DELETE – POST resources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Exchanging resources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42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D. Writing Rest Clients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5B2C231D-5CA0-439D-AD06-5E9F5FB6A725}"/>
              </a:ext>
            </a:extLst>
          </p:cNvPr>
          <p:cNvGrpSpPr/>
          <p:nvPr/>
        </p:nvGrpSpPr>
        <p:grpSpPr>
          <a:xfrm>
            <a:off x="737340" y="2408139"/>
            <a:ext cx="1755942" cy="1755942"/>
            <a:chOff x="2456018" y="2258194"/>
            <a:chExt cx="531721" cy="531721"/>
          </a:xfrm>
        </p:grpSpPr>
        <p:sp>
          <p:nvSpPr>
            <p:cNvPr id="12" name="Oval 80">
              <a:extLst>
                <a:ext uri="{FF2B5EF4-FFF2-40B4-BE49-F238E27FC236}">
                  <a16:creationId xmlns:a16="http://schemas.microsoft.com/office/drawing/2014/main" id="{AD0D6C2C-E8DD-40D5-A334-B80D9992E941}"/>
                </a:ext>
              </a:extLst>
            </p:cNvPr>
            <p:cNvSpPr/>
            <p:nvPr/>
          </p:nvSpPr>
          <p:spPr>
            <a:xfrm>
              <a:off x="2456018" y="2258194"/>
              <a:ext cx="531721" cy="5317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ound Same Side Corner Rectangle 6">
              <a:extLst>
                <a:ext uri="{FF2B5EF4-FFF2-40B4-BE49-F238E27FC236}">
                  <a16:creationId xmlns:a16="http://schemas.microsoft.com/office/drawing/2014/main" id="{C3A94DD4-018C-4BB8-ADE9-11F32F4C1182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676981" y="2344053"/>
              <a:ext cx="89795" cy="360000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0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Giving Spring Some Rest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3104331" y="1344493"/>
            <a:ext cx="3528392" cy="811846"/>
            <a:chOff x="720000" y="1114639"/>
            <a:chExt cx="3059912" cy="593583"/>
          </a:xfrm>
        </p:grpSpPr>
        <p:sp>
          <p:nvSpPr>
            <p:cNvPr id="62" name="TextBox 61"/>
            <p:cNvSpPr txBox="1"/>
            <p:nvPr/>
          </p:nvSpPr>
          <p:spPr>
            <a:xfrm>
              <a:off x="720000" y="1325669"/>
              <a:ext cx="3059911" cy="382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Fundamental &amp; How Spring Support Rest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247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A. Getting Rest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105261" y="2217011"/>
            <a:ext cx="4392488" cy="590853"/>
            <a:chOff x="720001" y="2431958"/>
            <a:chExt cx="3059911" cy="590853"/>
          </a:xfrm>
        </p:grpSpPr>
        <p:sp>
          <p:nvSpPr>
            <p:cNvPr id="74" name="TextBox 73"/>
            <p:cNvSpPr txBox="1"/>
            <p:nvPr/>
          </p:nvSpPr>
          <p:spPr>
            <a:xfrm>
              <a:off x="720001" y="2715034"/>
              <a:ext cx="3059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Restless - Restful Controllers &amp; Rest verbs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0001" y="2431958"/>
              <a:ext cx="30599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B.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Writing Resource-oriented Controllers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79" name="Oval 78"/>
          <p:cNvSpPr/>
          <p:nvPr/>
        </p:nvSpPr>
        <p:spPr>
          <a:xfrm>
            <a:off x="2456019" y="1411254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ie 24"/>
          <p:cNvSpPr/>
          <p:nvPr/>
        </p:nvSpPr>
        <p:spPr>
          <a:xfrm>
            <a:off x="2572610" y="1528673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56018" y="2258194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6"/>
          <p:cNvSpPr>
            <a:spLocks noChangeAspect="1"/>
          </p:cNvSpPr>
          <p:nvPr/>
        </p:nvSpPr>
        <p:spPr>
          <a:xfrm rot="2700000">
            <a:off x="2676981" y="2344053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5" name="Group 69">
            <a:extLst>
              <a:ext uri="{FF2B5EF4-FFF2-40B4-BE49-F238E27FC236}">
                <a16:creationId xmlns:a16="http://schemas.microsoft.com/office/drawing/2014/main" id="{8F6A6B17-210B-4777-BA82-6A91B6D82D99}"/>
              </a:ext>
            </a:extLst>
          </p:cNvPr>
          <p:cNvGrpSpPr/>
          <p:nvPr/>
        </p:nvGrpSpPr>
        <p:grpSpPr>
          <a:xfrm>
            <a:off x="3104331" y="3027046"/>
            <a:ext cx="3528392" cy="880777"/>
            <a:chOff x="720000" y="1114639"/>
            <a:chExt cx="3059912" cy="643982"/>
          </a:xfrm>
        </p:grpSpPr>
        <p:sp>
          <p:nvSpPr>
            <p:cNvPr id="106" name="TextBox 61">
              <a:extLst>
                <a:ext uri="{FF2B5EF4-FFF2-40B4-BE49-F238E27FC236}">
                  <a16:creationId xmlns:a16="http://schemas.microsoft.com/office/drawing/2014/main" id="{67C43075-B092-4770-B7FB-DAAE7CA4722A}"/>
                </a:ext>
              </a:extLst>
            </p:cNvPr>
            <p:cNvSpPr txBox="1"/>
            <p:nvPr/>
          </p:nvSpPr>
          <p:spPr>
            <a:xfrm>
              <a:off x="720000" y="1325669"/>
              <a:ext cx="3059911" cy="43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Negotiating resource representation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HTTP message converters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07" name="TextBox 62">
              <a:extLst>
                <a:ext uri="{FF2B5EF4-FFF2-40B4-BE49-F238E27FC236}">
                  <a16:creationId xmlns:a16="http://schemas.microsoft.com/office/drawing/2014/main" id="{6848A4C0-F6B3-48DD-BBA1-F29B932B57B1}"/>
                </a:ext>
              </a:extLst>
            </p:cNvPr>
            <p:cNvSpPr txBox="1"/>
            <p:nvPr/>
          </p:nvSpPr>
          <p:spPr>
            <a:xfrm>
              <a:off x="720001" y="1114639"/>
              <a:ext cx="3059911" cy="247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C. Representing Resources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108" name="Oval 78">
            <a:extLst>
              <a:ext uri="{FF2B5EF4-FFF2-40B4-BE49-F238E27FC236}">
                <a16:creationId xmlns:a16="http://schemas.microsoft.com/office/drawing/2014/main" id="{F3179CEC-ADAC-4C69-83EB-FB94528071FF}"/>
              </a:ext>
            </a:extLst>
          </p:cNvPr>
          <p:cNvSpPr/>
          <p:nvPr/>
        </p:nvSpPr>
        <p:spPr>
          <a:xfrm>
            <a:off x="2456018" y="3114649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Parallelogram 15">
            <a:extLst>
              <a:ext uri="{FF2B5EF4-FFF2-40B4-BE49-F238E27FC236}">
                <a16:creationId xmlns:a16="http://schemas.microsoft.com/office/drawing/2014/main" id="{A5599670-A18A-4F46-92E9-0D5626E01616}"/>
              </a:ext>
            </a:extLst>
          </p:cNvPr>
          <p:cNvSpPr/>
          <p:nvPr/>
        </p:nvSpPr>
        <p:spPr>
          <a:xfrm rot="16200000">
            <a:off x="2577842" y="3222976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1" name="Group 72">
            <a:extLst>
              <a:ext uri="{FF2B5EF4-FFF2-40B4-BE49-F238E27FC236}">
                <a16:creationId xmlns:a16="http://schemas.microsoft.com/office/drawing/2014/main" id="{CD67186E-38C7-465B-8FEF-084D5ACF44F3}"/>
              </a:ext>
            </a:extLst>
          </p:cNvPr>
          <p:cNvGrpSpPr/>
          <p:nvPr/>
        </p:nvGrpSpPr>
        <p:grpSpPr>
          <a:xfrm>
            <a:off x="3104331" y="4077096"/>
            <a:ext cx="3362290" cy="1133758"/>
            <a:chOff x="720001" y="2431958"/>
            <a:chExt cx="3059911" cy="1133758"/>
          </a:xfrm>
        </p:grpSpPr>
        <p:sp>
          <p:nvSpPr>
            <p:cNvPr id="112" name="TextBox 73">
              <a:extLst>
                <a:ext uri="{FF2B5EF4-FFF2-40B4-BE49-F238E27FC236}">
                  <a16:creationId xmlns:a16="http://schemas.microsoft.com/office/drawing/2014/main" id="{65766DDD-9707-4002-A90C-8C86D41B82C3}"/>
                </a:ext>
              </a:extLst>
            </p:cNvPr>
            <p:cNvSpPr txBox="1"/>
            <p:nvPr/>
          </p:nvSpPr>
          <p:spPr>
            <a:xfrm>
              <a:off x="720001" y="2715034"/>
              <a:ext cx="3059911" cy="85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Rest templates operations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GET – PUT – DELETE – POST resources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Exchanging resources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13" name="TextBox 74">
              <a:extLst>
                <a:ext uri="{FF2B5EF4-FFF2-40B4-BE49-F238E27FC236}">
                  <a16:creationId xmlns:a16="http://schemas.microsoft.com/office/drawing/2014/main" id="{21FAD47C-49E8-4C47-B8DC-CFC245B32327}"/>
                </a:ext>
              </a:extLst>
            </p:cNvPr>
            <p:cNvSpPr txBox="1"/>
            <p:nvPr/>
          </p:nvSpPr>
          <p:spPr>
            <a:xfrm>
              <a:off x="720001" y="2431958"/>
              <a:ext cx="30599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D. Writing Rest Clients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114" name="Oval 80">
            <a:extLst>
              <a:ext uri="{FF2B5EF4-FFF2-40B4-BE49-F238E27FC236}">
                <a16:creationId xmlns:a16="http://schemas.microsoft.com/office/drawing/2014/main" id="{302B268C-5A9D-42AF-9FE1-7A276261D475}"/>
              </a:ext>
            </a:extLst>
          </p:cNvPr>
          <p:cNvSpPr/>
          <p:nvPr/>
        </p:nvSpPr>
        <p:spPr>
          <a:xfrm>
            <a:off x="2455751" y="4149789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Rectangle 9">
            <a:extLst>
              <a:ext uri="{FF2B5EF4-FFF2-40B4-BE49-F238E27FC236}">
                <a16:creationId xmlns:a16="http://schemas.microsoft.com/office/drawing/2014/main" id="{F4DF5BA9-ACCB-4A90-8127-3A134AA99B8F}"/>
              </a:ext>
            </a:extLst>
          </p:cNvPr>
          <p:cNvSpPr/>
          <p:nvPr/>
        </p:nvSpPr>
        <p:spPr>
          <a:xfrm>
            <a:off x="2589247" y="4291744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Group 69">
            <a:extLst>
              <a:ext uri="{FF2B5EF4-FFF2-40B4-BE49-F238E27FC236}">
                <a16:creationId xmlns:a16="http://schemas.microsoft.com/office/drawing/2014/main" id="{50F3426B-139D-45D7-A5E4-0709B1B71588}"/>
              </a:ext>
            </a:extLst>
          </p:cNvPr>
          <p:cNvGrpSpPr/>
          <p:nvPr/>
        </p:nvGrpSpPr>
        <p:grpSpPr>
          <a:xfrm>
            <a:off x="3104331" y="5380128"/>
            <a:ext cx="3528392" cy="880775"/>
            <a:chOff x="720000" y="1114639"/>
            <a:chExt cx="3059912" cy="643980"/>
          </a:xfrm>
        </p:grpSpPr>
        <p:sp>
          <p:nvSpPr>
            <p:cNvPr id="123" name="TextBox 61">
              <a:extLst>
                <a:ext uri="{FF2B5EF4-FFF2-40B4-BE49-F238E27FC236}">
                  <a16:creationId xmlns:a16="http://schemas.microsoft.com/office/drawing/2014/main" id="{96B23F7D-0A72-440A-9C99-958688FA0E1F}"/>
                </a:ext>
              </a:extLst>
            </p:cNvPr>
            <p:cNvSpPr txBox="1"/>
            <p:nvPr/>
          </p:nvSpPr>
          <p:spPr>
            <a:xfrm>
              <a:off x="720000" y="1325668"/>
              <a:ext cx="3059911" cy="43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Rendering hidden method fields in JSP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Unmasking the real requests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24" name="TextBox 62">
              <a:extLst>
                <a:ext uri="{FF2B5EF4-FFF2-40B4-BE49-F238E27FC236}">
                  <a16:creationId xmlns:a16="http://schemas.microsoft.com/office/drawing/2014/main" id="{1A5D36C3-073F-4DD3-819F-415C5C1B973D}"/>
                </a:ext>
              </a:extLst>
            </p:cNvPr>
            <p:cNvSpPr txBox="1"/>
            <p:nvPr/>
          </p:nvSpPr>
          <p:spPr>
            <a:xfrm>
              <a:off x="720001" y="1114639"/>
              <a:ext cx="3059911" cy="247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E. Submitting RESTful forms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125" name="Oval 78">
            <a:extLst>
              <a:ext uri="{FF2B5EF4-FFF2-40B4-BE49-F238E27FC236}">
                <a16:creationId xmlns:a16="http://schemas.microsoft.com/office/drawing/2014/main" id="{FDB97CA7-E85E-418C-8696-3619B4445142}"/>
              </a:ext>
            </a:extLst>
          </p:cNvPr>
          <p:cNvSpPr/>
          <p:nvPr/>
        </p:nvSpPr>
        <p:spPr>
          <a:xfrm>
            <a:off x="2455751" y="5446746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2" name="Rectangle 16">
            <a:extLst>
              <a:ext uri="{FF2B5EF4-FFF2-40B4-BE49-F238E27FC236}">
                <a16:creationId xmlns:a16="http://schemas.microsoft.com/office/drawing/2014/main" id="{A7B299ED-97A7-44AB-B170-93FE5D015853}"/>
              </a:ext>
            </a:extLst>
          </p:cNvPr>
          <p:cNvSpPr/>
          <p:nvPr/>
        </p:nvSpPr>
        <p:spPr>
          <a:xfrm rot="2700000">
            <a:off x="2621330" y="553533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2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RestTemplate’s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operations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5B6322C-8019-4779-A2EF-F2C09C847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1295"/>
              </p:ext>
            </p:extLst>
          </p:nvPr>
        </p:nvGraphicFramePr>
        <p:xfrm>
          <a:off x="-1" y="1916832"/>
          <a:ext cx="9144001" cy="35418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6467">
                  <a:extLst>
                    <a:ext uri="{9D8B030D-6E8A-4147-A177-3AD203B41FA5}">
                      <a16:colId xmlns:a16="http://schemas.microsoft.com/office/drawing/2014/main" val="2426412498"/>
                    </a:ext>
                  </a:extLst>
                </a:gridCol>
                <a:gridCol w="6977534">
                  <a:extLst>
                    <a:ext uri="{9D8B030D-6E8A-4147-A177-3AD203B41FA5}">
                      <a16:colId xmlns:a16="http://schemas.microsoft.com/office/drawing/2014/main" val="2794229979"/>
                    </a:ext>
                  </a:extLst>
                </a:gridCol>
              </a:tblGrid>
              <a:tr h="3225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Method</a:t>
                      </a:r>
                    </a:p>
                  </a:txBody>
                  <a:tcPr marL="79509" marR="79509" marT="39755" marB="397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Description</a:t>
                      </a:r>
                    </a:p>
                  </a:txBody>
                  <a:tcPr marL="79509" marR="79509" marT="39755" marB="39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5217398"/>
                  </a:ext>
                </a:extLst>
              </a:tr>
              <a:tr h="3225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delete()</a:t>
                      </a:r>
                    </a:p>
                  </a:txBody>
                  <a:tcPr marL="79509" marR="79509" marT="39755" marB="397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Performs an HTTP DELETE on a resource at a specified URL. </a:t>
                      </a:r>
                    </a:p>
                  </a:txBody>
                  <a:tcPr marL="79509" marR="79509" marT="39755" marB="39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1464456"/>
                  </a:ext>
                </a:extLst>
              </a:tr>
              <a:tr h="5655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exchange()</a:t>
                      </a:r>
                    </a:p>
                  </a:txBody>
                  <a:tcPr marL="79509" marR="79509" marT="39755" marB="397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Executes a specified HTTP method against the URL, returning 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ResponseEntity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 containing an object mapped from the response body. </a:t>
                      </a:r>
                    </a:p>
                  </a:txBody>
                  <a:tcPr marL="79509" marR="79509" marT="39755" marB="39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0893042"/>
                  </a:ext>
                </a:extLst>
              </a:tr>
              <a:tr h="5655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execute()</a:t>
                      </a:r>
                    </a:p>
                  </a:txBody>
                  <a:tcPr marL="79509" marR="79509" marT="39755" marB="397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Executes a specified HTTP method against the URL, returning an object mapped from the response body. </a:t>
                      </a:r>
                    </a:p>
                  </a:txBody>
                  <a:tcPr marL="79509" marR="79509" marT="39755" marB="39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7591851"/>
                  </a:ext>
                </a:extLst>
              </a:tr>
              <a:tr h="5655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getForEntity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()</a:t>
                      </a:r>
                    </a:p>
                  </a:txBody>
                  <a:tcPr marL="79509" marR="79509" marT="39755" marB="397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Sends an HTTP GET request, returning a </a:t>
                      </a: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ResponseEntity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 containing the response body as mapped to an object. </a:t>
                      </a:r>
                    </a:p>
                  </a:txBody>
                  <a:tcPr marL="79509" marR="79509" marT="39755" marB="39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3937589"/>
                  </a:ext>
                </a:extLst>
              </a:tr>
              <a:tr h="3225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getForObject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()</a:t>
                      </a:r>
                    </a:p>
                  </a:txBody>
                  <a:tcPr marL="79509" marR="79509" marT="39755" marB="397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GETs a resource, returning the response body as mapped to an object. </a:t>
                      </a:r>
                    </a:p>
                  </a:txBody>
                  <a:tcPr marL="79509" marR="79509" marT="39755" marB="39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5198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322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RestTemplate’s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operations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4EB28E-9714-462F-941A-5D738153B3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988219"/>
              </p:ext>
            </p:extLst>
          </p:nvPr>
        </p:nvGraphicFramePr>
        <p:xfrm>
          <a:off x="0" y="1916832"/>
          <a:ext cx="9144000" cy="40327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6466">
                  <a:extLst>
                    <a:ext uri="{9D8B030D-6E8A-4147-A177-3AD203B41FA5}">
                      <a16:colId xmlns:a16="http://schemas.microsoft.com/office/drawing/2014/main" val="2426412498"/>
                    </a:ext>
                  </a:extLst>
                </a:gridCol>
                <a:gridCol w="6977534">
                  <a:extLst>
                    <a:ext uri="{9D8B030D-6E8A-4147-A177-3AD203B41FA5}">
                      <a16:colId xmlns:a16="http://schemas.microsoft.com/office/drawing/2014/main" val="2794229979"/>
                    </a:ext>
                  </a:extLst>
                </a:gridCol>
              </a:tblGrid>
              <a:tr h="3759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Method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5217398"/>
                  </a:ext>
                </a:extLst>
              </a:tr>
              <a:tr h="648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headForHeaders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Sends an HTTP HEAD request, returning the HTTP headers for the specified resource URL.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1464456"/>
                  </a:ext>
                </a:extLst>
              </a:tr>
              <a:tr h="648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optionsForAllow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Sends an HTTP OPTIONS request, returning the Allow header for the </a:t>
                      </a:r>
                      <a:br>
                        <a:rPr lang="en-US" sz="1600" dirty="0">
                          <a:latin typeface="Constantia" panose="02030602050306030303" pitchFamily="18" charset="0"/>
                        </a:rPr>
                      </a:br>
                      <a:r>
                        <a:rPr lang="en-US" sz="1600" dirty="0">
                          <a:latin typeface="Constantia" panose="02030602050306030303" pitchFamily="18" charset="0"/>
                        </a:rPr>
                        <a:t>specified URL.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0893042"/>
                  </a:ext>
                </a:extLst>
              </a:tr>
              <a:tr h="648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postForEntity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()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POSTs data, returning a </a:t>
                      </a: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ResponseEntity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 that contains an object mapped from the response body.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7591851"/>
                  </a:ext>
                </a:extLst>
              </a:tr>
              <a:tr h="3759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postForLocation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POSTs data, returning the URL of the new resource.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3937589"/>
                  </a:ext>
                </a:extLst>
              </a:tr>
              <a:tr h="3759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postForObject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POSTs data, returning the response body as mapped to an object.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5198380"/>
                  </a:ext>
                </a:extLst>
              </a:tr>
              <a:tr h="3759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put()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PUTs a resource to the specified URL.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528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721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GETting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resources - Definition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DEA30065-DFB1-4919-9FFA-DDBEAAEBB8AA}"/>
              </a:ext>
            </a:extLst>
          </p:cNvPr>
          <p:cNvSpPr/>
          <p:nvPr/>
        </p:nvSpPr>
        <p:spPr>
          <a:xfrm>
            <a:off x="960411" y="3534113"/>
            <a:ext cx="7223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getForObject</a:t>
            </a:r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: </a:t>
            </a:r>
            <a:r>
              <a:rPr lang="en-US" sz="2000" dirty="0">
                <a:latin typeface="Constantia" panose="02030602050306030303" pitchFamily="18" charset="0"/>
              </a:rPr>
              <a:t>Returns an object of the type requested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95432C17-79EB-46D1-8ACA-7570E9BED430}"/>
              </a:ext>
            </a:extLst>
          </p:cNvPr>
          <p:cNvSpPr/>
          <p:nvPr/>
        </p:nvSpPr>
        <p:spPr>
          <a:xfrm>
            <a:off x="960411" y="5784615"/>
            <a:ext cx="7223171" cy="86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getForEntity</a:t>
            </a:r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: </a:t>
            </a:r>
            <a:r>
              <a:rPr lang="en-US" sz="2000" dirty="0">
                <a:latin typeface="Constantia" panose="02030602050306030303" pitchFamily="18" charset="0"/>
              </a:rPr>
              <a:t>Returns that object along with </a:t>
            </a:r>
          </a:p>
          <a:p>
            <a:pPr algn="ctr">
              <a:lnSpc>
                <a:spcPct val="130000"/>
              </a:lnSpc>
            </a:pPr>
            <a:r>
              <a:rPr lang="en-US" sz="2000" dirty="0">
                <a:latin typeface="Constantia" panose="02030602050306030303" pitchFamily="18" charset="0"/>
              </a:rPr>
              <a:t>extra information about the response.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66F3BAA-7FEC-490D-AAAE-31828318B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22" y="1853611"/>
            <a:ext cx="7223171" cy="157921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AC8F53E9-7DB4-4C70-8F24-F93222C81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21" y="4092672"/>
            <a:ext cx="7223171" cy="162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55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GETting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resources – retrieve resources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2A3C5347-A399-463A-937F-821DE972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4" y="1916832"/>
            <a:ext cx="7380312" cy="129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66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GETting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resources – Extracting response metadata (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getForEntity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AC705EB-A887-4E2E-8AF1-3D1765E2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2420888"/>
            <a:ext cx="6264696" cy="4042533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AE7D2EEF-F0EF-4F9A-8D7F-EC840F07E62D}"/>
              </a:ext>
            </a:extLst>
          </p:cNvPr>
          <p:cNvSpPr/>
          <p:nvPr/>
        </p:nvSpPr>
        <p:spPr>
          <a:xfrm>
            <a:off x="881844" y="1880828"/>
            <a:ext cx="7380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3893131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GETting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resources – Extracting response metadata (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getForEntity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FA6B7C5-FD24-467B-A9E9-46967D0E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46" y="2420888"/>
            <a:ext cx="7726308" cy="2343334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5F613996-0463-41AC-801F-12B75D703C58}"/>
              </a:ext>
            </a:extLst>
          </p:cNvPr>
          <p:cNvSpPr/>
          <p:nvPr/>
        </p:nvSpPr>
        <p:spPr>
          <a:xfrm>
            <a:off x="881844" y="1880828"/>
            <a:ext cx="7380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Response status</a:t>
            </a:r>
          </a:p>
        </p:txBody>
      </p:sp>
    </p:spTree>
    <p:extLst>
      <p:ext uri="{BB962C8B-B14F-4D97-AF65-F5344CB8AC3E}">
        <p14:creationId xmlns:p14="http://schemas.microsoft.com/office/powerpoint/2010/main" val="3097718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PUTting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resources - Definition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8AB46A4-ACA7-461E-84D1-5544DBC7B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1916832"/>
            <a:ext cx="8100392" cy="16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0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PUTting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resources – How to use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40D154B-F361-40C4-B980-986B3B6C9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2026515"/>
            <a:ext cx="8100392" cy="103517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AC55ECF0-4207-42C7-A885-3EB835817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04" y="3362949"/>
            <a:ext cx="8100392" cy="15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4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DELETE-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resources - 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Defination</a:t>
            </a:r>
            <a:endParaRPr lang="en-US" sz="2000" b="1" u="sng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621A741E-324D-49A0-9D25-DC0CC9A6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2027219"/>
            <a:ext cx="81057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3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DELETE-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resources – How to use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010D626-ABDD-4FF8-9BA3-83BA8F63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7219"/>
            <a:ext cx="9144000" cy="1547561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8C2EB527-690A-423E-AFE3-9A3EFB584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5064"/>
            <a:ext cx="9144000" cy="8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6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699792" y="2693876"/>
            <a:ext cx="5976663" cy="1414987"/>
            <a:chOff x="720001" y="1114639"/>
            <a:chExt cx="3059911" cy="1034571"/>
          </a:xfrm>
        </p:grpSpPr>
        <p:sp>
          <p:nvSpPr>
            <p:cNvPr id="62" name="TextBox 61"/>
            <p:cNvSpPr txBox="1"/>
            <p:nvPr/>
          </p:nvSpPr>
          <p:spPr>
            <a:xfrm>
              <a:off x="720001" y="1541625"/>
              <a:ext cx="3059911" cy="607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Fundamental &amp; How Spring Support Rest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42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A. Getting Rest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17030C6C-D2BA-4229-B83C-168824D7F086}"/>
              </a:ext>
            </a:extLst>
          </p:cNvPr>
          <p:cNvGrpSpPr/>
          <p:nvPr/>
        </p:nvGrpSpPr>
        <p:grpSpPr>
          <a:xfrm>
            <a:off x="755576" y="2435727"/>
            <a:ext cx="1700766" cy="1700766"/>
            <a:chOff x="494971" y="2774488"/>
            <a:chExt cx="1700766" cy="1700766"/>
          </a:xfrm>
        </p:grpSpPr>
        <p:sp>
          <p:nvSpPr>
            <p:cNvPr id="79" name="Oval 78"/>
            <p:cNvSpPr/>
            <p:nvPr/>
          </p:nvSpPr>
          <p:spPr>
            <a:xfrm>
              <a:off x="494971" y="2774488"/>
              <a:ext cx="1700766" cy="17007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Pie 24"/>
            <p:cNvSpPr/>
            <p:nvPr/>
          </p:nvSpPr>
          <p:spPr>
            <a:xfrm>
              <a:off x="867904" y="3150065"/>
              <a:ext cx="954899" cy="949612"/>
            </a:xfrm>
            <a:custGeom>
              <a:avLst/>
              <a:gdLst/>
              <a:ahLst/>
              <a:cxnLst/>
              <a:rect l="l" t="t" r="r" b="b"/>
              <a:pathLst>
                <a:path w="3228711" h="3210836">
                  <a:moveTo>
                    <a:pt x="351626" y="695968"/>
                  </a:moveTo>
                  <a:lnTo>
                    <a:pt x="1548007" y="1678300"/>
                  </a:lnTo>
                  <a:lnTo>
                    <a:pt x="236194" y="2500159"/>
                  </a:lnTo>
                  <a:cubicBezTo>
                    <a:pt x="-116985" y="1936431"/>
                    <a:pt x="-70514" y="1210092"/>
                    <a:pt x="351626" y="695968"/>
                  </a:cubicBezTo>
                  <a:close/>
                  <a:moveTo>
                    <a:pt x="1957429" y="262366"/>
                  </a:moveTo>
                  <a:cubicBezTo>
                    <a:pt x="2634256" y="359480"/>
                    <a:pt x="3156733" y="907132"/>
                    <a:pt x="3221913" y="1587776"/>
                  </a:cubicBezTo>
                  <a:cubicBezTo>
                    <a:pt x="3287093" y="2268421"/>
                    <a:pt x="2878048" y="2905277"/>
                    <a:pt x="2231953" y="3129078"/>
                  </a:cubicBezTo>
                  <a:cubicBezTo>
                    <a:pt x="1585858" y="3352879"/>
                    <a:pt x="870522" y="3105497"/>
                    <a:pt x="500715" y="2530372"/>
                  </a:cubicBezTo>
                  <a:lnTo>
                    <a:pt x="1746987" y="1729019"/>
                  </a:lnTo>
                  <a:close/>
                  <a:moveTo>
                    <a:pt x="1604447" y="200"/>
                  </a:moveTo>
                  <a:cubicBezTo>
                    <a:pt x="1665125" y="-778"/>
                    <a:pt x="1726175" y="1809"/>
                    <a:pt x="1787307" y="8072"/>
                  </a:cubicBezTo>
                  <a:lnTo>
                    <a:pt x="1629532" y="1548011"/>
                  </a:lnTo>
                  <a:lnTo>
                    <a:pt x="483856" y="506987"/>
                  </a:lnTo>
                  <a:cubicBezTo>
                    <a:pt x="773141" y="188622"/>
                    <a:pt x="1179697" y="7051"/>
                    <a:pt x="1604447" y="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528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POSTing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 data – Definition &amp; How to use (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postForObject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0984DB4F-1D64-44FC-B52B-DEB000ECE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7274"/>
            <a:ext cx="9144000" cy="2029347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1A2E9610-83C3-416D-A0D7-E4438A0FD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69160"/>
            <a:ext cx="9144000" cy="1481705"/>
          </a:xfrm>
          <a:prstGeom prst="rect">
            <a:avLst/>
          </a:prstGeom>
        </p:spPr>
      </p:pic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2DCFCD8A-855C-4BAB-A77B-5E94DFF6372A}"/>
              </a:ext>
            </a:extLst>
          </p:cNvPr>
          <p:cNvSpPr/>
          <p:nvPr/>
        </p:nvSpPr>
        <p:spPr>
          <a:xfrm>
            <a:off x="0" y="18271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Definition</a:t>
            </a: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AAD38B83-CF49-4D4B-B66B-018EDD348C74}"/>
              </a:ext>
            </a:extLst>
          </p:cNvPr>
          <p:cNvSpPr/>
          <p:nvPr/>
        </p:nvSpPr>
        <p:spPr>
          <a:xfrm>
            <a:off x="-4611" y="443067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645278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POSTing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 data – 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Defination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&amp; How to use (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postForEntity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2DCFCD8A-855C-4BAB-A77B-5E94DFF6372A}"/>
              </a:ext>
            </a:extLst>
          </p:cNvPr>
          <p:cNvSpPr/>
          <p:nvPr/>
        </p:nvSpPr>
        <p:spPr>
          <a:xfrm>
            <a:off x="0" y="18271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Definition</a:t>
            </a: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AAD38B83-CF49-4D4B-B66B-018EDD348C74}"/>
              </a:ext>
            </a:extLst>
          </p:cNvPr>
          <p:cNvSpPr/>
          <p:nvPr/>
        </p:nvSpPr>
        <p:spPr>
          <a:xfrm>
            <a:off x="6936" y="475708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How to use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B5E87F0-51C5-4B92-8312-E65EEE98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" y="2288541"/>
            <a:ext cx="9144000" cy="2342186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AD5A629A-3974-40ED-81B6-07C4E1CBA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" y="5157192"/>
            <a:ext cx="9144000" cy="15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28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Exchanging resources – 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Defination</a:t>
            </a:r>
            <a:endParaRPr lang="en-US" sz="2000" b="1" u="sng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B47096CA-1DFE-4910-9B84-8729E9EA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0332"/>
            <a:ext cx="9144000" cy="31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44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Exchanging resources – How to use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A0387AC-FE8D-4787-A067-238BEDD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3021"/>
            <a:ext cx="9144000" cy="1866675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1D34317B-F1B5-4D46-BD55-D971ED7FF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13189"/>
            <a:ext cx="9144000" cy="1340386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E5393F75-E197-49DC-82D8-C6A9573591B6}"/>
              </a:ext>
            </a:extLst>
          </p:cNvPr>
          <p:cNvSpPr/>
          <p:nvPr/>
        </p:nvSpPr>
        <p:spPr>
          <a:xfrm>
            <a:off x="0" y="174707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Get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8355003A-C394-4E7E-A40A-A068A52ED719}"/>
              </a:ext>
            </a:extLst>
          </p:cNvPr>
          <p:cNvSpPr/>
          <p:nvPr/>
        </p:nvSpPr>
        <p:spPr>
          <a:xfrm>
            <a:off x="0" y="428212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2454489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Exchanging resources – Difference with other methods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F9CBEC1-10E5-446C-84C0-F58FB0EDC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9144000" cy="2538132"/>
          </a:xfrm>
          <a:prstGeom prst="rect">
            <a:avLst/>
          </a:prstGeom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A8E0C534-25B5-4F44-BC53-B1FB773CCD88}"/>
              </a:ext>
            </a:extLst>
          </p:cNvPr>
          <p:cNvSpPr/>
          <p:nvPr/>
        </p:nvSpPr>
        <p:spPr>
          <a:xfrm>
            <a:off x="27211" y="47170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3300"/>
                </a:solidFill>
                <a:latin typeface="Constantia" panose="02030602050306030303" pitchFamily="18" charset="0"/>
              </a:rPr>
              <a:t>The request will be sent with specific Accept in above 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D620013-EE19-40A2-BB75-CB767A95F993}"/>
              </a:ext>
            </a:extLst>
          </p:cNvPr>
          <p:cNvSpPr/>
          <p:nvPr/>
        </p:nvSpPr>
        <p:spPr>
          <a:xfrm>
            <a:off x="27211" y="2564904"/>
            <a:ext cx="569691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21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846088" y="2519131"/>
            <a:ext cx="5976663" cy="1530860"/>
            <a:chOff x="720001" y="1114639"/>
            <a:chExt cx="3059911" cy="1119292"/>
          </a:xfrm>
        </p:grpSpPr>
        <p:sp>
          <p:nvSpPr>
            <p:cNvPr id="62" name="TextBox 61"/>
            <p:cNvSpPr txBox="1"/>
            <p:nvPr/>
          </p:nvSpPr>
          <p:spPr>
            <a:xfrm>
              <a:off x="720001" y="1539942"/>
              <a:ext cx="3059911" cy="693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Rendering hidden method fields in JSP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Unmasking the real request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42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E. Submitting RESTful forms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B32CF6DE-FF3A-4F57-9F90-9A7FCEE1BA66}"/>
              </a:ext>
            </a:extLst>
          </p:cNvPr>
          <p:cNvGrpSpPr/>
          <p:nvPr/>
        </p:nvGrpSpPr>
        <p:grpSpPr>
          <a:xfrm>
            <a:off x="737340" y="2408134"/>
            <a:ext cx="1755942" cy="1755942"/>
            <a:chOff x="2455751" y="5446746"/>
            <a:chExt cx="531721" cy="531721"/>
          </a:xfrm>
        </p:grpSpPr>
        <p:sp>
          <p:nvSpPr>
            <p:cNvPr id="15" name="Oval 78">
              <a:extLst>
                <a:ext uri="{FF2B5EF4-FFF2-40B4-BE49-F238E27FC236}">
                  <a16:creationId xmlns:a16="http://schemas.microsoft.com/office/drawing/2014/main" id="{97C260E7-A4FD-45F5-92E1-E0130759C8DD}"/>
                </a:ext>
              </a:extLst>
            </p:cNvPr>
            <p:cNvSpPr/>
            <p:nvPr/>
          </p:nvSpPr>
          <p:spPr>
            <a:xfrm>
              <a:off x="2455751" y="5446746"/>
              <a:ext cx="531721" cy="531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370FF74A-6188-4AEA-ABD7-235E1432A097}"/>
                </a:ext>
              </a:extLst>
            </p:cNvPr>
            <p:cNvSpPr/>
            <p:nvPr/>
          </p:nvSpPr>
          <p:spPr>
            <a:xfrm rot="2700000">
              <a:off x="2621330" y="5535334"/>
              <a:ext cx="200561" cy="359568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1112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E. Submitting RESTful forms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B6C5910-0620-48B4-88DF-DA8509AE1540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Rendering hidden method fields in JSP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B8CF265-7B9B-404F-B900-BB122EBD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5550"/>
            <a:ext cx="9144000" cy="1874421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4AAAFC33-E113-4D73-8E36-27F4D624A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34544"/>
            <a:ext cx="9144000" cy="12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60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E. Submitting RESTful forms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B6C5910-0620-48B4-88DF-DA8509AE1540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Unmasking the real request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3A75109-F18B-41C4-9AC7-28A93DBE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03" y="2002200"/>
            <a:ext cx="7211794" cy="27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E. Submitting RESTful forms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B6C5910-0620-48B4-88DF-DA8509AE1540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Unmasking the real request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37D61538-B870-4011-87B1-1F304F54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7219"/>
            <a:ext cx="9144000" cy="30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03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829275" y="2393950"/>
            <a:ext cx="5976663" cy="1784319"/>
            <a:chOff x="720001" y="1114639"/>
            <a:chExt cx="3059911" cy="1304609"/>
          </a:xfrm>
        </p:grpSpPr>
        <p:sp>
          <p:nvSpPr>
            <p:cNvPr id="62" name="TextBox 61"/>
            <p:cNvSpPr txBox="1"/>
            <p:nvPr/>
          </p:nvSpPr>
          <p:spPr>
            <a:xfrm>
              <a:off x="720001" y="1541625"/>
              <a:ext cx="3059911" cy="877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Restful Controllers</a:t>
              </a:r>
            </a:p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Restful Forms</a:t>
              </a:r>
            </a:p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New annotations in Spring 5.x.x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42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F. Demo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815C398C-FB99-4C0E-8FA3-C5D10E8C0310}"/>
              </a:ext>
            </a:extLst>
          </p:cNvPr>
          <p:cNvGrpSpPr/>
          <p:nvPr/>
        </p:nvGrpSpPr>
        <p:grpSpPr>
          <a:xfrm>
            <a:off x="727987" y="2408139"/>
            <a:ext cx="1755942" cy="1755942"/>
            <a:chOff x="2456018" y="2258194"/>
            <a:chExt cx="531721" cy="531721"/>
          </a:xfrm>
        </p:grpSpPr>
        <p:sp>
          <p:nvSpPr>
            <p:cNvPr id="12" name="Oval 80">
              <a:extLst>
                <a:ext uri="{FF2B5EF4-FFF2-40B4-BE49-F238E27FC236}">
                  <a16:creationId xmlns:a16="http://schemas.microsoft.com/office/drawing/2014/main" id="{9AC202B8-A489-44A2-A52A-E91770D7D38E}"/>
                </a:ext>
              </a:extLst>
            </p:cNvPr>
            <p:cNvSpPr/>
            <p:nvPr/>
          </p:nvSpPr>
          <p:spPr>
            <a:xfrm>
              <a:off x="2456018" y="2258194"/>
              <a:ext cx="531721" cy="5317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ound Same Side Corner Rectangle 6">
              <a:extLst>
                <a:ext uri="{FF2B5EF4-FFF2-40B4-BE49-F238E27FC236}">
                  <a16:creationId xmlns:a16="http://schemas.microsoft.com/office/drawing/2014/main" id="{44174F4A-4CD6-4819-9D0E-B0FD43E0F8CF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676981" y="2344053"/>
              <a:ext cx="89795" cy="360000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48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A. Getting Rest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1DBC53FF-95C9-4A97-A1EB-550A03CDF809}"/>
              </a:ext>
            </a:extLst>
          </p:cNvPr>
          <p:cNvSpPr/>
          <p:nvPr/>
        </p:nvSpPr>
        <p:spPr>
          <a:xfrm>
            <a:off x="575556" y="1340768"/>
            <a:ext cx="7992888" cy="449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REST: Representational State Transfer</a:t>
            </a:r>
          </a:p>
          <a:p>
            <a:pPr algn="ctr">
              <a:lnSpc>
                <a:spcPct val="120000"/>
              </a:lnSpc>
            </a:pPr>
            <a:endParaRPr lang="en-US" sz="1000" dirty="0">
              <a:latin typeface="Constantia" panose="020306020503060303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Representational: </a:t>
            </a:r>
            <a:r>
              <a:rPr lang="en-GB" sz="2000" dirty="0">
                <a:latin typeface="Constantia" panose="02030602050306030303" pitchFamily="18" charset="0"/>
              </a:rPr>
              <a:t>REST resources can be represented in virtually any form, including XML, JavaScript Object Notation (JSON), or even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HTML — whatever form best suits the consumer of those resources.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GB" sz="1000" dirty="0">
              <a:latin typeface="Constantia" panose="020306020503060303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State: </a:t>
            </a:r>
            <a:r>
              <a:rPr lang="en-GB" sz="2000" dirty="0">
                <a:latin typeface="Constantia" panose="02030602050306030303" pitchFamily="18" charset="0"/>
              </a:rPr>
              <a:t>When working with REST, we’re more concerned with the state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of a resource than with the actions we can take against resources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GB" sz="1000" dirty="0">
              <a:latin typeface="Constantia" panose="020306020503060303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Transfer: </a:t>
            </a:r>
            <a:r>
              <a:rPr lang="en-GB" sz="2000" dirty="0">
                <a:latin typeface="Constantia" panose="02030602050306030303" pitchFamily="18" charset="0"/>
              </a:rPr>
              <a:t>REST involves transferring resource data, in some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representational form, from one application to another</a:t>
            </a:r>
          </a:p>
          <a:p>
            <a:pPr algn="just">
              <a:lnSpc>
                <a:spcPct val="120000"/>
              </a:lnSpc>
            </a:pPr>
            <a:endParaRPr lang="en-GB" sz="1000" dirty="0">
              <a:latin typeface="Constantia" panose="02030602050306030303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GB" sz="2000" b="1" dirty="0">
                <a:solidFill>
                  <a:srgbClr val="C00000"/>
                </a:solidFill>
                <a:latin typeface="Constantia" panose="02030602050306030303" pitchFamily="18" charset="0"/>
              </a:rPr>
              <a:t>REST is about transferring the state of resources </a:t>
            </a:r>
          </a:p>
          <a:p>
            <a:pPr algn="ctr">
              <a:lnSpc>
                <a:spcPct val="120000"/>
              </a:lnSpc>
            </a:pPr>
            <a:r>
              <a:rPr lang="en-GB" sz="2000" b="1" dirty="0">
                <a:solidFill>
                  <a:srgbClr val="C00000"/>
                </a:solidFill>
                <a:latin typeface="Constantia" panose="02030602050306030303" pitchFamily="18" charset="0"/>
              </a:rPr>
              <a:t>from a server to a client </a:t>
            </a:r>
            <a:endParaRPr lang="en-US" sz="2000" b="1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7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A. Getting Rest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1DBC53FF-95C9-4A97-A1EB-550A03CDF809}"/>
              </a:ext>
            </a:extLst>
          </p:cNvPr>
          <p:cNvSpPr/>
          <p:nvPr/>
        </p:nvSpPr>
        <p:spPr>
          <a:xfrm>
            <a:off x="575556" y="1340768"/>
            <a:ext cx="7992888" cy="487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How Spring supports development of REST resources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Controllers can handle requests for all HTTP methods</a:t>
            </a:r>
            <a:r>
              <a:rPr lang="en-US" altLang="en-US" sz="2000" dirty="0">
                <a:latin typeface="Constantia" panose="02030602050306030303" pitchFamily="18" charset="0"/>
              </a:rPr>
              <a:t>, including the four primary REST methods: GET, PUT, DELETE, and POST. </a:t>
            </a: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nstantia" panose="02030602050306030303" pitchFamily="18" charset="0"/>
            </a:endParaRP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The new @</a:t>
            </a:r>
            <a:r>
              <a:rPr lang="en-US" altLang="en-US" sz="2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PathVariable</a:t>
            </a:r>
            <a:r>
              <a:rPr lang="en-US" alt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 annotation </a:t>
            </a:r>
            <a:r>
              <a:rPr lang="en-US" altLang="en-US" sz="2000" dirty="0">
                <a:latin typeface="Constantia" panose="02030602050306030303" pitchFamily="18" charset="0"/>
              </a:rPr>
              <a:t>enables controllers to handle requests for parameterized URLs.</a:t>
            </a: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nstantia" panose="02030602050306030303" pitchFamily="18" charset="0"/>
            </a:endParaRP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The JSP tag from Spring’s </a:t>
            </a:r>
            <a:r>
              <a:rPr lang="en-US" altLang="en-US" sz="2000" dirty="0">
                <a:latin typeface="Constantia" panose="02030602050306030303" pitchFamily="18" charset="0"/>
              </a:rPr>
              <a:t>form-binding JSP tag library, along with the new </a:t>
            </a:r>
            <a:r>
              <a:rPr lang="en-US" altLang="en-US" sz="2000" dirty="0" err="1">
                <a:latin typeface="Constantia" panose="02030602050306030303" pitchFamily="18" charset="0"/>
              </a:rPr>
              <a:t>HiddenHttpMethodFilter</a:t>
            </a:r>
            <a:r>
              <a:rPr lang="en-US" altLang="en-US" sz="2000" dirty="0">
                <a:latin typeface="Constantia" panose="02030602050306030303" pitchFamily="18" charset="0"/>
              </a:rPr>
              <a:t>.</a:t>
            </a: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nstantia" panose="02030602050306030303" pitchFamily="18" charset="0"/>
            </a:endParaRP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Resources can be represented in a variety of ways </a:t>
            </a:r>
            <a:r>
              <a:rPr lang="en-US" altLang="en-US" sz="2000" dirty="0">
                <a:latin typeface="Constantia" panose="02030602050306030303" pitchFamily="18" charset="0"/>
              </a:rPr>
              <a:t>using Spring’s view and view resolvers, including new view implementations for rendering model data as XML, JSON, Atom, and RSS.</a:t>
            </a:r>
          </a:p>
        </p:txBody>
      </p:sp>
    </p:spTree>
    <p:extLst>
      <p:ext uri="{BB962C8B-B14F-4D97-AF65-F5344CB8AC3E}">
        <p14:creationId xmlns:p14="http://schemas.microsoft.com/office/powerpoint/2010/main" val="149362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846088" y="2516664"/>
            <a:ext cx="6003264" cy="1538882"/>
            <a:chOff x="720001" y="1114639"/>
            <a:chExt cx="3073530" cy="1125157"/>
          </a:xfrm>
        </p:grpSpPr>
        <p:sp>
          <p:nvSpPr>
            <p:cNvPr id="62" name="TextBox 61"/>
            <p:cNvSpPr txBox="1"/>
            <p:nvPr/>
          </p:nvSpPr>
          <p:spPr>
            <a:xfrm>
              <a:off x="733620" y="1902249"/>
              <a:ext cx="3059911" cy="33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Restless – Restful Controllers &amp; Rest verbs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787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B. Writing Resource</a:t>
              </a:r>
              <a:b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</a:br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- Oriented Controllers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5B2C231D-5CA0-439D-AD06-5E9F5FB6A725}"/>
              </a:ext>
            </a:extLst>
          </p:cNvPr>
          <p:cNvGrpSpPr/>
          <p:nvPr/>
        </p:nvGrpSpPr>
        <p:grpSpPr>
          <a:xfrm>
            <a:off x="737340" y="2408139"/>
            <a:ext cx="1755942" cy="1755942"/>
            <a:chOff x="2456018" y="2258194"/>
            <a:chExt cx="531721" cy="531721"/>
          </a:xfrm>
        </p:grpSpPr>
        <p:sp>
          <p:nvSpPr>
            <p:cNvPr id="12" name="Oval 80">
              <a:extLst>
                <a:ext uri="{FF2B5EF4-FFF2-40B4-BE49-F238E27FC236}">
                  <a16:creationId xmlns:a16="http://schemas.microsoft.com/office/drawing/2014/main" id="{AD0D6C2C-E8DD-40D5-A334-B80D9992E941}"/>
                </a:ext>
              </a:extLst>
            </p:cNvPr>
            <p:cNvSpPr/>
            <p:nvPr/>
          </p:nvSpPr>
          <p:spPr>
            <a:xfrm>
              <a:off x="2456018" y="2258194"/>
              <a:ext cx="531721" cy="5317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ound Same Side Corner Rectangle 6">
              <a:extLst>
                <a:ext uri="{FF2B5EF4-FFF2-40B4-BE49-F238E27FC236}">
                  <a16:creationId xmlns:a16="http://schemas.microsoft.com/office/drawing/2014/main" id="{C3A94DD4-018C-4BB8-ADE9-11F32F4C1182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676981" y="2344053"/>
              <a:ext cx="89795" cy="360000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72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B. </a:t>
            </a:r>
            <a:r>
              <a:rPr lang="en-US" dirty="0">
                <a:solidFill>
                  <a:srgbClr val="00B050"/>
                </a:solidFill>
                <a:latin typeface="Constantia" panose="02030602050306030303" pitchFamily="18" charset="0"/>
              </a:rPr>
              <a:t>Writing Resource-oriented Controllers 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5418BD0-8586-43C4-92B2-3546D1B66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46060"/>
            <a:ext cx="7776864" cy="53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1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B. </a:t>
            </a:r>
            <a:r>
              <a:rPr lang="en-US" dirty="0">
                <a:solidFill>
                  <a:srgbClr val="00B050"/>
                </a:solidFill>
                <a:latin typeface="Constantia" panose="02030602050306030303" pitchFamily="18" charset="0"/>
              </a:rPr>
              <a:t>Writing Resource-oriented Controllers 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9255201-2884-48AE-B40D-085ACA6FA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75" y="1844824"/>
            <a:ext cx="9144000" cy="2592288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99B8120F-8C71-49BB-8017-1836DFB9585A}"/>
              </a:ext>
            </a:extLst>
          </p:cNvPr>
          <p:cNvSpPr/>
          <p:nvPr/>
        </p:nvSpPr>
        <p:spPr>
          <a:xfrm>
            <a:off x="323528" y="5154165"/>
            <a:ext cx="6408712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Many </a:t>
            </a:r>
            <a:r>
              <a:rPr lang="en-GB" sz="2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RESTless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 URLs don’t locate or identify </a:t>
            </a:r>
            <a:b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</a:b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anything — they make demands. </a:t>
            </a:r>
            <a:r>
              <a:rPr lang="en-GB" sz="2000" dirty="0">
                <a:latin typeface="Constantia" panose="02030602050306030303" pitchFamily="18" charset="0"/>
              </a:rPr>
              <a:t>Rather than identify a thing, they insist that some action be taken.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-10975" y="131274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RESTless</a:t>
            </a:r>
            <a:r>
              <a:rPr lang="en-US" altLang="en-US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&amp; RESTful URL</a:t>
            </a:r>
          </a:p>
        </p:txBody>
      </p:sp>
    </p:spTree>
    <p:extLst>
      <p:ext uri="{BB962C8B-B14F-4D97-AF65-F5344CB8AC3E}">
        <p14:creationId xmlns:p14="http://schemas.microsoft.com/office/powerpoint/2010/main" val="147217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B. </a:t>
            </a:r>
            <a:r>
              <a:rPr lang="en-US" dirty="0">
                <a:solidFill>
                  <a:srgbClr val="00B050"/>
                </a:solidFill>
                <a:latin typeface="Constantia" panose="02030602050306030303" pitchFamily="18" charset="0"/>
              </a:rPr>
              <a:t>Writing Resource-oriented Controllers 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99B8120F-8C71-49BB-8017-1836DFB9585A}"/>
              </a:ext>
            </a:extLst>
          </p:cNvPr>
          <p:cNvSpPr/>
          <p:nvPr/>
        </p:nvSpPr>
        <p:spPr>
          <a:xfrm>
            <a:off x="323528" y="5152604"/>
            <a:ext cx="6408712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RESTful URLs fully acknowledge that HTTP is all </a:t>
            </a:r>
            <a:b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</a:b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about resources. </a:t>
            </a:r>
            <a:r>
              <a:rPr lang="en-GB" sz="2000" dirty="0">
                <a:latin typeface="Constantia" panose="02030602050306030303" pitchFamily="18" charset="0"/>
              </a:rPr>
              <a:t>What it does will be depended on the HTTP methods.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37E9653-4E6A-4433-9767-43BEA06E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950" y="1844824"/>
            <a:ext cx="4066150" cy="2979890"/>
          </a:xfrm>
          <a:prstGeom prst="rect">
            <a:avLst/>
          </a:prstGeom>
        </p:spPr>
      </p:pic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EFBBD667-BC07-4727-9CB4-D17A043DA7B3}"/>
              </a:ext>
            </a:extLst>
          </p:cNvPr>
          <p:cNvSpPr/>
          <p:nvPr/>
        </p:nvSpPr>
        <p:spPr>
          <a:xfrm>
            <a:off x="-10975" y="126876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RESTless</a:t>
            </a:r>
            <a:r>
              <a:rPr lang="en-US" alt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&amp; RESTful URL</a:t>
            </a:r>
          </a:p>
        </p:txBody>
      </p:sp>
    </p:spTree>
    <p:extLst>
      <p:ext uri="{BB962C8B-B14F-4D97-AF65-F5344CB8AC3E}">
        <p14:creationId xmlns:p14="http://schemas.microsoft.com/office/powerpoint/2010/main" val="130008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2482</Words>
  <Application>Microsoft Office PowerPoint</Application>
  <PresentationFormat>Trình chiếu Trên màn hình (4:3)</PresentationFormat>
  <Paragraphs>246</Paragraphs>
  <Slides>39</Slides>
  <Notes>32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Calibri</vt:lpstr>
      <vt:lpstr>Constantia</vt:lpstr>
      <vt:lpstr>Office Theme</vt:lpstr>
      <vt:lpstr>Bản trình bày PowerPoint</vt:lpstr>
      <vt:lpstr>Giving Spring Some Rest</vt:lpstr>
      <vt:lpstr>Bản trình bày PowerPoint</vt:lpstr>
      <vt:lpstr>A. Getting Rest</vt:lpstr>
      <vt:lpstr>A. Getting Rest</vt:lpstr>
      <vt:lpstr>Bản trình bày PowerPoint</vt:lpstr>
      <vt:lpstr>B. Writing Resource-oriented Controllers </vt:lpstr>
      <vt:lpstr>B. Writing Resource-oriented Controllers </vt:lpstr>
      <vt:lpstr>B. Writing Resource-oriented Controllers </vt:lpstr>
      <vt:lpstr>B. Writing resource-oriented controllers </vt:lpstr>
      <vt:lpstr>B. Writing resource-oriented controllers </vt:lpstr>
      <vt:lpstr>B. Writing resource-oriented controllers </vt:lpstr>
      <vt:lpstr>Bản trình bày PowerPoint</vt:lpstr>
      <vt:lpstr>C. Representing resources</vt:lpstr>
      <vt:lpstr>C. Representing resources</vt:lpstr>
      <vt:lpstr>C. Representing resources</vt:lpstr>
      <vt:lpstr>Bản trình bày PowerPoint</vt:lpstr>
      <vt:lpstr>C. Representing resources</vt:lpstr>
      <vt:lpstr>Bản trình bày PowerPoint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Bản trình bày PowerPoint</vt:lpstr>
      <vt:lpstr>E. Submitting RESTful forms</vt:lpstr>
      <vt:lpstr>E. Submitting RESTful forms</vt:lpstr>
      <vt:lpstr>E. Submitting RESTful forms</vt:lpstr>
      <vt:lpstr>Bản trình bày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Đinh Hoàng Nhi</cp:lastModifiedBy>
  <cp:revision>64</cp:revision>
  <dcterms:created xsi:type="dcterms:W3CDTF">2014-04-01T16:35:38Z</dcterms:created>
  <dcterms:modified xsi:type="dcterms:W3CDTF">2020-06-16T11:08:07Z</dcterms:modified>
</cp:coreProperties>
</file>