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6"/>
  </p:notesMasterIdLst>
  <p:sldIdLst>
    <p:sldId id="256" r:id="rId2"/>
    <p:sldId id="257" r:id="rId3"/>
    <p:sldId id="258" r:id="rId4"/>
    <p:sldId id="259" r:id="rId5"/>
    <p:sldId id="291" r:id="rId6"/>
    <p:sldId id="261" r:id="rId7"/>
    <p:sldId id="264" r:id="rId8"/>
    <p:sldId id="265" r:id="rId9"/>
    <p:sldId id="269" r:id="rId10"/>
    <p:sldId id="292" r:id="rId11"/>
    <p:sldId id="293" r:id="rId12"/>
    <p:sldId id="300" r:id="rId13"/>
    <p:sldId id="301" r:id="rId14"/>
    <p:sldId id="262"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lexandria Medium" panose="020B0604020202020204" charset="-78"/>
      <p:regular r:id="rId21"/>
      <p:bold r:id="rId22"/>
    </p:embeddedFont>
    <p:embeddedFont>
      <p:font typeface="Barlow" panose="00000500000000000000" pitchFamily="2" charset="0"/>
      <p:regular r:id="rId23"/>
      <p:bold r:id="rId24"/>
      <p:italic r:id="rId25"/>
      <p:boldItalic r:id="rId26"/>
    </p:embeddedFont>
    <p:embeddedFont>
      <p:font typeface="Barlow Light" panose="00000400000000000000" pitchFamily="2" charset="0"/>
      <p:regular r:id="rId27"/>
      <p: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A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8" autoAdjust="0"/>
    <p:restoredTop sz="94650"/>
  </p:normalViewPr>
  <p:slideViewPr>
    <p:cSldViewPr snapToGrid="0" snapToObjects="1">
      <p:cViewPr varScale="1">
        <p:scale>
          <a:sx n="93" d="100"/>
          <a:sy n="93"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a8c9d3479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a8c9d3479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682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a8c9d3479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a8c9d3479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58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a8c9d3479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a8c9d3479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81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a8c9d3479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a8c9d3479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487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8c9d3479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a8c9d3479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806e3466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806e3466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806e34668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806e34668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9366267ad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9366267ad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9366267ad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9366267ad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095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8c9d3479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8c9d3479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a8c9d3479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a8c9d3479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a8d1f02a3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a8d1f02a3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a8c9d3479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a8c9d3479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3225" y="539488"/>
            <a:ext cx="5108100" cy="19242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75950" y="4211213"/>
            <a:ext cx="3860400" cy="38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1"/>
        </a:solidFill>
        <a:effectLst/>
      </p:bgPr>
    </p:bg>
    <p:spTree>
      <p:nvGrpSpPr>
        <p:cNvPr id="1"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l="-235242" t="44962" r="44460" b="-108521"/>
          <a:stretch/>
        </p:blipFill>
        <p:spPr>
          <a:xfrm flipH="1">
            <a:off x="-10150" y="-2437"/>
            <a:ext cx="9154150" cy="5148375"/>
          </a:xfrm>
          <a:prstGeom prst="rect">
            <a:avLst/>
          </a:prstGeom>
          <a:noFill/>
          <a:ln>
            <a:noFill/>
          </a:ln>
        </p:spPr>
      </p:pic>
      <p:pic>
        <p:nvPicPr>
          <p:cNvPr id="54" name="Google Shape;54;p13"/>
          <p:cNvPicPr preferRelativeResize="0"/>
          <p:nvPr/>
        </p:nvPicPr>
        <p:blipFill rotWithShape="1">
          <a:blip r:embed="rId2">
            <a:alphaModFix/>
          </a:blip>
          <a:srcRect l="-235242" t="44962" r="44460" b="-108521"/>
          <a:stretch/>
        </p:blipFill>
        <p:spPr>
          <a:xfrm>
            <a:off x="-4572" y="0"/>
            <a:ext cx="9153145" cy="5148375"/>
          </a:xfrm>
          <a:prstGeom prst="rect">
            <a:avLst/>
          </a:prstGeom>
          <a:noFill/>
          <a:ln>
            <a:noFill/>
          </a:ln>
        </p:spPr>
      </p:pic>
      <p:sp>
        <p:nvSpPr>
          <p:cNvPr id="55" name="Google Shape;55;p13"/>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1"/>
        </a:solidFill>
        <a:effectLst/>
      </p:bgPr>
    </p:bg>
    <p:spTree>
      <p:nvGrpSpPr>
        <p:cNvPr id="1"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58" name="Google Shape;58;p14"/>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59" name="Google Shape;59;p14"/>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lt1"/>
        </a:solidFill>
        <a:effectLst/>
      </p:bgPr>
    </p:bg>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2">
            <a:alphaModFix/>
          </a:blip>
          <a:srcRect l="-6643" t="-11183" r="27548" b="-11170"/>
          <a:stretch/>
        </p:blipFill>
        <p:spPr>
          <a:xfrm>
            <a:off x="5819050" y="0"/>
            <a:ext cx="3324950" cy="5143500"/>
          </a:xfrm>
          <a:prstGeom prst="rect">
            <a:avLst/>
          </a:prstGeom>
          <a:noFill/>
          <a:ln>
            <a:noFill/>
          </a:ln>
        </p:spPr>
      </p:pic>
      <p:sp>
        <p:nvSpPr>
          <p:cNvPr id="62" name="Google Shape;62;p1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63"/>
        <p:cNvGrpSpPr/>
        <p:nvPr/>
      </p:nvGrpSpPr>
      <p:grpSpPr>
        <a:xfrm>
          <a:off x="0" y="0"/>
          <a:ext cx="0" cy="0"/>
          <a:chOff x="0" y="0"/>
          <a:chExt cx="0" cy="0"/>
        </a:xfrm>
      </p:grpSpPr>
      <p:pic>
        <p:nvPicPr>
          <p:cNvPr id="64" name="Google Shape;64;p16"/>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65" name="Google Shape;65;p16"/>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66"/>
        <p:cNvGrpSpPr/>
        <p:nvPr/>
      </p:nvGrpSpPr>
      <p:grpSpPr>
        <a:xfrm>
          <a:off x="0" y="0"/>
          <a:ext cx="0" cy="0"/>
          <a:chOff x="0" y="0"/>
          <a:chExt cx="0" cy="0"/>
        </a:xfrm>
      </p:grpSpPr>
      <p:pic>
        <p:nvPicPr>
          <p:cNvPr id="67" name="Google Shape;67;p17"/>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68" name="Google Shape;68;p17"/>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l="36283" t="30" r="-6" b="-40"/>
          <a:stretch/>
        </p:blipFill>
        <p:spPr>
          <a:xfrm rot="10800000">
            <a:off x="5864950" y="-3275"/>
            <a:ext cx="3279050" cy="5146775"/>
          </a:xfrm>
          <a:prstGeom prst="rect">
            <a:avLst/>
          </a:prstGeom>
          <a:noFill/>
          <a:ln>
            <a:noFill/>
          </a:ln>
        </p:spPr>
      </p:pic>
      <p:sp>
        <p:nvSpPr>
          <p:cNvPr id="16" name="Google Shape;16;p3"/>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100" y="2074250"/>
            <a:ext cx="7708800" cy="1253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7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l="174697" t="-83399" r="177064" b="41635"/>
          <a:stretch/>
        </p:blipFill>
        <p:spPr>
          <a:xfrm>
            <a:off x="1325" y="-1637"/>
            <a:ext cx="9141450" cy="5146775"/>
          </a:xfrm>
          <a:prstGeom prst="rect">
            <a:avLst/>
          </a:prstGeom>
          <a:noFill/>
          <a:ln>
            <a:noFill/>
          </a:ln>
        </p:spPr>
      </p:pic>
      <p:sp>
        <p:nvSpPr>
          <p:cNvPr id="21" name="Google Shape;21;p4"/>
          <p:cNvSpPr txBox="1">
            <a:spLocks noGrp="1"/>
          </p:cNvSpPr>
          <p:nvPr>
            <p:ph type="body" idx="1"/>
          </p:nvPr>
        </p:nvSpPr>
        <p:spPr>
          <a:xfrm>
            <a:off x="715100" y="1083700"/>
            <a:ext cx="7494900" cy="25257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3D1B"/>
              </a:buClr>
              <a:buSzPts val="1400"/>
              <a:buFont typeface="Barlow"/>
              <a:buChar char="●"/>
              <a:defRPr sz="1400">
                <a:solidFill>
                  <a:schemeClr val="dk1"/>
                </a:solidFill>
              </a:defRPr>
            </a:lvl1pPr>
            <a:lvl2pPr marL="914400" lvl="1" indent="-317500" rtl="0">
              <a:lnSpc>
                <a:spcPct val="100000"/>
              </a:lnSpc>
              <a:spcBef>
                <a:spcPts val="1600"/>
              </a:spcBef>
              <a:spcAft>
                <a:spcPts val="0"/>
              </a:spcAft>
              <a:buClr>
                <a:srgbClr val="003D1B"/>
              </a:buClr>
              <a:buSzPts val="1400"/>
              <a:buFont typeface="Barlow Light"/>
              <a:buChar char="●"/>
              <a:defRPr sz="1400">
                <a:solidFill>
                  <a:schemeClr val="dk1"/>
                </a:solidFill>
              </a:defRPr>
            </a:lvl2pPr>
            <a:lvl3pPr marL="1371600" lvl="2" indent="-317500" rtl="0">
              <a:lnSpc>
                <a:spcPct val="100000"/>
              </a:lnSpc>
              <a:spcBef>
                <a:spcPts val="0"/>
              </a:spcBef>
              <a:spcAft>
                <a:spcPts val="0"/>
              </a:spcAft>
              <a:buClr>
                <a:srgbClr val="003D1B"/>
              </a:buClr>
              <a:buSzPts val="1400"/>
              <a:buFont typeface="Roboto Condensed Light"/>
              <a:buChar char="■"/>
              <a:defRPr sz="1200">
                <a:solidFill>
                  <a:schemeClr val="dk1"/>
                </a:solidFill>
              </a:defRPr>
            </a:lvl3pPr>
            <a:lvl4pPr marL="1828800" lvl="3" indent="-317500" rtl="0">
              <a:lnSpc>
                <a:spcPct val="100000"/>
              </a:lnSpc>
              <a:spcBef>
                <a:spcPts val="0"/>
              </a:spcBef>
              <a:spcAft>
                <a:spcPts val="0"/>
              </a:spcAft>
              <a:buClr>
                <a:srgbClr val="003D1B"/>
              </a:buClr>
              <a:buSzPts val="1400"/>
              <a:buFont typeface="Roboto Condensed Light"/>
              <a:buChar char="●"/>
              <a:defRPr sz="1200">
                <a:solidFill>
                  <a:schemeClr val="dk1"/>
                </a:solidFill>
              </a:defRPr>
            </a:lvl4pPr>
            <a:lvl5pPr marL="2286000" lvl="4" indent="-317500" rtl="0">
              <a:lnSpc>
                <a:spcPct val="100000"/>
              </a:lnSpc>
              <a:spcBef>
                <a:spcPts val="0"/>
              </a:spcBef>
              <a:spcAft>
                <a:spcPts val="0"/>
              </a:spcAft>
              <a:buClr>
                <a:srgbClr val="003D1B"/>
              </a:buClr>
              <a:buSzPts val="1400"/>
              <a:buFont typeface="Roboto Condensed Light"/>
              <a:buChar char="○"/>
              <a:defRPr sz="1200">
                <a:solidFill>
                  <a:schemeClr val="dk1"/>
                </a:solidFill>
              </a:defRPr>
            </a:lvl5pPr>
            <a:lvl6pPr marL="2743200" lvl="5" indent="-317500" rtl="0">
              <a:lnSpc>
                <a:spcPct val="100000"/>
              </a:lnSpc>
              <a:spcBef>
                <a:spcPts val="0"/>
              </a:spcBef>
              <a:spcAft>
                <a:spcPts val="0"/>
              </a:spcAft>
              <a:buClr>
                <a:srgbClr val="003D1B"/>
              </a:buClr>
              <a:buSzPts val="1400"/>
              <a:buFont typeface="Roboto Condensed Light"/>
              <a:buChar char="■"/>
              <a:defRPr sz="1200">
                <a:solidFill>
                  <a:schemeClr val="dk1"/>
                </a:solidFill>
              </a:defRPr>
            </a:lvl6pPr>
            <a:lvl7pPr marL="3200400" lvl="6" indent="-317500" rtl="0">
              <a:lnSpc>
                <a:spcPct val="100000"/>
              </a:lnSpc>
              <a:spcBef>
                <a:spcPts val="0"/>
              </a:spcBef>
              <a:spcAft>
                <a:spcPts val="0"/>
              </a:spcAft>
              <a:buClr>
                <a:srgbClr val="003D1B"/>
              </a:buClr>
              <a:buSzPts val="1400"/>
              <a:buFont typeface="Roboto Condensed Light"/>
              <a:buChar char="●"/>
              <a:defRPr sz="1200">
                <a:solidFill>
                  <a:schemeClr val="dk1"/>
                </a:solidFill>
              </a:defRPr>
            </a:lvl7pPr>
            <a:lvl8pPr marL="3657600" lvl="7" indent="-317500" rtl="0">
              <a:lnSpc>
                <a:spcPct val="100000"/>
              </a:lnSpc>
              <a:spcBef>
                <a:spcPts val="0"/>
              </a:spcBef>
              <a:spcAft>
                <a:spcPts val="0"/>
              </a:spcAft>
              <a:buClr>
                <a:srgbClr val="003D1B"/>
              </a:buClr>
              <a:buSzPts val="1400"/>
              <a:buFont typeface="Roboto Condensed Light"/>
              <a:buChar char="○"/>
              <a:defRPr sz="1200">
                <a:solidFill>
                  <a:schemeClr val="dk1"/>
                </a:solidFill>
              </a:defRPr>
            </a:lvl8pPr>
            <a:lvl9pPr marL="4114800" lvl="8" indent="-317500" rtl="0">
              <a:lnSpc>
                <a:spcPct val="100000"/>
              </a:lnSpc>
              <a:spcBef>
                <a:spcPts val="0"/>
              </a:spcBef>
              <a:spcAft>
                <a:spcPts val="0"/>
              </a:spcAft>
              <a:buClr>
                <a:srgbClr val="003D1B"/>
              </a:buClr>
              <a:buSzPts val="1400"/>
              <a:buFont typeface="Roboto Condensed Light"/>
              <a:buChar char="■"/>
              <a:defRPr sz="1200">
                <a:solidFill>
                  <a:schemeClr val="dk1"/>
                </a:solidFill>
              </a:defRPr>
            </a:lvl9pPr>
          </a:lstStyle>
          <a:p>
            <a:endParaRPr/>
          </a:p>
        </p:txBody>
      </p:sp>
      <p:sp>
        <p:nvSpPr>
          <p:cNvPr id="22" name="Google Shape;22;p4"/>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5" name="Google Shape;25;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7" name="Google Shape;27;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l="130683" t="-50527" r="175247" b="34585"/>
          <a:stretch/>
        </p:blipFill>
        <p:spPr>
          <a:xfrm>
            <a:off x="1325" y="-1637"/>
            <a:ext cx="9141450" cy="5146775"/>
          </a:xfrm>
          <a:prstGeom prst="rect">
            <a:avLst/>
          </a:prstGeom>
          <a:noFill/>
          <a:ln>
            <a:noFill/>
          </a:ln>
        </p:spPr>
      </p:pic>
      <p:sp>
        <p:nvSpPr>
          <p:cNvPr id="33" name="Google Shape;33;p7"/>
          <p:cNvSpPr txBox="1">
            <a:spLocks noGrp="1"/>
          </p:cNvSpPr>
          <p:nvPr>
            <p:ph type="title"/>
          </p:nvPr>
        </p:nvSpPr>
        <p:spPr>
          <a:xfrm>
            <a:off x="715100" y="535000"/>
            <a:ext cx="3856800" cy="954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34" name="Google Shape;34;p7"/>
          <p:cNvSpPr txBox="1">
            <a:spLocks noGrp="1"/>
          </p:cNvSpPr>
          <p:nvPr>
            <p:ph type="body" idx="1"/>
          </p:nvPr>
        </p:nvSpPr>
        <p:spPr>
          <a:xfrm>
            <a:off x="715100" y="1641400"/>
            <a:ext cx="3856800" cy="7263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2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
        <p:nvSpPr>
          <p:cNvPr id="35" name="Google Shape;35;p7"/>
          <p:cNvSpPr>
            <a:spLocks noGrp="1"/>
          </p:cNvSpPr>
          <p:nvPr>
            <p:ph type="pic" idx="2"/>
          </p:nvPr>
        </p:nvSpPr>
        <p:spPr>
          <a:xfrm>
            <a:off x="5714900" y="-75"/>
            <a:ext cx="34290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38" name="Google Shape;38;p8"/>
          <p:cNvSpPr txBox="1">
            <a:spLocks noGrp="1"/>
          </p:cNvSpPr>
          <p:nvPr>
            <p:ph type="title"/>
          </p:nvPr>
        </p:nvSpPr>
        <p:spPr>
          <a:xfrm>
            <a:off x="715100" y="535000"/>
            <a:ext cx="7713900" cy="23172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1" name="Google Shape;41;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0" y="0"/>
            <a:ext cx="9144000" cy="5143500"/>
          </a:xfrm>
          <a:prstGeom prst="rect">
            <a:avLst/>
          </a:prstGeom>
          <a:noFill/>
          <a:ln>
            <a:noFill/>
          </a:ln>
        </p:spPr>
      </p:sp>
      <p:sp>
        <p:nvSpPr>
          <p:cNvPr id="45" name="Google Shape;45;p10"/>
          <p:cNvSpPr txBox="1">
            <a:spLocks noGrp="1"/>
          </p:cNvSpPr>
          <p:nvPr>
            <p:ph type="title"/>
          </p:nvPr>
        </p:nvSpPr>
        <p:spPr>
          <a:xfrm>
            <a:off x="715100" y="4059800"/>
            <a:ext cx="7713600" cy="548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48" name="Google Shape;48;p11"/>
          <p:cNvPicPr preferRelativeResize="0"/>
          <p:nvPr/>
        </p:nvPicPr>
        <p:blipFill rotWithShape="1">
          <a:blip r:embed="rId2">
            <a:alphaModFix/>
          </a:blip>
          <a:srcRect l="-55210" t="50562" r="55209" b="-6811"/>
          <a:stretch/>
        </p:blipFill>
        <p:spPr>
          <a:xfrm rot="10800000" flipH="1">
            <a:off x="0" y="0"/>
            <a:ext cx="9144000" cy="5143500"/>
          </a:xfrm>
          <a:prstGeom prst="rect">
            <a:avLst/>
          </a:prstGeom>
          <a:noFill/>
          <a:ln>
            <a:noFill/>
          </a:ln>
        </p:spPr>
      </p:pic>
      <p:sp>
        <p:nvSpPr>
          <p:cNvPr id="49" name="Google Shape;49;p11"/>
          <p:cNvSpPr txBox="1">
            <a:spLocks noGrp="1"/>
          </p:cNvSpPr>
          <p:nvPr>
            <p:ph type="title" hasCustomPrompt="1"/>
          </p:nvPr>
        </p:nvSpPr>
        <p:spPr>
          <a:xfrm>
            <a:off x="715100" y="3068600"/>
            <a:ext cx="7713900" cy="1539900"/>
          </a:xfrm>
          <a:prstGeom prst="rect">
            <a:avLst/>
          </a:prstGeom>
        </p:spPr>
        <p:txBody>
          <a:bodyPr spcFirstLastPara="1" wrap="square" lIns="91425" tIns="91425" rIns="91425" bIns="91425" anchor="t" anchorCtr="0">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maychusaigon.vn/mysql-la-gi/"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cxnSp>
        <p:nvCxnSpPr>
          <p:cNvPr id="79" name="Google Shape;79;p20">
            <a:hlinkClick r:id="" action="ppaction://hlinkshowjump?jump=nextslide"/>
          </p:cNvPr>
          <p:cNvCxnSpPr/>
          <p:nvPr/>
        </p:nvCxnSpPr>
        <p:spPr>
          <a:xfrm>
            <a:off x="8660700" y="5046336"/>
            <a:ext cx="483300" cy="0"/>
          </a:xfrm>
          <a:prstGeom prst="straightConnector1">
            <a:avLst/>
          </a:prstGeom>
          <a:noFill/>
          <a:ln w="9525" cap="flat" cmpd="sng">
            <a:solidFill>
              <a:schemeClr val="dk1"/>
            </a:solidFill>
            <a:prstDash val="solid"/>
            <a:round/>
            <a:headEnd type="none" w="med" len="med"/>
            <a:tailEnd type="triangle" w="med" len="med"/>
          </a:ln>
        </p:spPr>
      </p:cxnSp>
      <p:sp>
        <p:nvSpPr>
          <p:cNvPr id="5" name="Google Shape;236;p35">
            <a:extLst>
              <a:ext uri="{FF2B5EF4-FFF2-40B4-BE49-F238E27FC236}">
                <a16:creationId xmlns:a16="http://schemas.microsoft.com/office/drawing/2014/main" id="{1015E48D-779A-2140-B313-3DED028EB74E}"/>
              </a:ext>
            </a:extLst>
          </p:cNvPr>
          <p:cNvSpPr txBox="1">
            <a:spLocks/>
          </p:cNvSpPr>
          <p:nvPr/>
        </p:nvSpPr>
        <p:spPr>
          <a:xfrm>
            <a:off x="2754610" y="273749"/>
            <a:ext cx="3634779" cy="11846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algn="ctr">
              <a:lnSpc>
                <a:spcPct val="150000"/>
              </a:lnSpc>
            </a:pPr>
            <a:r>
              <a:rPr lang="en-US">
                <a:latin typeface="Arial" panose="020B0604020202020204" pitchFamily="34" charset="0"/>
                <a:ea typeface="Verdana" panose="020B0604030504040204" pitchFamily="34" charset="0"/>
                <a:cs typeface="Arial" panose="020B0604020202020204" pitchFamily="34" charset="0"/>
              </a:rPr>
              <a:t>KHOA KỸ THUẬT VÀ CÔNG NGHỆ</a:t>
            </a:r>
            <a:endParaRPr lang="en-VN">
              <a:latin typeface="Arial" panose="020B0604020202020204" pitchFamily="34" charset="0"/>
              <a:ea typeface="Verdana" panose="020B0604030504040204" pitchFamily="34" charset="0"/>
              <a:cs typeface="Arial" panose="020B0604020202020204" pitchFamily="34" charset="0"/>
            </a:endParaRPr>
          </a:p>
          <a:p>
            <a:pPr algn="ctr">
              <a:lnSpc>
                <a:spcPct val="150000"/>
              </a:lnSpc>
            </a:pPr>
            <a:r>
              <a:rPr lang="en-US" b="1">
                <a:latin typeface="Arial" panose="020B0604020202020204" pitchFamily="34" charset="0"/>
                <a:ea typeface="Verdana" panose="020B0604030504040204" pitchFamily="34" charset="0"/>
                <a:cs typeface="Arial" panose="020B0604020202020204" pitchFamily="34" charset="0"/>
              </a:rPr>
              <a:t>BỘ MÔN CÔNG NGHỆ THÔNG TIN</a:t>
            </a:r>
            <a:endParaRPr lang="en-VN">
              <a:latin typeface="Arial" panose="020B0604020202020204" pitchFamily="34" charset="0"/>
              <a:ea typeface="Verdana" panose="020B0604030504040204" pitchFamily="34" charset="0"/>
              <a:cs typeface="Arial" panose="020B0604020202020204" pitchFamily="34" charset="0"/>
            </a:endParaRPr>
          </a:p>
        </p:txBody>
      </p:sp>
      <p:pic>
        <p:nvPicPr>
          <p:cNvPr id="6" name="Picture 2" descr="Ý Nghĩa Logo Trường Đại Học Thủ Dầu Một - TDMU">
            <a:extLst>
              <a:ext uri="{FF2B5EF4-FFF2-40B4-BE49-F238E27FC236}">
                <a16:creationId xmlns:a16="http://schemas.microsoft.com/office/drawing/2014/main" id="{8685BA57-5D31-984D-AC92-1987FF1CF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96" y="134180"/>
            <a:ext cx="768096" cy="7680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4F45FB0-8E21-8D46-B00E-C9A2E6531E22}"/>
              </a:ext>
            </a:extLst>
          </p:cNvPr>
          <p:cNvPicPr>
            <a:picLocks noChangeAspect="1"/>
          </p:cNvPicPr>
          <p:nvPr/>
        </p:nvPicPr>
        <p:blipFill rotWithShape="1">
          <a:blip r:embed="rId4"/>
          <a:srcRect l="74288" t="14914" r="4279" b="14148"/>
          <a:stretch/>
        </p:blipFill>
        <p:spPr>
          <a:xfrm>
            <a:off x="1543480" y="134180"/>
            <a:ext cx="580586" cy="772188"/>
          </a:xfrm>
          <a:prstGeom prst="rect">
            <a:avLst/>
          </a:prstGeom>
        </p:spPr>
      </p:pic>
      <p:sp>
        <p:nvSpPr>
          <p:cNvPr id="8" name="TextBox 7">
            <a:extLst>
              <a:ext uri="{FF2B5EF4-FFF2-40B4-BE49-F238E27FC236}">
                <a16:creationId xmlns:a16="http://schemas.microsoft.com/office/drawing/2014/main" id="{8F95E808-2EC6-A240-8871-C533CF86138F}"/>
              </a:ext>
            </a:extLst>
          </p:cNvPr>
          <p:cNvSpPr txBox="1"/>
          <p:nvPr/>
        </p:nvSpPr>
        <p:spPr>
          <a:xfrm>
            <a:off x="543788" y="3528465"/>
            <a:ext cx="2703265" cy="695127"/>
          </a:xfrm>
          <a:prstGeom prst="rect">
            <a:avLst/>
          </a:prstGeom>
          <a:noFill/>
        </p:spPr>
        <p:txBody>
          <a:bodyPr wrap="square" rtlCol="0">
            <a:spAutoFit/>
          </a:bodyPr>
          <a:lstStyle/>
          <a:p>
            <a:pPr algn="just">
              <a:lnSpc>
                <a:spcPct val="150000"/>
              </a:lnSpc>
            </a:pPr>
            <a:r>
              <a:rPr lang="en-VN">
                <a:solidFill>
                  <a:schemeClr val="tx1"/>
                </a:solidFill>
                <a:latin typeface="Arial" panose="020B0604020202020204" pitchFamily="34" charset="0"/>
                <a:ea typeface="Verdana" panose="020B0604030504040204" pitchFamily="34" charset="0"/>
                <a:cs typeface="Arial" panose="020B0604020202020204" pitchFamily="34" charset="0"/>
              </a:rPr>
              <a:t>Giảng viên hướng dẫn:</a:t>
            </a:r>
          </a:p>
          <a:p>
            <a:pPr algn="just">
              <a:lnSpc>
                <a:spcPct val="150000"/>
              </a:lnSpc>
            </a:pPr>
            <a:r>
              <a:rPr lang="en-VN">
                <a:solidFill>
                  <a:schemeClr val="tx1"/>
                </a:solidFill>
                <a:latin typeface="Arial" panose="020B0604020202020204" pitchFamily="34" charset="0"/>
                <a:ea typeface="Verdana" panose="020B0604030504040204" pitchFamily="34" charset="0"/>
                <a:cs typeface="Arial" panose="020B0604020202020204" pitchFamily="34" charset="0"/>
              </a:rPr>
              <a:t>     ThS. Phạm Thị Trúc Mai</a:t>
            </a:r>
          </a:p>
        </p:txBody>
      </p:sp>
      <p:sp>
        <p:nvSpPr>
          <p:cNvPr id="9" name="TextBox 8">
            <a:extLst>
              <a:ext uri="{FF2B5EF4-FFF2-40B4-BE49-F238E27FC236}">
                <a16:creationId xmlns:a16="http://schemas.microsoft.com/office/drawing/2014/main" id="{C70EB8B1-0AFC-2E46-A5B9-1CF03B92B905}"/>
              </a:ext>
            </a:extLst>
          </p:cNvPr>
          <p:cNvSpPr txBox="1"/>
          <p:nvPr/>
        </p:nvSpPr>
        <p:spPr>
          <a:xfrm>
            <a:off x="6358533" y="3704943"/>
            <a:ext cx="2241679" cy="1341393"/>
          </a:xfrm>
          <a:prstGeom prst="rect">
            <a:avLst/>
          </a:prstGeom>
          <a:noFill/>
        </p:spPr>
        <p:txBody>
          <a:bodyPr wrap="square" rtlCol="0">
            <a:spAutoFit/>
          </a:bodyPr>
          <a:lstStyle/>
          <a:p>
            <a:pPr algn="just">
              <a:lnSpc>
                <a:spcPct val="150000"/>
              </a:lnSpc>
            </a:pPr>
            <a:r>
              <a:rPr lang="en-VN" i="1">
                <a:solidFill>
                  <a:schemeClr val="tx1"/>
                </a:solidFill>
                <a:latin typeface="Arial" panose="020B0604020202020204" pitchFamily="34" charset="0"/>
                <a:ea typeface="Verdana" panose="020B0604030504040204" pitchFamily="34" charset="0"/>
                <a:cs typeface="Arial" panose="020B0604020202020204" pitchFamily="34" charset="0"/>
              </a:rPr>
              <a:t>Sinh viên thực hiện:</a:t>
            </a:r>
          </a:p>
          <a:p>
            <a:pPr lvl="1" algn="just">
              <a:lnSpc>
                <a:spcPct val="150000"/>
              </a:lnSpc>
            </a:pPr>
            <a:r>
              <a:rPr lang="en-VN">
                <a:solidFill>
                  <a:schemeClr val="tx1"/>
                </a:solidFill>
                <a:latin typeface="Arial" panose="020B0604020202020204" pitchFamily="34" charset="0"/>
                <a:ea typeface="Verdana" panose="020B0604030504040204" pitchFamily="34" charset="0"/>
                <a:cs typeface="Arial" panose="020B0604020202020204" pitchFamily="34" charset="0"/>
              </a:rPr>
              <a:t>     Nguyễn Huỳnh Nhiên</a:t>
            </a:r>
          </a:p>
          <a:p>
            <a:pPr lvl="1" algn="just">
              <a:lnSpc>
                <a:spcPct val="150000"/>
              </a:lnSpc>
            </a:pPr>
            <a:r>
              <a:rPr lang="en-VN">
                <a:solidFill>
                  <a:schemeClr val="tx1"/>
                </a:solidFill>
                <a:latin typeface="Arial" panose="020B0604020202020204" pitchFamily="34" charset="0"/>
                <a:ea typeface="Verdana" panose="020B0604030504040204" pitchFamily="34" charset="0"/>
                <a:cs typeface="Arial" panose="020B0604020202020204" pitchFamily="34" charset="0"/>
              </a:rPr>
              <a:t>     MSSV: 110120053</a:t>
            </a:r>
          </a:p>
          <a:p>
            <a:pPr lvl="1" algn="just">
              <a:lnSpc>
                <a:spcPct val="150000"/>
              </a:lnSpc>
            </a:pPr>
            <a:r>
              <a:rPr lang="en-VN">
                <a:solidFill>
                  <a:schemeClr val="tx1"/>
                </a:solidFill>
                <a:latin typeface="Arial" panose="020B0604020202020204" pitchFamily="34" charset="0"/>
                <a:ea typeface="Verdana" panose="020B0604030504040204" pitchFamily="34" charset="0"/>
                <a:cs typeface="Arial" panose="020B0604020202020204" pitchFamily="34" charset="0"/>
              </a:rPr>
              <a:t>     Lớp: DA20TTB</a:t>
            </a:r>
          </a:p>
        </p:txBody>
      </p:sp>
      <p:sp>
        <p:nvSpPr>
          <p:cNvPr id="4" name="TextBox 3">
            <a:extLst>
              <a:ext uri="{FF2B5EF4-FFF2-40B4-BE49-F238E27FC236}">
                <a16:creationId xmlns:a16="http://schemas.microsoft.com/office/drawing/2014/main" id="{4F67E653-9690-064C-8BEF-BF5DB17FAECE}"/>
              </a:ext>
            </a:extLst>
          </p:cNvPr>
          <p:cNvSpPr txBox="1"/>
          <p:nvPr/>
        </p:nvSpPr>
        <p:spPr>
          <a:xfrm>
            <a:off x="1111333" y="2079919"/>
            <a:ext cx="7003840" cy="523220"/>
          </a:xfrm>
          <a:prstGeom prst="rect">
            <a:avLst/>
          </a:prstGeom>
          <a:noFill/>
        </p:spPr>
        <p:txBody>
          <a:bodyPr wrap="none" rtlCol="0">
            <a:spAutoFit/>
          </a:bodyPr>
          <a:lstStyle/>
          <a:p>
            <a:r>
              <a:rPr lang="en-VN" sz="2800" b="1"/>
              <a:t>XÂY DỰNG WEBSITE BÁN BÁNH NGỌT</a:t>
            </a:r>
          </a:p>
        </p:txBody>
      </p:sp>
      <p:sp>
        <p:nvSpPr>
          <p:cNvPr id="10" name="Frame 9">
            <a:extLst>
              <a:ext uri="{FF2B5EF4-FFF2-40B4-BE49-F238E27FC236}">
                <a16:creationId xmlns:a16="http://schemas.microsoft.com/office/drawing/2014/main" id="{3B5C2A6B-B43D-E74F-A277-7E594D8F5D12}"/>
              </a:ext>
            </a:extLst>
          </p:cNvPr>
          <p:cNvSpPr/>
          <p:nvPr/>
        </p:nvSpPr>
        <p:spPr>
          <a:xfrm>
            <a:off x="949654" y="1749183"/>
            <a:ext cx="7327199" cy="1184692"/>
          </a:xfrm>
          <a:prstGeom prst="frame">
            <a:avLst>
              <a:gd name="adj1" fmla="val 1193"/>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pic>
        <p:nvPicPr>
          <p:cNvPr id="13" name="Picture 12">
            <a:extLst>
              <a:ext uri="{FF2B5EF4-FFF2-40B4-BE49-F238E27FC236}">
                <a16:creationId xmlns:a16="http://schemas.microsoft.com/office/drawing/2014/main" id="{0A0F010C-88DB-1F4F-A724-8107147EC170}"/>
              </a:ext>
            </a:extLst>
          </p:cNvPr>
          <p:cNvPicPr>
            <a:picLocks noChangeAspect="1"/>
          </p:cNvPicPr>
          <p:nvPr/>
        </p:nvPicPr>
        <p:blipFill>
          <a:blip r:embed="rId5"/>
          <a:stretch>
            <a:fillRect/>
          </a:stretch>
        </p:blipFill>
        <p:spPr>
          <a:xfrm>
            <a:off x="7600520" y="-104062"/>
            <a:ext cx="1915046" cy="1915046"/>
          </a:xfrm>
          <a:prstGeom prst="rect">
            <a:avLst/>
          </a:prstGeom>
        </p:spPr>
      </p:pic>
      <p:pic>
        <p:nvPicPr>
          <p:cNvPr id="16" name="Picture 15">
            <a:extLst>
              <a:ext uri="{FF2B5EF4-FFF2-40B4-BE49-F238E27FC236}">
                <a16:creationId xmlns:a16="http://schemas.microsoft.com/office/drawing/2014/main" id="{39C56988-64E3-3C43-B5C8-BBF2BD852C9F}"/>
              </a:ext>
            </a:extLst>
          </p:cNvPr>
          <p:cNvPicPr>
            <a:picLocks noChangeAspect="1"/>
          </p:cNvPicPr>
          <p:nvPr/>
        </p:nvPicPr>
        <p:blipFill>
          <a:blip r:embed="rId6"/>
          <a:stretch>
            <a:fillRect/>
          </a:stretch>
        </p:blipFill>
        <p:spPr>
          <a:xfrm>
            <a:off x="3114876" y="3109772"/>
            <a:ext cx="2996754" cy="19978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20" name="Google Shape;259;p37">
            <a:extLst>
              <a:ext uri="{FF2B5EF4-FFF2-40B4-BE49-F238E27FC236}">
                <a16:creationId xmlns:a16="http://schemas.microsoft.com/office/drawing/2014/main" id="{7D1B3BFA-2CC4-F14C-872E-A158FD13AF66}"/>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03</a:t>
            </a:r>
          </a:p>
        </p:txBody>
      </p:sp>
      <p:sp>
        <p:nvSpPr>
          <p:cNvPr id="21" name="Google Shape;261;p37">
            <a:extLst>
              <a:ext uri="{FF2B5EF4-FFF2-40B4-BE49-F238E27FC236}">
                <a16:creationId xmlns:a16="http://schemas.microsoft.com/office/drawing/2014/main" id="{47369FE6-1BFA-AA41-B2B8-C33E654BF8F3}"/>
              </a:ext>
            </a:extLst>
          </p:cNvPr>
          <p:cNvSpPr txBox="1">
            <a:spLocks/>
          </p:cNvSpPr>
          <p:nvPr/>
        </p:nvSpPr>
        <p:spPr>
          <a:xfrm>
            <a:off x="716614" y="72615"/>
            <a:ext cx="4473223"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HIỆN THỰC HOÁ NGHIÊN CỨU</a:t>
            </a:r>
          </a:p>
        </p:txBody>
      </p:sp>
      <p:sp>
        <p:nvSpPr>
          <p:cNvPr id="22" name="TextBox 21">
            <a:extLst>
              <a:ext uri="{FF2B5EF4-FFF2-40B4-BE49-F238E27FC236}">
                <a16:creationId xmlns:a16="http://schemas.microsoft.com/office/drawing/2014/main" id="{492F4ED3-F45A-544C-B24C-D02C515E2705}"/>
              </a:ext>
            </a:extLst>
          </p:cNvPr>
          <p:cNvSpPr txBox="1"/>
          <p:nvPr/>
        </p:nvSpPr>
        <p:spPr>
          <a:xfrm>
            <a:off x="716615" y="570084"/>
            <a:ext cx="2360217" cy="496996"/>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3.2 Mô hình vật lý</a:t>
            </a:r>
            <a:endParaRPr lang="en-VN" sz="2000" b="1">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4D07D112-4655-364C-AC93-26D92B602211}"/>
              </a:ext>
            </a:extLst>
          </p:cNvPr>
          <p:cNvPicPr>
            <a:picLocks noChangeAspect="1"/>
          </p:cNvPicPr>
          <p:nvPr/>
        </p:nvPicPr>
        <p:blipFill>
          <a:blip r:embed="rId3"/>
          <a:stretch>
            <a:fillRect/>
          </a:stretch>
        </p:blipFill>
        <p:spPr>
          <a:xfrm>
            <a:off x="7051589" y="2962059"/>
            <a:ext cx="2381339" cy="2569862"/>
          </a:xfrm>
          <a:prstGeom prst="rect">
            <a:avLst/>
          </a:prstGeom>
        </p:spPr>
      </p:pic>
      <p:pic>
        <p:nvPicPr>
          <p:cNvPr id="7" name="Picture 6">
            <a:extLst>
              <a:ext uri="{FF2B5EF4-FFF2-40B4-BE49-F238E27FC236}">
                <a16:creationId xmlns:a16="http://schemas.microsoft.com/office/drawing/2014/main" id="{BB0F692E-A586-FB43-AB83-B8EC962C06FF}"/>
              </a:ext>
            </a:extLst>
          </p:cNvPr>
          <p:cNvPicPr>
            <a:picLocks noChangeAspect="1"/>
          </p:cNvPicPr>
          <p:nvPr/>
        </p:nvPicPr>
        <p:blipFill rotWithShape="1">
          <a:blip r:embed="rId4">
            <a:extLst>
              <a:ext uri="{28A0092B-C50C-407E-A947-70E740481C1C}">
                <a14:useLocalDpi xmlns:a14="http://schemas.microsoft.com/office/drawing/2010/main" val="0"/>
              </a:ext>
            </a:extLst>
          </a:blip>
          <a:srcRect l="2886" t="2811" r="11869" b="7694"/>
          <a:stretch/>
        </p:blipFill>
        <p:spPr bwMode="auto">
          <a:xfrm>
            <a:off x="1896723" y="1120820"/>
            <a:ext cx="5037136" cy="3858953"/>
          </a:xfrm>
          <a:prstGeom prst="rect">
            <a:avLst/>
          </a:prstGeom>
          <a:noFill/>
          <a:ln>
            <a:noFill/>
          </a:ln>
        </p:spPr>
      </p:pic>
    </p:spTree>
    <p:extLst>
      <p:ext uri="{BB962C8B-B14F-4D97-AF65-F5344CB8AC3E}">
        <p14:creationId xmlns:p14="http://schemas.microsoft.com/office/powerpoint/2010/main" val="230055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20" name="Google Shape;259;p37">
            <a:extLst>
              <a:ext uri="{FF2B5EF4-FFF2-40B4-BE49-F238E27FC236}">
                <a16:creationId xmlns:a16="http://schemas.microsoft.com/office/drawing/2014/main" id="{7D1B3BFA-2CC4-F14C-872E-A158FD13AF66}"/>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04</a:t>
            </a:r>
          </a:p>
        </p:txBody>
      </p:sp>
      <p:sp>
        <p:nvSpPr>
          <p:cNvPr id="21" name="Google Shape;261;p37">
            <a:extLst>
              <a:ext uri="{FF2B5EF4-FFF2-40B4-BE49-F238E27FC236}">
                <a16:creationId xmlns:a16="http://schemas.microsoft.com/office/drawing/2014/main" id="{47369FE6-1BFA-AA41-B2B8-C33E654BF8F3}"/>
              </a:ext>
            </a:extLst>
          </p:cNvPr>
          <p:cNvSpPr txBox="1">
            <a:spLocks/>
          </p:cNvSpPr>
          <p:nvPr/>
        </p:nvSpPr>
        <p:spPr>
          <a:xfrm>
            <a:off x="716614" y="72615"/>
            <a:ext cx="4473223"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dirty="0">
                <a:solidFill>
                  <a:schemeClr val="tx1"/>
                </a:solidFill>
                <a:latin typeface="Arial" panose="020B0604020202020204" pitchFamily="34" charset="0"/>
                <a:ea typeface="Verdana" panose="020B0604030504040204" pitchFamily="34" charset="0"/>
                <a:cs typeface="Arial" panose="020B0604020202020204" pitchFamily="34" charset="0"/>
              </a:rPr>
              <a:t>KẾT QUẢ NGHIÊN CỨU</a:t>
            </a:r>
          </a:p>
        </p:txBody>
      </p:sp>
      <p:pic>
        <p:nvPicPr>
          <p:cNvPr id="24" name="Picture 23">
            <a:extLst>
              <a:ext uri="{FF2B5EF4-FFF2-40B4-BE49-F238E27FC236}">
                <a16:creationId xmlns:a16="http://schemas.microsoft.com/office/drawing/2014/main" id="{4D07D112-4655-364C-AC93-26D92B602211}"/>
              </a:ext>
            </a:extLst>
          </p:cNvPr>
          <p:cNvPicPr>
            <a:picLocks noChangeAspect="1"/>
          </p:cNvPicPr>
          <p:nvPr/>
        </p:nvPicPr>
        <p:blipFill>
          <a:blip r:embed="rId3"/>
          <a:stretch>
            <a:fillRect/>
          </a:stretch>
        </p:blipFill>
        <p:spPr>
          <a:xfrm>
            <a:off x="7820694" y="-336737"/>
            <a:ext cx="1657115" cy="1788303"/>
          </a:xfrm>
          <a:prstGeom prst="rect">
            <a:avLst/>
          </a:prstGeom>
        </p:spPr>
      </p:pic>
      <p:sp>
        <p:nvSpPr>
          <p:cNvPr id="3" name="TextBox 2">
            <a:extLst>
              <a:ext uri="{FF2B5EF4-FFF2-40B4-BE49-F238E27FC236}">
                <a16:creationId xmlns:a16="http://schemas.microsoft.com/office/drawing/2014/main" id="{B27F23FA-38B2-ED44-6560-A8BB3DFFC1B7}"/>
              </a:ext>
            </a:extLst>
          </p:cNvPr>
          <p:cNvSpPr txBox="1"/>
          <p:nvPr/>
        </p:nvSpPr>
        <p:spPr>
          <a:xfrm>
            <a:off x="2039420" y="1022279"/>
            <a:ext cx="2337371" cy="584775"/>
          </a:xfrm>
          <a:prstGeom prst="rect">
            <a:avLst/>
          </a:prstGeom>
          <a:noFill/>
        </p:spPr>
        <p:txBody>
          <a:bodyPr wrap="square" rtlCol="0">
            <a:spAutoFit/>
          </a:bodyPr>
          <a:lstStyle/>
          <a:p>
            <a:r>
              <a:rPr lang="vi-VN" sz="3200" b="1" dirty="0">
                <a:latin typeface="+mj-lt"/>
              </a:rPr>
              <a:t>(DEMO)</a:t>
            </a:r>
            <a:endParaRPr lang="en-US" sz="3200" b="1" dirty="0">
              <a:latin typeface="+mj-lt"/>
            </a:endParaRPr>
          </a:p>
        </p:txBody>
      </p:sp>
    </p:spTree>
    <p:extLst>
      <p:ext uri="{BB962C8B-B14F-4D97-AF65-F5344CB8AC3E}">
        <p14:creationId xmlns:p14="http://schemas.microsoft.com/office/powerpoint/2010/main" val="250452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20" name="Google Shape;259;p37">
            <a:extLst>
              <a:ext uri="{FF2B5EF4-FFF2-40B4-BE49-F238E27FC236}">
                <a16:creationId xmlns:a16="http://schemas.microsoft.com/office/drawing/2014/main" id="{7D1B3BFA-2CC4-F14C-872E-A158FD13AF66}"/>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05</a:t>
            </a:r>
          </a:p>
        </p:txBody>
      </p:sp>
      <p:sp>
        <p:nvSpPr>
          <p:cNvPr id="21" name="Google Shape;261;p37">
            <a:extLst>
              <a:ext uri="{FF2B5EF4-FFF2-40B4-BE49-F238E27FC236}">
                <a16:creationId xmlns:a16="http://schemas.microsoft.com/office/drawing/2014/main" id="{47369FE6-1BFA-AA41-B2B8-C33E654BF8F3}"/>
              </a:ext>
            </a:extLst>
          </p:cNvPr>
          <p:cNvSpPr txBox="1">
            <a:spLocks/>
          </p:cNvSpPr>
          <p:nvPr/>
        </p:nvSpPr>
        <p:spPr>
          <a:xfrm>
            <a:off x="716614" y="72615"/>
            <a:ext cx="512351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KẾT LUẬN VÀ HƯỚNG PHÁT TRIỂN</a:t>
            </a:r>
          </a:p>
        </p:txBody>
      </p:sp>
      <p:sp>
        <p:nvSpPr>
          <p:cNvPr id="22" name="TextBox 21">
            <a:extLst>
              <a:ext uri="{FF2B5EF4-FFF2-40B4-BE49-F238E27FC236}">
                <a16:creationId xmlns:a16="http://schemas.microsoft.com/office/drawing/2014/main" id="{492F4ED3-F45A-544C-B24C-D02C515E2705}"/>
              </a:ext>
            </a:extLst>
          </p:cNvPr>
          <p:cNvSpPr txBox="1"/>
          <p:nvPr/>
        </p:nvSpPr>
        <p:spPr>
          <a:xfrm>
            <a:off x="716615" y="570084"/>
            <a:ext cx="2805254" cy="496996"/>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5.1 Kết quả đạt được</a:t>
            </a:r>
            <a:endParaRPr lang="en-VN" sz="2000" b="1">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4D07D112-4655-364C-AC93-26D92B602211}"/>
              </a:ext>
            </a:extLst>
          </p:cNvPr>
          <p:cNvPicPr>
            <a:picLocks noChangeAspect="1"/>
          </p:cNvPicPr>
          <p:nvPr/>
        </p:nvPicPr>
        <p:blipFill>
          <a:blip r:embed="rId3"/>
          <a:stretch>
            <a:fillRect/>
          </a:stretch>
        </p:blipFill>
        <p:spPr>
          <a:xfrm>
            <a:off x="7820694" y="-336737"/>
            <a:ext cx="1657115" cy="1788303"/>
          </a:xfrm>
          <a:prstGeom prst="rect">
            <a:avLst/>
          </a:prstGeom>
        </p:spPr>
      </p:pic>
      <p:sp>
        <p:nvSpPr>
          <p:cNvPr id="2" name="TextBox 1">
            <a:extLst>
              <a:ext uri="{FF2B5EF4-FFF2-40B4-BE49-F238E27FC236}">
                <a16:creationId xmlns:a16="http://schemas.microsoft.com/office/drawing/2014/main" id="{C8FCDAE6-6DBD-1A43-8C5E-9182B2D8B81F}"/>
              </a:ext>
            </a:extLst>
          </p:cNvPr>
          <p:cNvSpPr txBox="1"/>
          <p:nvPr/>
        </p:nvSpPr>
        <p:spPr>
          <a:xfrm>
            <a:off x="282689" y="1350495"/>
            <a:ext cx="8711514" cy="2805255"/>
          </a:xfrm>
          <a:prstGeom prst="rect">
            <a:avLst/>
          </a:prstGeom>
          <a:noFill/>
        </p:spPr>
        <p:txBody>
          <a:bodyPr wrap="square" rtlCol="0">
            <a:spAutoFit/>
          </a:bodyPr>
          <a:lstStyle/>
          <a:p>
            <a:pPr algn="just">
              <a:lnSpc>
                <a:spcPct val="150000"/>
              </a:lnSpc>
            </a:pPr>
            <a:r>
              <a:rPr lang="en-VN" sz="2000">
                <a:latin typeface="Arial" panose="020B0604020202020204" pitchFamily="34" charset="0"/>
                <a:cs typeface="Arial" panose="020B0604020202020204" pitchFamily="34" charset="0"/>
              </a:rPr>
              <a:t>Xây dựng một website bán bánh ngọt với các chức năng quản lý cơ bản</a:t>
            </a:r>
          </a:p>
          <a:p>
            <a:pPr algn="just">
              <a:lnSpc>
                <a:spcPct val="150000"/>
              </a:lnSpc>
            </a:pPr>
            <a:r>
              <a:rPr lang="en-VN" sz="2000">
                <a:latin typeface="Arial" panose="020B0604020202020204" pitchFamily="34" charset="0"/>
                <a:cs typeface="Arial" panose="020B0604020202020204" pitchFamily="34" charset="0"/>
              </a:rPr>
              <a:t>- Quản trị viên có thể quản lý sản phâm, đơn hàng, khách hàng, đánh giá...</a:t>
            </a:r>
          </a:p>
          <a:p>
            <a:pPr algn="just">
              <a:lnSpc>
                <a:spcPct val="150000"/>
              </a:lnSpc>
            </a:pPr>
            <a:r>
              <a:rPr lang="en-VN" sz="2000">
                <a:latin typeface="Arial" panose="020B0604020202020204" pitchFamily="34" charset="0"/>
                <a:cs typeface="Arial" panose="020B0604020202020204" pitchFamily="34" charset="0"/>
              </a:rPr>
              <a:t>- Hiển thị được giao diện mua hàng, đặt hàng</a:t>
            </a:r>
          </a:p>
          <a:p>
            <a:pPr algn="just">
              <a:lnSpc>
                <a:spcPct val="150000"/>
              </a:lnSpc>
            </a:pPr>
            <a:r>
              <a:rPr lang="en-VN" sz="2000">
                <a:latin typeface="Arial" panose="020B0604020202020204" pitchFamily="34" charset="0"/>
                <a:cs typeface="Arial" panose="020B0604020202020204" pitchFamily="34" charset="0"/>
              </a:rPr>
              <a:t>- Sau khi người dùng mua hàng thì hiển thị thông tin đơn hàng</a:t>
            </a:r>
          </a:p>
          <a:p>
            <a:pPr algn="just">
              <a:lnSpc>
                <a:spcPct val="150000"/>
              </a:lnSpc>
            </a:pPr>
            <a:r>
              <a:rPr lang="en-VN" sz="2000">
                <a:latin typeface="Arial" panose="020B0604020202020204" pitchFamily="34" charset="0"/>
                <a:cs typeface="Arial" panose="020B0604020202020204" pitchFamily="34" charset="0"/>
              </a:rPr>
              <a:t>- Người dùng phải đăng ký tài khoản khách hàng để đăng nhập website</a:t>
            </a:r>
          </a:p>
          <a:p>
            <a:pPr algn="just">
              <a:lnSpc>
                <a:spcPct val="150000"/>
              </a:lnSpc>
            </a:pPr>
            <a:r>
              <a:rPr lang="en-VN" sz="2000">
                <a:latin typeface="Arial" panose="020B0604020202020204" pitchFamily="34" charset="0"/>
                <a:cs typeface="Arial" panose="020B0604020202020204" pitchFamily="34" charset="0"/>
              </a:rPr>
              <a:t>- Khách hàng có thể thay đổi thông tin, thay đổi mật khẩu cho tài khoản</a:t>
            </a:r>
          </a:p>
        </p:txBody>
      </p:sp>
    </p:spTree>
    <p:extLst>
      <p:ext uri="{BB962C8B-B14F-4D97-AF65-F5344CB8AC3E}">
        <p14:creationId xmlns:p14="http://schemas.microsoft.com/office/powerpoint/2010/main" val="304266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20" name="Google Shape;259;p37">
            <a:extLst>
              <a:ext uri="{FF2B5EF4-FFF2-40B4-BE49-F238E27FC236}">
                <a16:creationId xmlns:a16="http://schemas.microsoft.com/office/drawing/2014/main" id="{7D1B3BFA-2CC4-F14C-872E-A158FD13AF66}"/>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05</a:t>
            </a:r>
          </a:p>
        </p:txBody>
      </p:sp>
      <p:sp>
        <p:nvSpPr>
          <p:cNvPr id="21" name="Google Shape;261;p37">
            <a:extLst>
              <a:ext uri="{FF2B5EF4-FFF2-40B4-BE49-F238E27FC236}">
                <a16:creationId xmlns:a16="http://schemas.microsoft.com/office/drawing/2014/main" id="{47369FE6-1BFA-AA41-B2B8-C33E654BF8F3}"/>
              </a:ext>
            </a:extLst>
          </p:cNvPr>
          <p:cNvSpPr txBox="1">
            <a:spLocks/>
          </p:cNvSpPr>
          <p:nvPr/>
        </p:nvSpPr>
        <p:spPr>
          <a:xfrm>
            <a:off x="716614" y="72615"/>
            <a:ext cx="512351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KẾT LUẬN VÀ HƯỚNG PHÁT TRIỂN</a:t>
            </a:r>
          </a:p>
        </p:txBody>
      </p:sp>
      <p:sp>
        <p:nvSpPr>
          <p:cNvPr id="22" name="TextBox 21">
            <a:extLst>
              <a:ext uri="{FF2B5EF4-FFF2-40B4-BE49-F238E27FC236}">
                <a16:creationId xmlns:a16="http://schemas.microsoft.com/office/drawing/2014/main" id="{492F4ED3-F45A-544C-B24C-D02C515E2705}"/>
              </a:ext>
            </a:extLst>
          </p:cNvPr>
          <p:cNvSpPr txBox="1"/>
          <p:nvPr/>
        </p:nvSpPr>
        <p:spPr>
          <a:xfrm>
            <a:off x="716615" y="570084"/>
            <a:ext cx="1657115" cy="496996"/>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5.2 Hạn chế</a:t>
            </a:r>
            <a:endParaRPr lang="en-VN" sz="2000" b="1">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4D07D112-4655-364C-AC93-26D92B602211}"/>
              </a:ext>
            </a:extLst>
          </p:cNvPr>
          <p:cNvPicPr>
            <a:picLocks noChangeAspect="1"/>
          </p:cNvPicPr>
          <p:nvPr/>
        </p:nvPicPr>
        <p:blipFill>
          <a:blip r:embed="rId3"/>
          <a:stretch>
            <a:fillRect/>
          </a:stretch>
        </p:blipFill>
        <p:spPr>
          <a:xfrm>
            <a:off x="7820694" y="-336737"/>
            <a:ext cx="1657115" cy="1788303"/>
          </a:xfrm>
          <a:prstGeom prst="rect">
            <a:avLst/>
          </a:prstGeom>
        </p:spPr>
      </p:pic>
      <p:sp>
        <p:nvSpPr>
          <p:cNvPr id="2" name="TextBox 1">
            <a:extLst>
              <a:ext uri="{FF2B5EF4-FFF2-40B4-BE49-F238E27FC236}">
                <a16:creationId xmlns:a16="http://schemas.microsoft.com/office/drawing/2014/main" id="{C8FCDAE6-6DBD-1A43-8C5E-9182B2D8B81F}"/>
              </a:ext>
            </a:extLst>
          </p:cNvPr>
          <p:cNvSpPr txBox="1"/>
          <p:nvPr/>
        </p:nvSpPr>
        <p:spPr>
          <a:xfrm>
            <a:off x="115872" y="1187707"/>
            <a:ext cx="8912256" cy="1524007"/>
          </a:xfrm>
          <a:prstGeom prst="rect">
            <a:avLst/>
          </a:prstGeom>
          <a:noFill/>
        </p:spPr>
        <p:txBody>
          <a:bodyPr wrap="square" rtlCol="0">
            <a:spAutoFit/>
          </a:bodyPr>
          <a:lstStyle/>
          <a:p>
            <a:pPr indent="457200" algn="just">
              <a:lnSpc>
                <a:spcPct val="150000"/>
              </a:lnSpc>
            </a:pPr>
            <a:r>
              <a:rPr lang="en-US" sz="1600">
                <a:effectLst/>
                <a:latin typeface="Arial" panose="020B0604020202020204" pitchFamily="34" charset="0"/>
                <a:ea typeface="Times New Roman" panose="02020603050405020304" pitchFamily="18" charset="0"/>
                <a:cs typeface="Arial" panose="020B0604020202020204" pitchFamily="34" charset="0"/>
              </a:rPr>
              <a:t>Website còn hạn chế về mặc xử lý đánh giá, chỉ được đánh giá duy nhất một lần ở một sản phẩm và không được đánh giá lại.</a:t>
            </a:r>
            <a:endParaRPr lang="en-VN" sz="1600">
              <a:latin typeface="Arial" panose="020B0604020202020204" pitchFamily="34" charset="0"/>
              <a:ea typeface="Times New Roman" panose="02020603050405020304" pitchFamily="18" charset="0"/>
              <a:cs typeface="Arial" panose="020B0604020202020204" pitchFamily="34" charset="0"/>
            </a:endParaRPr>
          </a:p>
          <a:p>
            <a:pPr indent="457200" algn="just">
              <a:lnSpc>
                <a:spcPct val="150000"/>
              </a:lnSpc>
            </a:pPr>
            <a:r>
              <a:rPr lang="en-US" sz="1600">
                <a:effectLst/>
                <a:latin typeface="Arial" panose="020B0604020202020204" pitchFamily="34" charset="0"/>
                <a:ea typeface="Times New Roman" panose="02020603050405020304" pitchFamily="18" charset="0"/>
                <a:cs typeface="Arial" panose="020B0604020202020204" pitchFamily="34" charset="0"/>
              </a:rPr>
              <a:t>- Chức năng tìm kiếm theo từ khóa chưa được xử lý.</a:t>
            </a:r>
            <a:endParaRPr lang="en-VN" sz="1600">
              <a:effectLst/>
              <a:latin typeface="Arial" panose="020B0604020202020204" pitchFamily="34" charset="0"/>
              <a:ea typeface="Times New Roman" panose="02020603050405020304" pitchFamily="18" charset="0"/>
              <a:cs typeface="Arial" panose="020B0604020202020204" pitchFamily="34" charset="0"/>
            </a:endParaRPr>
          </a:p>
          <a:p>
            <a:pPr indent="457200" algn="just">
              <a:lnSpc>
                <a:spcPct val="150000"/>
              </a:lnSpc>
            </a:pPr>
            <a:r>
              <a:rPr lang="en-US" sz="1600">
                <a:effectLst/>
                <a:latin typeface="Arial" panose="020B0604020202020204" pitchFamily="34" charset="0"/>
                <a:ea typeface="Times New Roman" panose="02020603050405020304" pitchFamily="18" charset="0"/>
                <a:cs typeface="Arial" panose="020B0604020202020204" pitchFamily="34" charset="0"/>
              </a:rPr>
              <a:t>- Chưa xử lý được số lượng bánh </a:t>
            </a:r>
            <a:r>
              <a:rPr lang="vi-VN" sz="1600">
                <a:effectLst/>
                <a:latin typeface="Arial" panose="020B0604020202020204" pitchFamily="34" charset="0"/>
                <a:ea typeface="Times New Roman" panose="02020603050405020304" pitchFamily="18" charset="0"/>
                <a:cs typeface="Arial" panose="020B0604020202020204" pitchFamily="34" charset="0"/>
              </a:rPr>
              <a:t>còn lại</a:t>
            </a:r>
            <a:r>
              <a:rPr lang="en-US" sz="1600">
                <a:effectLst/>
                <a:latin typeface="Arial" panose="020B0604020202020204" pitchFamily="34" charset="0"/>
                <a:ea typeface="Times New Roman" panose="02020603050405020304" pitchFamily="18" charset="0"/>
                <a:cs typeface="Arial" panose="020B0604020202020204" pitchFamily="34" charset="0"/>
              </a:rPr>
              <a:t> khi khách hàng mua bánh.</a:t>
            </a:r>
            <a:endParaRPr lang="en-VN"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AEACF801-DCCB-8D4C-AC3C-AA184443730C}"/>
              </a:ext>
            </a:extLst>
          </p:cNvPr>
          <p:cNvSpPr txBox="1"/>
          <p:nvPr/>
        </p:nvSpPr>
        <p:spPr>
          <a:xfrm>
            <a:off x="716614" y="3093508"/>
            <a:ext cx="2693851" cy="496996"/>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5.3 Hướng phát triển</a:t>
            </a:r>
            <a:endParaRPr lang="en-VN" sz="2000" b="1">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9F9DDE8-D88B-134C-9443-0FBECD80856D}"/>
              </a:ext>
            </a:extLst>
          </p:cNvPr>
          <p:cNvSpPr txBox="1"/>
          <p:nvPr/>
        </p:nvSpPr>
        <p:spPr>
          <a:xfrm>
            <a:off x="115872" y="3653908"/>
            <a:ext cx="8912256" cy="785343"/>
          </a:xfrm>
          <a:prstGeom prst="rect">
            <a:avLst/>
          </a:prstGeom>
          <a:noFill/>
        </p:spPr>
        <p:txBody>
          <a:bodyPr wrap="square" rtlCol="0">
            <a:spAutoFit/>
          </a:bodyPr>
          <a:lstStyle/>
          <a:p>
            <a:pPr indent="457200">
              <a:lnSpc>
                <a:spcPct val="150000"/>
              </a:lnSpc>
            </a:pP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Tìm kiếm theo từ khoá</a:t>
            </a:r>
            <a:r>
              <a:rPr lang="en-US" sz="1600">
                <a:effectLst/>
                <a:latin typeface="Arial" panose="020B0604020202020204" pitchFamily="34" charset="0"/>
                <a:ea typeface="Times New Roman" panose="02020603050405020304" pitchFamily="18" charset="0"/>
                <a:cs typeface="Arial" panose="020B0604020202020204" pitchFamily="34" charset="0"/>
              </a:rPr>
              <a:t>. Lọc sản phẩm theo mức độ ưa chuộng, nổi bật, giảm giá.</a:t>
            </a:r>
            <a:endParaRPr lang="en-VN" sz="1600">
              <a:effectLst/>
              <a:latin typeface="Arial" panose="020B0604020202020204" pitchFamily="34" charset="0"/>
              <a:ea typeface="Times New Roman" panose="02020603050405020304" pitchFamily="18" charset="0"/>
              <a:cs typeface="Arial" panose="020B0604020202020204" pitchFamily="34" charset="0"/>
            </a:endParaRPr>
          </a:p>
          <a:p>
            <a:pPr indent="457200">
              <a:lnSpc>
                <a:spcPct val="150000"/>
              </a:lnSpc>
            </a:pPr>
            <a:r>
              <a:rPr lang="en-US" sz="1600">
                <a:effectLst/>
                <a:latin typeface="Arial" panose="020B0604020202020204" pitchFamily="34" charset="0"/>
                <a:ea typeface="Times New Roman" panose="02020603050405020304" pitchFamily="18" charset="0"/>
                <a:cs typeface="Arial" panose="020B0604020202020204" pitchFamily="34" charset="0"/>
              </a:rPr>
              <a:t>- Nâng cao tính bảo mật cho tài khoản khách hàng, đổi mật khẩu thông qua Email cá nhân</a:t>
            </a:r>
            <a:endParaRPr lang="en-VN" sz="160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6369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60" name="TextBox 59">
            <a:extLst>
              <a:ext uri="{FF2B5EF4-FFF2-40B4-BE49-F238E27FC236}">
                <a16:creationId xmlns:a16="http://schemas.microsoft.com/office/drawing/2014/main" id="{36EEE383-D9BC-A64D-88FD-D90F5E9C6B5B}"/>
              </a:ext>
            </a:extLst>
          </p:cNvPr>
          <p:cNvSpPr txBox="1"/>
          <p:nvPr/>
        </p:nvSpPr>
        <p:spPr>
          <a:xfrm>
            <a:off x="2057361" y="2323284"/>
            <a:ext cx="5029277" cy="496931"/>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CẢM ƠN QUÝ THẦY CÔ ĐÃ THEO DÕI</a:t>
            </a:r>
            <a:endParaRPr lang="en-VN" sz="2000" b="1">
              <a:latin typeface="Arial" panose="020B0604020202020204" pitchFamily="34" charset="0"/>
              <a:cs typeface="Arial" panose="020B0604020202020204" pitchFamily="34" charset="0"/>
            </a:endParaRPr>
          </a:p>
        </p:txBody>
      </p:sp>
      <p:sp>
        <p:nvSpPr>
          <p:cNvPr id="5" name="Cloud 4">
            <a:extLst>
              <a:ext uri="{FF2B5EF4-FFF2-40B4-BE49-F238E27FC236}">
                <a16:creationId xmlns:a16="http://schemas.microsoft.com/office/drawing/2014/main" id="{D569E788-93E3-084F-B9A5-B6DA00897259}"/>
              </a:ext>
            </a:extLst>
          </p:cNvPr>
          <p:cNvSpPr/>
          <p:nvPr/>
        </p:nvSpPr>
        <p:spPr>
          <a:xfrm rot="1315671">
            <a:off x="7574692" y="-26891"/>
            <a:ext cx="1569308" cy="1038452"/>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sp>
        <p:nvSpPr>
          <p:cNvPr id="64" name="Cloud 63">
            <a:extLst>
              <a:ext uri="{FF2B5EF4-FFF2-40B4-BE49-F238E27FC236}">
                <a16:creationId xmlns:a16="http://schemas.microsoft.com/office/drawing/2014/main" id="{8777F03E-E87A-EC44-8BAB-8812CC859258}"/>
              </a:ext>
            </a:extLst>
          </p:cNvPr>
          <p:cNvSpPr/>
          <p:nvPr/>
        </p:nvSpPr>
        <p:spPr>
          <a:xfrm rot="21227532">
            <a:off x="6456445" y="311102"/>
            <a:ext cx="1618735" cy="925780"/>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sp>
        <p:nvSpPr>
          <p:cNvPr id="65" name="Cloud 64">
            <a:extLst>
              <a:ext uri="{FF2B5EF4-FFF2-40B4-BE49-F238E27FC236}">
                <a16:creationId xmlns:a16="http://schemas.microsoft.com/office/drawing/2014/main" id="{E434B3F4-6860-A74B-870C-3B6E6CCCED20}"/>
              </a:ext>
            </a:extLst>
          </p:cNvPr>
          <p:cNvSpPr/>
          <p:nvPr/>
        </p:nvSpPr>
        <p:spPr>
          <a:xfrm rot="816039">
            <a:off x="4380472" y="200086"/>
            <a:ext cx="1746421" cy="882976"/>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sp>
        <p:nvSpPr>
          <p:cNvPr id="66" name="Cloud 65">
            <a:extLst>
              <a:ext uri="{FF2B5EF4-FFF2-40B4-BE49-F238E27FC236}">
                <a16:creationId xmlns:a16="http://schemas.microsoft.com/office/drawing/2014/main" id="{193F4715-78B3-994C-BC9B-D230B7F98AA4}"/>
              </a:ext>
            </a:extLst>
          </p:cNvPr>
          <p:cNvSpPr/>
          <p:nvPr/>
        </p:nvSpPr>
        <p:spPr>
          <a:xfrm>
            <a:off x="2207741" y="179278"/>
            <a:ext cx="1746421" cy="1056184"/>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sp>
        <p:nvSpPr>
          <p:cNvPr id="67" name="Cloud 66">
            <a:extLst>
              <a:ext uri="{FF2B5EF4-FFF2-40B4-BE49-F238E27FC236}">
                <a16:creationId xmlns:a16="http://schemas.microsoft.com/office/drawing/2014/main" id="{6E12844C-1F1F-2849-9A2D-EF536A45B093}"/>
              </a:ext>
            </a:extLst>
          </p:cNvPr>
          <p:cNvSpPr/>
          <p:nvPr/>
        </p:nvSpPr>
        <p:spPr>
          <a:xfrm rot="21014910">
            <a:off x="74640" y="143919"/>
            <a:ext cx="1787610" cy="1033849"/>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sp>
        <p:nvSpPr>
          <p:cNvPr id="69" name="Cloud 68">
            <a:extLst>
              <a:ext uri="{FF2B5EF4-FFF2-40B4-BE49-F238E27FC236}">
                <a16:creationId xmlns:a16="http://schemas.microsoft.com/office/drawing/2014/main" id="{135EA32B-98D8-EB4D-A3EB-4FF8D8D18794}"/>
              </a:ext>
            </a:extLst>
          </p:cNvPr>
          <p:cNvSpPr/>
          <p:nvPr/>
        </p:nvSpPr>
        <p:spPr>
          <a:xfrm rot="332699">
            <a:off x="1204453" y="28956"/>
            <a:ext cx="1705815" cy="926757"/>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sp>
        <p:nvSpPr>
          <p:cNvPr id="70" name="Cloud 69">
            <a:extLst>
              <a:ext uri="{FF2B5EF4-FFF2-40B4-BE49-F238E27FC236}">
                <a16:creationId xmlns:a16="http://schemas.microsoft.com/office/drawing/2014/main" id="{89A97AC6-7796-3C44-81B8-67AE3C472EF8}"/>
              </a:ext>
            </a:extLst>
          </p:cNvPr>
          <p:cNvSpPr/>
          <p:nvPr/>
        </p:nvSpPr>
        <p:spPr>
          <a:xfrm>
            <a:off x="3469230" y="432001"/>
            <a:ext cx="1663819" cy="889687"/>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sp>
        <p:nvSpPr>
          <p:cNvPr id="71" name="Cloud 70">
            <a:extLst>
              <a:ext uri="{FF2B5EF4-FFF2-40B4-BE49-F238E27FC236}">
                <a16:creationId xmlns:a16="http://schemas.microsoft.com/office/drawing/2014/main" id="{67027FC4-EE7E-FF4E-A2CD-A22C4EB592D8}"/>
              </a:ext>
            </a:extLst>
          </p:cNvPr>
          <p:cNvSpPr/>
          <p:nvPr/>
        </p:nvSpPr>
        <p:spPr>
          <a:xfrm>
            <a:off x="5337960" y="-1"/>
            <a:ext cx="1663819" cy="889687"/>
          </a:xfrm>
          <a:prstGeom prst="cloud">
            <a:avLst/>
          </a:prstGeom>
          <a:gradFill>
            <a:gsLst>
              <a:gs pos="0">
                <a:schemeClr val="bg2"/>
              </a:gs>
              <a:gs pos="100000">
                <a:schemeClr val="bg2">
                  <a:lumMod val="75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VN"/>
          </a:p>
        </p:txBody>
      </p:sp>
      <p:pic>
        <p:nvPicPr>
          <p:cNvPr id="8" name="Picture 7">
            <a:extLst>
              <a:ext uri="{FF2B5EF4-FFF2-40B4-BE49-F238E27FC236}">
                <a16:creationId xmlns:a16="http://schemas.microsoft.com/office/drawing/2014/main" id="{A7CE4E50-7B12-2B43-A01F-8D87228DD069}"/>
              </a:ext>
            </a:extLst>
          </p:cNvPr>
          <p:cNvPicPr>
            <a:picLocks noChangeAspect="1"/>
          </p:cNvPicPr>
          <p:nvPr/>
        </p:nvPicPr>
        <p:blipFill>
          <a:blip r:embed="rId3"/>
          <a:stretch>
            <a:fillRect/>
          </a:stretch>
        </p:blipFill>
        <p:spPr>
          <a:xfrm>
            <a:off x="2717929" y="3052067"/>
            <a:ext cx="3166419" cy="21109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tx1"/>
                </a:solidFill>
                <a:latin typeface="Arial" panose="020B0604020202020204" pitchFamily="34" charset="0"/>
                <a:cs typeface="Arial" panose="020B0604020202020204" pitchFamily="34" charset="0"/>
              </a:rPr>
              <a:t>Lí do chọn đề tài</a:t>
            </a:r>
            <a:endParaRPr>
              <a:solidFill>
                <a:schemeClr val="tx1"/>
              </a:solidFill>
              <a:latin typeface="Arial" panose="020B0604020202020204" pitchFamily="34" charset="0"/>
              <a:cs typeface="Arial" panose="020B0604020202020204" pitchFamily="34" charset="0"/>
            </a:endParaRPr>
          </a:p>
        </p:txBody>
      </p:sp>
      <p:sp>
        <p:nvSpPr>
          <p:cNvPr id="85" name="Google Shape;85;p21"/>
          <p:cNvSpPr txBox="1">
            <a:spLocks noGrp="1"/>
          </p:cNvSpPr>
          <p:nvPr>
            <p:ph type="body" idx="1"/>
          </p:nvPr>
        </p:nvSpPr>
        <p:spPr>
          <a:xfrm>
            <a:off x="182880" y="1083700"/>
            <a:ext cx="8399417" cy="3213980"/>
          </a:xfrm>
          <a:prstGeom prst="rect">
            <a:avLst/>
          </a:prstGeom>
        </p:spPr>
        <p:txBody>
          <a:bodyPr spcFirstLastPara="1" wrap="square" lIns="91425" tIns="91425" rIns="91425" bIns="91425" anchor="t" anchorCtr="0">
            <a:noAutofit/>
          </a:bodyPr>
          <a:lstStyle/>
          <a:p>
            <a:pPr indent="0" algn="just">
              <a:lnSpc>
                <a:spcPct val="150000"/>
              </a:lnSpc>
              <a:spcAft>
                <a:spcPts val="1000"/>
              </a:spcAft>
              <a:buNone/>
            </a:pPr>
            <a:r>
              <a:rPr lang="en-US" sz="2000" dirty="0">
                <a:effectLst/>
                <a:latin typeface="Arial" panose="020B0604020202020204" pitchFamily="34" charset="0"/>
                <a:ea typeface="Times New Roman" panose="02020603050405020304" pitchFamily="18" charset="0"/>
                <a:cs typeface="Arial" panose="020B0604020202020204" pitchFamily="34" charset="0"/>
              </a:rPr>
              <a:t>	Bánh </a:t>
            </a:r>
            <a:r>
              <a:rPr lang="vi-VN" sz="2000" dirty="0">
                <a:effectLst/>
                <a:latin typeface="Arial" panose="020B0604020202020204" pitchFamily="34" charset="0"/>
                <a:ea typeface="Times New Roman" panose="02020603050405020304" pitchFamily="18" charset="0"/>
                <a:cs typeface="Arial" panose="020B0604020202020204" pitchFamily="34" charset="0"/>
              </a:rPr>
              <a:t>ngọt là một loại bánh rất phổ biến và được nhiều người ưu chuộng, nhu cầu quảng bá cũng đang được chú trọng để nhiều người biết đến hơn. việc tạo ra một trang website bán bánh trực truyến là vô cùng cần thiết là hữu ích. Từ thực tế đó, Xây dựng website bán bánh ngọt được thực hiện nhằm giải quyết các vấn đề trên.</a:t>
            </a:r>
            <a:endParaRPr lang="en-VN" sz="2000" dirty="0">
              <a:effectLst/>
              <a:latin typeface="Arial" panose="020B0604020202020204" pitchFamily="34" charset="0"/>
              <a:ea typeface="Times New Roman" panose="02020603050405020304" pitchFamily="18" charset="0"/>
              <a:cs typeface="Arial" panose="020B0604020202020204" pitchFamily="34" charset="0"/>
            </a:endParaRPr>
          </a:p>
          <a:p>
            <a:pPr indent="0" algn="just">
              <a:lnSpc>
                <a:spcPct val="150000"/>
              </a:lnSpc>
              <a:spcAft>
                <a:spcPts val="1000"/>
              </a:spcAft>
              <a:buNone/>
            </a:pPr>
            <a:endParaRPr lang="en-VN" sz="2000"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l" rtl="0">
              <a:lnSpc>
                <a:spcPct val="150000"/>
              </a:lnSpc>
              <a:spcBef>
                <a:spcPts val="0"/>
              </a:spcBef>
              <a:spcAft>
                <a:spcPts val="0"/>
              </a:spcAft>
              <a:buNone/>
            </a:pPr>
            <a:endParaRPr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6AE1F43-C7AD-8D4D-A022-00D6488CB3B8}"/>
              </a:ext>
            </a:extLst>
          </p:cNvPr>
          <p:cNvPicPr>
            <a:picLocks noChangeAspect="1"/>
          </p:cNvPicPr>
          <p:nvPr/>
        </p:nvPicPr>
        <p:blipFill>
          <a:blip r:embed="rId3"/>
          <a:stretch>
            <a:fillRect/>
          </a:stretch>
        </p:blipFill>
        <p:spPr>
          <a:xfrm>
            <a:off x="7032171" y="3256851"/>
            <a:ext cx="1928949" cy="20816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13" name="Google Shape;253;p37">
            <a:extLst>
              <a:ext uri="{FF2B5EF4-FFF2-40B4-BE49-F238E27FC236}">
                <a16:creationId xmlns:a16="http://schemas.microsoft.com/office/drawing/2014/main" id="{7DF4628A-FD1F-EA44-8169-3E00F1EB1981}"/>
              </a:ext>
            </a:extLst>
          </p:cNvPr>
          <p:cNvSpPr txBox="1">
            <a:spLocks noGrp="1"/>
          </p:cNvSpPr>
          <p:nvPr>
            <p:ph type="title"/>
          </p:nvPr>
        </p:nvSpPr>
        <p:spPr>
          <a:xfrm>
            <a:off x="3715971" y="402539"/>
            <a:ext cx="464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NỘI DUNG</a:t>
            </a:r>
          </a:p>
        </p:txBody>
      </p:sp>
      <p:sp>
        <p:nvSpPr>
          <p:cNvPr id="14" name="Google Shape;255;p37">
            <a:extLst>
              <a:ext uri="{FF2B5EF4-FFF2-40B4-BE49-F238E27FC236}">
                <a16:creationId xmlns:a16="http://schemas.microsoft.com/office/drawing/2014/main" id="{F57E6BBE-4290-9544-AF6B-CE35E5AE412E}"/>
              </a:ext>
            </a:extLst>
          </p:cNvPr>
          <p:cNvSpPr txBox="1">
            <a:spLocks/>
          </p:cNvSpPr>
          <p:nvPr/>
        </p:nvSpPr>
        <p:spPr>
          <a:xfrm>
            <a:off x="3016830" y="2411938"/>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03</a:t>
            </a:r>
          </a:p>
        </p:txBody>
      </p:sp>
      <p:sp>
        <p:nvSpPr>
          <p:cNvPr id="15" name="Google Shape;256;p37">
            <a:extLst>
              <a:ext uri="{FF2B5EF4-FFF2-40B4-BE49-F238E27FC236}">
                <a16:creationId xmlns:a16="http://schemas.microsoft.com/office/drawing/2014/main" id="{A9A2BC2B-EE20-EA46-9E98-3B4282281D48}"/>
              </a:ext>
            </a:extLst>
          </p:cNvPr>
          <p:cNvSpPr txBox="1">
            <a:spLocks/>
          </p:cNvSpPr>
          <p:nvPr/>
        </p:nvSpPr>
        <p:spPr>
          <a:xfrm>
            <a:off x="3918857" y="2454344"/>
            <a:ext cx="496091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HIỆN THỰC HOÁ NGHIÊN CỨU</a:t>
            </a:r>
          </a:p>
        </p:txBody>
      </p:sp>
      <p:sp>
        <p:nvSpPr>
          <p:cNvPr id="16" name="Google Shape;259;p37">
            <a:extLst>
              <a:ext uri="{FF2B5EF4-FFF2-40B4-BE49-F238E27FC236}">
                <a16:creationId xmlns:a16="http://schemas.microsoft.com/office/drawing/2014/main" id="{60DBE7E1-5665-F74C-B8A1-F4ADA8A9DD01}"/>
              </a:ext>
            </a:extLst>
          </p:cNvPr>
          <p:cNvSpPr txBox="1">
            <a:spLocks/>
          </p:cNvSpPr>
          <p:nvPr/>
        </p:nvSpPr>
        <p:spPr>
          <a:xfrm>
            <a:off x="3029893" y="1031746"/>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01</a:t>
            </a:r>
          </a:p>
        </p:txBody>
      </p:sp>
      <p:sp>
        <p:nvSpPr>
          <p:cNvPr id="17" name="Google Shape;260;p37">
            <a:extLst>
              <a:ext uri="{FF2B5EF4-FFF2-40B4-BE49-F238E27FC236}">
                <a16:creationId xmlns:a16="http://schemas.microsoft.com/office/drawing/2014/main" id="{12345A02-7066-E349-885D-F8F3B19AD367}"/>
              </a:ext>
            </a:extLst>
          </p:cNvPr>
          <p:cNvSpPr txBox="1">
            <a:spLocks/>
          </p:cNvSpPr>
          <p:nvPr/>
        </p:nvSpPr>
        <p:spPr>
          <a:xfrm>
            <a:off x="3016830" y="1728336"/>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02</a:t>
            </a:r>
          </a:p>
        </p:txBody>
      </p:sp>
      <p:sp>
        <p:nvSpPr>
          <p:cNvPr id="18" name="Google Shape;261;p37">
            <a:extLst>
              <a:ext uri="{FF2B5EF4-FFF2-40B4-BE49-F238E27FC236}">
                <a16:creationId xmlns:a16="http://schemas.microsoft.com/office/drawing/2014/main" id="{146F7CE2-DF33-5B49-9F2F-8100AD20A8DE}"/>
              </a:ext>
            </a:extLst>
          </p:cNvPr>
          <p:cNvSpPr txBox="1">
            <a:spLocks/>
          </p:cNvSpPr>
          <p:nvPr/>
        </p:nvSpPr>
        <p:spPr>
          <a:xfrm>
            <a:off x="3918857" y="1104361"/>
            <a:ext cx="371968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TỔNG QUAN</a:t>
            </a:r>
          </a:p>
        </p:txBody>
      </p:sp>
      <p:sp>
        <p:nvSpPr>
          <p:cNvPr id="19" name="Google Shape;262;p37">
            <a:extLst>
              <a:ext uri="{FF2B5EF4-FFF2-40B4-BE49-F238E27FC236}">
                <a16:creationId xmlns:a16="http://schemas.microsoft.com/office/drawing/2014/main" id="{2CF7D970-EB4C-2142-B902-76D08C893726}"/>
              </a:ext>
            </a:extLst>
          </p:cNvPr>
          <p:cNvSpPr txBox="1">
            <a:spLocks/>
          </p:cNvSpPr>
          <p:nvPr/>
        </p:nvSpPr>
        <p:spPr>
          <a:xfrm>
            <a:off x="3918857" y="1791926"/>
            <a:ext cx="4356633"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NGHIÊN CỨU LÝ THUYẾT</a:t>
            </a:r>
          </a:p>
        </p:txBody>
      </p:sp>
      <p:sp>
        <p:nvSpPr>
          <p:cNvPr id="20" name="Google Shape;264;p37">
            <a:extLst>
              <a:ext uri="{FF2B5EF4-FFF2-40B4-BE49-F238E27FC236}">
                <a16:creationId xmlns:a16="http://schemas.microsoft.com/office/drawing/2014/main" id="{4FAF9461-8B0B-744D-847B-7CE7951BBCAA}"/>
              </a:ext>
            </a:extLst>
          </p:cNvPr>
          <p:cNvSpPr txBox="1">
            <a:spLocks/>
          </p:cNvSpPr>
          <p:nvPr/>
        </p:nvSpPr>
        <p:spPr>
          <a:xfrm>
            <a:off x="3016830" y="3095540"/>
            <a:ext cx="546196" cy="58944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04</a:t>
            </a:r>
          </a:p>
        </p:txBody>
      </p:sp>
      <p:sp>
        <p:nvSpPr>
          <p:cNvPr id="27" name="Google Shape;264;p37">
            <a:extLst>
              <a:ext uri="{FF2B5EF4-FFF2-40B4-BE49-F238E27FC236}">
                <a16:creationId xmlns:a16="http://schemas.microsoft.com/office/drawing/2014/main" id="{1FEBCE1B-1D7D-1E48-A15C-A8DDB23D70D4}"/>
              </a:ext>
            </a:extLst>
          </p:cNvPr>
          <p:cNvSpPr txBox="1">
            <a:spLocks/>
          </p:cNvSpPr>
          <p:nvPr/>
        </p:nvSpPr>
        <p:spPr>
          <a:xfrm>
            <a:off x="3016831" y="3738559"/>
            <a:ext cx="546195" cy="4848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Narrow"/>
              <a:buNone/>
              <a:defRPr sz="3000" b="1" i="0" u="none" strike="noStrike" cap="none">
                <a:solidFill>
                  <a:schemeClr val="accent3"/>
                </a:solidFill>
                <a:latin typeface="Archivo Narrow"/>
                <a:ea typeface="Archivo Narrow"/>
                <a:cs typeface="Archivo Narrow"/>
                <a:sym typeface="Archivo Narrow"/>
              </a:defRPr>
            </a:lvl1pPr>
            <a:lvl2pPr marR="0" lvl="1"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2pPr>
            <a:lvl3pPr marR="0" lvl="2"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3pPr>
            <a:lvl4pPr marR="0" lvl="3"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4pPr>
            <a:lvl5pPr marR="0" lvl="4"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5pPr>
            <a:lvl6pPr marR="0" lvl="5"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6pPr>
            <a:lvl7pPr marR="0" lvl="6"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7pPr>
            <a:lvl8pPr marR="0" lvl="7"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8pPr>
            <a:lvl9pPr marR="0" lvl="8" algn="ctr" rtl="0">
              <a:lnSpc>
                <a:spcPct val="100000"/>
              </a:lnSpc>
              <a:spcBef>
                <a:spcPts val="0"/>
              </a:spcBef>
              <a:spcAft>
                <a:spcPts val="0"/>
              </a:spcAft>
              <a:buClr>
                <a:schemeClr val="dk1"/>
              </a:buClr>
              <a:buSzPts val="3000"/>
              <a:buFont typeface="Archivo Narrow"/>
              <a:buNone/>
              <a:defRPr sz="3000" b="1" i="0" u="none" strike="noStrike" cap="none">
                <a:solidFill>
                  <a:schemeClr val="dk1"/>
                </a:solidFill>
                <a:latin typeface="Archivo Narrow"/>
                <a:ea typeface="Archivo Narrow"/>
                <a:cs typeface="Archivo Narrow"/>
                <a:sym typeface="Archivo Narrow"/>
              </a:defRPr>
            </a:lvl9pPr>
          </a:lstStyle>
          <a:p>
            <a:r>
              <a:rPr lang="en" sz="2200">
                <a:solidFill>
                  <a:schemeClr val="tx1"/>
                </a:solidFill>
                <a:latin typeface="Arial" panose="020B0604020202020204" pitchFamily="34" charset="0"/>
                <a:ea typeface="Verdana" panose="020B0604030504040204" pitchFamily="34" charset="0"/>
                <a:cs typeface="Arial" panose="020B0604020202020204" pitchFamily="34" charset="0"/>
              </a:rPr>
              <a:t>05</a:t>
            </a:r>
          </a:p>
        </p:txBody>
      </p:sp>
      <p:sp>
        <p:nvSpPr>
          <p:cNvPr id="28" name="Google Shape;265;p37">
            <a:extLst>
              <a:ext uri="{FF2B5EF4-FFF2-40B4-BE49-F238E27FC236}">
                <a16:creationId xmlns:a16="http://schemas.microsoft.com/office/drawing/2014/main" id="{83D00BA1-F308-FA4A-8697-ABBA1A4381C3}"/>
              </a:ext>
            </a:extLst>
          </p:cNvPr>
          <p:cNvSpPr txBox="1">
            <a:spLocks/>
          </p:cNvSpPr>
          <p:nvPr/>
        </p:nvSpPr>
        <p:spPr>
          <a:xfrm>
            <a:off x="3918857" y="3838376"/>
            <a:ext cx="5225143"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Archivo Narrow"/>
                <a:ea typeface="Archivo Narrow"/>
                <a:cs typeface="Archivo Narrow"/>
                <a:sym typeface="Archivo Narrow"/>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sz="2200">
                <a:solidFill>
                  <a:schemeClr val="tx1"/>
                </a:solidFill>
                <a:latin typeface="Arial" panose="020B0604020202020204" pitchFamily="34" charset="0"/>
                <a:ea typeface="Verdana" panose="020B0604030504040204" pitchFamily="34" charset="0"/>
                <a:cs typeface="Arial" panose="020B0604020202020204" pitchFamily="34" charset="0"/>
              </a:rPr>
              <a:t>KẾT LUẬN VÀ HƯỚNG PHÁT TRIỂN</a:t>
            </a:r>
          </a:p>
        </p:txBody>
      </p:sp>
      <p:sp>
        <p:nvSpPr>
          <p:cNvPr id="33" name="Google Shape;265;p37">
            <a:extLst>
              <a:ext uri="{FF2B5EF4-FFF2-40B4-BE49-F238E27FC236}">
                <a16:creationId xmlns:a16="http://schemas.microsoft.com/office/drawing/2014/main" id="{8FD91E53-D6F9-054D-88D8-78DF83AA3BA7}"/>
              </a:ext>
            </a:extLst>
          </p:cNvPr>
          <p:cNvSpPr txBox="1">
            <a:spLocks/>
          </p:cNvSpPr>
          <p:nvPr/>
        </p:nvSpPr>
        <p:spPr>
          <a:xfrm>
            <a:off x="3918857" y="3093413"/>
            <a:ext cx="3853500"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KẾT QUẢ NGHIÊN CỨU</a:t>
            </a:r>
          </a:p>
        </p:txBody>
      </p:sp>
      <p:pic>
        <p:nvPicPr>
          <p:cNvPr id="8" name="Picture 7">
            <a:extLst>
              <a:ext uri="{FF2B5EF4-FFF2-40B4-BE49-F238E27FC236}">
                <a16:creationId xmlns:a16="http://schemas.microsoft.com/office/drawing/2014/main" id="{D840FA75-BA25-D047-834A-F698B9E980E0}"/>
              </a:ext>
            </a:extLst>
          </p:cNvPr>
          <p:cNvPicPr>
            <a:picLocks noChangeAspect="1"/>
          </p:cNvPicPr>
          <p:nvPr/>
        </p:nvPicPr>
        <p:blipFill>
          <a:blip r:embed="rId3"/>
          <a:stretch>
            <a:fillRect/>
          </a:stretch>
        </p:blipFill>
        <p:spPr>
          <a:xfrm>
            <a:off x="-1256130" y="126216"/>
            <a:ext cx="4646399" cy="50142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0" name="Google Shape;259;p37">
            <a:extLst>
              <a:ext uri="{FF2B5EF4-FFF2-40B4-BE49-F238E27FC236}">
                <a16:creationId xmlns:a16="http://schemas.microsoft.com/office/drawing/2014/main" id="{C7FD1FCD-368E-5249-A54E-F3F2F3E91238}"/>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01</a:t>
            </a:r>
          </a:p>
        </p:txBody>
      </p:sp>
      <p:sp>
        <p:nvSpPr>
          <p:cNvPr id="31" name="Google Shape;261;p37">
            <a:extLst>
              <a:ext uri="{FF2B5EF4-FFF2-40B4-BE49-F238E27FC236}">
                <a16:creationId xmlns:a16="http://schemas.microsoft.com/office/drawing/2014/main" id="{EC2D05A9-BD71-E54A-B3B0-79FA675BE104}"/>
              </a:ext>
            </a:extLst>
          </p:cNvPr>
          <p:cNvSpPr txBox="1">
            <a:spLocks/>
          </p:cNvSpPr>
          <p:nvPr/>
        </p:nvSpPr>
        <p:spPr>
          <a:xfrm>
            <a:off x="716615" y="72615"/>
            <a:ext cx="371968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TỔNG QUAN</a:t>
            </a:r>
          </a:p>
        </p:txBody>
      </p:sp>
      <p:sp>
        <p:nvSpPr>
          <p:cNvPr id="4" name="TextBox 3">
            <a:extLst>
              <a:ext uri="{FF2B5EF4-FFF2-40B4-BE49-F238E27FC236}">
                <a16:creationId xmlns:a16="http://schemas.microsoft.com/office/drawing/2014/main" id="{3AEF62AB-7436-5049-B9AD-24E1F6A91018}"/>
              </a:ext>
            </a:extLst>
          </p:cNvPr>
          <p:cNvSpPr txBox="1"/>
          <p:nvPr/>
        </p:nvSpPr>
        <p:spPr>
          <a:xfrm>
            <a:off x="563166" y="1067015"/>
            <a:ext cx="8280388" cy="1420261"/>
          </a:xfrm>
          <a:prstGeom prst="rect">
            <a:avLst/>
          </a:prstGeom>
          <a:noFill/>
        </p:spPr>
        <p:txBody>
          <a:bodyPr wrap="square" rtlCol="0">
            <a:spAutoFit/>
          </a:bodyPr>
          <a:lstStyle/>
          <a:p>
            <a:pPr>
              <a:lnSpc>
                <a:spcPct val="150000"/>
              </a:lnSpc>
            </a:pPr>
            <a:r>
              <a:rPr lang="en-US" sz="2000">
                <a:latin typeface="Arial" panose="020B0604020202020204" pitchFamily="34" charset="0"/>
                <a:cs typeface="Arial" panose="020B0604020202020204" pitchFamily="34" charset="0"/>
              </a:rPr>
              <a:t>Đề tài này dùng ngôn ngữ lập trình PHP dùng để xây dựng weebsite bán bánh ngọt.</a:t>
            </a:r>
          </a:p>
          <a:p>
            <a:pPr>
              <a:lnSpc>
                <a:spcPct val="150000"/>
              </a:lnSpc>
            </a:pPr>
            <a:endParaRPr lang="en-VN" sz="20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34C094E-2C4C-ED4B-B860-36F35ECC5142}"/>
              </a:ext>
            </a:extLst>
          </p:cNvPr>
          <p:cNvSpPr txBox="1"/>
          <p:nvPr/>
        </p:nvSpPr>
        <p:spPr>
          <a:xfrm>
            <a:off x="563166" y="2194560"/>
            <a:ext cx="8017667" cy="1881925"/>
          </a:xfrm>
          <a:prstGeom prst="rect">
            <a:avLst/>
          </a:prstGeom>
          <a:noFill/>
        </p:spPr>
        <p:txBody>
          <a:bodyPr wrap="square" rtlCol="0">
            <a:spAutoFit/>
          </a:bodyPr>
          <a:lstStyle/>
          <a:p>
            <a:pPr>
              <a:lnSpc>
                <a:spcPct val="150000"/>
              </a:lnSpc>
            </a:pPr>
            <a:r>
              <a:rPr lang="vi-VN" sz="2000">
                <a:effectLst/>
                <a:latin typeface="Arial" panose="020B0604020202020204" pitchFamily="34" charset="0"/>
                <a:ea typeface="Times New Roman" panose="02020603050405020304" pitchFamily="18" charset="0"/>
                <a:cs typeface="Arial" panose="020B0604020202020204" pitchFamily="34" charset="0"/>
              </a:rPr>
              <a:t>Một số trang web bán bánh ngọt hiện nay</a:t>
            </a:r>
            <a:r>
              <a:rPr lang="en-VN" sz="2000">
                <a:latin typeface="Arial" panose="020B0604020202020204" pitchFamily="34" charset="0"/>
                <a:ea typeface="Times New Roman" panose="02020603050405020304" pitchFamily="18" charset="0"/>
                <a:cs typeface="Arial" panose="020B0604020202020204" pitchFamily="34" charset="0"/>
              </a:rPr>
              <a:t>:</a:t>
            </a:r>
          </a:p>
          <a:p>
            <a:pPr>
              <a:lnSpc>
                <a:spcPct val="150000"/>
              </a:lnSpc>
            </a:pPr>
            <a:r>
              <a:rPr lang="en-US" sz="2000" b="1">
                <a:effectLst/>
                <a:latin typeface="Arial" panose="020B0604020202020204" pitchFamily="34" charset="0"/>
                <a:ea typeface="Times New Roman" panose="02020603050405020304" pitchFamily="18" charset="0"/>
                <a:cs typeface="Arial" panose="020B0604020202020204" pitchFamily="34" charset="0"/>
              </a:rPr>
              <a:t>	Anh Hòa Bakery </a:t>
            </a:r>
            <a:r>
              <a:rPr lang="en-VN" sz="2000" b="1">
                <a:effectLst/>
                <a:latin typeface="Arial" panose="020B0604020202020204" pitchFamily="34" charset="0"/>
                <a:cs typeface="Arial" panose="020B0604020202020204" pitchFamily="34" charset="0"/>
              </a:rPr>
              <a:t> </a:t>
            </a:r>
          </a:p>
          <a:p>
            <a:pPr>
              <a:lnSpc>
                <a:spcPct val="150000"/>
              </a:lnSpc>
            </a:pPr>
            <a:r>
              <a:rPr lang="vi-VN" sz="2000" b="1">
                <a:effectLst/>
                <a:latin typeface="Arial" panose="020B0604020202020204" pitchFamily="34" charset="0"/>
                <a:ea typeface="Times New Roman" panose="02020603050405020304" pitchFamily="18" charset="0"/>
                <a:cs typeface="Arial" panose="020B0604020202020204" pitchFamily="34" charset="0"/>
              </a:rPr>
              <a:t>	Đồng Tiến Bakery </a:t>
            </a:r>
          </a:p>
          <a:p>
            <a:pPr>
              <a:lnSpc>
                <a:spcPct val="150000"/>
              </a:lnSpc>
            </a:pPr>
            <a:r>
              <a:rPr lang="vi-VN" sz="2000" b="1">
                <a:effectLst/>
                <a:latin typeface="Arial" panose="020B0604020202020204" pitchFamily="34" charset="0"/>
                <a:ea typeface="Times New Roman" panose="02020603050405020304" pitchFamily="18" charset="0"/>
                <a:cs typeface="Arial" panose="020B0604020202020204" pitchFamily="34" charset="0"/>
              </a:rPr>
              <a:t>	Thu Hương Bakery </a:t>
            </a:r>
            <a:endParaRPr lang="en-VN" sz="2000" b="1">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0" name="Google Shape;259;p37">
            <a:extLst>
              <a:ext uri="{FF2B5EF4-FFF2-40B4-BE49-F238E27FC236}">
                <a16:creationId xmlns:a16="http://schemas.microsoft.com/office/drawing/2014/main" id="{C7FD1FCD-368E-5249-A54E-F3F2F3E91238}"/>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02</a:t>
            </a:r>
          </a:p>
        </p:txBody>
      </p:sp>
      <p:sp>
        <p:nvSpPr>
          <p:cNvPr id="31" name="Google Shape;261;p37">
            <a:extLst>
              <a:ext uri="{FF2B5EF4-FFF2-40B4-BE49-F238E27FC236}">
                <a16:creationId xmlns:a16="http://schemas.microsoft.com/office/drawing/2014/main" id="{EC2D05A9-BD71-E54A-B3B0-79FA675BE104}"/>
              </a:ext>
            </a:extLst>
          </p:cNvPr>
          <p:cNvSpPr txBox="1">
            <a:spLocks/>
          </p:cNvSpPr>
          <p:nvPr/>
        </p:nvSpPr>
        <p:spPr>
          <a:xfrm>
            <a:off x="716615" y="72615"/>
            <a:ext cx="371968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NGHIÊN CỨU LÝ THUYẾT</a:t>
            </a:r>
          </a:p>
        </p:txBody>
      </p:sp>
      <p:sp>
        <p:nvSpPr>
          <p:cNvPr id="4" name="TextBox 3">
            <a:extLst>
              <a:ext uri="{FF2B5EF4-FFF2-40B4-BE49-F238E27FC236}">
                <a16:creationId xmlns:a16="http://schemas.microsoft.com/office/drawing/2014/main" id="{3AEF62AB-7436-5049-B9AD-24E1F6A91018}"/>
              </a:ext>
            </a:extLst>
          </p:cNvPr>
          <p:cNvSpPr txBox="1"/>
          <p:nvPr/>
        </p:nvSpPr>
        <p:spPr>
          <a:xfrm>
            <a:off x="716615" y="570084"/>
            <a:ext cx="4048816" cy="496931"/>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2.1 Giới thiệu về ngôn ngữ PHP</a:t>
            </a:r>
            <a:endParaRPr lang="en-VN" sz="2000" b="1">
              <a:latin typeface="Arial" panose="020B0604020202020204" pitchFamily="34" charset="0"/>
              <a:cs typeface="Arial" panose="020B0604020202020204" pitchFamily="34" charset="0"/>
            </a:endParaRPr>
          </a:p>
        </p:txBody>
      </p:sp>
      <p:pic>
        <p:nvPicPr>
          <p:cNvPr id="7" name="Picture 4" descr="PHP là gì? - Sự hữu ích của PHP khi lập trình phát triển web">
            <a:extLst>
              <a:ext uri="{FF2B5EF4-FFF2-40B4-BE49-F238E27FC236}">
                <a16:creationId xmlns:a16="http://schemas.microsoft.com/office/drawing/2014/main" id="{9F05369D-5CA5-E244-BBBF-BA77AA87BE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30" r="15151"/>
          <a:stretch/>
        </p:blipFill>
        <p:spPr bwMode="auto">
          <a:xfrm>
            <a:off x="468047" y="2175279"/>
            <a:ext cx="2819400" cy="2173078"/>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276;p38">
            <a:extLst>
              <a:ext uri="{FF2B5EF4-FFF2-40B4-BE49-F238E27FC236}">
                <a16:creationId xmlns:a16="http://schemas.microsoft.com/office/drawing/2014/main" id="{D22B3546-A723-894D-B174-273DEF5DF86F}"/>
              </a:ext>
            </a:extLst>
          </p:cNvPr>
          <p:cNvSpPr txBox="1">
            <a:spLocks/>
          </p:cNvSpPr>
          <p:nvPr/>
        </p:nvSpPr>
        <p:spPr>
          <a:xfrm>
            <a:off x="3408414" y="2006342"/>
            <a:ext cx="5588589" cy="2173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Ngôn ngữ lập trình web động mà nguồn mở</a:t>
            </a:r>
          </a:p>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Tập tin có phẩn mở rộng là .php</a:t>
            </a:r>
          </a:p>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Một trong những ngôn ngữ phổ biến nhất trên thế giới</a:t>
            </a:r>
          </a:p>
        </p:txBody>
      </p:sp>
    </p:spTree>
    <p:extLst>
      <p:ext uri="{BB962C8B-B14F-4D97-AF65-F5344CB8AC3E}">
        <p14:creationId xmlns:p14="http://schemas.microsoft.com/office/powerpoint/2010/main" val="42081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35" name="Google Shape;259;p37">
            <a:extLst>
              <a:ext uri="{FF2B5EF4-FFF2-40B4-BE49-F238E27FC236}">
                <a16:creationId xmlns:a16="http://schemas.microsoft.com/office/drawing/2014/main" id="{144DEE1B-FD6A-5C4D-AE78-FD451E6F14F9}"/>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02</a:t>
            </a:r>
          </a:p>
        </p:txBody>
      </p:sp>
      <p:sp>
        <p:nvSpPr>
          <p:cNvPr id="36" name="Google Shape;261;p37">
            <a:extLst>
              <a:ext uri="{FF2B5EF4-FFF2-40B4-BE49-F238E27FC236}">
                <a16:creationId xmlns:a16="http://schemas.microsoft.com/office/drawing/2014/main" id="{4B449727-C2F3-8B41-8F08-56330752B874}"/>
              </a:ext>
            </a:extLst>
          </p:cNvPr>
          <p:cNvSpPr txBox="1">
            <a:spLocks/>
          </p:cNvSpPr>
          <p:nvPr/>
        </p:nvSpPr>
        <p:spPr>
          <a:xfrm>
            <a:off x="716615" y="72615"/>
            <a:ext cx="371968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NGHIÊN CỨU LÝ THUYẾT</a:t>
            </a:r>
          </a:p>
        </p:txBody>
      </p:sp>
      <p:sp>
        <p:nvSpPr>
          <p:cNvPr id="37" name="TextBox 36">
            <a:extLst>
              <a:ext uri="{FF2B5EF4-FFF2-40B4-BE49-F238E27FC236}">
                <a16:creationId xmlns:a16="http://schemas.microsoft.com/office/drawing/2014/main" id="{C3015793-EB21-0543-A1D1-20B568E748D5}"/>
              </a:ext>
            </a:extLst>
          </p:cNvPr>
          <p:cNvSpPr txBox="1"/>
          <p:nvPr/>
        </p:nvSpPr>
        <p:spPr>
          <a:xfrm>
            <a:off x="716615" y="570084"/>
            <a:ext cx="4621504" cy="496996"/>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2.1 Giới thiệu MySQL-PHPMyAdmin</a:t>
            </a:r>
            <a:endParaRPr lang="en-VN" sz="2000" b="1">
              <a:latin typeface="Arial" panose="020B0604020202020204" pitchFamily="34" charset="0"/>
              <a:cs typeface="Arial" panose="020B0604020202020204" pitchFamily="34" charset="0"/>
            </a:endParaRPr>
          </a:p>
        </p:txBody>
      </p:sp>
      <p:grpSp>
        <p:nvGrpSpPr>
          <p:cNvPr id="40" name="Google Shape;133;p24">
            <a:extLst>
              <a:ext uri="{FF2B5EF4-FFF2-40B4-BE49-F238E27FC236}">
                <a16:creationId xmlns:a16="http://schemas.microsoft.com/office/drawing/2014/main" id="{8A1FA5D1-8237-AD41-B6BC-BD2ACE348BBD}"/>
              </a:ext>
            </a:extLst>
          </p:cNvPr>
          <p:cNvGrpSpPr/>
          <p:nvPr/>
        </p:nvGrpSpPr>
        <p:grpSpPr>
          <a:xfrm>
            <a:off x="1101374" y="1345360"/>
            <a:ext cx="1383730" cy="3445797"/>
            <a:chOff x="9482418" y="2443907"/>
            <a:chExt cx="793905" cy="1568631"/>
          </a:xfrm>
        </p:grpSpPr>
        <p:sp>
          <p:nvSpPr>
            <p:cNvPr id="49" name="Google Shape;138;p24">
              <a:extLst>
                <a:ext uri="{FF2B5EF4-FFF2-40B4-BE49-F238E27FC236}">
                  <a16:creationId xmlns:a16="http://schemas.microsoft.com/office/drawing/2014/main" id="{8722D642-A184-E94A-BECC-55232CC3C16D}"/>
                </a:ext>
              </a:extLst>
            </p:cNvPr>
            <p:cNvSpPr/>
            <p:nvPr/>
          </p:nvSpPr>
          <p:spPr>
            <a:xfrm>
              <a:off x="9482419" y="3374730"/>
              <a:ext cx="793893" cy="176407"/>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Arial" panose="020B0604020202020204" pitchFamily="34" charset="0"/>
                <a:ea typeface="Albert Sans"/>
                <a:cs typeface="Arial" panose="020B0604020202020204" pitchFamily="34" charset="0"/>
                <a:sym typeface="Albert Sans"/>
              </a:endParaRPr>
            </a:p>
          </p:txBody>
        </p:sp>
        <p:grpSp>
          <p:nvGrpSpPr>
            <p:cNvPr id="43" name="Google Shape;140;p24">
              <a:extLst>
                <a:ext uri="{FF2B5EF4-FFF2-40B4-BE49-F238E27FC236}">
                  <a16:creationId xmlns:a16="http://schemas.microsoft.com/office/drawing/2014/main" id="{F3A17FEB-D683-CF4C-8805-353BB7853C01}"/>
                </a:ext>
              </a:extLst>
            </p:cNvPr>
            <p:cNvGrpSpPr/>
            <p:nvPr/>
          </p:nvGrpSpPr>
          <p:grpSpPr>
            <a:xfrm>
              <a:off x="9482418" y="2443907"/>
              <a:ext cx="793893" cy="274079"/>
              <a:chOff x="1652462" y="1464523"/>
              <a:chExt cx="1584300" cy="355577"/>
            </a:xfrm>
          </p:grpSpPr>
          <p:sp>
            <p:nvSpPr>
              <p:cNvPr id="47" name="Google Shape;141;p24">
                <a:extLst>
                  <a:ext uri="{FF2B5EF4-FFF2-40B4-BE49-F238E27FC236}">
                    <a16:creationId xmlns:a16="http://schemas.microsoft.com/office/drawing/2014/main" id="{F50AD36F-62D1-1C46-BC93-946D995AC859}"/>
                  </a:ext>
                </a:extLst>
              </p:cNvPr>
              <p:cNvSpPr/>
              <p:nvPr/>
            </p:nvSpPr>
            <p:spPr>
              <a:xfrm>
                <a:off x="1652462" y="1527600"/>
                <a:ext cx="15843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Arial" panose="020B0604020202020204" pitchFamily="34" charset="0"/>
                  <a:ea typeface="Albert Sans"/>
                  <a:cs typeface="Arial" panose="020B0604020202020204" pitchFamily="34" charset="0"/>
                  <a:sym typeface="Albert Sans"/>
                </a:endParaRPr>
              </a:p>
            </p:txBody>
          </p:sp>
          <p:sp>
            <p:nvSpPr>
              <p:cNvPr id="48" name="Google Shape;142;p24">
                <a:extLst>
                  <a:ext uri="{FF2B5EF4-FFF2-40B4-BE49-F238E27FC236}">
                    <a16:creationId xmlns:a16="http://schemas.microsoft.com/office/drawing/2014/main" id="{41F9D8DA-F376-AA47-AE51-92C649F9D533}"/>
                  </a:ext>
                </a:extLst>
              </p:cNvPr>
              <p:cNvSpPr/>
              <p:nvPr/>
            </p:nvSpPr>
            <p:spPr>
              <a:xfrm>
                <a:off x="1750487" y="1464523"/>
                <a:ext cx="1388247" cy="225567"/>
              </a:xfrm>
              <a:custGeom>
                <a:avLst/>
                <a:gdLst/>
                <a:ahLst/>
                <a:cxnLst/>
                <a:rect l="l" t="t" r="r" b="b"/>
                <a:pathLst>
                  <a:path w="8926512" h="1138238" extrusionOk="0">
                    <a:moveTo>
                      <a:pt x="0" y="0"/>
                    </a:moveTo>
                    <a:lnTo>
                      <a:pt x="8926512" y="0"/>
                    </a:lnTo>
                    <a:lnTo>
                      <a:pt x="8309198" y="1138238"/>
                    </a:lnTo>
                    <a:lnTo>
                      <a:pt x="617312" y="1138238"/>
                    </a:lnTo>
                    <a:lnTo>
                      <a:pt x="0" y="6"/>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rial" panose="020B0604020202020204" pitchFamily="34" charset="0"/>
                    <a:ea typeface="Albert Sans"/>
                    <a:cs typeface="Arial" panose="020B0604020202020204" pitchFamily="34" charset="0"/>
                    <a:sym typeface="Albert Sans"/>
                  </a:rPr>
                  <a:t>MySQL</a:t>
                </a:r>
                <a:endParaRPr b="1">
                  <a:solidFill>
                    <a:schemeClr val="dk1"/>
                  </a:solidFill>
                  <a:latin typeface="Arial" panose="020B0604020202020204" pitchFamily="34" charset="0"/>
                  <a:ea typeface="Albert Sans"/>
                  <a:cs typeface="Arial" panose="020B0604020202020204" pitchFamily="34" charset="0"/>
                  <a:sym typeface="Albert Sans"/>
                </a:endParaRPr>
              </a:p>
            </p:txBody>
          </p:sp>
        </p:grpSp>
        <p:sp>
          <p:nvSpPr>
            <p:cNvPr id="45" name="Google Shape;144;p24">
              <a:extLst>
                <a:ext uri="{FF2B5EF4-FFF2-40B4-BE49-F238E27FC236}">
                  <a16:creationId xmlns:a16="http://schemas.microsoft.com/office/drawing/2014/main" id="{D61DC9FD-95CE-5A4F-B007-8863BA8D5D8C}"/>
                </a:ext>
              </a:extLst>
            </p:cNvPr>
            <p:cNvSpPr/>
            <p:nvPr/>
          </p:nvSpPr>
          <p:spPr>
            <a:xfrm>
              <a:off x="9482430" y="3814340"/>
              <a:ext cx="793893" cy="198198"/>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Arial" panose="020B0604020202020204" pitchFamily="34" charset="0"/>
                <a:ea typeface="Albert Sans"/>
                <a:cs typeface="Arial" panose="020B0604020202020204" pitchFamily="34" charset="0"/>
                <a:sym typeface="Albert Sans"/>
              </a:endParaRPr>
            </a:p>
          </p:txBody>
        </p:sp>
      </p:grpSp>
      <p:grpSp>
        <p:nvGrpSpPr>
          <p:cNvPr id="53" name="Google Shape;133;p24">
            <a:extLst>
              <a:ext uri="{FF2B5EF4-FFF2-40B4-BE49-F238E27FC236}">
                <a16:creationId xmlns:a16="http://schemas.microsoft.com/office/drawing/2014/main" id="{4610FE97-D074-4345-98F5-99279E1EB315}"/>
              </a:ext>
            </a:extLst>
          </p:cNvPr>
          <p:cNvGrpSpPr/>
          <p:nvPr/>
        </p:nvGrpSpPr>
        <p:grpSpPr>
          <a:xfrm>
            <a:off x="4456538" y="1443089"/>
            <a:ext cx="2628263" cy="3181072"/>
            <a:chOff x="9482418" y="2492525"/>
            <a:chExt cx="1507947" cy="1520013"/>
          </a:xfrm>
        </p:grpSpPr>
        <p:sp>
          <p:nvSpPr>
            <p:cNvPr id="64" name="Google Shape;135;p24">
              <a:extLst>
                <a:ext uri="{FF2B5EF4-FFF2-40B4-BE49-F238E27FC236}">
                  <a16:creationId xmlns:a16="http://schemas.microsoft.com/office/drawing/2014/main" id="{8E9C8AF6-D7C9-3647-B50E-75D49203415C}"/>
                </a:ext>
              </a:extLst>
            </p:cNvPr>
            <p:cNvSpPr/>
            <p:nvPr/>
          </p:nvSpPr>
          <p:spPr>
            <a:xfrm>
              <a:off x="9482425" y="2923452"/>
              <a:ext cx="793893" cy="176407"/>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Arial" panose="020B0604020202020204" pitchFamily="34" charset="0"/>
                <a:ea typeface="Albert Sans"/>
                <a:cs typeface="Arial" panose="020B0604020202020204" pitchFamily="34" charset="0"/>
                <a:sym typeface="Albert Sans"/>
              </a:endParaRPr>
            </a:p>
          </p:txBody>
        </p:sp>
        <p:sp>
          <p:nvSpPr>
            <p:cNvPr id="62" name="Google Shape;138;p24">
              <a:extLst>
                <a:ext uri="{FF2B5EF4-FFF2-40B4-BE49-F238E27FC236}">
                  <a16:creationId xmlns:a16="http://schemas.microsoft.com/office/drawing/2014/main" id="{CE9AED03-FB6C-B84C-B406-EDA889743402}"/>
                </a:ext>
              </a:extLst>
            </p:cNvPr>
            <p:cNvSpPr/>
            <p:nvPr/>
          </p:nvSpPr>
          <p:spPr>
            <a:xfrm>
              <a:off x="9482418" y="3374727"/>
              <a:ext cx="793893" cy="176407"/>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Arial" panose="020B0604020202020204" pitchFamily="34" charset="0"/>
                <a:ea typeface="Albert Sans"/>
                <a:cs typeface="Arial" panose="020B0604020202020204" pitchFamily="34" charset="0"/>
                <a:sym typeface="Albert Sans"/>
              </a:endParaRPr>
            </a:p>
          </p:txBody>
        </p:sp>
        <p:grpSp>
          <p:nvGrpSpPr>
            <p:cNvPr id="56" name="Google Shape;140;p24">
              <a:extLst>
                <a:ext uri="{FF2B5EF4-FFF2-40B4-BE49-F238E27FC236}">
                  <a16:creationId xmlns:a16="http://schemas.microsoft.com/office/drawing/2014/main" id="{784B139F-E4AA-4342-B67F-1E6338624B85}"/>
                </a:ext>
              </a:extLst>
            </p:cNvPr>
            <p:cNvGrpSpPr/>
            <p:nvPr/>
          </p:nvGrpSpPr>
          <p:grpSpPr>
            <a:xfrm>
              <a:off x="9482418" y="2492525"/>
              <a:ext cx="1507947" cy="979806"/>
              <a:chOff x="1652462" y="1527600"/>
              <a:chExt cx="3009273" cy="1271154"/>
            </a:xfrm>
          </p:grpSpPr>
          <p:sp>
            <p:nvSpPr>
              <p:cNvPr id="60" name="Google Shape;141;p24">
                <a:extLst>
                  <a:ext uri="{FF2B5EF4-FFF2-40B4-BE49-F238E27FC236}">
                    <a16:creationId xmlns:a16="http://schemas.microsoft.com/office/drawing/2014/main" id="{957F1E5D-5253-4648-8FDC-314331403A6E}"/>
                  </a:ext>
                </a:extLst>
              </p:cNvPr>
              <p:cNvSpPr/>
              <p:nvPr/>
            </p:nvSpPr>
            <p:spPr>
              <a:xfrm>
                <a:off x="1652462" y="1527600"/>
                <a:ext cx="15843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Arial" panose="020B0604020202020204" pitchFamily="34" charset="0"/>
                  <a:ea typeface="Albert Sans"/>
                  <a:cs typeface="Arial" panose="020B0604020202020204" pitchFamily="34" charset="0"/>
                  <a:sym typeface="Albert Sans"/>
                </a:endParaRPr>
              </a:p>
            </p:txBody>
          </p:sp>
          <p:sp>
            <p:nvSpPr>
              <p:cNvPr id="61" name="Google Shape;142;p24">
                <a:extLst>
                  <a:ext uri="{FF2B5EF4-FFF2-40B4-BE49-F238E27FC236}">
                    <a16:creationId xmlns:a16="http://schemas.microsoft.com/office/drawing/2014/main" id="{50975552-7D98-F948-B170-17AEE5D1083C}"/>
                  </a:ext>
                </a:extLst>
              </p:cNvPr>
              <p:cNvSpPr/>
              <p:nvPr/>
            </p:nvSpPr>
            <p:spPr>
              <a:xfrm>
                <a:off x="2828175" y="2561988"/>
                <a:ext cx="1833560" cy="236766"/>
              </a:xfrm>
              <a:custGeom>
                <a:avLst/>
                <a:gdLst/>
                <a:ahLst/>
                <a:cxnLst/>
                <a:rect l="l" t="t" r="r" b="b"/>
                <a:pathLst>
                  <a:path w="8926512" h="1138238" extrusionOk="0">
                    <a:moveTo>
                      <a:pt x="0" y="0"/>
                    </a:moveTo>
                    <a:lnTo>
                      <a:pt x="8926512" y="0"/>
                    </a:lnTo>
                    <a:lnTo>
                      <a:pt x="8309198" y="1138238"/>
                    </a:lnTo>
                    <a:lnTo>
                      <a:pt x="617312" y="1138238"/>
                    </a:lnTo>
                    <a:lnTo>
                      <a:pt x="0" y="6"/>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Arial" panose="020B0604020202020204" pitchFamily="34" charset="0"/>
                    <a:ea typeface="Albert Sans"/>
                    <a:cs typeface="Arial" panose="020B0604020202020204" pitchFamily="34" charset="0"/>
                    <a:sym typeface="Albert Sans"/>
                  </a:rPr>
                  <a:t>PHPMyAdmin</a:t>
                </a:r>
                <a:endParaRPr b="1">
                  <a:solidFill>
                    <a:schemeClr val="dk1"/>
                  </a:solidFill>
                  <a:latin typeface="Arial" panose="020B0604020202020204" pitchFamily="34" charset="0"/>
                  <a:ea typeface="Albert Sans"/>
                  <a:cs typeface="Arial" panose="020B0604020202020204" pitchFamily="34" charset="0"/>
                  <a:sym typeface="Albert Sans"/>
                </a:endParaRPr>
              </a:p>
            </p:txBody>
          </p:sp>
        </p:grpSp>
        <p:sp>
          <p:nvSpPr>
            <p:cNvPr id="58" name="Google Shape;144;p24">
              <a:extLst>
                <a:ext uri="{FF2B5EF4-FFF2-40B4-BE49-F238E27FC236}">
                  <a16:creationId xmlns:a16="http://schemas.microsoft.com/office/drawing/2014/main" id="{0035724D-7BE6-7348-AC22-21834AE31694}"/>
                </a:ext>
              </a:extLst>
            </p:cNvPr>
            <p:cNvSpPr/>
            <p:nvPr/>
          </p:nvSpPr>
          <p:spPr>
            <a:xfrm>
              <a:off x="9482430" y="3814340"/>
              <a:ext cx="793893" cy="198198"/>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chemeClr val="dk1"/>
                </a:solidFill>
                <a:latin typeface="Arial" panose="020B0604020202020204" pitchFamily="34" charset="0"/>
                <a:ea typeface="Albert Sans"/>
                <a:cs typeface="Arial" panose="020B0604020202020204" pitchFamily="34" charset="0"/>
                <a:sym typeface="Albert Sans"/>
              </a:endParaRPr>
            </a:p>
          </p:txBody>
        </p:sp>
      </p:grpSp>
      <p:sp>
        <p:nvSpPr>
          <p:cNvPr id="5" name="TextBox 4">
            <a:extLst>
              <a:ext uri="{FF2B5EF4-FFF2-40B4-BE49-F238E27FC236}">
                <a16:creationId xmlns:a16="http://schemas.microsoft.com/office/drawing/2014/main" id="{F98AB454-D1B5-CC4B-B100-50B779763DA1}"/>
              </a:ext>
            </a:extLst>
          </p:cNvPr>
          <p:cNvSpPr txBox="1"/>
          <p:nvPr/>
        </p:nvSpPr>
        <p:spPr>
          <a:xfrm>
            <a:off x="0" y="1736370"/>
            <a:ext cx="4504630" cy="1420325"/>
          </a:xfrm>
          <a:prstGeom prst="rect">
            <a:avLst/>
          </a:prstGeom>
          <a:noFill/>
        </p:spPr>
        <p:txBody>
          <a:bodyPr wrap="square" rtlCol="0">
            <a:spAutoFit/>
          </a:bodyPr>
          <a:lstStyle/>
          <a:p>
            <a:pPr algn="just">
              <a:lnSpc>
                <a:spcPct val="150000"/>
              </a:lnSpc>
            </a:pPr>
            <a:r>
              <a:rPr lang="en-VN" sz="2000">
                <a:latin typeface="Arial" panose="020B0604020202020204" pitchFamily="34" charset="0"/>
                <a:cs typeface="Arial" panose="020B0604020202020204" pitchFamily="34" charset="0"/>
              </a:rPr>
              <a:t>- Mã nguồn mở</a:t>
            </a:r>
          </a:p>
          <a:p>
            <a:pPr algn="just">
              <a:lnSpc>
                <a:spcPct val="150000"/>
              </a:lnSpc>
            </a:pPr>
            <a:r>
              <a:rPr lang="en-VN" sz="2000">
                <a:latin typeface="Arial" panose="020B0604020202020204" pitchFamily="34" charset="0"/>
                <a:cs typeface="Arial" panose="020B0604020202020204" pitchFamily="34" charset="0"/>
              </a:rPr>
              <a:t>- Hiệu suất hoạt động mạnh mẽ</a:t>
            </a:r>
          </a:p>
          <a:p>
            <a:pPr algn="just">
              <a:lnSpc>
                <a:spcPct val="150000"/>
              </a:lnSpc>
            </a:pPr>
            <a:r>
              <a:rPr lang="en-VN" sz="2000">
                <a:latin typeface="Arial" panose="020B0604020202020204" pitchFamily="34" charset="0"/>
                <a:cs typeface="Arial" panose="020B0604020202020204" pitchFamily="34" charset="0"/>
              </a:rPr>
              <a:t>- Tương thích với nhiều hệ điều hành</a:t>
            </a:r>
          </a:p>
        </p:txBody>
      </p:sp>
      <p:sp>
        <p:nvSpPr>
          <p:cNvPr id="6" name="TextBox 5">
            <a:extLst>
              <a:ext uri="{FF2B5EF4-FFF2-40B4-BE49-F238E27FC236}">
                <a16:creationId xmlns:a16="http://schemas.microsoft.com/office/drawing/2014/main" id="{EBB6E57C-0BBF-2045-887D-12EE5FDCD4AA}"/>
              </a:ext>
            </a:extLst>
          </p:cNvPr>
          <p:cNvSpPr txBox="1"/>
          <p:nvPr/>
        </p:nvSpPr>
        <p:spPr>
          <a:xfrm>
            <a:off x="3777564" y="3583847"/>
            <a:ext cx="5275803" cy="1420261"/>
          </a:xfrm>
          <a:prstGeom prst="rect">
            <a:avLst/>
          </a:prstGeom>
          <a:noFill/>
        </p:spPr>
        <p:txBody>
          <a:bodyPr wrap="none" rtlCol="0">
            <a:spAutoFit/>
          </a:bodyPr>
          <a:lstStyle/>
          <a:p>
            <a:pPr algn="just">
              <a:lnSpc>
                <a:spcPct val="150000"/>
              </a:lnSpc>
            </a:pPr>
            <a:r>
              <a:rPr lang="vi-VN" sz="2000" b="0" i="0">
                <a:solidFill>
                  <a:schemeClr val="tx1"/>
                </a:solidFill>
                <a:effectLst/>
                <a:latin typeface="Arial" panose="020B0604020202020204" pitchFamily="34" charset="0"/>
                <a:cs typeface="Arial" panose="020B0604020202020204" pitchFamily="34" charset="0"/>
              </a:rPr>
              <a:t>- Hỗ trợ hệ quản trị cơ sở dữ liệu </a:t>
            </a:r>
            <a:r>
              <a:rPr lang="vi-VN" sz="2000" b="0" i="0" u="none" strike="noStrike">
                <a:solidFill>
                  <a:schemeClr val="tx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MySQL</a:t>
            </a:r>
            <a:endParaRPr lang="vi-VN" sz="2000" b="0" i="0" u="none" strike="noStrike">
              <a:solidFill>
                <a:schemeClr val="tx1"/>
              </a:solidFill>
              <a:effectLst/>
              <a:latin typeface="Arial" panose="020B0604020202020204" pitchFamily="34" charset="0"/>
              <a:cs typeface="Arial" panose="020B0604020202020204" pitchFamily="34" charset="0"/>
            </a:endParaRPr>
          </a:p>
          <a:p>
            <a:pPr algn="just">
              <a:lnSpc>
                <a:spcPct val="150000"/>
              </a:lnSpc>
            </a:pPr>
            <a:r>
              <a:rPr lang="vi-VN" sz="2000">
                <a:solidFill>
                  <a:schemeClr val="tx1"/>
                </a:solidFill>
                <a:latin typeface="Arial" panose="020B0604020202020204" pitchFamily="34" charset="0"/>
                <a:cs typeface="Arial" panose="020B0604020202020204" pitchFamily="34" charset="0"/>
              </a:rPr>
              <a:t>- Tương thích với phần lớn các hệ diều hành</a:t>
            </a:r>
          </a:p>
          <a:p>
            <a:pPr algn="just">
              <a:lnSpc>
                <a:spcPct val="150000"/>
              </a:lnSpc>
            </a:pPr>
            <a:r>
              <a:rPr lang="vi-VN" sz="2000">
                <a:solidFill>
                  <a:schemeClr val="tx1"/>
                </a:solidFill>
                <a:latin typeface="Arial" panose="020B0604020202020204" pitchFamily="34" charset="0"/>
                <a:cs typeface="Arial" panose="020B0604020202020204" pitchFamily="34" charset="0"/>
              </a:rPr>
              <a:t>- C</a:t>
            </a:r>
            <a:r>
              <a:rPr lang="vi-VN" sz="2000" b="0" i="0">
                <a:solidFill>
                  <a:schemeClr val="tx1"/>
                </a:solidFill>
                <a:effectLst/>
                <a:latin typeface="Arial" panose="020B0604020202020204" pitchFamily="34" charset="0"/>
                <a:cs typeface="Arial" panose="020B0604020202020204" pitchFamily="34" charset="0"/>
              </a:rPr>
              <a:t>ó khả năng tự động sao lưu MySQL.</a:t>
            </a:r>
            <a:endParaRPr lang="en-VN" sz="2000">
              <a:solidFill>
                <a:schemeClr val="tx1"/>
              </a:solidFill>
              <a:latin typeface="Arial" panose="020B0604020202020204" pitchFamily="34" charset="0"/>
              <a:cs typeface="Arial" panose="020B0604020202020204" pitchFamily="34" charset="0"/>
            </a:endParaRPr>
          </a:p>
        </p:txBody>
      </p:sp>
      <p:pic>
        <p:nvPicPr>
          <p:cNvPr id="1028" name="Picture 4" descr="MySQL Server là gì? MySQL Workbench là gì? Tổng quan về MySQL - Ưu điểm của  MySQL">
            <a:extLst>
              <a:ext uri="{FF2B5EF4-FFF2-40B4-BE49-F238E27FC236}">
                <a16:creationId xmlns:a16="http://schemas.microsoft.com/office/drawing/2014/main" id="{49B632B9-05C1-A044-B323-58D31ACE7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097" y="1333706"/>
            <a:ext cx="2526277" cy="13074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F94C34B-4F38-F94C-8057-1A4B8F15C959}"/>
              </a:ext>
            </a:extLst>
          </p:cNvPr>
          <p:cNvPicPr>
            <a:picLocks noChangeAspect="1"/>
          </p:cNvPicPr>
          <p:nvPr/>
        </p:nvPicPr>
        <p:blipFill>
          <a:blip r:embed="rId5"/>
          <a:stretch>
            <a:fillRect/>
          </a:stretch>
        </p:blipFill>
        <p:spPr>
          <a:xfrm>
            <a:off x="437113" y="3210848"/>
            <a:ext cx="2453285" cy="18399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17" name="Google Shape;259;p37">
            <a:extLst>
              <a:ext uri="{FF2B5EF4-FFF2-40B4-BE49-F238E27FC236}">
                <a16:creationId xmlns:a16="http://schemas.microsoft.com/office/drawing/2014/main" id="{C53D758B-D1D6-A846-A1D1-3B553750EDAB}"/>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02</a:t>
            </a:r>
          </a:p>
        </p:txBody>
      </p:sp>
      <p:sp>
        <p:nvSpPr>
          <p:cNvPr id="18" name="Google Shape;261;p37">
            <a:extLst>
              <a:ext uri="{FF2B5EF4-FFF2-40B4-BE49-F238E27FC236}">
                <a16:creationId xmlns:a16="http://schemas.microsoft.com/office/drawing/2014/main" id="{EB796E33-D9DE-BD43-8029-B9E7E38D80B5}"/>
              </a:ext>
            </a:extLst>
          </p:cNvPr>
          <p:cNvSpPr txBox="1">
            <a:spLocks/>
          </p:cNvSpPr>
          <p:nvPr/>
        </p:nvSpPr>
        <p:spPr>
          <a:xfrm>
            <a:off x="716615" y="72615"/>
            <a:ext cx="3719688"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NGHIÊN CỨU LÝ THUYẾT</a:t>
            </a:r>
          </a:p>
        </p:txBody>
      </p:sp>
      <p:sp>
        <p:nvSpPr>
          <p:cNvPr id="19" name="TextBox 18">
            <a:extLst>
              <a:ext uri="{FF2B5EF4-FFF2-40B4-BE49-F238E27FC236}">
                <a16:creationId xmlns:a16="http://schemas.microsoft.com/office/drawing/2014/main" id="{7E7F7C81-2BBA-2544-BC1B-81749BACBC35}"/>
              </a:ext>
            </a:extLst>
          </p:cNvPr>
          <p:cNvSpPr txBox="1"/>
          <p:nvPr/>
        </p:nvSpPr>
        <p:spPr>
          <a:xfrm>
            <a:off x="716615" y="570084"/>
            <a:ext cx="3212834" cy="496931"/>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2.1 Giới thiệu về XAMPP</a:t>
            </a:r>
            <a:endParaRPr lang="en-VN" sz="2000" b="1">
              <a:latin typeface="Arial" panose="020B0604020202020204" pitchFamily="34" charset="0"/>
              <a:cs typeface="Arial" panose="020B0604020202020204" pitchFamily="34" charset="0"/>
            </a:endParaRPr>
          </a:p>
        </p:txBody>
      </p:sp>
      <p:sp>
        <p:nvSpPr>
          <p:cNvPr id="21" name="Google Shape;276;p38">
            <a:extLst>
              <a:ext uri="{FF2B5EF4-FFF2-40B4-BE49-F238E27FC236}">
                <a16:creationId xmlns:a16="http://schemas.microsoft.com/office/drawing/2014/main" id="{0263D2C9-B97B-8440-AC6B-48410739B7FD}"/>
              </a:ext>
            </a:extLst>
          </p:cNvPr>
          <p:cNvSpPr txBox="1">
            <a:spLocks/>
          </p:cNvSpPr>
          <p:nvPr/>
        </p:nvSpPr>
        <p:spPr>
          <a:xfrm>
            <a:off x="392383" y="1485211"/>
            <a:ext cx="4179617" cy="2173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nSpc>
                <a:spcPct val="150000"/>
              </a:lnSpc>
            </a:pPr>
            <a:r>
              <a:rPr lang="en-US" sz="2000">
                <a:latin typeface="Arial" panose="020B0604020202020204" pitchFamily="34" charset="0"/>
                <a:ea typeface="Verdana" panose="020B0604030504040204" pitchFamily="34" charset="0"/>
                <a:cs typeface="Arial" panose="020B0604020202020204" pitchFamily="34" charset="0"/>
              </a:rPr>
              <a:t>Các thành phần chính của XAMPP</a:t>
            </a:r>
          </a:p>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Apache</a:t>
            </a:r>
          </a:p>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MySQL</a:t>
            </a:r>
          </a:p>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PHP</a:t>
            </a:r>
          </a:p>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Perl</a:t>
            </a:r>
          </a:p>
        </p:txBody>
      </p:sp>
      <p:pic>
        <p:nvPicPr>
          <p:cNvPr id="5" name="Picture 4">
            <a:extLst>
              <a:ext uri="{FF2B5EF4-FFF2-40B4-BE49-F238E27FC236}">
                <a16:creationId xmlns:a16="http://schemas.microsoft.com/office/drawing/2014/main" id="{92114974-DD26-A142-A799-4DB8E1B10165}"/>
              </a:ext>
            </a:extLst>
          </p:cNvPr>
          <p:cNvPicPr>
            <a:picLocks noChangeAspect="1"/>
          </p:cNvPicPr>
          <p:nvPr/>
        </p:nvPicPr>
        <p:blipFill>
          <a:blip r:embed="rId3"/>
          <a:stretch>
            <a:fillRect/>
          </a:stretch>
        </p:blipFill>
        <p:spPr>
          <a:xfrm>
            <a:off x="3433634" y="1922195"/>
            <a:ext cx="5562808" cy="31238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26" name="Google Shape;259;p37">
            <a:extLst>
              <a:ext uri="{FF2B5EF4-FFF2-40B4-BE49-F238E27FC236}">
                <a16:creationId xmlns:a16="http://schemas.microsoft.com/office/drawing/2014/main" id="{2BE011E7-9C4E-0440-B5AB-D9962634236E}"/>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03</a:t>
            </a:r>
          </a:p>
        </p:txBody>
      </p:sp>
      <p:sp>
        <p:nvSpPr>
          <p:cNvPr id="27" name="Google Shape;261;p37">
            <a:extLst>
              <a:ext uri="{FF2B5EF4-FFF2-40B4-BE49-F238E27FC236}">
                <a16:creationId xmlns:a16="http://schemas.microsoft.com/office/drawing/2014/main" id="{C56858CB-48E0-AE4E-9E7E-88B048BFBBDD}"/>
              </a:ext>
            </a:extLst>
          </p:cNvPr>
          <p:cNvSpPr txBox="1">
            <a:spLocks/>
          </p:cNvSpPr>
          <p:nvPr/>
        </p:nvSpPr>
        <p:spPr>
          <a:xfrm>
            <a:off x="716614" y="72615"/>
            <a:ext cx="4473223"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HIỆN THỰC HOÁ NGHIÊN CỨU</a:t>
            </a:r>
          </a:p>
        </p:txBody>
      </p:sp>
      <p:sp>
        <p:nvSpPr>
          <p:cNvPr id="28" name="TextBox 27">
            <a:extLst>
              <a:ext uri="{FF2B5EF4-FFF2-40B4-BE49-F238E27FC236}">
                <a16:creationId xmlns:a16="http://schemas.microsoft.com/office/drawing/2014/main" id="{051E4F4C-B4AB-7A45-AB55-621CC3E4AF04}"/>
              </a:ext>
            </a:extLst>
          </p:cNvPr>
          <p:cNvSpPr txBox="1"/>
          <p:nvPr/>
        </p:nvSpPr>
        <p:spPr>
          <a:xfrm>
            <a:off x="716615" y="570084"/>
            <a:ext cx="2360217" cy="496931"/>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3.1 Mô tả bài toán</a:t>
            </a:r>
            <a:endParaRPr lang="en-VN" sz="2000" b="1">
              <a:latin typeface="Arial" panose="020B0604020202020204" pitchFamily="34" charset="0"/>
              <a:cs typeface="Arial" panose="020B0604020202020204" pitchFamily="34" charset="0"/>
            </a:endParaRPr>
          </a:p>
        </p:txBody>
      </p:sp>
      <p:sp>
        <p:nvSpPr>
          <p:cNvPr id="29" name="Google Shape;276;p38">
            <a:extLst>
              <a:ext uri="{FF2B5EF4-FFF2-40B4-BE49-F238E27FC236}">
                <a16:creationId xmlns:a16="http://schemas.microsoft.com/office/drawing/2014/main" id="{9B98FB66-E931-2948-83B4-71A32F6367D7}"/>
              </a:ext>
            </a:extLst>
          </p:cNvPr>
          <p:cNvSpPr txBox="1">
            <a:spLocks/>
          </p:cNvSpPr>
          <p:nvPr/>
        </p:nvSpPr>
        <p:spPr>
          <a:xfrm>
            <a:off x="565378" y="1251849"/>
            <a:ext cx="8311436" cy="34204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6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nSpc>
                <a:spcPct val="150000"/>
              </a:lnSpc>
            </a:pPr>
            <a:r>
              <a:rPr lang="en-US" sz="2000">
                <a:latin typeface="Arial" panose="020B0604020202020204" pitchFamily="34" charset="0"/>
                <a:ea typeface="Verdana" panose="020B0604030504040204" pitchFamily="34" charset="0"/>
                <a:cs typeface="Arial" panose="020B0604020202020204" pitchFamily="34" charset="0"/>
              </a:rPr>
              <a:t>Xây dựng website bán bánh ngọt với các chức năng như:</a:t>
            </a:r>
          </a:p>
          <a:p>
            <a:pPr marL="342900" indent="-342900">
              <a:lnSpc>
                <a:spcPct val="150000"/>
              </a:lnSpc>
              <a:buFontTx/>
              <a:buChar char="-"/>
            </a:pPr>
            <a:r>
              <a:rPr lang="en-US" sz="2000">
                <a:latin typeface="Arial" panose="020B0604020202020204" pitchFamily="34" charset="0"/>
                <a:ea typeface="Verdana" panose="020B0604030504040204" pitchFamily="34" charset="0"/>
                <a:cs typeface="Arial" panose="020B0604020202020204" pitchFamily="34" charset="0"/>
              </a:rPr>
              <a:t>Trang chủ: hiển thị các sản phẩm nổi bật</a:t>
            </a:r>
          </a:p>
          <a:p>
            <a:pPr marL="342900" indent="-342900">
              <a:lnSpc>
                <a:spcPct val="150000"/>
              </a:lnSpc>
              <a:buFontTx/>
              <a:buChar char="-"/>
            </a:pPr>
            <a:r>
              <a:rPr lang="en-US" sz="2000">
                <a:effectLst/>
                <a:latin typeface="Arial" panose="020B0604020202020204" pitchFamily="34" charset="0"/>
                <a:ea typeface="Times New Roman" panose="02020603050405020304" pitchFamily="18" charset="0"/>
                <a:cs typeface="Arial" panose="020B0604020202020204" pitchFamily="34" charset="0"/>
              </a:rPr>
              <a:t>Danh mục sản phẩm: phân loại </a:t>
            </a:r>
            <a:r>
              <a:rPr lang="vi-VN" sz="2000">
                <a:effectLst/>
                <a:latin typeface="Arial" panose="020B0604020202020204" pitchFamily="34" charset="0"/>
                <a:ea typeface="Times New Roman" panose="02020603050405020304" pitchFamily="18" charset="0"/>
                <a:cs typeface="Arial" panose="020B0604020202020204" pitchFamily="34" charset="0"/>
              </a:rPr>
              <a:t>lọc theo danh mục</a:t>
            </a:r>
            <a:endParaRPr lang="en-VN" sz="200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Tx/>
              <a:buChar char="-"/>
            </a:pPr>
            <a:r>
              <a:rPr lang="en-US" sz="2000">
                <a:effectLst/>
                <a:latin typeface="Arial" panose="020B0604020202020204" pitchFamily="34" charset="0"/>
                <a:ea typeface="Times New Roman" panose="02020603050405020304" pitchFamily="18" charset="0"/>
                <a:cs typeface="Arial" panose="020B0604020202020204" pitchFamily="34" charset="0"/>
              </a:rPr>
              <a:t>Chi tiết sản phẩm: hiển thị thông tin chi tiết hình ảnh giá cả.</a:t>
            </a:r>
            <a:endParaRPr lang="en-VN" sz="200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Tx/>
              <a:buChar char="-"/>
            </a:pPr>
            <a:r>
              <a:rPr lang="en-US" sz="2000">
                <a:effectLst/>
                <a:latin typeface="Arial" panose="020B0604020202020204" pitchFamily="34" charset="0"/>
                <a:ea typeface="Times New Roman" panose="02020603050405020304" pitchFamily="18" charset="0"/>
                <a:cs typeface="Arial" panose="020B0604020202020204" pitchFamily="34" charset="0"/>
              </a:rPr>
              <a:t>Giỏ hàng: thêm sản phẩm vào giỏ hàng .</a:t>
            </a:r>
            <a:endParaRPr lang="en-VN" sz="200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Tx/>
              <a:buChar char="-"/>
            </a:pPr>
            <a:r>
              <a:rPr lang="en-US" sz="2000">
                <a:effectLst/>
                <a:latin typeface="Arial" panose="020B0604020202020204" pitchFamily="34" charset="0"/>
                <a:ea typeface="Times New Roman" panose="02020603050405020304" pitchFamily="18" charset="0"/>
                <a:cs typeface="Arial" panose="020B0604020202020204" pitchFamily="34" charset="0"/>
              </a:rPr>
              <a:t>Quản lí người dùng: đăng nhập và đăng kí.</a:t>
            </a:r>
            <a:endParaRPr lang="en-VN" sz="2000">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Tx/>
              <a:buChar char="-"/>
            </a:pPr>
            <a:r>
              <a:rPr lang="en-US" sz="2000">
                <a:effectLst/>
                <a:latin typeface="Arial" panose="020B0604020202020204" pitchFamily="34" charset="0"/>
                <a:ea typeface="Times New Roman" panose="02020603050405020304" pitchFamily="18" charset="0"/>
                <a:cs typeface="Arial" panose="020B0604020202020204" pitchFamily="34" charset="0"/>
              </a:rPr>
              <a:t>Thanh toán: chọn phương thức thanh toán.</a:t>
            </a:r>
            <a:endParaRPr lang="en-VN" sz="2000">
              <a:effectLst/>
              <a:latin typeface="Arial" panose="020B0604020202020204" pitchFamily="34" charset="0"/>
              <a:ea typeface="Times New Roman" panose="02020603050405020304" pitchFamily="18" charset="0"/>
              <a:cs typeface="Arial" panose="020B0604020202020204" pitchFamily="34" charset="0"/>
            </a:endParaRPr>
          </a:p>
          <a:p>
            <a:pPr marL="342900" indent="-342900">
              <a:lnSpc>
                <a:spcPct val="150000"/>
              </a:lnSpc>
              <a:buFontTx/>
              <a:buChar char="-"/>
            </a:pPr>
            <a:endParaRPr lang="en-US" sz="2000">
              <a:latin typeface="Arial" panose="020B0604020202020204" pitchFamily="34" charset="0"/>
              <a:ea typeface="Verdana" panose="020B0604030504040204" pitchFamily="34" charset="0"/>
              <a:cs typeface="Arial" panose="020B0604020202020204" pitchFamily="34" charset="0"/>
            </a:endParaRPr>
          </a:p>
          <a:p>
            <a:pPr marL="342900" indent="-342900">
              <a:lnSpc>
                <a:spcPct val="150000"/>
              </a:lnSpc>
              <a:buFontTx/>
              <a:buChar char="-"/>
            </a:pPr>
            <a:endParaRPr lang="en-US" sz="2000">
              <a:latin typeface="Arial" panose="020B0604020202020204" pitchFamily="34" charset="0"/>
              <a:ea typeface="Verdan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97178E8-3494-D14F-989E-A32D81E6CA15}"/>
              </a:ext>
            </a:extLst>
          </p:cNvPr>
          <p:cNvPicPr>
            <a:picLocks noChangeAspect="1"/>
          </p:cNvPicPr>
          <p:nvPr/>
        </p:nvPicPr>
        <p:blipFill>
          <a:blip r:embed="rId3"/>
          <a:stretch>
            <a:fillRect/>
          </a:stretch>
        </p:blipFill>
        <p:spPr>
          <a:xfrm>
            <a:off x="7051589" y="2962059"/>
            <a:ext cx="2381339" cy="25698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20" name="Google Shape;259;p37">
            <a:extLst>
              <a:ext uri="{FF2B5EF4-FFF2-40B4-BE49-F238E27FC236}">
                <a16:creationId xmlns:a16="http://schemas.microsoft.com/office/drawing/2014/main" id="{7D1B3BFA-2CC4-F14C-872E-A158FD13AF66}"/>
              </a:ext>
            </a:extLst>
          </p:cNvPr>
          <p:cNvSpPr txBox="1">
            <a:spLocks/>
          </p:cNvSpPr>
          <p:nvPr/>
        </p:nvSpPr>
        <p:spPr>
          <a:xfrm>
            <a:off x="0" y="0"/>
            <a:ext cx="565378" cy="6300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b="1">
                <a:solidFill>
                  <a:schemeClr val="tx1"/>
                </a:solidFill>
                <a:latin typeface="Arial" panose="020B0604020202020204" pitchFamily="34" charset="0"/>
                <a:ea typeface="Verdana" panose="020B0604030504040204" pitchFamily="34" charset="0"/>
                <a:cs typeface="Arial" panose="020B0604020202020204" pitchFamily="34" charset="0"/>
              </a:rPr>
              <a:t>03</a:t>
            </a:r>
          </a:p>
        </p:txBody>
      </p:sp>
      <p:sp>
        <p:nvSpPr>
          <p:cNvPr id="21" name="Google Shape;261;p37">
            <a:extLst>
              <a:ext uri="{FF2B5EF4-FFF2-40B4-BE49-F238E27FC236}">
                <a16:creationId xmlns:a16="http://schemas.microsoft.com/office/drawing/2014/main" id="{47369FE6-1BFA-AA41-B2B8-C33E654BF8F3}"/>
              </a:ext>
            </a:extLst>
          </p:cNvPr>
          <p:cNvSpPr txBox="1">
            <a:spLocks/>
          </p:cNvSpPr>
          <p:nvPr/>
        </p:nvSpPr>
        <p:spPr>
          <a:xfrm>
            <a:off x="716614" y="72615"/>
            <a:ext cx="4473223" cy="484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200" b="1">
                <a:solidFill>
                  <a:schemeClr val="tx1"/>
                </a:solidFill>
                <a:latin typeface="Arial" panose="020B0604020202020204" pitchFamily="34" charset="0"/>
                <a:ea typeface="Verdana" panose="020B0604030504040204" pitchFamily="34" charset="0"/>
                <a:cs typeface="Arial" panose="020B0604020202020204" pitchFamily="34" charset="0"/>
              </a:rPr>
              <a:t>HIỆN THỰC HOÁ NGHIÊN CỨU</a:t>
            </a:r>
          </a:p>
        </p:txBody>
      </p:sp>
      <p:sp>
        <p:nvSpPr>
          <p:cNvPr id="22" name="TextBox 21">
            <a:extLst>
              <a:ext uri="{FF2B5EF4-FFF2-40B4-BE49-F238E27FC236}">
                <a16:creationId xmlns:a16="http://schemas.microsoft.com/office/drawing/2014/main" id="{492F4ED3-F45A-544C-B24C-D02C515E2705}"/>
              </a:ext>
            </a:extLst>
          </p:cNvPr>
          <p:cNvSpPr txBox="1"/>
          <p:nvPr/>
        </p:nvSpPr>
        <p:spPr>
          <a:xfrm>
            <a:off x="716615" y="570084"/>
            <a:ext cx="4609147" cy="496996"/>
          </a:xfrm>
          <a:prstGeom prst="rect">
            <a:avLst/>
          </a:prstGeom>
          <a:gradFill>
            <a:gsLst>
              <a:gs pos="0">
                <a:schemeClr val="accent1">
                  <a:lumMod val="5000"/>
                  <a:lumOff val="95000"/>
                </a:schemeClr>
              </a:gs>
              <a:gs pos="67000">
                <a:schemeClr val="accent1">
                  <a:lumMod val="16199"/>
                  <a:lumOff val="83801"/>
                </a:schemeClr>
              </a:gs>
              <a:gs pos="84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50000"/>
              </a:lnSpc>
            </a:pPr>
            <a:r>
              <a:rPr lang="en-US" sz="2000" b="1">
                <a:latin typeface="Arial" panose="020B0604020202020204" pitchFamily="34" charset="0"/>
                <a:cs typeface="Arial" panose="020B0604020202020204" pitchFamily="34" charset="0"/>
              </a:rPr>
              <a:t>3.2 Mô hình dữ liệu mức quan niệm</a:t>
            </a:r>
            <a:endParaRPr lang="en-VN" sz="2000" b="1">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4D07D112-4655-364C-AC93-26D92B602211}"/>
              </a:ext>
            </a:extLst>
          </p:cNvPr>
          <p:cNvPicPr>
            <a:picLocks noChangeAspect="1"/>
          </p:cNvPicPr>
          <p:nvPr/>
        </p:nvPicPr>
        <p:blipFill>
          <a:blip r:embed="rId3"/>
          <a:stretch>
            <a:fillRect/>
          </a:stretch>
        </p:blipFill>
        <p:spPr>
          <a:xfrm>
            <a:off x="7051589" y="2962059"/>
            <a:ext cx="2381339" cy="2569862"/>
          </a:xfrm>
          <a:prstGeom prst="rect">
            <a:avLst/>
          </a:prstGeom>
        </p:spPr>
      </p:pic>
      <p:pic>
        <p:nvPicPr>
          <p:cNvPr id="28" name="Picture 27">
            <a:extLst>
              <a:ext uri="{FF2B5EF4-FFF2-40B4-BE49-F238E27FC236}">
                <a16:creationId xmlns:a16="http://schemas.microsoft.com/office/drawing/2014/main" id="{A7A4587B-D49C-A749-918F-CDCD1EA1E0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06650" y="1204783"/>
            <a:ext cx="4330700" cy="3771900"/>
          </a:xfrm>
          <a:prstGeom prst="rect">
            <a:avLst/>
          </a:prstGeom>
          <a:noFill/>
          <a:ln>
            <a:noFill/>
          </a:ln>
        </p:spPr>
      </p:pic>
    </p:spTree>
  </p:cSld>
  <p:clrMapOvr>
    <a:masterClrMapping/>
  </p:clrMapOvr>
</p:sld>
</file>

<file path=ppt/theme/theme1.xml><?xml version="1.0" encoding="utf-8"?>
<a:theme xmlns:a="http://schemas.openxmlformats.org/drawingml/2006/main" name="Lead Funnel Infographics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668</Words>
  <Application>Microsoft Office PowerPoint</Application>
  <PresentationFormat>On-screen Show (16:9)</PresentationFormat>
  <Paragraphs>92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Albert Sans</vt:lpstr>
      <vt:lpstr>Barlow Light</vt:lpstr>
      <vt:lpstr>Barlow</vt:lpstr>
      <vt:lpstr>Roboto Condensed Light</vt:lpstr>
      <vt:lpstr>Alexandria Medium</vt:lpstr>
      <vt:lpstr>Lead Funnel Infographics by Slidesgo</vt:lpstr>
      <vt:lpstr>PowerPoint Presentation</vt:lpstr>
      <vt:lpstr>Lí do chọn đề tài</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Huynh Nhien</cp:lastModifiedBy>
  <cp:revision>5</cp:revision>
  <dcterms:modified xsi:type="dcterms:W3CDTF">2024-01-18T06:37:06Z</dcterms:modified>
</cp:coreProperties>
</file>