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18"/>
  </p:notesMasterIdLst>
  <p:sldIdLst>
    <p:sldId id="256" r:id="rId2"/>
    <p:sldId id="257" r:id="rId3"/>
    <p:sldId id="281" r:id="rId4"/>
    <p:sldId id="282" r:id="rId5"/>
    <p:sldId id="283" r:id="rId6"/>
    <p:sldId id="280" r:id="rId7"/>
    <p:sldId id="269" r:id="rId8"/>
    <p:sldId id="260" r:id="rId9"/>
    <p:sldId id="261" r:id="rId10"/>
    <p:sldId id="262" r:id="rId11"/>
    <p:sldId id="263" r:id="rId12"/>
    <p:sldId id="284" r:id="rId13"/>
    <p:sldId id="285" r:id="rId14"/>
    <p:sldId id="286" r:id="rId15"/>
    <p:sldId id="278" r:id="rId16"/>
    <p:sldId id="27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5" autoAdjust="0"/>
    <p:restoredTop sz="94660"/>
  </p:normalViewPr>
  <p:slideViewPr>
    <p:cSldViewPr>
      <p:cViewPr>
        <p:scale>
          <a:sx n="75" d="100"/>
          <a:sy n="75" d="100"/>
        </p:scale>
        <p:origin x="-112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37A9AA-6FD1-483D-A0D8-4C5616BEE5CB}" type="datetimeFigureOut">
              <a:rPr lang="en-US" smtClean="0"/>
              <a:t>4/18/2020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3BD38F-6A48-426B-A13C-153B3DD405F4}" type="slidenum">
              <a:rPr lang="en-US" smtClean="0"/>
              <a:t>‹#›</a:t>
            </a:fld>
            <a:endParaRPr lang="en-US"/>
          </a:p>
        </p:txBody>
      </p:sp>
    </p:spTree>
    <p:extLst>
      <p:ext uri="{BB962C8B-B14F-4D97-AF65-F5344CB8AC3E}">
        <p14:creationId xmlns:p14="http://schemas.microsoft.com/office/powerpoint/2010/main" val="182322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BD38F-6A48-426B-A13C-153B3DD405F4}" type="slidenum">
              <a:rPr lang="en-US" smtClean="0"/>
              <a:t>1</a:t>
            </a:fld>
            <a:endParaRPr lang="en-US"/>
          </a:p>
        </p:txBody>
      </p:sp>
    </p:spTree>
    <p:extLst>
      <p:ext uri="{BB962C8B-B14F-4D97-AF65-F5344CB8AC3E}">
        <p14:creationId xmlns:p14="http://schemas.microsoft.com/office/powerpoint/2010/main" val="409367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BD38F-6A48-426B-A13C-153B3DD405F4}" type="slidenum">
              <a:rPr lang="en-US" smtClean="0"/>
              <a:t>2</a:t>
            </a:fld>
            <a:endParaRPr lang="en-US"/>
          </a:p>
        </p:txBody>
      </p:sp>
    </p:spTree>
    <p:extLst>
      <p:ext uri="{BB962C8B-B14F-4D97-AF65-F5344CB8AC3E}">
        <p14:creationId xmlns:p14="http://schemas.microsoft.com/office/powerpoint/2010/main" val="406386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3BD38F-6A48-426B-A13C-153B3DD405F4}" type="slidenum">
              <a:rPr lang="en-US" smtClean="0"/>
              <a:t>7</a:t>
            </a:fld>
            <a:endParaRPr lang="en-US"/>
          </a:p>
        </p:txBody>
      </p:sp>
    </p:spTree>
    <p:extLst>
      <p:ext uri="{BB962C8B-B14F-4D97-AF65-F5344CB8AC3E}">
        <p14:creationId xmlns:p14="http://schemas.microsoft.com/office/powerpoint/2010/main" val="4179509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BD38F-6A48-426B-A13C-153B3DD405F4}" type="slidenum">
              <a:rPr lang="en-US" smtClean="0"/>
              <a:t>8</a:t>
            </a:fld>
            <a:endParaRPr lang="en-US"/>
          </a:p>
        </p:txBody>
      </p:sp>
    </p:spTree>
    <p:extLst>
      <p:ext uri="{BB962C8B-B14F-4D97-AF65-F5344CB8AC3E}">
        <p14:creationId xmlns:p14="http://schemas.microsoft.com/office/powerpoint/2010/main" val="4071555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BD38F-6A48-426B-A13C-153B3DD405F4}" type="slidenum">
              <a:rPr lang="en-US" smtClean="0"/>
              <a:t>9</a:t>
            </a:fld>
            <a:endParaRPr lang="en-US"/>
          </a:p>
        </p:txBody>
      </p:sp>
    </p:spTree>
    <p:extLst>
      <p:ext uri="{BB962C8B-B14F-4D97-AF65-F5344CB8AC3E}">
        <p14:creationId xmlns:p14="http://schemas.microsoft.com/office/powerpoint/2010/main" val="3767892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BD38F-6A48-426B-A13C-153B3DD405F4}" type="slidenum">
              <a:rPr lang="en-US" smtClean="0"/>
              <a:t>10</a:t>
            </a:fld>
            <a:endParaRPr lang="en-US"/>
          </a:p>
        </p:txBody>
      </p:sp>
    </p:spTree>
    <p:extLst>
      <p:ext uri="{BB962C8B-B14F-4D97-AF65-F5344CB8AC3E}">
        <p14:creationId xmlns:p14="http://schemas.microsoft.com/office/powerpoint/2010/main" val="3707693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59715EA-CA9D-48DF-8B4F-CB33DB1709C5}" type="datetimeFigureOut">
              <a:rPr lang="en-US" smtClean="0"/>
              <a:t>4/18/2020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F007DFBC-EAFB-448B-9C95-8F18407AEC52}"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9715EA-CA9D-48DF-8B4F-CB33DB1709C5}" type="datetimeFigureOut">
              <a:rPr lang="en-US" smtClean="0"/>
              <a:t>4/18/2020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007DFBC-EAFB-448B-9C95-8F18407AEC5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9715EA-CA9D-48DF-8B4F-CB33DB1709C5}" type="datetimeFigureOut">
              <a:rPr lang="en-US" smtClean="0"/>
              <a:t>4/18/2020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007DFBC-EAFB-448B-9C95-8F18407AEC5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9715EA-CA9D-48DF-8B4F-CB33DB1709C5}" type="datetimeFigureOut">
              <a:rPr lang="en-US" smtClean="0"/>
              <a:t>4/18/2020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007DFBC-EAFB-448B-9C95-8F18407AEC5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59715EA-CA9D-48DF-8B4F-CB33DB1709C5}" type="datetimeFigureOut">
              <a:rPr lang="en-US" smtClean="0"/>
              <a:t>4/18/2020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007DFBC-EAFB-448B-9C95-8F18407AEC52}"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9715EA-CA9D-48DF-8B4F-CB33DB1709C5}" type="datetimeFigureOut">
              <a:rPr lang="en-US" smtClean="0"/>
              <a:t>4/18/2020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007DFBC-EAFB-448B-9C95-8F18407AEC5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59715EA-CA9D-48DF-8B4F-CB33DB1709C5}" type="datetimeFigureOut">
              <a:rPr lang="en-US" smtClean="0"/>
              <a:t>4/18/2020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007DFBC-EAFB-448B-9C95-8F18407AEC5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59715EA-CA9D-48DF-8B4F-CB33DB1709C5}" type="datetimeFigureOut">
              <a:rPr lang="en-US" smtClean="0"/>
              <a:t>4/18/2020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007DFBC-EAFB-448B-9C95-8F18407AEC5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59715EA-CA9D-48DF-8B4F-CB33DB1709C5}" type="datetimeFigureOut">
              <a:rPr lang="en-US" smtClean="0"/>
              <a:t>4/18/2020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007DFBC-EAFB-448B-9C95-8F18407AEC52}"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9715EA-CA9D-48DF-8B4F-CB33DB1709C5}" type="datetimeFigureOut">
              <a:rPr lang="en-US" smtClean="0"/>
              <a:t>4/18/2020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007DFBC-EAFB-448B-9C95-8F18407AEC5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59715EA-CA9D-48DF-8B4F-CB33DB1709C5}" type="datetimeFigureOut">
              <a:rPr lang="en-US" smtClean="0"/>
              <a:t>4/18/2020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007DFBC-EAFB-448B-9C95-8F18407AEC52}"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59715EA-CA9D-48DF-8B4F-CB33DB1709C5}" type="datetimeFigureOut">
              <a:rPr lang="en-US" smtClean="0"/>
              <a:t>4/18/2020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007DFBC-EAFB-448B-9C95-8F18407AEC52}"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1268760"/>
            <a:ext cx="7956376" cy="1283402"/>
          </a:xfrm>
        </p:spPr>
        <p:txBody>
          <a:bodyPr>
            <a:noAutofit/>
          </a:bodyPr>
          <a:lstStyle/>
          <a:p>
            <a:pPr algn="ctr"/>
            <a:r>
              <a:rPr lang="en-US" sz="4800" b="1" dirty="0" err="1" smtClean="0">
                <a:latin typeface="Times New Roman" pitchFamily="18" charset="0"/>
                <a:cs typeface="Times New Roman" pitchFamily="18" charset="0"/>
              </a:rPr>
              <a:t>Bảo</a:t>
            </a:r>
            <a:r>
              <a:rPr lang="en-US" sz="4800" b="1" dirty="0" smtClean="0">
                <a:latin typeface="Times New Roman" pitchFamily="18" charset="0"/>
                <a:cs typeface="Times New Roman" pitchFamily="18" charset="0"/>
              </a:rPr>
              <a:t> </a:t>
            </a:r>
            <a:r>
              <a:rPr lang="en-US" sz="4800" b="1" dirty="0" err="1" smtClean="0">
                <a:latin typeface="Times New Roman" pitchFamily="18" charset="0"/>
                <a:cs typeface="Times New Roman" pitchFamily="18" charset="0"/>
              </a:rPr>
              <a:t>vệ</a:t>
            </a:r>
            <a:r>
              <a:rPr lang="en-US" sz="4800" b="1" dirty="0" smtClean="0">
                <a:latin typeface="Times New Roman" pitchFamily="18" charset="0"/>
                <a:cs typeface="Times New Roman" pitchFamily="18" charset="0"/>
              </a:rPr>
              <a:t> Assignment </a:t>
            </a:r>
            <a:r>
              <a:rPr lang="en-US" sz="4800" b="1" dirty="0" err="1" smtClean="0">
                <a:latin typeface="Times New Roman" pitchFamily="18" charset="0"/>
                <a:cs typeface="Times New Roman" pitchFamily="18" charset="0"/>
              </a:rPr>
              <a:t>môn</a:t>
            </a:r>
            <a:r>
              <a:rPr lang="en-US" sz="4800" b="1" dirty="0" smtClean="0">
                <a:latin typeface="Times New Roman" pitchFamily="18" charset="0"/>
                <a:cs typeface="Times New Roman" pitchFamily="18" charset="0"/>
              </a:rPr>
              <a:t> Web1042</a:t>
            </a:r>
            <a:endParaRPr lang="en-US" sz="4800" b="1" dirty="0">
              <a:latin typeface="Times New Roman" pitchFamily="18" charset="0"/>
              <a:cs typeface="Times New Roman" pitchFamily="18" charset="0"/>
            </a:endParaRPr>
          </a:p>
        </p:txBody>
      </p:sp>
      <p:sp>
        <p:nvSpPr>
          <p:cNvPr id="3" name="Subtitle 2"/>
          <p:cNvSpPr>
            <a:spLocks noGrp="1"/>
          </p:cNvSpPr>
          <p:nvPr>
            <p:ph type="subTitle" idx="1"/>
          </p:nvPr>
        </p:nvSpPr>
        <p:spPr>
          <a:xfrm>
            <a:off x="1403648" y="2852936"/>
            <a:ext cx="7406640" cy="2232248"/>
          </a:xfrm>
        </p:spPr>
        <p:txBody>
          <a:bodyPr>
            <a:noAutofit/>
          </a:bodyPr>
          <a:lstStyle/>
          <a:p>
            <a:r>
              <a:rPr lang="en-US" sz="3200" dirty="0" err="1" smtClean="0">
                <a:latin typeface="Times New Roman" pitchFamily="18" charset="0"/>
                <a:cs typeface="Times New Roman" pitchFamily="18" charset="0"/>
              </a:rPr>
              <a:t>Sinh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viên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thực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hiện</a:t>
            </a:r>
            <a:r>
              <a:rPr lang="en-US" sz="3200" dirty="0" smtClean="0">
                <a:latin typeface="Times New Roman" pitchFamily="18" charset="0"/>
                <a:cs typeface="Times New Roman" pitchFamily="18" charset="0"/>
              </a:rPr>
              <a:t>:</a:t>
            </a:r>
          </a:p>
          <a:p>
            <a:pPr marL="541782" indent="-514350">
              <a:buAutoNum type="arabicPeriod"/>
            </a:pPr>
            <a:r>
              <a:rPr lang="en-US" sz="3200" dirty="0" err="1" smtClean="0">
                <a:latin typeface="Times New Roman" pitchFamily="18" charset="0"/>
                <a:cs typeface="Times New Roman" pitchFamily="18" charset="0"/>
              </a:rPr>
              <a:t>Phạm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Văn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Nhiều</a:t>
            </a:r>
            <a:r>
              <a:rPr lang="en-US" sz="3200" dirty="0" smtClean="0">
                <a:latin typeface="Times New Roman" pitchFamily="18" charset="0"/>
                <a:cs typeface="Times New Roman" pitchFamily="18" charset="0"/>
              </a:rPr>
              <a:t>(NT)</a:t>
            </a:r>
          </a:p>
          <a:p>
            <a:pPr marL="541782" indent="-514350">
              <a:buAutoNum type="arabicPeriod"/>
            </a:pPr>
            <a:r>
              <a:rPr lang="en-US" sz="3200" dirty="0" err="1" smtClean="0">
                <a:latin typeface="Times New Roman" pitchFamily="18" charset="0"/>
                <a:cs typeface="Times New Roman" pitchFamily="18" charset="0"/>
              </a:rPr>
              <a:t>Nguyễn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Văn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Pháp</a:t>
            </a:r>
            <a:r>
              <a:rPr lang="en-US" sz="3200" dirty="0" smtClean="0">
                <a:latin typeface="Times New Roman" pitchFamily="18" charset="0"/>
                <a:cs typeface="Times New Roman" pitchFamily="18" charset="0"/>
              </a:rPr>
              <a:t>.</a:t>
            </a:r>
          </a:p>
          <a:p>
            <a:pPr marL="541782" indent="-514350">
              <a:buAutoNum type="arabicPeriod"/>
            </a:pPr>
            <a:r>
              <a:rPr lang="en-US" sz="3200" dirty="0" err="1" smtClean="0">
                <a:latin typeface="Times New Roman" pitchFamily="18" charset="0"/>
                <a:cs typeface="Times New Roman" pitchFamily="18" charset="0"/>
              </a:rPr>
              <a:t>Lê</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Xuân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Hiếu</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pic>
        <p:nvPicPr>
          <p:cNvPr id="1026" name="Picture 2" descr="Cao đẳng thực hành FPT - Tổ chức Giáo dục F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5552"/>
            <a:ext cx="2664296" cy="10102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275856" y="5733256"/>
            <a:ext cx="5544616" cy="523220"/>
          </a:xfrm>
          <a:prstGeom prst="rect">
            <a:avLst/>
          </a:prstGeom>
          <a:noFill/>
        </p:spPr>
        <p:txBody>
          <a:bodyPr wrap="square" rtlCol="0">
            <a:spAutoFit/>
          </a:bodyPr>
          <a:lstStyle/>
          <a:p>
            <a:pPr algn="r"/>
            <a:r>
              <a:rPr lang="en-US" sz="2800" dirty="0" err="1" smtClean="0">
                <a:latin typeface="Times New Roman" pitchFamily="18" charset="0"/>
                <a:cs typeface="Times New Roman" pitchFamily="18" charset="0"/>
              </a:rPr>
              <a:t>GVHD:Ths.Đào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Ngọc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Tuấn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Anh</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46326945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down)">
                                      <p:cBhvr>
                                        <p:cTn id="13" dur="500"/>
                                        <p:tgtEl>
                                          <p:spTgt spid="3">
                                            <p:txEl>
                                              <p:pRg st="1" end="1"/>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down)">
                                      <p:cBhvr>
                                        <p:cTn id="16" dur="500"/>
                                        <p:tgtEl>
                                          <p:spTgt spid="3">
                                            <p:txEl>
                                              <p:pRg st="2" end="2"/>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barn(inVertical)">
                                      <p:cBhvr>
                                        <p:cTn id="22" dur="500"/>
                                        <p:tgtEl>
                                          <p:spTgt spid="1026"/>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arn(inVertic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32656"/>
            <a:ext cx="7498080" cy="5915744"/>
          </a:xfrm>
        </p:spPr>
        <p:txBody>
          <a:bodyPr>
            <a:normAutofit/>
          </a:bodyPr>
          <a:lstStyle/>
          <a:p>
            <a:r>
              <a:rPr lang="en-US" sz="2200" dirty="0" err="1" smtClean="0">
                <a:latin typeface="Times New Roman" pitchFamily="18" charset="0"/>
                <a:cs typeface="Times New Roman" pitchFamily="18" charset="0"/>
              </a:rPr>
              <a:t>Kiểm</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giới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tính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cũng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giống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như</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kiểm</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sở</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thích</a:t>
            </a:r>
            <a:r>
              <a:rPr lang="en-US" sz="2200" dirty="0" smtClean="0">
                <a:latin typeface="Times New Roman" pitchFamily="18" charset="0"/>
                <a:cs typeface="Times New Roman" pitchFamily="18" charset="0"/>
              </a:rPr>
              <a:t>.</a:t>
            </a:r>
          </a:p>
          <a:p>
            <a:pPr marL="82296" indent="0">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Nhưng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chỉ</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dùng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câu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lệnh</a:t>
            </a:r>
            <a:r>
              <a:rPr lang="en-US" sz="2200" dirty="0" smtClean="0">
                <a:latin typeface="Times New Roman" pitchFamily="18" charset="0"/>
                <a:cs typeface="Times New Roman" pitchFamily="18" charset="0"/>
              </a:rPr>
              <a:t> if:</a:t>
            </a:r>
          </a:p>
          <a:p>
            <a:pPr marL="82296" indent="0">
              <a:buNone/>
            </a:pPr>
            <a:endParaRPr lang="en-US" sz="2200" dirty="0" smtClean="0">
              <a:latin typeface="Times New Roman" pitchFamily="18" charset="0"/>
              <a:cs typeface="Times New Roman" pitchFamily="18" charset="0"/>
            </a:endParaRPr>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908" t="55035" r="44046" b="33160"/>
          <a:stretch/>
        </p:blipFill>
        <p:spPr bwMode="auto">
          <a:xfrm>
            <a:off x="1907704" y="1268760"/>
            <a:ext cx="573087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547664" y="2139340"/>
            <a:ext cx="7704856" cy="846386"/>
          </a:xfrm>
          <a:prstGeom prst="rect">
            <a:avLst/>
          </a:prstGeom>
          <a:noFill/>
        </p:spPr>
        <p:txBody>
          <a:bodyPr wrap="square" rtlCol="0">
            <a:spAutoFit/>
          </a:bodyPr>
          <a:lstStyle/>
          <a:p>
            <a:pPr marL="365760" indent="-283464">
              <a:spcBef>
                <a:spcPts val="600"/>
              </a:spcBef>
              <a:buClr>
                <a:schemeClr val="accent1"/>
              </a:buClr>
              <a:buSzPct val="80000"/>
              <a:buFont typeface="Wingdings 2"/>
              <a:buChar char=""/>
            </a:pPr>
            <a:r>
              <a:rPr lang="en-US" sz="2200" dirty="0" err="1">
                <a:latin typeface="Times New Roman" pitchFamily="18" charset="0"/>
                <a:cs typeface="Times New Roman" pitchFamily="18" charset="0"/>
              </a:rPr>
              <a:t>Kiểm</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tra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quốc</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tịch</a:t>
            </a:r>
            <a:r>
              <a:rPr lang="en-US" sz="2200" dirty="0" smtClean="0">
                <a:latin typeface="Times New Roman" pitchFamily="18" charset="0"/>
                <a:cs typeface="Times New Roman" pitchFamily="18" charset="0"/>
              </a:rPr>
              <a:t>: </a:t>
            </a:r>
          </a:p>
          <a:p>
            <a:pPr marL="82296">
              <a:spcBef>
                <a:spcPts val="600"/>
              </a:spcBef>
              <a:buClr>
                <a:schemeClr val="accent1"/>
              </a:buClr>
              <a:buSzPct val="80000"/>
            </a:pPr>
            <a:endParaRPr lang="en-US" sz="2200" dirty="0">
              <a:latin typeface="Times New Roman" pitchFamily="18" charset="0"/>
              <a:cs typeface="Times New Roman" pitchFamily="18" charset="0"/>
            </a:endParaRPr>
          </a:p>
        </p:txBody>
      </p:sp>
      <p:pic>
        <p:nvPicPr>
          <p:cNvPr id="614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9590" t="42319" r="58296" b="42056"/>
          <a:stretch/>
        </p:blipFill>
        <p:spPr bwMode="auto">
          <a:xfrm>
            <a:off x="2267744" y="2742456"/>
            <a:ext cx="417830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908498" y="3902968"/>
            <a:ext cx="6480720" cy="646331"/>
          </a:xfrm>
          <a:prstGeom prst="rect">
            <a:avLst/>
          </a:prstGeom>
          <a:noFill/>
        </p:spPr>
        <p:txBody>
          <a:bodyPr wrap="square" rtlCol="0">
            <a:spAutoFit/>
          </a:bodyPr>
          <a:lstStyle/>
          <a:p>
            <a:r>
              <a:rPr lang="en-US" b="1" dirty="0" err="1" smtClean="0">
                <a:solidFill>
                  <a:srgbClr val="FF0000"/>
                </a:solidFill>
                <a:latin typeface="Times New Roman" pitchFamily="18" charset="0"/>
                <a:cs typeface="Times New Roman" pitchFamily="18" charset="0"/>
              </a:rPr>
              <a:t>Nếu</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giá</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trị</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của</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quốc</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tịch</a:t>
            </a:r>
            <a:r>
              <a:rPr lang="en-US" b="1" dirty="0" smtClean="0">
                <a:solidFill>
                  <a:srgbClr val="FF0000"/>
                </a:solidFill>
                <a:latin typeface="Times New Roman" pitchFamily="18" charset="0"/>
                <a:cs typeface="Times New Roman" pitchFamily="18" charset="0"/>
              </a:rPr>
              <a:t> == ‘</a:t>
            </a:r>
            <a:r>
              <a:rPr lang="en-US" b="1" dirty="0" err="1" smtClean="0">
                <a:solidFill>
                  <a:srgbClr val="FF0000"/>
                </a:solidFill>
                <a:latin typeface="Times New Roman" pitchFamily="18" charset="0"/>
                <a:cs typeface="Times New Roman" pitchFamily="18" charset="0"/>
              </a:rPr>
              <a:t>Chọn</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Quốc</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Tịch</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thì</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sẽ</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đưa</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ra</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thông</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báo</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và</a:t>
            </a:r>
            <a:r>
              <a:rPr lang="en-US" b="1" dirty="0" smtClean="0">
                <a:solidFill>
                  <a:srgbClr val="FF0000"/>
                </a:solidFill>
                <a:latin typeface="Times New Roman" pitchFamily="18" charset="0"/>
                <a:cs typeface="Times New Roman" pitchFamily="18" charset="0"/>
              </a:rPr>
              <a:t> re turn </a:t>
            </a:r>
            <a:r>
              <a:rPr lang="en-US" b="1" dirty="0" err="1" smtClean="0">
                <a:solidFill>
                  <a:srgbClr val="FF0000"/>
                </a:solidFill>
                <a:latin typeface="Times New Roman" pitchFamily="18" charset="0"/>
                <a:cs typeface="Times New Roman" pitchFamily="18" charset="0"/>
              </a:rPr>
              <a:t>về</a:t>
            </a:r>
            <a:r>
              <a:rPr lang="en-US" b="1" dirty="0" smtClean="0">
                <a:solidFill>
                  <a:srgbClr val="FF0000"/>
                </a:solidFill>
                <a:latin typeface="Times New Roman" pitchFamily="18" charset="0"/>
                <a:cs typeface="Times New Roman" pitchFamily="18" charset="0"/>
              </a:rPr>
              <a:t> false;</a:t>
            </a:r>
            <a:endParaRPr lang="en-US" b="1" dirty="0">
              <a:solidFill>
                <a:srgbClr val="FF0000"/>
              </a:solidFill>
              <a:latin typeface="Times New Roman" pitchFamily="18" charset="0"/>
              <a:cs typeface="Times New Roman" pitchFamily="18" charset="0"/>
            </a:endParaRPr>
          </a:p>
        </p:txBody>
      </p:sp>
      <p:sp>
        <p:nvSpPr>
          <p:cNvPr id="7" name="TextBox 6"/>
          <p:cNvSpPr txBox="1"/>
          <p:nvPr/>
        </p:nvSpPr>
        <p:spPr>
          <a:xfrm>
            <a:off x="1205600" y="4653136"/>
            <a:ext cx="3943258" cy="430887"/>
          </a:xfrm>
          <a:prstGeom prst="rect">
            <a:avLst/>
          </a:prstGeom>
          <a:noFill/>
        </p:spPr>
        <p:txBody>
          <a:bodyPr wrap="square" rtlCol="0">
            <a:spAutoFit/>
          </a:bodyPr>
          <a:lstStyle/>
          <a:p>
            <a:pPr marL="800100" lvl="1" indent="-342900">
              <a:buFont typeface="Arial" pitchFamily="34" charset="0"/>
              <a:buChar char="•"/>
            </a:pPr>
            <a:r>
              <a:rPr lang="en-US" sz="2200" dirty="0" err="1" smtClean="0">
                <a:latin typeface="Times New Roman" pitchFamily="18" charset="0"/>
                <a:cs typeface="Times New Roman" pitchFamily="18" charset="0"/>
              </a:rPr>
              <a:t>Kiểm</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phần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ghi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chú</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pic>
        <p:nvPicPr>
          <p:cNvPr id="6150"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l="11152" t="39987" r="48454" b="40623"/>
          <a:stretch/>
        </p:blipFill>
        <p:spPr bwMode="auto">
          <a:xfrm>
            <a:off x="1176487" y="5084023"/>
            <a:ext cx="5255742" cy="1418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446045" y="5006801"/>
            <a:ext cx="2520280" cy="1572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000" dirty="0" err="1" smtClean="0">
                <a:latin typeface="Times New Roman" pitchFamily="18" charset="0"/>
                <a:cs typeface="Times New Roman" pitchFamily="18" charset="0"/>
              </a:rPr>
              <a:t>Sử</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dụng</a:t>
            </a:r>
            <a:r>
              <a:rPr lang="en-US" sz="2000" dirty="0" smtClean="0">
                <a:latin typeface="Times New Roman" pitchFamily="18" charset="0"/>
                <a:cs typeface="Times New Roman" pitchFamily="18" charset="0"/>
              </a:rPr>
              <a:t> length </a:t>
            </a:r>
            <a:r>
              <a:rPr lang="en-US" sz="2000" dirty="0" err="1" smtClean="0">
                <a:latin typeface="Times New Roman" pitchFamily="18" charset="0"/>
                <a:cs typeface="Times New Roman" pitchFamily="18" charset="0"/>
              </a:rPr>
              <a:t>để</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lấy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độ</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dài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của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thẻ</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dùng</a:t>
            </a:r>
            <a:r>
              <a:rPr lang="en-US" sz="2000" dirty="0" smtClean="0">
                <a:latin typeface="Times New Roman" pitchFamily="18" charset="0"/>
                <a:cs typeface="Times New Roman" pitchFamily="18" charset="0"/>
              </a:rPr>
              <a:t> if </a:t>
            </a:r>
            <a:r>
              <a:rPr lang="en-US" sz="2000" dirty="0" err="1" smtClean="0">
                <a:latin typeface="Times New Roman" pitchFamily="18" charset="0"/>
                <a:cs typeface="Times New Roman" pitchFamily="18" charset="0"/>
              </a:rPr>
              <a:t>để</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kiểm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tra</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13728084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6146"/>
                                        </p:tgtEl>
                                        <p:attrNameLst>
                                          <p:attrName>style.visibility</p:attrName>
                                        </p:attrNameLst>
                                      </p:cBhvr>
                                      <p:to>
                                        <p:strVal val="visible"/>
                                      </p:to>
                                    </p:set>
                                    <p:animEffect transition="in" filter="barn(inVertical)">
                                      <p:cBhvr>
                                        <p:cTn id="15" dur="500"/>
                                        <p:tgtEl>
                                          <p:spTgt spid="6146"/>
                                        </p:tgtEl>
                                      </p:cBhvr>
                                    </p:animEffect>
                                  </p:childTnLst>
                                </p:cTn>
                              </p:par>
                              <p:par>
                                <p:cTn id="16" presetID="16" presetClass="entr" presetSubtype="21" fill="hold" nodeType="withEffect">
                                  <p:stCondLst>
                                    <p:cond delay="0"/>
                                  </p:stCondLst>
                                  <p:childTnLst>
                                    <p:set>
                                      <p:cBhvr>
                                        <p:cTn id="17" dur="1" fill="hold">
                                          <p:stCondLst>
                                            <p:cond delay="0"/>
                                          </p:stCondLst>
                                        </p:cTn>
                                        <p:tgtEl>
                                          <p:spTgt spid="6149"/>
                                        </p:tgtEl>
                                        <p:attrNameLst>
                                          <p:attrName>style.visibility</p:attrName>
                                        </p:attrNameLst>
                                      </p:cBhvr>
                                      <p:to>
                                        <p:strVal val="visible"/>
                                      </p:to>
                                    </p:set>
                                    <p:animEffect transition="in" filter="barn(inVertical)">
                                      <p:cBhvr>
                                        <p:cTn id="18" dur="500"/>
                                        <p:tgtEl>
                                          <p:spTgt spid="6149"/>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par>
                                <p:cTn id="30" presetID="22" presetClass="entr" presetSubtype="4" fill="hold" nodeType="withEffect">
                                  <p:stCondLst>
                                    <p:cond delay="0"/>
                                  </p:stCondLst>
                                  <p:childTnLst>
                                    <p:set>
                                      <p:cBhvr>
                                        <p:cTn id="31" dur="1" fill="hold">
                                          <p:stCondLst>
                                            <p:cond delay="0"/>
                                          </p:stCondLst>
                                        </p:cTn>
                                        <p:tgtEl>
                                          <p:spTgt spid="6150"/>
                                        </p:tgtEl>
                                        <p:attrNameLst>
                                          <p:attrName>style.visibility</p:attrName>
                                        </p:attrNameLst>
                                      </p:cBhvr>
                                      <p:to>
                                        <p:strVal val="visible"/>
                                      </p:to>
                                    </p:set>
                                    <p:animEffect transition="in" filter="wipe(down)">
                                      <p:cBhvr>
                                        <p:cTn id="32" dur="500"/>
                                        <p:tgtEl>
                                          <p:spTgt spid="6150"/>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1640" y="1052736"/>
            <a:ext cx="7498080" cy="5915744"/>
          </a:xfrm>
        </p:spPr>
        <p:txBody>
          <a:bodyPr>
            <a:normAutofit/>
          </a:bodyPr>
          <a:lstStyle/>
          <a:p>
            <a:r>
              <a:rPr lang="en-US" sz="2400" dirty="0" err="1" smtClean="0"/>
              <a:t>Thêm</a:t>
            </a:r>
            <a:r>
              <a:rPr lang="en-US" sz="2400" dirty="0" smtClean="0"/>
              <a:t> </a:t>
            </a:r>
            <a:r>
              <a:rPr lang="en-US" sz="2400" dirty="0" err="1" smtClean="0"/>
              <a:t>vào</a:t>
            </a:r>
            <a:r>
              <a:rPr lang="en-US" sz="2400" dirty="0" smtClean="0"/>
              <a:t> </a:t>
            </a:r>
            <a:r>
              <a:rPr lang="en-US" sz="2400" dirty="0" err="1" smtClean="0"/>
              <a:t>cuối</a:t>
            </a:r>
            <a:r>
              <a:rPr lang="en-US" sz="2400" dirty="0" smtClean="0"/>
              <a:t> </a:t>
            </a:r>
            <a:r>
              <a:rPr lang="en-US" sz="2400" dirty="0" err="1" smtClean="0"/>
              <a:t>hàm</a:t>
            </a:r>
            <a:r>
              <a:rPr lang="en-US" sz="2400" dirty="0" smtClean="0"/>
              <a:t>: </a:t>
            </a:r>
            <a:r>
              <a:rPr lang="en-US" sz="2400" dirty="0" err="1" smtClean="0"/>
              <a:t>dòng</a:t>
            </a:r>
            <a:r>
              <a:rPr lang="en-US" sz="2400" dirty="0" smtClean="0"/>
              <a:t> </a:t>
            </a:r>
            <a:r>
              <a:rPr lang="en-US" sz="2400" dirty="0" err="1" smtClean="0"/>
              <a:t>lệnh</a:t>
            </a:r>
            <a:r>
              <a:rPr lang="en-US" sz="2400" dirty="0" smtClean="0"/>
              <a:t>:</a:t>
            </a:r>
            <a:endParaRPr lang="en-US" sz="2400" dirty="0"/>
          </a:p>
          <a:p>
            <a:pPr marL="82296" indent="0">
              <a:buNone/>
            </a:pPr>
            <a:r>
              <a:rPr lang="vi-VN" sz="2800" dirty="0" smtClean="0"/>
              <a:t> </a:t>
            </a:r>
            <a:r>
              <a:rPr lang="en-US" sz="2800" dirty="0" smtClean="0"/>
              <a:t>      </a:t>
            </a:r>
            <a:r>
              <a:rPr lang="vi-VN" sz="2800" dirty="0" smtClean="0"/>
              <a:t>alert</a:t>
            </a:r>
            <a:r>
              <a:rPr lang="vi-VN" sz="2800" dirty="0"/>
              <a:t>("</a:t>
            </a:r>
            <a:r>
              <a:rPr lang="vi-VN" sz="2800" dirty="0">
                <a:solidFill>
                  <a:schemeClr val="accent3"/>
                </a:solidFill>
              </a:rPr>
              <a:t>Thông tin bạn đã được gửi tới server -_-</a:t>
            </a:r>
            <a:r>
              <a:rPr lang="vi-VN" sz="2800" dirty="0"/>
              <a:t>");</a:t>
            </a:r>
          </a:p>
          <a:p>
            <a:pPr marL="82296" indent="0">
              <a:buNone/>
            </a:pPr>
            <a:r>
              <a:rPr lang="en-US" sz="2800" dirty="0">
                <a:solidFill>
                  <a:srgbClr val="00B0F0"/>
                </a:solidFill>
              </a:rPr>
              <a:t> </a:t>
            </a:r>
            <a:r>
              <a:rPr lang="en-US" sz="2800" dirty="0" smtClean="0">
                <a:solidFill>
                  <a:srgbClr val="00B0F0"/>
                </a:solidFill>
              </a:rPr>
              <a:t>         </a:t>
            </a:r>
            <a:r>
              <a:rPr lang="en-US" sz="2800" dirty="0">
                <a:solidFill>
                  <a:srgbClr val="00B0F0"/>
                </a:solidFill>
              </a:rPr>
              <a:t>return true;</a:t>
            </a:r>
            <a:endParaRPr lang="en-US" sz="2400" dirty="0" smtClean="0">
              <a:solidFill>
                <a:srgbClr val="00B0F0"/>
              </a:solidFill>
            </a:endParaRPr>
          </a:p>
          <a:p>
            <a:pPr>
              <a:buFont typeface="Arial" pitchFamily="34" charset="0"/>
              <a:buChar char="•"/>
            </a:pPr>
            <a:r>
              <a:rPr lang="en-US" sz="2400" dirty="0" err="1" smtClean="0"/>
              <a:t>Chèn</a:t>
            </a:r>
            <a:r>
              <a:rPr lang="en-US" sz="2400" dirty="0" smtClean="0"/>
              <a:t> </a:t>
            </a:r>
            <a:r>
              <a:rPr lang="en-US" sz="2400" dirty="0" err="1" smtClean="0"/>
              <a:t>thuộc</a:t>
            </a:r>
            <a:r>
              <a:rPr lang="en-US" sz="2400" dirty="0" smtClean="0"/>
              <a:t> </a:t>
            </a:r>
            <a:r>
              <a:rPr lang="en-US" sz="2400" dirty="0" err="1" smtClean="0"/>
              <a:t>tính</a:t>
            </a:r>
            <a:r>
              <a:rPr lang="en-US" sz="2400" dirty="0" smtClean="0"/>
              <a:t> </a:t>
            </a:r>
            <a:r>
              <a:rPr lang="en-US" sz="2400" dirty="0" err="1" smtClean="0"/>
              <a:t>onsubmit</a:t>
            </a:r>
            <a:r>
              <a:rPr lang="en-US" sz="2400" dirty="0" smtClean="0"/>
              <a:t> =“ </a:t>
            </a:r>
            <a:r>
              <a:rPr lang="en-US" sz="2800" dirty="0" smtClean="0"/>
              <a:t>return </a:t>
            </a:r>
            <a:r>
              <a:rPr lang="en-US" sz="2800" dirty="0" err="1"/>
              <a:t>dangki</a:t>
            </a:r>
            <a:r>
              <a:rPr lang="en-US" sz="2800" dirty="0" smtClean="0"/>
              <a:t>()” </a:t>
            </a:r>
            <a:r>
              <a:rPr lang="en-US" sz="2800" dirty="0" err="1" smtClean="0"/>
              <a:t>vào</a:t>
            </a:r>
            <a:r>
              <a:rPr lang="en-US" sz="2800" dirty="0" smtClean="0"/>
              <a:t> </a:t>
            </a:r>
            <a:r>
              <a:rPr lang="en-US" sz="2800" dirty="0" err="1" smtClean="0"/>
              <a:t>thẻ</a:t>
            </a:r>
            <a:r>
              <a:rPr lang="en-US" sz="2800" dirty="0" smtClean="0"/>
              <a:t> form </a:t>
            </a:r>
            <a:r>
              <a:rPr lang="en-US" sz="2800" dirty="0" err="1" smtClean="0"/>
              <a:t>để</a:t>
            </a:r>
            <a:r>
              <a:rPr lang="en-US" sz="2800" dirty="0" smtClean="0"/>
              <a:t> </a:t>
            </a:r>
            <a:r>
              <a:rPr lang="en-US" sz="2800" dirty="0" err="1" smtClean="0"/>
              <a:t>gửi</a:t>
            </a:r>
            <a:r>
              <a:rPr lang="en-US" sz="2800" dirty="0" smtClean="0"/>
              <a:t> </a:t>
            </a:r>
            <a:r>
              <a:rPr lang="en-US" sz="2800" dirty="0" err="1" smtClean="0"/>
              <a:t>dữ</a:t>
            </a:r>
            <a:r>
              <a:rPr lang="en-US" sz="2800" dirty="0" smtClean="0"/>
              <a:t> </a:t>
            </a:r>
            <a:r>
              <a:rPr lang="en-US" sz="2800" dirty="0" err="1" smtClean="0"/>
              <a:t>liệu</a:t>
            </a:r>
            <a:r>
              <a:rPr lang="en-US" sz="2800" dirty="0"/>
              <a:t> </a:t>
            </a:r>
            <a:r>
              <a:rPr lang="en-US" sz="2800" dirty="0" err="1" smtClean="0"/>
              <a:t>nếu</a:t>
            </a:r>
            <a:r>
              <a:rPr lang="en-US" sz="2800" dirty="0" smtClean="0"/>
              <a:t> </a:t>
            </a:r>
            <a:r>
              <a:rPr lang="en-US" sz="2800" dirty="0" err="1" smtClean="0"/>
              <a:t>hàm</a:t>
            </a:r>
            <a:r>
              <a:rPr lang="en-US" sz="2800" dirty="0" smtClean="0"/>
              <a:t> </a:t>
            </a:r>
            <a:r>
              <a:rPr lang="en-US" sz="2800" dirty="0" err="1" smtClean="0"/>
              <a:t>trả</a:t>
            </a:r>
            <a:r>
              <a:rPr lang="en-US" sz="2800" dirty="0" smtClean="0"/>
              <a:t> </a:t>
            </a:r>
            <a:r>
              <a:rPr lang="en-US" sz="2800" dirty="0" err="1" smtClean="0"/>
              <a:t>về</a:t>
            </a:r>
            <a:r>
              <a:rPr lang="en-US" sz="2800" dirty="0" smtClean="0"/>
              <a:t> true.</a:t>
            </a:r>
            <a:endParaRPr lang="en-US" sz="2400" dirty="0"/>
          </a:p>
        </p:txBody>
      </p:sp>
    </p:spTree>
    <p:extLst>
      <p:ext uri="{BB962C8B-B14F-4D97-AF65-F5344CB8AC3E}">
        <p14:creationId xmlns:p14="http://schemas.microsoft.com/office/powerpoint/2010/main" val="218170701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187624" y="2276872"/>
            <a:ext cx="4464496" cy="5411688"/>
          </a:xfrm>
        </p:spPr>
        <p:txBody>
          <a:bodyPr>
            <a:normAutofit/>
          </a:bodyPr>
          <a:lstStyle/>
          <a:p>
            <a:pPr marL="82296" indent="0">
              <a:buNone/>
            </a:pPr>
            <a:r>
              <a:rPr lang="en-US" sz="1800" dirty="0" err="1">
                <a:solidFill>
                  <a:srgbClr val="FF0000"/>
                </a:solidFill>
              </a:rPr>
              <a:t>var</a:t>
            </a:r>
            <a:r>
              <a:rPr lang="en-US" sz="1800" dirty="0">
                <a:solidFill>
                  <a:srgbClr val="FF0000"/>
                </a:solidFill>
              </a:rPr>
              <a:t> x = </a:t>
            </a:r>
            <a:r>
              <a:rPr lang="en-US" sz="1800" dirty="0" err="1">
                <a:solidFill>
                  <a:srgbClr val="FF0000"/>
                </a:solidFill>
              </a:rPr>
              <a:t>document.getElementById</a:t>
            </a:r>
            <a:r>
              <a:rPr lang="en-US" sz="1800" dirty="0">
                <a:solidFill>
                  <a:srgbClr val="FF0000"/>
                </a:solidFill>
              </a:rPr>
              <a:t>("</a:t>
            </a:r>
            <a:r>
              <a:rPr lang="en-US" sz="1800" dirty="0" err="1">
                <a:solidFill>
                  <a:srgbClr val="FF0000"/>
                </a:solidFill>
              </a:rPr>
              <a:t>mySelect</a:t>
            </a:r>
            <a:r>
              <a:rPr lang="en-US" sz="1800" dirty="0">
                <a:solidFill>
                  <a:srgbClr val="FF0000"/>
                </a:solidFill>
              </a:rPr>
              <a:t>").value; </a:t>
            </a:r>
            <a:r>
              <a:rPr lang="en-US" sz="1800" dirty="0" err="1">
                <a:solidFill>
                  <a:srgbClr val="FF0000"/>
                </a:solidFill>
              </a:rPr>
              <a:t>document.getElementById</a:t>
            </a:r>
            <a:r>
              <a:rPr lang="en-US" sz="1800" dirty="0">
                <a:solidFill>
                  <a:srgbClr val="FF0000"/>
                </a:solidFill>
              </a:rPr>
              <a:t>("demo").</a:t>
            </a:r>
            <a:r>
              <a:rPr lang="en-US" sz="1800" dirty="0" err="1">
                <a:solidFill>
                  <a:srgbClr val="FF0000"/>
                </a:solidFill>
              </a:rPr>
              <a:t>innerHTML</a:t>
            </a:r>
            <a:r>
              <a:rPr lang="en-US" sz="1800" dirty="0">
                <a:solidFill>
                  <a:srgbClr val="FF0000"/>
                </a:solidFill>
              </a:rPr>
              <a:t> = "You selected: " + x</a:t>
            </a:r>
            <a:r>
              <a:rPr lang="en-US" sz="1800" dirty="0" smtClean="0">
                <a:solidFill>
                  <a:srgbClr val="FF0000"/>
                </a:solidFill>
              </a:rPr>
              <a:t>+"$";</a:t>
            </a:r>
          </a:p>
          <a:p>
            <a:pPr marL="82296" indent="0">
              <a:buNone/>
            </a:pPr>
            <a:r>
              <a:rPr lang="en-US" sz="1800" dirty="0" smtClean="0">
                <a:solidFill>
                  <a:srgbClr val="FF0000"/>
                </a:solidFill>
              </a:rPr>
              <a:t> </a:t>
            </a:r>
            <a:r>
              <a:rPr lang="en-US" sz="1800" dirty="0">
                <a:solidFill>
                  <a:srgbClr val="002060"/>
                </a:solidFill>
              </a:rPr>
              <a:t>for (</a:t>
            </a:r>
            <a:r>
              <a:rPr lang="en-US" sz="1800" dirty="0" err="1">
                <a:solidFill>
                  <a:srgbClr val="002060"/>
                </a:solidFill>
              </a:rPr>
              <a:t>var</a:t>
            </a:r>
            <a:r>
              <a:rPr lang="en-US" sz="1800" dirty="0">
                <a:solidFill>
                  <a:srgbClr val="002060"/>
                </a:solidFill>
              </a:rPr>
              <a:t> i=0;i&lt;=</a:t>
            </a:r>
            <a:r>
              <a:rPr lang="en-US" sz="1800" dirty="0" err="1">
                <a:solidFill>
                  <a:srgbClr val="002060"/>
                </a:solidFill>
              </a:rPr>
              <a:t>parseFloat</a:t>
            </a:r>
            <a:r>
              <a:rPr lang="en-US" sz="1800" dirty="0">
                <a:solidFill>
                  <a:srgbClr val="002060"/>
                </a:solidFill>
              </a:rPr>
              <a:t>(x)){ </a:t>
            </a:r>
            <a:r>
              <a:rPr lang="en-US" sz="1800" dirty="0" err="1">
                <a:solidFill>
                  <a:srgbClr val="002060"/>
                </a:solidFill>
              </a:rPr>
              <a:t>document.getElementById</a:t>
            </a:r>
            <a:r>
              <a:rPr lang="en-US" sz="1800" dirty="0">
                <a:solidFill>
                  <a:srgbClr val="002060"/>
                </a:solidFill>
              </a:rPr>
              <a:t>("</a:t>
            </a:r>
            <a:r>
              <a:rPr lang="en-US" sz="1800" dirty="0" err="1">
                <a:solidFill>
                  <a:srgbClr val="002060"/>
                </a:solidFill>
              </a:rPr>
              <a:t>sp</a:t>
            </a:r>
            <a:r>
              <a:rPr lang="en-US" sz="1800" dirty="0">
                <a:solidFill>
                  <a:srgbClr val="002060"/>
                </a:solidFill>
              </a:rPr>
              <a:t>"+i).</a:t>
            </a:r>
            <a:r>
              <a:rPr lang="en-US" sz="1800" dirty="0" err="1">
                <a:solidFill>
                  <a:srgbClr val="002060"/>
                </a:solidFill>
              </a:rPr>
              <a:t>style.display</a:t>
            </a:r>
            <a:r>
              <a:rPr lang="en-US" sz="1800" dirty="0">
                <a:solidFill>
                  <a:srgbClr val="002060"/>
                </a:solidFill>
              </a:rPr>
              <a:t>=""; }else { </a:t>
            </a:r>
            <a:r>
              <a:rPr lang="en-US" sz="1800" dirty="0" err="1">
                <a:solidFill>
                  <a:srgbClr val="002060"/>
                </a:solidFill>
              </a:rPr>
              <a:t>document.getElementById</a:t>
            </a:r>
            <a:r>
              <a:rPr lang="en-US" sz="1800" dirty="0">
                <a:solidFill>
                  <a:srgbClr val="002060"/>
                </a:solidFill>
              </a:rPr>
              <a:t>("</a:t>
            </a:r>
            <a:r>
              <a:rPr lang="en-US" sz="1800" dirty="0" err="1">
                <a:solidFill>
                  <a:srgbClr val="002060"/>
                </a:solidFill>
              </a:rPr>
              <a:t>sp</a:t>
            </a:r>
            <a:r>
              <a:rPr lang="en-US" sz="1800" dirty="0">
                <a:solidFill>
                  <a:srgbClr val="002060"/>
                </a:solidFill>
              </a:rPr>
              <a:t>"+i).</a:t>
            </a:r>
            <a:r>
              <a:rPr lang="en-US" sz="1800" dirty="0" err="1">
                <a:solidFill>
                  <a:srgbClr val="002060"/>
                </a:solidFill>
              </a:rPr>
              <a:t>style.display</a:t>
            </a:r>
            <a:r>
              <a:rPr lang="en-US" sz="1800" dirty="0">
                <a:solidFill>
                  <a:srgbClr val="002060"/>
                </a:solidFill>
              </a:rPr>
              <a:t>="none"; } }</a:t>
            </a:r>
            <a:endParaRPr lang="en-US" sz="1800" dirty="0">
              <a:solidFill>
                <a:srgbClr val="002060"/>
              </a:solidFill>
              <a:latin typeface="Times New Roman" pitchFamily="18" charset="0"/>
              <a:cs typeface="Times New Roman" pitchFamily="18" charset="0"/>
            </a:endParaRPr>
          </a:p>
        </p:txBody>
      </p:sp>
      <p:sp>
        <p:nvSpPr>
          <p:cNvPr id="3" name="TextBox 2"/>
          <p:cNvSpPr txBox="1"/>
          <p:nvPr/>
        </p:nvSpPr>
        <p:spPr>
          <a:xfrm>
            <a:off x="1403648" y="260648"/>
            <a:ext cx="6912768" cy="954107"/>
          </a:xfrm>
          <a:prstGeom prst="rect">
            <a:avLst/>
          </a:prstGeom>
          <a:noFill/>
        </p:spPr>
        <p:txBody>
          <a:bodyPr wrap="square" rtlCol="0">
            <a:spAutoFit/>
          </a:bodyPr>
          <a:lstStyle/>
          <a:p>
            <a:r>
              <a:rPr lang="vi-VN" sz="2800" dirty="0" smtClean="0">
                <a:latin typeface="Times New Roman" pitchFamily="18" charset="0"/>
                <a:cs typeface="Times New Roman" pitchFamily="18" charset="0"/>
              </a:rPr>
              <a:t>Bài 3 </a:t>
            </a:r>
            <a:r>
              <a:rPr lang="vi-VN" sz="2800" dirty="0">
                <a:latin typeface="Times New Roman" pitchFamily="18" charset="0"/>
                <a:cs typeface="Times New Roman" pitchFamily="18" charset="0"/>
              </a:rPr>
              <a:t>: Xây dựng trang web cho phép người dùng đặt hàng </a:t>
            </a:r>
            <a:r>
              <a:rPr lang="vi-VN"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4" name="TextBox 3"/>
          <p:cNvSpPr txBox="1"/>
          <p:nvPr/>
        </p:nvSpPr>
        <p:spPr>
          <a:xfrm>
            <a:off x="6007501" y="5077632"/>
            <a:ext cx="3028995"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latin typeface="Times New Roman" pitchFamily="18" charset="0"/>
                <a:cs typeface="Times New Roman" pitchFamily="18" charset="0"/>
              </a:rPr>
              <a:t> </a:t>
            </a:r>
            <a:r>
              <a:rPr lang="vi-VN" sz="2000" dirty="0" smtClean="0">
                <a:latin typeface="Times New Roman" pitchFamily="18" charset="0"/>
                <a:cs typeface="Times New Roman" pitchFamily="18" charset="0"/>
              </a:rPr>
              <a:t>Lệnh dùng để ẩn các thẻ &lt;Option&gt; trong thanh Mức Giá trong phần HTML .</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cxnSp>
        <p:nvCxnSpPr>
          <p:cNvPr id="7" name="Straight Arrow Connector 6"/>
          <p:cNvCxnSpPr/>
          <p:nvPr/>
        </p:nvCxnSpPr>
        <p:spPr>
          <a:xfrm flipH="1" flipV="1">
            <a:off x="5724128" y="4437112"/>
            <a:ext cx="1368152" cy="6405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6012160" y="1844824"/>
            <a:ext cx="3024336"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smtClean="0">
                <a:latin typeface="Times New Roman" pitchFamily="18" charset="0"/>
                <a:cs typeface="Times New Roman" pitchFamily="18" charset="0"/>
              </a:rPr>
              <a:t>Lệnh dùng để hiển thị mặt hàng có mức giá phù hợp.</a:t>
            </a:r>
            <a:endParaRPr lang="en-US" sz="20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Nếu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giá</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trị</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lựa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chọn</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giá</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trị</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của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tiền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trong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thẻ</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thì</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sẽ</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hiển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thị</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ngược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lại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thì</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không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hiển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thị</a:t>
            </a:r>
            <a:r>
              <a:rPr lang="vi-VN" sz="2000"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cxnSp>
        <p:nvCxnSpPr>
          <p:cNvPr id="13" name="Straight Arrow Connector 12"/>
          <p:cNvCxnSpPr/>
          <p:nvPr/>
        </p:nvCxnSpPr>
        <p:spPr>
          <a:xfrm flipH="1">
            <a:off x="5013606" y="2204864"/>
            <a:ext cx="1008112" cy="3722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1291714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inVertical)">
                                      <p:cBhvr>
                                        <p:cTn id="15" dur="500"/>
                                        <p:tgtEl>
                                          <p:spTgt spid="13"/>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par>
                                <p:cTn id="19" presetID="16" presetClass="entr" presetSubtype="21"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arn(inVertical)">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1639" y="692696"/>
            <a:ext cx="4013561" cy="4896544"/>
          </a:xfrm>
        </p:spPr>
        <p:txBody>
          <a:bodyPr>
            <a:noAutofit/>
          </a:bodyPr>
          <a:lstStyle/>
          <a:p>
            <a:pPr marL="82296" indent="0">
              <a:lnSpc>
                <a:spcPct val="150000"/>
              </a:lnSpc>
              <a:buNone/>
            </a:pPr>
            <a:r>
              <a:rPr lang="en-US" sz="1500" dirty="0" err="1" smtClean="0">
                <a:solidFill>
                  <a:srgbClr val="C00000"/>
                </a:solidFill>
                <a:latin typeface="Times New Roman" pitchFamily="18" charset="0"/>
                <a:cs typeface="Times New Roman" pitchFamily="18" charset="0"/>
              </a:rPr>
              <a:t>var</a:t>
            </a:r>
            <a:r>
              <a:rPr lang="en-US" sz="1500" dirty="0" smtClean="0">
                <a:solidFill>
                  <a:srgbClr val="C00000"/>
                </a:solidFill>
                <a:latin typeface="Times New Roman" pitchFamily="18" charset="0"/>
                <a:cs typeface="Times New Roman" pitchFamily="18" charset="0"/>
              </a:rPr>
              <a:t> </a:t>
            </a:r>
            <a:r>
              <a:rPr lang="en-US" sz="1500" dirty="0">
                <a:solidFill>
                  <a:srgbClr val="C00000"/>
                </a:solidFill>
                <a:latin typeface="Times New Roman" pitchFamily="18" charset="0"/>
                <a:cs typeface="Times New Roman" pitchFamily="18" charset="0"/>
              </a:rPr>
              <a:t>check=</a:t>
            </a:r>
            <a:r>
              <a:rPr lang="en-US" sz="1500" dirty="0" err="1">
                <a:solidFill>
                  <a:srgbClr val="C00000"/>
                </a:solidFill>
                <a:latin typeface="Times New Roman" pitchFamily="18" charset="0"/>
                <a:cs typeface="Times New Roman" pitchFamily="18" charset="0"/>
              </a:rPr>
              <a:t>document.getElementById</a:t>
            </a:r>
            <a:r>
              <a:rPr lang="en-US" sz="1500" dirty="0">
                <a:solidFill>
                  <a:srgbClr val="C00000"/>
                </a:solidFill>
                <a:latin typeface="Times New Roman" pitchFamily="18" charset="0"/>
                <a:cs typeface="Times New Roman" pitchFamily="18" charset="0"/>
              </a:rPr>
              <a:t>("</a:t>
            </a:r>
            <a:r>
              <a:rPr lang="en-US" sz="1500" dirty="0" err="1">
                <a:solidFill>
                  <a:srgbClr val="C00000"/>
                </a:solidFill>
                <a:latin typeface="Times New Roman" pitchFamily="18" charset="0"/>
                <a:cs typeface="Times New Roman" pitchFamily="18" charset="0"/>
              </a:rPr>
              <a:t>check"+i</a:t>
            </a:r>
            <a:r>
              <a:rPr lang="en-US" sz="1500" dirty="0">
                <a:solidFill>
                  <a:srgbClr val="C00000"/>
                </a:solidFill>
                <a:latin typeface="Times New Roman" pitchFamily="18" charset="0"/>
                <a:cs typeface="Times New Roman" pitchFamily="18" charset="0"/>
              </a:rPr>
              <a:t>); </a:t>
            </a:r>
            <a:r>
              <a:rPr lang="en-US" sz="1500" dirty="0" err="1">
                <a:solidFill>
                  <a:srgbClr val="C00000"/>
                </a:solidFill>
                <a:latin typeface="Times New Roman" pitchFamily="18" charset="0"/>
                <a:cs typeface="Times New Roman" pitchFamily="18" charset="0"/>
              </a:rPr>
              <a:t>var</a:t>
            </a:r>
            <a:r>
              <a:rPr lang="vi-VN" sz="1500" dirty="0">
                <a:solidFill>
                  <a:srgbClr val="C00000"/>
                </a:solidFill>
                <a:latin typeface="Times New Roman" pitchFamily="18" charset="0"/>
                <a:cs typeface="Times New Roman" pitchFamily="18" charset="0"/>
              </a:rPr>
              <a:t> </a:t>
            </a:r>
            <a:r>
              <a:rPr lang="en-US" sz="1500" dirty="0" err="1">
                <a:solidFill>
                  <a:srgbClr val="C00000"/>
                </a:solidFill>
                <a:latin typeface="Times New Roman" pitchFamily="18" charset="0"/>
                <a:cs typeface="Times New Roman" pitchFamily="18" charset="0"/>
              </a:rPr>
              <a:t>thanhtien</a:t>
            </a:r>
            <a:r>
              <a:rPr lang="en-US" sz="1500" dirty="0">
                <a:solidFill>
                  <a:srgbClr val="C00000"/>
                </a:solidFill>
                <a:latin typeface="Times New Roman" pitchFamily="18" charset="0"/>
                <a:cs typeface="Times New Roman" pitchFamily="18" charset="0"/>
              </a:rPr>
              <a:t>=</a:t>
            </a:r>
            <a:r>
              <a:rPr lang="en-US" sz="1500" dirty="0" err="1">
                <a:solidFill>
                  <a:srgbClr val="C00000"/>
                </a:solidFill>
                <a:latin typeface="Times New Roman" pitchFamily="18" charset="0"/>
                <a:cs typeface="Times New Roman" pitchFamily="18" charset="0"/>
              </a:rPr>
              <a:t>document.getElementById</a:t>
            </a:r>
            <a:r>
              <a:rPr lang="en-US" sz="1500" dirty="0">
                <a:solidFill>
                  <a:srgbClr val="C00000"/>
                </a:solidFill>
                <a:latin typeface="Times New Roman" pitchFamily="18" charset="0"/>
                <a:cs typeface="Times New Roman" pitchFamily="18" charset="0"/>
              </a:rPr>
              <a:t>("</a:t>
            </a:r>
            <a:r>
              <a:rPr lang="en-US" sz="1500" dirty="0" err="1">
                <a:solidFill>
                  <a:srgbClr val="C00000"/>
                </a:solidFill>
                <a:latin typeface="Times New Roman" pitchFamily="18" charset="0"/>
                <a:cs typeface="Times New Roman" pitchFamily="18" charset="0"/>
              </a:rPr>
              <a:t>thanhtien</a:t>
            </a:r>
            <a:r>
              <a:rPr lang="en-US" sz="1500" dirty="0">
                <a:solidFill>
                  <a:srgbClr val="C00000"/>
                </a:solidFill>
                <a:latin typeface="Times New Roman" pitchFamily="18" charset="0"/>
                <a:cs typeface="Times New Roman" pitchFamily="18" charset="0"/>
              </a:rPr>
              <a:t>").</a:t>
            </a:r>
            <a:r>
              <a:rPr lang="en-US" sz="1500" dirty="0" err="1">
                <a:solidFill>
                  <a:srgbClr val="C00000"/>
                </a:solidFill>
                <a:latin typeface="Times New Roman" pitchFamily="18" charset="0"/>
                <a:cs typeface="Times New Roman" pitchFamily="18" charset="0"/>
              </a:rPr>
              <a:t>innerText</a:t>
            </a:r>
            <a:r>
              <a:rPr lang="en-US" sz="1500" dirty="0">
                <a:solidFill>
                  <a:srgbClr val="C00000"/>
                </a:solidFill>
                <a:latin typeface="Times New Roman" pitchFamily="18" charset="0"/>
                <a:cs typeface="Times New Roman" pitchFamily="18" charset="0"/>
              </a:rPr>
              <a:t>; if (</a:t>
            </a:r>
            <a:r>
              <a:rPr lang="en-US" sz="1500" dirty="0" err="1">
                <a:solidFill>
                  <a:srgbClr val="C00000"/>
                </a:solidFill>
                <a:latin typeface="Times New Roman" pitchFamily="18" charset="0"/>
                <a:cs typeface="Times New Roman" pitchFamily="18" charset="0"/>
              </a:rPr>
              <a:t>check.checked</a:t>
            </a:r>
            <a:r>
              <a:rPr lang="en-US" sz="1500" dirty="0">
                <a:solidFill>
                  <a:srgbClr val="C00000"/>
                </a:solidFill>
                <a:latin typeface="Times New Roman" pitchFamily="18" charset="0"/>
                <a:cs typeface="Times New Roman" pitchFamily="18" charset="0"/>
              </a:rPr>
              <a:t>){ </a:t>
            </a:r>
            <a:r>
              <a:rPr lang="en-US" sz="1500" dirty="0" err="1">
                <a:solidFill>
                  <a:srgbClr val="C00000"/>
                </a:solidFill>
                <a:latin typeface="Times New Roman" pitchFamily="18" charset="0"/>
                <a:cs typeface="Times New Roman" pitchFamily="18" charset="0"/>
              </a:rPr>
              <a:t>var</a:t>
            </a:r>
            <a:r>
              <a:rPr lang="en-US" sz="1500" dirty="0">
                <a:solidFill>
                  <a:srgbClr val="C00000"/>
                </a:solidFill>
                <a:latin typeface="Times New Roman" pitchFamily="18" charset="0"/>
                <a:cs typeface="Times New Roman" pitchFamily="18" charset="0"/>
              </a:rPr>
              <a:t> </a:t>
            </a:r>
            <a:r>
              <a:rPr lang="en-US" sz="1500" dirty="0" err="1">
                <a:solidFill>
                  <a:srgbClr val="C00000"/>
                </a:solidFill>
                <a:latin typeface="Times New Roman" pitchFamily="18" charset="0"/>
                <a:cs typeface="Times New Roman" pitchFamily="18" charset="0"/>
              </a:rPr>
              <a:t>gia</a:t>
            </a:r>
            <a:r>
              <a:rPr lang="en-US" sz="1500" dirty="0">
                <a:solidFill>
                  <a:srgbClr val="C00000"/>
                </a:solidFill>
                <a:latin typeface="Times New Roman" pitchFamily="18" charset="0"/>
                <a:cs typeface="Times New Roman" pitchFamily="18" charset="0"/>
              </a:rPr>
              <a:t>=</a:t>
            </a:r>
            <a:r>
              <a:rPr lang="en-US" sz="1500" dirty="0" err="1">
                <a:solidFill>
                  <a:srgbClr val="C00000"/>
                </a:solidFill>
                <a:latin typeface="Times New Roman" pitchFamily="18" charset="0"/>
                <a:cs typeface="Times New Roman" pitchFamily="18" charset="0"/>
              </a:rPr>
              <a:t>document.getElementById</a:t>
            </a:r>
            <a:r>
              <a:rPr lang="en-US" sz="1500" dirty="0">
                <a:solidFill>
                  <a:srgbClr val="C00000"/>
                </a:solidFill>
                <a:latin typeface="Times New Roman" pitchFamily="18" charset="0"/>
                <a:cs typeface="Times New Roman" pitchFamily="18" charset="0"/>
              </a:rPr>
              <a:t>("</a:t>
            </a:r>
            <a:r>
              <a:rPr lang="en-US" sz="1500" dirty="0" err="1">
                <a:solidFill>
                  <a:srgbClr val="C00000"/>
                </a:solidFill>
                <a:latin typeface="Times New Roman" pitchFamily="18" charset="0"/>
                <a:cs typeface="Times New Roman" pitchFamily="18" charset="0"/>
              </a:rPr>
              <a:t>pro"+i</a:t>
            </a:r>
            <a:r>
              <a:rPr lang="en-US" sz="1500" dirty="0">
                <a:solidFill>
                  <a:srgbClr val="C00000"/>
                </a:solidFill>
                <a:latin typeface="Times New Roman" pitchFamily="18" charset="0"/>
                <a:cs typeface="Times New Roman" pitchFamily="18" charset="0"/>
              </a:rPr>
              <a:t>).</a:t>
            </a:r>
            <a:r>
              <a:rPr lang="en-US" sz="1500" dirty="0" err="1">
                <a:solidFill>
                  <a:srgbClr val="C00000"/>
                </a:solidFill>
                <a:latin typeface="Times New Roman" pitchFamily="18" charset="0"/>
                <a:cs typeface="Times New Roman" pitchFamily="18" charset="0"/>
              </a:rPr>
              <a:t>innerText</a:t>
            </a:r>
            <a:r>
              <a:rPr lang="en-US" sz="1500" dirty="0">
                <a:solidFill>
                  <a:srgbClr val="C00000"/>
                </a:solidFill>
                <a:latin typeface="Times New Roman" pitchFamily="18" charset="0"/>
                <a:cs typeface="Times New Roman" pitchFamily="18" charset="0"/>
              </a:rPr>
              <a:t>; </a:t>
            </a:r>
            <a:r>
              <a:rPr lang="en-US" sz="1500" dirty="0" err="1">
                <a:solidFill>
                  <a:srgbClr val="C00000"/>
                </a:solidFill>
                <a:latin typeface="Times New Roman" pitchFamily="18" charset="0"/>
                <a:cs typeface="Times New Roman" pitchFamily="18" charset="0"/>
              </a:rPr>
              <a:t>var</a:t>
            </a:r>
            <a:r>
              <a:rPr lang="en-US" sz="1500" dirty="0">
                <a:solidFill>
                  <a:srgbClr val="C00000"/>
                </a:solidFill>
                <a:latin typeface="Times New Roman" pitchFamily="18" charset="0"/>
                <a:cs typeface="Times New Roman" pitchFamily="18" charset="0"/>
              </a:rPr>
              <a:t> </a:t>
            </a:r>
            <a:r>
              <a:rPr lang="en-US" sz="1500" dirty="0" err="1">
                <a:solidFill>
                  <a:srgbClr val="C00000"/>
                </a:solidFill>
                <a:latin typeface="Times New Roman" pitchFamily="18" charset="0"/>
                <a:cs typeface="Times New Roman" pitchFamily="18" charset="0"/>
              </a:rPr>
              <a:t>soLuong</a:t>
            </a:r>
            <a:r>
              <a:rPr lang="en-US" sz="1500" dirty="0">
                <a:solidFill>
                  <a:srgbClr val="C00000"/>
                </a:solidFill>
                <a:latin typeface="Times New Roman" pitchFamily="18" charset="0"/>
                <a:cs typeface="Times New Roman" pitchFamily="18" charset="0"/>
              </a:rPr>
              <a:t>=</a:t>
            </a:r>
            <a:r>
              <a:rPr lang="en-US" sz="1500" dirty="0" err="1">
                <a:solidFill>
                  <a:srgbClr val="C00000"/>
                </a:solidFill>
                <a:latin typeface="Times New Roman" pitchFamily="18" charset="0"/>
                <a:cs typeface="Times New Roman" pitchFamily="18" charset="0"/>
              </a:rPr>
              <a:t>document.getElementById</a:t>
            </a:r>
            <a:r>
              <a:rPr lang="en-US" sz="1500" dirty="0">
                <a:solidFill>
                  <a:srgbClr val="C00000"/>
                </a:solidFill>
                <a:latin typeface="Times New Roman" pitchFamily="18" charset="0"/>
                <a:cs typeface="Times New Roman" pitchFamily="18" charset="0"/>
              </a:rPr>
              <a:t>("</a:t>
            </a:r>
            <a:r>
              <a:rPr lang="en-US" sz="1500" dirty="0" err="1">
                <a:solidFill>
                  <a:srgbClr val="C00000"/>
                </a:solidFill>
                <a:latin typeface="Times New Roman" pitchFamily="18" charset="0"/>
                <a:cs typeface="Times New Roman" pitchFamily="18" charset="0"/>
              </a:rPr>
              <a:t>qty</a:t>
            </a:r>
            <a:r>
              <a:rPr lang="en-US" sz="1500" dirty="0">
                <a:solidFill>
                  <a:srgbClr val="C00000"/>
                </a:solidFill>
                <a:latin typeface="Times New Roman" pitchFamily="18" charset="0"/>
                <a:cs typeface="Times New Roman" pitchFamily="18" charset="0"/>
              </a:rPr>
              <a:t>"+i).value; if(</a:t>
            </a:r>
            <a:r>
              <a:rPr lang="en-US" sz="1500" dirty="0" err="1">
                <a:solidFill>
                  <a:srgbClr val="C00000"/>
                </a:solidFill>
                <a:latin typeface="Times New Roman" pitchFamily="18" charset="0"/>
                <a:cs typeface="Times New Roman" pitchFamily="18" charset="0"/>
              </a:rPr>
              <a:t>soLuong</a:t>
            </a:r>
            <a:r>
              <a:rPr lang="en-US" sz="1500" dirty="0">
                <a:solidFill>
                  <a:srgbClr val="C00000"/>
                </a:solidFill>
                <a:latin typeface="Times New Roman" pitchFamily="18" charset="0"/>
                <a:cs typeface="Times New Roman" pitchFamily="18" charset="0"/>
              </a:rPr>
              <a:t>!=""){ </a:t>
            </a:r>
            <a:r>
              <a:rPr lang="en-US" sz="1500" dirty="0" err="1">
                <a:solidFill>
                  <a:srgbClr val="C00000"/>
                </a:solidFill>
                <a:latin typeface="Times New Roman" pitchFamily="18" charset="0"/>
                <a:cs typeface="Times New Roman" pitchFamily="18" charset="0"/>
              </a:rPr>
              <a:t>document.getElementById</a:t>
            </a:r>
            <a:r>
              <a:rPr lang="en-US" sz="1500" dirty="0">
                <a:solidFill>
                  <a:srgbClr val="C00000"/>
                </a:solidFill>
                <a:latin typeface="Times New Roman" pitchFamily="18" charset="0"/>
                <a:cs typeface="Times New Roman" pitchFamily="18" charset="0"/>
              </a:rPr>
              <a:t>("</a:t>
            </a:r>
            <a:r>
              <a:rPr lang="en-US" sz="1500" dirty="0" err="1">
                <a:solidFill>
                  <a:srgbClr val="C00000"/>
                </a:solidFill>
                <a:latin typeface="Times New Roman" pitchFamily="18" charset="0"/>
                <a:cs typeface="Times New Roman" pitchFamily="18" charset="0"/>
              </a:rPr>
              <a:t>amount"+i</a:t>
            </a:r>
            <a:r>
              <a:rPr lang="en-US" sz="1500" dirty="0">
                <a:solidFill>
                  <a:srgbClr val="C00000"/>
                </a:solidFill>
                <a:latin typeface="Times New Roman" pitchFamily="18" charset="0"/>
                <a:cs typeface="Times New Roman" pitchFamily="18" charset="0"/>
              </a:rPr>
              <a:t>).</a:t>
            </a:r>
            <a:r>
              <a:rPr lang="en-US" sz="1500" dirty="0" err="1">
                <a:solidFill>
                  <a:srgbClr val="C00000"/>
                </a:solidFill>
                <a:latin typeface="Times New Roman" pitchFamily="18" charset="0"/>
                <a:cs typeface="Times New Roman" pitchFamily="18" charset="0"/>
              </a:rPr>
              <a:t>innerText</a:t>
            </a:r>
            <a:r>
              <a:rPr lang="en-US" sz="1500" dirty="0">
                <a:solidFill>
                  <a:srgbClr val="C00000"/>
                </a:solidFill>
                <a:latin typeface="Times New Roman" pitchFamily="18" charset="0"/>
                <a:cs typeface="Times New Roman" pitchFamily="18" charset="0"/>
              </a:rPr>
              <a:t>=</a:t>
            </a:r>
            <a:r>
              <a:rPr lang="en-US" sz="1500" dirty="0" err="1">
                <a:solidFill>
                  <a:srgbClr val="C00000"/>
                </a:solidFill>
                <a:latin typeface="Times New Roman" pitchFamily="18" charset="0"/>
                <a:cs typeface="Times New Roman" pitchFamily="18" charset="0"/>
              </a:rPr>
              <a:t>parseFloat</a:t>
            </a:r>
            <a:r>
              <a:rPr lang="en-US" sz="1500" dirty="0">
                <a:solidFill>
                  <a:srgbClr val="C00000"/>
                </a:solidFill>
                <a:latin typeface="Times New Roman" pitchFamily="18" charset="0"/>
                <a:cs typeface="Times New Roman" pitchFamily="18" charset="0"/>
              </a:rPr>
              <a:t>(</a:t>
            </a:r>
            <a:r>
              <a:rPr lang="en-US" sz="1500" dirty="0" err="1">
                <a:solidFill>
                  <a:srgbClr val="C00000"/>
                </a:solidFill>
                <a:latin typeface="Times New Roman" pitchFamily="18" charset="0"/>
                <a:cs typeface="Times New Roman" pitchFamily="18" charset="0"/>
              </a:rPr>
              <a:t>gia</a:t>
            </a:r>
            <a:r>
              <a:rPr lang="en-US" sz="1500" dirty="0">
                <a:solidFill>
                  <a:srgbClr val="C00000"/>
                </a:solidFill>
                <a:latin typeface="Times New Roman" pitchFamily="18" charset="0"/>
                <a:cs typeface="Times New Roman" pitchFamily="18" charset="0"/>
              </a:rPr>
              <a:t>)*</a:t>
            </a:r>
            <a:r>
              <a:rPr lang="en-US" sz="1500" dirty="0" err="1">
                <a:solidFill>
                  <a:srgbClr val="C00000"/>
                </a:solidFill>
                <a:latin typeface="Times New Roman" pitchFamily="18" charset="0"/>
                <a:cs typeface="Times New Roman" pitchFamily="18" charset="0"/>
              </a:rPr>
              <a:t>parseFloat</a:t>
            </a:r>
            <a:r>
              <a:rPr lang="en-US" sz="1500" dirty="0">
                <a:solidFill>
                  <a:srgbClr val="C00000"/>
                </a:solidFill>
                <a:latin typeface="Times New Roman" pitchFamily="18" charset="0"/>
                <a:cs typeface="Times New Roman" pitchFamily="18" charset="0"/>
              </a:rPr>
              <a:t>(</a:t>
            </a:r>
            <a:r>
              <a:rPr lang="en-US" sz="1500" dirty="0" err="1">
                <a:solidFill>
                  <a:srgbClr val="C00000"/>
                </a:solidFill>
                <a:latin typeface="Times New Roman" pitchFamily="18" charset="0"/>
                <a:cs typeface="Times New Roman" pitchFamily="18" charset="0"/>
              </a:rPr>
              <a:t>soLuong</a:t>
            </a:r>
            <a:r>
              <a:rPr lang="en-US" sz="1500" dirty="0">
                <a:solidFill>
                  <a:srgbClr val="C00000"/>
                </a:solidFill>
                <a:latin typeface="Times New Roman" pitchFamily="18" charset="0"/>
                <a:cs typeface="Times New Roman" pitchFamily="18" charset="0"/>
              </a:rPr>
              <a:t>); } }else { </a:t>
            </a:r>
            <a:r>
              <a:rPr lang="en-US" sz="1500" dirty="0" err="1">
                <a:solidFill>
                  <a:srgbClr val="C00000"/>
                </a:solidFill>
                <a:latin typeface="Times New Roman" pitchFamily="18" charset="0"/>
                <a:cs typeface="Times New Roman" pitchFamily="18" charset="0"/>
              </a:rPr>
              <a:t>document.getElementById</a:t>
            </a:r>
            <a:r>
              <a:rPr lang="en-US" sz="1500" dirty="0">
                <a:solidFill>
                  <a:srgbClr val="C00000"/>
                </a:solidFill>
                <a:latin typeface="Times New Roman" pitchFamily="18" charset="0"/>
                <a:cs typeface="Times New Roman" pitchFamily="18" charset="0"/>
              </a:rPr>
              <a:t>("</a:t>
            </a:r>
            <a:r>
              <a:rPr lang="en-US" sz="1500" dirty="0" err="1">
                <a:solidFill>
                  <a:srgbClr val="C00000"/>
                </a:solidFill>
                <a:latin typeface="Times New Roman" pitchFamily="18" charset="0"/>
                <a:cs typeface="Times New Roman" pitchFamily="18" charset="0"/>
              </a:rPr>
              <a:t>amount"+i</a:t>
            </a:r>
            <a:r>
              <a:rPr lang="en-US" sz="1500" dirty="0">
                <a:solidFill>
                  <a:srgbClr val="C00000"/>
                </a:solidFill>
                <a:latin typeface="Times New Roman" pitchFamily="18" charset="0"/>
                <a:cs typeface="Times New Roman" pitchFamily="18" charset="0"/>
              </a:rPr>
              <a:t>).</a:t>
            </a:r>
            <a:r>
              <a:rPr lang="en-US" sz="1500" dirty="0" err="1">
                <a:solidFill>
                  <a:srgbClr val="C00000"/>
                </a:solidFill>
                <a:latin typeface="Times New Roman" pitchFamily="18" charset="0"/>
                <a:cs typeface="Times New Roman" pitchFamily="18" charset="0"/>
              </a:rPr>
              <a:t>innerText</a:t>
            </a:r>
            <a:r>
              <a:rPr lang="en-US" sz="1500" dirty="0">
                <a:solidFill>
                  <a:srgbClr val="C00000"/>
                </a:solidFill>
                <a:latin typeface="Times New Roman" pitchFamily="18" charset="0"/>
                <a:cs typeface="Times New Roman" pitchFamily="18" charset="0"/>
              </a:rPr>
              <a:t>=0; } </a:t>
            </a:r>
            <a:r>
              <a:rPr lang="en-US" sz="1500" dirty="0" err="1">
                <a:solidFill>
                  <a:srgbClr val="C00000"/>
                </a:solidFill>
                <a:latin typeface="Times New Roman" pitchFamily="18" charset="0"/>
                <a:cs typeface="Times New Roman" pitchFamily="18" charset="0"/>
              </a:rPr>
              <a:t>Tongtien</a:t>
            </a:r>
            <a:r>
              <a:rPr lang="en-US" sz="1500" dirty="0">
                <a:solidFill>
                  <a:srgbClr val="C00000"/>
                </a:solidFill>
                <a:latin typeface="Times New Roman" pitchFamily="18" charset="0"/>
                <a:cs typeface="Times New Roman" pitchFamily="18" charset="0"/>
              </a:rPr>
              <a:t>(); }</a:t>
            </a:r>
          </a:p>
        </p:txBody>
      </p:sp>
      <p:sp>
        <p:nvSpPr>
          <p:cNvPr id="2" name="TextBox 1"/>
          <p:cNvSpPr txBox="1"/>
          <p:nvPr/>
        </p:nvSpPr>
        <p:spPr>
          <a:xfrm>
            <a:off x="6084168" y="764704"/>
            <a:ext cx="2539317"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vi-VN" dirty="0" smtClean="0"/>
              <a:t>Sử dụng lệnh checked  nếu đã kích vào ô check nó sẽ kích hoạt ô nhập số lượng của hàng tương ứng, nếu bỏ check nó sẽ vô hiệu hóa ô nhập số lượng và xóa thành tiền.</a:t>
            </a:r>
            <a:endParaRPr lang="en-US" dirty="0"/>
          </a:p>
        </p:txBody>
      </p:sp>
      <p:cxnSp>
        <p:nvCxnSpPr>
          <p:cNvPr id="7" name="Straight Arrow Connector 6"/>
          <p:cNvCxnSpPr/>
          <p:nvPr/>
        </p:nvCxnSpPr>
        <p:spPr>
          <a:xfrm flipH="1">
            <a:off x="5004048" y="1965033"/>
            <a:ext cx="1080120" cy="38384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6300193" y="3314015"/>
            <a:ext cx="2323292"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vi-VN" dirty="0" smtClean="0"/>
              <a:t>Nếu số lượng khác Rỗng sẽ thực hiện tính tổng của hàng đó và ngược lại tổng sẽ là 0. Sau đó xuất tổng tiền trong hàm Tongtien() .</a:t>
            </a:r>
            <a:endParaRPr lang="en-US" dirty="0"/>
          </a:p>
        </p:txBody>
      </p:sp>
      <p:cxnSp>
        <p:nvCxnSpPr>
          <p:cNvPr id="10" name="Straight Arrow Connector 9"/>
          <p:cNvCxnSpPr>
            <a:stCxn id="8" idx="1"/>
          </p:cNvCxnSpPr>
          <p:nvPr/>
        </p:nvCxnSpPr>
        <p:spPr>
          <a:xfrm flipH="1" flipV="1">
            <a:off x="5292080" y="4221088"/>
            <a:ext cx="1008113" cy="1085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714733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par>
                                <p:cTn id="13" presetID="16" presetClass="entr" presetSubtype="21"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par>
                                <p:cTn id="16" presetID="16" presetClass="entr" presetSubtype="21"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arn(inVertical)">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1640" y="332656"/>
            <a:ext cx="3528392" cy="6336704"/>
          </a:xfrm>
        </p:spPr>
        <p:txBody>
          <a:bodyPr>
            <a:normAutofit fontScale="62500" lnSpcReduction="20000"/>
          </a:bodyPr>
          <a:lstStyle/>
          <a:p>
            <a:pPr marL="82296" indent="0">
              <a:buNone/>
            </a:pPr>
            <a:r>
              <a:rPr lang="en-US" dirty="0" smtClean="0">
                <a:solidFill>
                  <a:srgbClr val="C00000"/>
                </a:solidFill>
                <a:latin typeface="Times New Roman" pitchFamily="18" charset="0"/>
                <a:cs typeface="Times New Roman" pitchFamily="18" charset="0"/>
              </a:rPr>
              <a:t>           </a:t>
            </a:r>
            <a:r>
              <a:rPr lang="vi-VN" dirty="0" smtClean="0">
                <a:solidFill>
                  <a:srgbClr val="C00000"/>
                </a:solidFill>
                <a:latin typeface="Times New Roman" pitchFamily="18" charset="0"/>
                <a:cs typeface="Times New Roman" pitchFamily="18" charset="0"/>
              </a:rPr>
              <a:t>{</a:t>
            </a:r>
            <a:r>
              <a:rPr lang="en-US" dirty="0" smtClean="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tt</a:t>
            </a:r>
            <a:r>
              <a:rPr lang="en-US" dirty="0">
                <a:solidFill>
                  <a:srgbClr val="C00000"/>
                </a:solidFill>
                <a:latin typeface="Times New Roman" pitchFamily="18" charset="0"/>
                <a:cs typeface="Times New Roman" pitchFamily="18" charset="0"/>
              </a:rPr>
              <a:t>=0;</a:t>
            </a:r>
          </a:p>
          <a:p>
            <a:pPr marL="82296" indent="0">
              <a:buNone/>
            </a:pPr>
            <a:r>
              <a:rPr lang="en-US" dirty="0">
                <a:solidFill>
                  <a:srgbClr val="C00000"/>
                </a:solidFill>
                <a:latin typeface="Times New Roman" pitchFamily="18" charset="0"/>
                <a:cs typeface="Times New Roman" pitchFamily="18" charset="0"/>
              </a:rPr>
              <a:t>                      for (</a:t>
            </a:r>
            <a:r>
              <a:rPr lang="en-US" dirty="0" err="1">
                <a:solidFill>
                  <a:srgbClr val="C00000"/>
                </a:solidFill>
                <a:latin typeface="Times New Roman" pitchFamily="18" charset="0"/>
                <a:cs typeface="Times New Roman" pitchFamily="18" charset="0"/>
              </a:rPr>
              <a:t>var</a:t>
            </a:r>
            <a:r>
              <a:rPr lang="en-US" dirty="0">
                <a:solidFill>
                  <a:srgbClr val="C00000"/>
                </a:solidFill>
                <a:latin typeface="Times New Roman" pitchFamily="18" charset="0"/>
                <a:cs typeface="Times New Roman" pitchFamily="18" charset="0"/>
              </a:rPr>
              <a:t> i=0;i&lt;7;i++){</a:t>
            </a:r>
          </a:p>
          <a:p>
            <a:pPr marL="82296" indent="0">
              <a:buNone/>
            </a:pP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var</a:t>
            </a:r>
            <a:r>
              <a:rPr lang="en-US" dirty="0">
                <a:solidFill>
                  <a:srgbClr val="C00000"/>
                </a:solidFill>
                <a:latin typeface="Times New Roman" pitchFamily="18" charset="0"/>
                <a:cs typeface="Times New Roman" pitchFamily="18" charset="0"/>
              </a:rPr>
              <a:t> check=</a:t>
            </a:r>
            <a:r>
              <a:rPr lang="en-US" dirty="0" err="1">
                <a:solidFill>
                  <a:srgbClr val="C00000"/>
                </a:solidFill>
                <a:latin typeface="Times New Roman" pitchFamily="18" charset="0"/>
                <a:cs typeface="Times New Roman" pitchFamily="18" charset="0"/>
              </a:rPr>
              <a:t>document.getElementById</a:t>
            </a:r>
            <a:r>
              <a:rPr lang="en-US" dirty="0">
                <a:solidFill>
                  <a:srgbClr val="C00000"/>
                </a:solidFill>
                <a:latin typeface="Times New Roman" pitchFamily="18" charset="0"/>
                <a:cs typeface="Times New Roman" pitchFamily="18" charset="0"/>
              </a:rPr>
              <a:t>("</a:t>
            </a:r>
            <a:r>
              <a:rPr lang="en-US" dirty="0" err="1">
                <a:solidFill>
                  <a:srgbClr val="C00000"/>
                </a:solidFill>
                <a:latin typeface="Times New Roman" pitchFamily="18" charset="0"/>
                <a:cs typeface="Times New Roman" pitchFamily="18" charset="0"/>
              </a:rPr>
              <a:t>check"+i</a:t>
            </a:r>
            <a:r>
              <a:rPr lang="en-US" dirty="0">
                <a:solidFill>
                  <a:srgbClr val="C00000"/>
                </a:solidFill>
                <a:latin typeface="Times New Roman" pitchFamily="18" charset="0"/>
                <a:cs typeface="Times New Roman" pitchFamily="18" charset="0"/>
              </a:rPr>
              <a:t>);</a:t>
            </a:r>
          </a:p>
          <a:p>
            <a:pPr marL="82296" indent="0">
              <a:buNone/>
            </a:pPr>
            <a:r>
              <a:rPr lang="en-US" dirty="0">
                <a:solidFill>
                  <a:srgbClr val="C00000"/>
                </a:solidFill>
                <a:latin typeface="Times New Roman" pitchFamily="18" charset="0"/>
                <a:cs typeface="Times New Roman" pitchFamily="18" charset="0"/>
              </a:rPr>
              <a:t>                              if(</a:t>
            </a:r>
            <a:r>
              <a:rPr lang="en-US" dirty="0" err="1">
                <a:solidFill>
                  <a:srgbClr val="C00000"/>
                </a:solidFill>
                <a:latin typeface="Times New Roman" pitchFamily="18" charset="0"/>
                <a:cs typeface="Times New Roman" pitchFamily="18" charset="0"/>
              </a:rPr>
              <a:t>check.checked</a:t>
            </a:r>
            <a:r>
              <a:rPr lang="en-US" dirty="0">
                <a:solidFill>
                  <a:srgbClr val="C00000"/>
                </a:solidFill>
                <a:latin typeface="Times New Roman" pitchFamily="18" charset="0"/>
                <a:cs typeface="Times New Roman" pitchFamily="18" charset="0"/>
              </a:rPr>
              <a:t> ){</a:t>
            </a:r>
          </a:p>
          <a:p>
            <a:pPr marL="82296" indent="0">
              <a:buNone/>
            </a:pP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var</a:t>
            </a:r>
            <a:r>
              <a:rPr lang="en-US" dirty="0">
                <a:solidFill>
                  <a:srgbClr val="C00000"/>
                </a:solidFill>
                <a:latin typeface="Times New Roman" pitchFamily="18" charset="0"/>
                <a:cs typeface="Times New Roman" pitchFamily="18" charset="0"/>
              </a:rPr>
              <a:t> t=</a:t>
            </a:r>
            <a:r>
              <a:rPr lang="en-US" dirty="0" err="1">
                <a:solidFill>
                  <a:srgbClr val="C00000"/>
                </a:solidFill>
                <a:latin typeface="Times New Roman" pitchFamily="18" charset="0"/>
                <a:cs typeface="Times New Roman" pitchFamily="18" charset="0"/>
              </a:rPr>
              <a:t>document.getElementById</a:t>
            </a:r>
            <a:r>
              <a:rPr lang="en-US" dirty="0">
                <a:solidFill>
                  <a:srgbClr val="C00000"/>
                </a:solidFill>
                <a:latin typeface="Times New Roman" pitchFamily="18" charset="0"/>
                <a:cs typeface="Times New Roman" pitchFamily="18" charset="0"/>
              </a:rPr>
              <a:t>("</a:t>
            </a:r>
            <a:r>
              <a:rPr lang="en-US" dirty="0" err="1">
                <a:solidFill>
                  <a:srgbClr val="C00000"/>
                </a:solidFill>
                <a:latin typeface="Times New Roman" pitchFamily="18" charset="0"/>
                <a:cs typeface="Times New Roman" pitchFamily="18" charset="0"/>
              </a:rPr>
              <a:t>amount"+i</a:t>
            </a:r>
            <a:r>
              <a:rPr lang="en-US" dirty="0">
                <a:solidFill>
                  <a:srgbClr val="C00000"/>
                </a:solidFill>
                <a:latin typeface="Times New Roman" pitchFamily="18" charset="0"/>
                <a:cs typeface="Times New Roman" pitchFamily="18" charset="0"/>
              </a:rPr>
              <a:t>).</a:t>
            </a:r>
            <a:r>
              <a:rPr lang="en-US" dirty="0" err="1">
                <a:solidFill>
                  <a:srgbClr val="C00000"/>
                </a:solidFill>
                <a:latin typeface="Times New Roman" pitchFamily="18" charset="0"/>
                <a:cs typeface="Times New Roman" pitchFamily="18" charset="0"/>
              </a:rPr>
              <a:t>innerText</a:t>
            </a:r>
            <a:r>
              <a:rPr lang="en-US" dirty="0">
                <a:solidFill>
                  <a:srgbClr val="C00000"/>
                </a:solidFill>
                <a:latin typeface="Times New Roman" pitchFamily="18" charset="0"/>
                <a:cs typeface="Times New Roman" pitchFamily="18" charset="0"/>
              </a:rPr>
              <a:t>;</a:t>
            </a:r>
          </a:p>
          <a:p>
            <a:pPr marL="82296" indent="0">
              <a:buNone/>
            </a:pPr>
            <a:r>
              <a:rPr lang="en-US" dirty="0">
                <a:solidFill>
                  <a:srgbClr val="C00000"/>
                </a:solidFill>
                <a:latin typeface="Times New Roman" pitchFamily="18" charset="0"/>
                <a:cs typeface="Times New Roman" pitchFamily="18" charset="0"/>
              </a:rPr>
              <a:t>                                     if (t!==""){</a:t>
            </a:r>
          </a:p>
          <a:p>
            <a:pPr marL="82296" indent="0">
              <a:buNone/>
            </a:pP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tt</a:t>
            </a:r>
            <a:r>
              <a:rPr lang="en-US" dirty="0">
                <a:solidFill>
                  <a:srgbClr val="C00000"/>
                </a:solidFill>
                <a:latin typeface="Times New Roman" pitchFamily="18" charset="0"/>
                <a:cs typeface="Times New Roman" pitchFamily="18" charset="0"/>
              </a:rPr>
              <a:t>=</a:t>
            </a:r>
            <a:r>
              <a:rPr lang="en-US" dirty="0" err="1">
                <a:solidFill>
                  <a:srgbClr val="C00000"/>
                </a:solidFill>
                <a:latin typeface="Times New Roman" pitchFamily="18" charset="0"/>
                <a:cs typeface="Times New Roman" pitchFamily="18" charset="0"/>
              </a:rPr>
              <a:t>tt+parseFloat</a:t>
            </a:r>
            <a:r>
              <a:rPr lang="en-US" dirty="0">
                <a:solidFill>
                  <a:srgbClr val="C00000"/>
                </a:solidFill>
                <a:latin typeface="Times New Roman" pitchFamily="18" charset="0"/>
                <a:cs typeface="Times New Roman" pitchFamily="18" charset="0"/>
              </a:rPr>
              <a:t>(t);</a:t>
            </a:r>
          </a:p>
          <a:p>
            <a:pPr marL="82296" indent="0">
              <a:buNone/>
            </a:pPr>
            <a:r>
              <a:rPr lang="en-US" dirty="0">
                <a:solidFill>
                  <a:srgbClr val="C00000"/>
                </a:solidFill>
                <a:latin typeface="Times New Roman" pitchFamily="18" charset="0"/>
                <a:cs typeface="Times New Roman" pitchFamily="18" charset="0"/>
              </a:rPr>
              <a:t>                                     }</a:t>
            </a:r>
          </a:p>
          <a:p>
            <a:pPr marL="82296" indent="0">
              <a:buNone/>
            </a:pPr>
            <a:r>
              <a:rPr lang="en-US" dirty="0">
                <a:solidFill>
                  <a:srgbClr val="C00000"/>
                </a:solidFill>
                <a:latin typeface="Times New Roman" pitchFamily="18" charset="0"/>
                <a:cs typeface="Times New Roman" pitchFamily="18" charset="0"/>
              </a:rPr>
              <a:t>                              }</a:t>
            </a:r>
          </a:p>
          <a:p>
            <a:pPr marL="82296" indent="0">
              <a:buNone/>
            </a:pPr>
            <a:r>
              <a:rPr lang="en-US" dirty="0">
                <a:solidFill>
                  <a:srgbClr val="C00000"/>
                </a:solidFill>
                <a:latin typeface="Times New Roman" pitchFamily="18" charset="0"/>
                <a:cs typeface="Times New Roman" pitchFamily="18" charset="0"/>
              </a:rPr>
              <a:t>                      }</a:t>
            </a:r>
          </a:p>
          <a:p>
            <a:pPr marL="82296" indent="0">
              <a:buNone/>
            </a:pPr>
            <a:r>
              <a:rPr lang="en-US" dirty="0">
                <a:solidFill>
                  <a:srgbClr val="C00000"/>
                </a:solidFill>
                <a:latin typeface="Times New Roman" pitchFamily="18" charset="0"/>
                <a:cs typeface="Times New Roman" pitchFamily="18" charset="0"/>
              </a:rPr>
              <a:t>                       </a:t>
            </a:r>
            <a:r>
              <a:rPr lang="en-US" dirty="0" err="1">
                <a:solidFill>
                  <a:srgbClr val="C00000"/>
                </a:solidFill>
                <a:latin typeface="Times New Roman" pitchFamily="18" charset="0"/>
                <a:cs typeface="Times New Roman" pitchFamily="18" charset="0"/>
              </a:rPr>
              <a:t>document.getElementById</a:t>
            </a:r>
            <a:r>
              <a:rPr lang="en-US" dirty="0">
                <a:solidFill>
                  <a:srgbClr val="C00000"/>
                </a:solidFill>
                <a:latin typeface="Times New Roman" pitchFamily="18" charset="0"/>
                <a:cs typeface="Times New Roman" pitchFamily="18" charset="0"/>
              </a:rPr>
              <a:t>("</a:t>
            </a:r>
            <a:r>
              <a:rPr lang="en-US" dirty="0" err="1">
                <a:solidFill>
                  <a:srgbClr val="C00000"/>
                </a:solidFill>
                <a:latin typeface="Times New Roman" pitchFamily="18" charset="0"/>
                <a:cs typeface="Times New Roman" pitchFamily="18" charset="0"/>
              </a:rPr>
              <a:t>thanhtien</a:t>
            </a:r>
            <a:r>
              <a:rPr lang="en-US" dirty="0">
                <a:solidFill>
                  <a:srgbClr val="C00000"/>
                </a:solidFill>
                <a:latin typeface="Times New Roman" pitchFamily="18" charset="0"/>
                <a:cs typeface="Times New Roman" pitchFamily="18" charset="0"/>
              </a:rPr>
              <a:t>").</a:t>
            </a:r>
            <a:r>
              <a:rPr lang="en-US" dirty="0" err="1">
                <a:solidFill>
                  <a:srgbClr val="C00000"/>
                </a:solidFill>
                <a:latin typeface="Times New Roman" pitchFamily="18" charset="0"/>
                <a:cs typeface="Times New Roman" pitchFamily="18" charset="0"/>
              </a:rPr>
              <a:t>innerText</a:t>
            </a:r>
            <a:r>
              <a:rPr lang="en-US" dirty="0">
                <a:solidFill>
                  <a:srgbClr val="C00000"/>
                </a:solidFill>
                <a:latin typeface="Times New Roman" pitchFamily="18" charset="0"/>
                <a:cs typeface="Times New Roman" pitchFamily="18" charset="0"/>
              </a:rPr>
              <a:t> = </a:t>
            </a:r>
            <a:r>
              <a:rPr lang="en-US" dirty="0" err="1">
                <a:solidFill>
                  <a:srgbClr val="C00000"/>
                </a:solidFill>
                <a:latin typeface="Times New Roman" pitchFamily="18" charset="0"/>
                <a:cs typeface="Times New Roman" pitchFamily="18" charset="0"/>
              </a:rPr>
              <a:t>tt</a:t>
            </a:r>
            <a:r>
              <a:rPr lang="en-US" dirty="0">
                <a:solidFill>
                  <a:srgbClr val="C00000"/>
                </a:solidFill>
                <a:latin typeface="Times New Roman" pitchFamily="18" charset="0"/>
                <a:cs typeface="Times New Roman" pitchFamily="18" charset="0"/>
              </a:rPr>
              <a:t>;</a:t>
            </a:r>
          </a:p>
          <a:p>
            <a:pPr marL="82296" indent="0">
              <a:buNone/>
            </a:pPr>
            <a:r>
              <a:rPr lang="en-US" dirty="0">
                <a:solidFill>
                  <a:srgbClr val="C00000"/>
                </a:solidFill>
                <a:latin typeface="Times New Roman" pitchFamily="18" charset="0"/>
                <a:cs typeface="Times New Roman" pitchFamily="18" charset="0"/>
              </a:rPr>
              <a:t>               }</a:t>
            </a:r>
          </a:p>
        </p:txBody>
      </p:sp>
      <p:sp>
        <p:nvSpPr>
          <p:cNvPr id="6" name="TextBox 5"/>
          <p:cNvSpPr txBox="1"/>
          <p:nvPr/>
        </p:nvSpPr>
        <p:spPr>
          <a:xfrm>
            <a:off x="5652121" y="2435404"/>
            <a:ext cx="3024336"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vi-VN" sz="2400" dirty="0" smtClean="0">
                <a:latin typeface="Times New Roman" pitchFamily="18" charset="0"/>
                <a:cs typeface="Times New Roman" pitchFamily="18" charset="0"/>
              </a:rPr>
              <a:t>Lệnh tính và hiển thị lại thành tiền của hàng tương ứng và xuất tổng tiền .</a:t>
            </a:r>
            <a:endParaRPr lang="en-US" sz="2400" dirty="0">
              <a:latin typeface="Times New Roman" pitchFamily="18" charset="0"/>
              <a:cs typeface="Times New Roman" pitchFamily="18" charset="0"/>
            </a:endParaRPr>
          </a:p>
        </p:txBody>
      </p:sp>
      <p:cxnSp>
        <p:nvCxnSpPr>
          <p:cNvPr id="8" name="Straight Arrow Connector 7"/>
          <p:cNvCxnSpPr/>
          <p:nvPr/>
        </p:nvCxnSpPr>
        <p:spPr>
          <a:xfrm flipH="1">
            <a:off x="4283968" y="3356992"/>
            <a:ext cx="1368153" cy="3600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024222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arn(inVertical)">
                                      <p:cBhvr>
                                        <p:cTn id="25" dur="500"/>
                                        <p:tgtEl>
                                          <p:spTgt spid="3">
                                            <p:txEl>
                                              <p:pRg st="6" end="6"/>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arn(inVertical)">
                                      <p:cBhvr>
                                        <p:cTn id="28" dur="500"/>
                                        <p:tgtEl>
                                          <p:spTgt spid="3">
                                            <p:txEl>
                                              <p:pRg st="7" end="7"/>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arn(inVertical)">
                                      <p:cBhvr>
                                        <p:cTn id="31" dur="500"/>
                                        <p:tgtEl>
                                          <p:spTgt spid="3">
                                            <p:txEl>
                                              <p:pRg st="8" end="8"/>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arn(inVertical)">
                                      <p:cBhvr>
                                        <p:cTn id="34" dur="500"/>
                                        <p:tgtEl>
                                          <p:spTgt spid="3">
                                            <p:txEl>
                                              <p:pRg st="9" end="9"/>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arn(inVertical)">
                                      <p:cBhvr>
                                        <p:cTn id="37" dur="500"/>
                                        <p:tgtEl>
                                          <p:spTgt spid="3">
                                            <p:txEl>
                                              <p:pRg st="10" end="10"/>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arn(inVertical)">
                                      <p:cBhvr>
                                        <p:cTn id="40" dur="500"/>
                                        <p:tgtEl>
                                          <p:spTgt spid="3">
                                            <p:txEl>
                                              <p:pRg st="11" end="1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barn(inVertical)">
                                      <p:cBhvr>
                                        <p:cTn id="45" dur="500"/>
                                        <p:tgtEl>
                                          <p:spTgt spid="6"/>
                                        </p:tgtEl>
                                      </p:cBhvr>
                                    </p:animEffect>
                                  </p:childTnLst>
                                </p:cTn>
                              </p:par>
                              <p:par>
                                <p:cTn id="46" presetID="16" presetClass="entr" presetSubtype="21" fill="hold"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barn(inVertical)">
                                      <p:cBhvr>
                                        <p:cTn id="4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400" y="2862064"/>
            <a:ext cx="7498080" cy="1143000"/>
          </a:xfrm>
        </p:spPr>
        <p:txBody>
          <a:bodyPr>
            <a:normAutofit/>
          </a:bodyPr>
          <a:lstStyle/>
          <a:p>
            <a:pPr algn="ctr"/>
            <a:r>
              <a:rPr lang="vi-VN" sz="5400" dirty="0" smtClean="0">
                <a:solidFill>
                  <a:srgbClr val="FF0000"/>
                </a:solidFill>
                <a:effectLst/>
                <a:latin typeface="Times New Roman" pitchFamily="18" charset="0"/>
                <a:cs typeface="Times New Roman" pitchFamily="18" charset="0"/>
              </a:rPr>
              <a:t>PHẦN DEMO</a:t>
            </a:r>
            <a:endParaRPr lang="en-US" sz="5400" dirty="0">
              <a:solidFill>
                <a:srgbClr val="FF000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19998219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1640" y="2193776"/>
            <a:ext cx="7498080" cy="5915744"/>
          </a:xfrm>
        </p:spPr>
        <p:txBody>
          <a:bodyPr/>
          <a:lstStyle/>
          <a:p>
            <a:pPr marL="82296" indent="0" algn="ctr">
              <a:buNone/>
            </a:pPr>
            <a:r>
              <a:rPr lang="vi-VN" sz="4800" dirty="0">
                <a:latin typeface="Times New Roman" pitchFamily="18" charset="0"/>
                <a:cs typeface="Times New Roman" pitchFamily="18" charset="0"/>
              </a:rPr>
              <a:t>Cảm ơn thầy cô và các bạn chú ý lắng nghe bài bảo vệ của nhóm em &lt;3 .</a:t>
            </a:r>
            <a:endParaRPr lang="en-US" sz="4800" dirty="0">
              <a:latin typeface="Times New Roman" pitchFamily="18" charset="0"/>
              <a:cs typeface="Times New Roman" pitchFamily="18" charset="0"/>
            </a:endParaRPr>
          </a:p>
          <a:p>
            <a:pPr marL="82296" indent="0">
              <a:buNone/>
            </a:pPr>
            <a:endParaRPr lang="en-US" dirty="0"/>
          </a:p>
        </p:txBody>
      </p:sp>
    </p:spTree>
    <p:extLst>
      <p:ext uri="{BB962C8B-B14F-4D97-AF65-F5344CB8AC3E}">
        <p14:creationId xmlns:p14="http://schemas.microsoft.com/office/powerpoint/2010/main" val="83218697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I</a:t>
            </a:r>
            <a:r>
              <a:rPr lang="vi-VN"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Nội</a:t>
            </a:r>
            <a:r>
              <a:rPr lang="en-US" dirty="0" smtClean="0">
                <a:latin typeface="Times New Roman" pitchFamily="18" charset="0"/>
                <a:cs typeface="Times New Roman" pitchFamily="18" charset="0"/>
              </a:rPr>
              <a:t> dung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b</a:t>
            </a:r>
            <a:r>
              <a:rPr lang="vi-VN" dirty="0" smtClean="0">
                <a:latin typeface="Times New Roman" pitchFamily="18" charset="0"/>
                <a:cs typeface="Times New Roman" pitchFamily="18" charset="0"/>
              </a:rPr>
              <a:t>à</a:t>
            </a:r>
            <a:r>
              <a:rPr lang="en-US" dirty="0" smtClean="0">
                <a:latin typeface="Times New Roman" pitchFamily="18" charset="0"/>
                <a:cs typeface="Times New Roman" pitchFamily="18" charset="0"/>
              </a:rPr>
              <a:t>i </a:t>
            </a:r>
            <a:r>
              <a:rPr lang="en-US" dirty="0" err="1" smtClean="0">
                <a:latin typeface="Times New Roman" pitchFamily="18" charset="0"/>
                <a:cs typeface="Times New Roman" pitchFamily="18" charset="0"/>
              </a:rPr>
              <a:t>thuyết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vi-VN"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sz="2800" b="1" dirty="0" smtClean="0">
                <a:latin typeface="Times New Roman" pitchFamily="18" charset="0"/>
                <a:cs typeface="Times New Roman" pitchFamily="18" charset="0"/>
              </a:rPr>
              <a:t>1,Tổng </a:t>
            </a:r>
            <a:r>
              <a:rPr lang="en-US" sz="2800" b="1" dirty="0" err="1" smtClean="0">
                <a:latin typeface="Times New Roman" pitchFamily="18" charset="0"/>
                <a:cs typeface="Times New Roman" pitchFamily="18" charset="0"/>
              </a:rPr>
              <a:t>quan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về</a:t>
            </a:r>
            <a:r>
              <a:rPr lang="en-US" sz="2800" b="1" dirty="0" smtClean="0">
                <a:latin typeface="Times New Roman" pitchFamily="18" charset="0"/>
                <a:cs typeface="Times New Roman" pitchFamily="18" charset="0"/>
              </a:rPr>
              <a:t> JavaScript</a:t>
            </a:r>
          </a:p>
          <a:p>
            <a:pPr marL="82296" indent="0" algn="just">
              <a:buNone/>
            </a:pPr>
            <a:r>
              <a:rPr lang="vi-VN" sz="2800" dirty="0" smtClean="0">
                <a:latin typeface="Times New Roman" pitchFamily="18" charset="0"/>
                <a:cs typeface="Times New Roman" pitchFamily="18" charset="0"/>
              </a:rPr>
              <a:t>JavaScript </a:t>
            </a:r>
            <a:r>
              <a:rPr lang="vi-VN" sz="2800" dirty="0">
                <a:latin typeface="Times New Roman" pitchFamily="18" charset="0"/>
                <a:cs typeface="Times New Roman" pitchFamily="18" charset="0"/>
              </a:rPr>
              <a:t>là một ngôn ngữ lập trình website, được tích hợp và nhúng trong HTML giúp website sống động hơn. JavaScript cho phép kiểm soát các hành vi của trang web tốt hơn so với khi chỉ sử dụng mỗi HTML</a:t>
            </a:r>
            <a:endParaRPr lang="en-US" sz="2800" b="1"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2,Bài </a:t>
            </a:r>
            <a:r>
              <a:rPr lang="en-US" sz="2800" b="1" dirty="0" err="1" smtClean="0">
                <a:latin typeface="Times New Roman" pitchFamily="18" charset="0"/>
                <a:cs typeface="Times New Roman" pitchFamily="18" charset="0"/>
              </a:rPr>
              <a:t>làm</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và</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một</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số</a:t>
            </a:r>
            <a:r>
              <a:rPr lang="en-US" sz="2800" b="1" dirty="0" smtClean="0">
                <a:latin typeface="Times New Roman" pitchFamily="18" charset="0"/>
                <a:cs typeface="Times New Roman" pitchFamily="18" charset="0"/>
              </a:rPr>
              <a:t> Demo.</a:t>
            </a:r>
          </a:p>
          <a:p>
            <a:pPr marL="82296" indent="0">
              <a:buNone/>
            </a:pPr>
            <a:r>
              <a:rPr lang="en-US" sz="2800" b="1"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1.1 Demo </a:t>
            </a:r>
            <a:r>
              <a:rPr lang="en-US" sz="3600" dirty="0" err="1" smtClean="0">
                <a:latin typeface="Times New Roman" pitchFamily="18" charset="0"/>
                <a:cs typeface="Times New Roman" pitchFamily="18" charset="0"/>
              </a:rPr>
              <a:t>về</a:t>
            </a:r>
            <a:r>
              <a:rPr lang="en-US" sz="3600" dirty="0" smtClean="0">
                <a:latin typeface="Times New Roman" pitchFamily="18" charset="0"/>
                <a:cs typeface="Times New Roman" pitchFamily="18" charset="0"/>
              </a:rPr>
              <a:t> Slide Show</a:t>
            </a:r>
          </a:p>
          <a:p>
            <a:pPr marL="82296" indent="0">
              <a:buNone/>
            </a:pP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 1.2 Demo </a:t>
            </a:r>
            <a:r>
              <a:rPr lang="en-US" sz="3600" dirty="0" err="1" smtClean="0">
                <a:latin typeface="Times New Roman" pitchFamily="18" charset="0"/>
                <a:cs typeface="Times New Roman" pitchFamily="18" charset="0"/>
              </a:rPr>
              <a:t>về</a:t>
            </a:r>
            <a:r>
              <a:rPr lang="en-US" sz="3600" dirty="0" smtClean="0">
                <a:latin typeface="Times New Roman" pitchFamily="18" charset="0"/>
                <a:cs typeface="Times New Roman" pitchFamily="18" charset="0"/>
              </a:rPr>
              <a:t> form </a:t>
            </a:r>
            <a:r>
              <a:rPr lang="en-US" sz="3600" dirty="0" err="1" smtClean="0">
                <a:latin typeface="Times New Roman" pitchFamily="18" charset="0"/>
                <a:cs typeface="Times New Roman" pitchFamily="18" charset="0"/>
              </a:rPr>
              <a:t>đăng</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nhập</a:t>
            </a:r>
            <a:endParaRPr lang="en-US" sz="3600" dirty="0" smtClean="0">
              <a:latin typeface="Times New Roman" pitchFamily="18" charset="0"/>
              <a:cs typeface="Times New Roman" pitchFamily="18" charset="0"/>
            </a:endParaRPr>
          </a:p>
          <a:p>
            <a:pPr marL="82296" indent="0">
              <a:buNone/>
            </a:pP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 1.3 Demo </a:t>
            </a:r>
            <a:r>
              <a:rPr lang="en-US" sz="3600" dirty="0" err="1" smtClean="0">
                <a:latin typeface="Times New Roman" pitchFamily="18" charset="0"/>
                <a:cs typeface="Times New Roman" pitchFamily="18" charset="0"/>
              </a:rPr>
              <a:t>thiết</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kế</a:t>
            </a:r>
            <a:r>
              <a:rPr lang="en-US" sz="3600" dirty="0" smtClean="0">
                <a:latin typeface="Times New Roman" pitchFamily="18" charset="0"/>
                <a:cs typeface="Times New Roman" pitchFamily="18" charset="0"/>
              </a:rPr>
              <a:t>  form </a:t>
            </a:r>
            <a:r>
              <a:rPr lang="en-US" sz="3600" dirty="0" err="1" smtClean="0">
                <a:latin typeface="Times New Roman" pitchFamily="18" charset="0"/>
                <a:cs typeface="Times New Roman" pitchFamily="18" charset="0"/>
              </a:rPr>
              <a:t>bán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hàng</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383699055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60648"/>
            <a:ext cx="7240848" cy="1103788"/>
          </a:xfrm>
        </p:spPr>
        <p:txBody>
          <a:bodyPr>
            <a:normAutofit/>
          </a:bodyPr>
          <a:lstStyle/>
          <a:p>
            <a:pPr algn="ctr"/>
            <a:r>
              <a:rPr lang="en-US" sz="3600" dirty="0" err="1" smtClean="0">
                <a:latin typeface="Times New Roman" pitchFamily="18" charset="0"/>
                <a:cs typeface="Times New Roman" pitchFamily="18" charset="0"/>
              </a:rPr>
              <a:t>Yêu</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cầu</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bài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làm</a:t>
            </a:r>
            <a:r>
              <a:rPr lang="en-US" sz="3600" dirty="0" smtClean="0">
                <a:latin typeface="Times New Roman" pitchFamily="18" charset="0"/>
                <a:cs typeface="Times New Roman" pitchFamily="18" charset="0"/>
              </a:rPr>
              <a:t> Assignment</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82296" indent="0">
              <a:buNone/>
            </a:pPr>
            <a:r>
              <a:rPr lang="en-US" sz="2400" dirty="0" smtClean="0">
                <a:latin typeface="Times New Roman" pitchFamily="18" charset="0"/>
                <a:cs typeface="Times New Roman" pitchFamily="18" charset="0"/>
              </a:rPr>
              <a:t>1.1 Slide Show:</a:t>
            </a:r>
          </a:p>
          <a:p>
            <a:pPr marL="82296" indent="0">
              <a:buNone/>
            </a:pPr>
            <a:r>
              <a:rPr lang="en-US" sz="2400" dirty="0" smtClean="0">
                <a:latin typeface="Times New Roman" pitchFamily="18" charset="0"/>
                <a:cs typeface="Times New Roman" pitchFamily="18" charset="0"/>
              </a:rPr>
              <a:t>-</a:t>
            </a:r>
            <a:r>
              <a:rPr lang="vi-VN" sz="2400" dirty="0">
                <a:latin typeface="Times New Roman" pitchFamily="18" charset="0"/>
                <a:cs typeface="Times New Roman" pitchFamily="18" charset="0"/>
              </a:rPr>
              <a:t>Sử dụng bộ ảnh theo chủ đề tùy chọn (ca sỹ, sản phẩm, ngôi sao bóng đã…) và tạo </a:t>
            </a:r>
            <a:r>
              <a:rPr lang="vi-VN" sz="2400" dirty="0" smtClean="0">
                <a:latin typeface="Times New Roman" pitchFamily="18" charset="0"/>
                <a:cs typeface="Times New Roman" pitchFamily="18" charset="0"/>
              </a:rPr>
              <a:t>trang</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web </a:t>
            </a:r>
            <a:r>
              <a:rPr lang="vi-VN" sz="2400" dirty="0">
                <a:latin typeface="Times New Roman" pitchFamily="18" charset="0"/>
                <a:cs typeface="Times New Roman" pitchFamily="18" charset="0"/>
              </a:rPr>
              <a:t>thể hiện tương tự slideshow như sau </a:t>
            </a:r>
            <a:r>
              <a:rPr lang="en-US" sz="2400" dirty="0" smtClean="0">
                <a:latin typeface="Times New Roman" pitchFamily="18" charset="0"/>
                <a:cs typeface="Times New Roman" pitchFamily="18" charset="0"/>
              </a:rPr>
              <a:t>:</a:t>
            </a:r>
            <a:r>
              <a:rPr lang="vi-VN" sz="2400" dirty="0">
                <a:latin typeface="Times New Roman" pitchFamily="18" charset="0"/>
                <a:cs typeface="Times New Roman" pitchFamily="18" charset="0"/>
              </a:rPr>
              <a:t/>
            </a:r>
            <a:br>
              <a:rPr lang="vi-VN"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185" t="27952" r="22889" b="9201"/>
          <a:stretch/>
        </p:blipFill>
        <p:spPr bwMode="auto">
          <a:xfrm>
            <a:off x="1619672" y="3284984"/>
            <a:ext cx="2930048" cy="2160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716016" y="3289424"/>
            <a:ext cx="4287992" cy="1938992"/>
          </a:xfrm>
          <a:prstGeom prst="rect">
            <a:avLst/>
          </a:prstGeom>
          <a:noFill/>
        </p:spPr>
        <p:txBody>
          <a:bodyPr wrap="square" rtlCol="0">
            <a:spAutoFit/>
          </a:bodyPr>
          <a:lstStyle/>
          <a:p>
            <a:r>
              <a:rPr lang="vi-VN" sz="2000" dirty="0">
                <a:latin typeface="Times New Roman" pitchFamily="18" charset="0"/>
                <a:cs typeface="Times New Roman" pitchFamily="18" charset="0"/>
              </a:rPr>
              <a:t>[Next]: hiển thị ảnh kế sau, nếu ảnh cuối thì quay về ảnh đầu</a:t>
            </a:r>
            <a:br>
              <a:rPr lang="vi-VN" sz="2000" dirty="0">
                <a:latin typeface="Times New Roman" pitchFamily="18" charset="0"/>
                <a:cs typeface="Times New Roman" pitchFamily="18" charset="0"/>
              </a:rPr>
            </a:br>
            <a:r>
              <a:rPr lang="vi-VN" sz="2000" dirty="0" smtClean="0">
                <a:latin typeface="Times New Roman" pitchFamily="18" charset="0"/>
                <a:cs typeface="Times New Roman" pitchFamily="18" charset="0"/>
              </a:rPr>
              <a:t>[</a:t>
            </a:r>
            <a:r>
              <a:rPr lang="vi-VN" sz="2000" dirty="0">
                <a:latin typeface="Times New Roman" pitchFamily="18" charset="0"/>
                <a:cs typeface="Times New Roman" pitchFamily="18" charset="0"/>
              </a:rPr>
              <a:t>Prev]: hiển thị ảnh kế trước, nếu ảnh đầu thì quay về ảnh cuối</a:t>
            </a:r>
            <a:br>
              <a:rPr lang="vi-VN" sz="2000" dirty="0">
                <a:latin typeface="Times New Roman" pitchFamily="18" charset="0"/>
                <a:cs typeface="Times New Roman" pitchFamily="18" charset="0"/>
              </a:rPr>
            </a:br>
            <a:r>
              <a:rPr lang="vi-VN" sz="2000" dirty="0" smtClean="0">
                <a:latin typeface="Times New Roman" pitchFamily="18" charset="0"/>
                <a:cs typeface="Times New Roman" pitchFamily="18" charset="0"/>
              </a:rPr>
              <a:t>Hiển </a:t>
            </a:r>
            <a:r>
              <a:rPr lang="vi-VN" sz="2000" dirty="0">
                <a:latin typeface="Times New Roman" pitchFamily="18" charset="0"/>
                <a:cs typeface="Times New Roman" pitchFamily="18" charset="0"/>
              </a:rPr>
              <a:t>thị vị trí ảnh ngay bên dưới ảnh </a:t>
            </a:r>
            <a:br>
              <a:rPr lang="vi-VN"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75086332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48680"/>
            <a:ext cx="7498080" cy="5699720"/>
          </a:xfrm>
        </p:spPr>
        <p:txBody>
          <a:bodyPr>
            <a:normAutofit/>
          </a:bodyPr>
          <a:lstStyle/>
          <a:p>
            <a:pPr marL="82296" indent="0">
              <a:buNone/>
            </a:pPr>
            <a:r>
              <a:rPr lang="en-US" sz="2800" dirty="0" smtClean="0">
                <a:latin typeface="Times New Roman" pitchFamily="18" charset="0"/>
                <a:cs typeface="Times New Roman" pitchFamily="18" charset="0"/>
              </a:rPr>
              <a:t>1.2.Thiết </a:t>
            </a:r>
            <a:r>
              <a:rPr lang="en-US" sz="2800" dirty="0" err="1" smtClean="0">
                <a:latin typeface="Times New Roman" pitchFamily="18" charset="0"/>
                <a:cs typeface="Times New Roman" pitchFamily="18" charset="0"/>
              </a:rPr>
              <a:t>kế</a:t>
            </a:r>
            <a:r>
              <a:rPr lang="en-US" sz="2800" dirty="0" smtClean="0">
                <a:latin typeface="Times New Roman" pitchFamily="18" charset="0"/>
                <a:cs typeface="Times New Roman" pitchFamily="18" charset="0"/>
              </a:rPr>
              <a:t> form </a:t>
            </a:r>
            <a:r>
              <a:rPr lang="en-US" sz="2800" dirty="0" err="1" smtClean="0">
                <a:latin typeface="Times New Roman" pitchFamily="18" charset="0"/>
                <a:cs typeface="Times New Roman" pitchFamily="18" charset="0"/>
              </a:rPr>
              <a:t>đăng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thành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viên</a:t>
            </a:r>
            <a:endParaRPr lang="en-US" sz="2800" dirty="0">
              <a:latin typeface="Times New Roman" pitchFamily="18" charset="0"/>
              <a:cs typeface="Times New Roman" pitchFamily="18" charset="0"/>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068" t="25520" r="34895" b="18577"/>
          <a:stretch/>
        </p:blipFill>
        <p:spPr bwMode="auto">
          <a:xfrm>
            <a:off x="1043608" y="1412776"/>
            <a:ext cx="3517900" cy="408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932040" y="1772816"/>
            <a:ext cx="3888432" cy="3477875"/>
          </a:xfrm>
          <a:prstGeom prst="rect">
            <a:avLst/>
          </a:prstGeom>
          <a:noFill/>
        </p:spPr>
        <p:txBody>
          <a:bodyPr wrap="square" rtlCol="0">
            <a:spAutoFit/>
          </a:bodyPr>
          <a:lstStyle/>
          <a:p>
            <a:r>
              <a:rPr lang="vi-VN" sz="2000" dirty="0">
                <a:latin typeface="Times New Roman" pitchFamily="18" charset="0"/>
                <a:cs typeface="Times New Roman" pitchFamily="18" charset="0"/>
              </a:rPr>
              <a:t>Hãy viết mã kiểm lỗi form theo yêu cầu sau</a:t>
            </a:r>
            <a:br>
              <a:rPr lang="vi-VN"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a:t>
            </a:r>
            <a:r>
              <a:rPr lang="vi-VN" sz="2000" dirty="0" smtClean="0">
                <a:latin typeface="Times New Roman" pitchFamily="18" charset="0"/>
                <a:cs typeface="Times New Roman" pitchFamily="18" charset="0"/>
              </a:rPr>
              <a:t> </a:t>
            </a:r>
            <a:r>
              <a:rPr lang="vi-VN" sz="2000" dirty="0">
                <a:latin typeface="Times New Roman" pitchFamily="18" charset="0"/>
                <a:cs typeface="Times New Roman" pitchFamily="18" charset="0"/>
              </a:rPr>
              <a:t>Không để trống: mã, họ tên và email</a:t>
            </a:r>
            <a:br>
              <a:rPr lang="vi-VN" sz="2000" dirty="0">
                <a:latin typeface="Times New Roman" pitchFamily="18" charset="0"/>
                <a:cs typeface="Times New Roman" pitchFamily="18" charset="0"/>
              </a:rPr>
            </a:br>
            <a:r>
              <a:rPr lang="vi-VN"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r>
              <a:rPr lang="vi-VN" sz="2000" dirty="0" smtClean="0">
                <a:latin typeface="Times New Roman" pitchFamily="18" charset="0"/>
                <a:cs typeface="Times New Roman" pitchFamily="18" charset="0"/>
              </a:rPr>
              <a:t>Phải </a:t>
            </a:r>
            <a:r>
              <a:rPr lang="vi-VN" sz="2000" dirty="0">
                <a:latin typeface="Times New Roman" pitchFamily="18" charset="0"/>
                <a:cs typeface="Times New Roman" pitchFamily="18" charset="0"/>
              </a:rPr>
              <a:t>đúng định dạng email: email</a:t>
            </a:r>
            <a:br>
              <a:rPr lang="vi-VN" sz="2000" dirty="0">
                <a:latin typeface="Times New Roman" pitchFamily="18" charset="0"/>
                <a:cs typeface="Times New Roman" pitchFamily="18" charset="0"/>
              </a:rPr>
            </a:br>
            <a:r>
              <a:rPr lang="vi-VN"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r>
              <a:rPr lang="vi-VN" sz="2000" dirty="0" smtClean="0">
                <a:latin typeface="Times New Roman" pitchFamily="18" charset="0"/>
                <a:cs typeface="Times New Roman" pitchFamily="18" charset="0"/>
              </a:rPr>
              <a:t>Phải </a:t>
            </a:r>
            <a:r>
              <a:rPr lang="vi-VN" sz="2000" dirty="0">
                <a:latin typeface="Times New Roman" pitchFamily="18" charset="0"/>
                <a:cs typeface="Times New Roman" pitchFamily="18" charset="0"/>
              </a:rPr>
              <a:t>chọn: giới tính, sở thích và quốc tịch</a:t>
            </a:r>
            <a:br>
              <a:rPr lang="vi-VN" sz="2000" dirty="0">
                <a:latin typeface="Times New Roman" pitchFamily="18" charset="0"/>
                <a:cs typeface="Times New Roman" pitchFamily="18" charset="0"/>
              </a:rPr>
            </a:br>
            <a:r>
              <a:rPr lang="vi-VN"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r>
              <a:rPr lang="vi-VN" sz="2000" dirty="0" smtClean="0">
                <a:latin typeface="Times New Roman" pitchFamily="18" charset="0"/>
                <a:cs typeface="Times New Roman" pitchFamily="18" charset="0"/>
              </a:rPr>
              <a:t>Ít </a:t>
            </a:r>
            <a:r>
              <a:rPr lang="vi-VN" sz="2000" dirty="0">
                <a:latin typeface="Times New Roman" pitchFamily="18" charset="0"/>
                <a:cs typeface="Times New Roman" pitchFamily="18" charset="0"/>
              </a:rPr>
              <a:t>hơn 200 ký tự: ghi chú</a:t>
            </a:r>
            <a:br>
              <a:rPr lang="vi-VN" sz="2000" dirty="0">
                <a:latin typeface="Times New Roman" pitchFamily="18" charset="0"/>
                <a:cs typeface="Times New Roman" pitchFamily="18" charset="0"/>
              </a:rPr>
            </a:br>
            <a:r>
              <a:rPr lang="vi-VN"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r>
              <a:rPr lang="vi-VN" sz="2000" dirty="0" smtClean="0">
                <a:latin typeface="Times New Roman" pitchFamily="18" charset="0"/>
                <a:cs typeface="Times New Roman" pitchFamily="18" charset="0"/>
              </a:rPr>
              <a:t>Các </a:t>
            </a:r>
            <a:r>
              <a:rPr lang="vi-VN" sz="2000" dirty="0">
                <a:latin typeface="Times New Roman" pitchFamily="18" charset="0"/>
                <a:cs typeface="Times New Roman" pitchFamily="18" charset="0"/>
              </a:rPr>
              <a:t>ô nhập gặp lỗi phải được đặt nền vàng </a:t>
            </a:r>
            <a:br>
              <a:rPr lang="vi-VN"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60666436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04664"/>
            <a:ext cx="7498080" cy="5843736"/>
          </a:xfrm>
        </p:spPr>
        <p:txBody>
          <a:bodyPr/>
          <a:lstStyle/>
          <a:p>
            <a:pPr marL="82296" indent="0">
              <a:buNone/>
            </a:pPr>
            <a:r>
              <a:rPr lang="en-US" dirty="0" smtClean="0">
                <a:latin typeface="Times New Roman" pitchFamily="18" charset="0"/>
                <a:cs typeface="Times New Roman" pitchFamily="18" charset="0"/>
              </a:rPr>
              <a:t>1.3 </a:t>
            </a:r>
            <a:r>
              <a:rPr lang="en-US" dirty="0" err="1" smtClean="0">
                <a:latin typeface="Times New Roman" pitchFamily="18" charset="0"/>
                <a:cs typeface="Times New Roman" pitchFamily="18" charset="0"/>
              </a:rPr>
              <a:t>Thiết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form </a:t>
            </a:r>
            <a:r>
              <a:rPr lang="en-US" dirty="0" err="1" smtClean="0">
                <a:latin typeface="Times New Roman" pitchFamily="18" charset="0"/>
                <a:cs typeface="Times New Roman" pitchFamily="18" charset="0"/>
              </a:rPr>
              <a:t>bán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hàng</a:t>
            </a:r>
            <a:endParaRPr lang="en-US" dirty="0" smtClean="0">
              <a:latin typeface="Times New Roman" pitchFamily="18" charset="0"/>
              <a:cs typeface="Times New Roman" pitchFamily="18" charset="0"/>
            </a:endParaRPr>
          </a:p>
          <a:p>
            <a:pPr marL="82296" indent="0">
              <a:buNone/>
            </a:pPr>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7970" t="35938" r="31869" b="25868"/>
          <a:stretch/>
        </p:blipFill>
        <p:spPr bwMode="auto">
          <a:xfrm>
            <a:off x="1403648" y="1772816"/>
            <a:ext cx="3924300" cy="279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652120" y="1844824"/>
            <a:ext cx="3312368" cy="4524315"/>
          </a:xfrm>
          <a:prstGeom prst="rect">
            <a:avLst/>
          </a:prstGeom>
          <a:noFill/>
        </p:spPr>
        <p:txBody>
          <a:bodyPr wrap="square" rtlCol="0">
            <a:spAutoFit/>
          </a:bodyPr>
          <a:lstStyle/>
          <a:p>
            <a:r>
              <a:rPr lang="vi-VN" dirty="0">
                <a:latin typeface="Times New Roman" pitchFamily="18" charset="0"/>
                <a:cs typeface="Times New Roman" pitchFamily="18" charset="0"/>
              </a:rPr>
              <a:t>Viết mã theo yêu cầu sau</a:t>
            </a:r>
            <a:br>
              <a:rPr lang="vi-VN" dirty="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Chọn </a:t>
            </a:r>
            <a:r>
              <a:rPr lang="vi-VN" dirty="0">
                <a:latin typeface="Times New Roman" pitchFamily="18" charset="0"/>
                <a:cs typeface="Times New Roman" pitchFamily="18" charset="0"/>
              </a:rPr>
              <a:t>mức giá: chỉ hiển thị những mặc hàng có mức giá phù hợp</a:t>
            </a:r>
            <a:br>
              <a:rPr lang="vi-VN" dirty="0">
                <a:latin typeface="Times New Roman" pitchFamily="18" charset="0"/>
                <a:cs typeface="Times New Roman" pitchFamily="18" charset="0"/>
              </a:rPr>
            </a:br>
            <a:r>
              <a:rPr lang="en-US" dirty="0" smtClean="0">
                <a:latin typeface="Times New Roman" pitchFamily="18" charset="0"/>
                <a:cs typeface="Times New Roman" pitchFamily="18" charset="0"/>
              </a:rPr>
              <a:t>-</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Tích vào checkbox: kích hoạt ô nhập số lượng của hàng tương ứng</a:t>
            </a:r>
            <a:br>
              <a:rPr lang="vi-VN" dirty="0">
                <a:latin typeface="Times New Roman" pitchFamily="18" charset="0"/>
                <a:cs typeface="Times New Roman" pitchFamily="18" charset="0"/>
              </a:rPr>
            </a:br>
            <a:r>
              <a:rPr lang="en-US" dirty="0" smtClean="0">
                <a:latin typeface="Times New Roman" pitchFamily="18" charset="0"/>
                <a:cs typeface="Times New Roman" pitchFamily="18" charset="0"/>
              </a:rPr>
              <a:t>-</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Bỏ tích checkbox: vô hiệu hóa ô nhập số lượng và xóa thành tiền của hàng tương</a:t>
            </a:r>
            <a:br>
              <a:rPr lang="vi-VN" dirty="0">
                <a:latin typeface="Times New Roman" pitchFamily="18" charset="0"/>
                <a:cs typeface="Times New Roman" pitchFamily="18" charset="0"/>
              </a:rPr>
            </a:br>
            <a:r>
              <a:rPr lang="vi-VN" dirty="0">
                <a:latin typeface="Times New Roman" pitchFamily="18" charset="0"/>
                <a:cs typeface="Times New Roman" pitchFamily="18" charset="0"/>
              </a:rPr>
              <a:t>ứng và tính lại tổng tiền</a:t>
            </a:r>
            <a:br>
              <a:rPr lang="vi-VN" dirty="0">
                <a:latin typeface="Times New Roman" pitchFamily="18" charset="0"/>
                <a:cs typeface="Times New Roman" pitchFamily="18" charset="0"/>
              </a:rPr>
            </a:br>
            <a:r>
              <a:rPr lang="en-US" dirty="0" smtClean="0">
                <a:latin typeface="Times New Roman" pitchFamily="18" charset="0"/>
                <a:cs typeface="Times New Roman" pitchFamily="18" charset="0"/>
              </a:rPr>
              <a:t>-</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Thay đổi số lượng: tính và và hiển thị lại thành tiền của hàng tương ứng và tổng</a:t>
            </a:r>
            <a:br>
              <a:rPr lang="vi-VN" dirty="0">
                <a:latin typeface="Times New Roman" pitchFamily="18" charset="0"/>
                <a:cs typeface="Times New Roman" pitchFamily="18" charset="0"/>
              </a:rPr>
            </a:br>
            <a:r>
              <a:rPr lang="vi-VN" dirty="0">
                <a:latin typeface="Times New Roman" pitchFamily="18" charset="0"/>
                <a:cs typeface="Times New Roman" pitchFamily="18" charset="0"/>
              </a:rPr>
              <a:t>tiền. </a:t>
            </a:r>
            <a:br>
              <a:rPr lang="vi-VN"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2273532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7884" y="-66875"/>
            <a:ext cx="7498080" cy="1143000"/>
          </a:xfrm>
        </p:spPr>
        <p:txBody>
          <a:bodyPr/>
          <a:lstStyle/>
          <a:p>
            <a:r>
              <a:rPr lang="en-US" dirty="0" smtClean="0">
                <a:latin typeface="Times New Roman" pitchFamily="18" charset="0"/>
                <a:cs typeface="Times New Roman" pitchFamily="18" charset="0"/>
              </a:rPr>
              <a:t>2,Bài </a:t>
            </a:r>
            <a:r>
              <a:rPr lang="en-US" dirty="0" err="1" smtClean="0">
                <a:latin typeface="Times New Roman" pitchFamily="18" charset="0"/>
                <a:cs typeface="Times New Roman" pitchFamily="18" charset="0"/>
              </a:rPr>
              <a:t>làm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demo</a:t>
            </a:r>
            <a:endParaRPr lang="en-US" dirty="0">
              <a:latin typeface="Times New Roman" pitchFamily="18" charset="0"/>
              <a:cs typeface="Times New Roman" pitchFamily="18" charset="0"/>
            </a:endParaRPr>
          </a:p>
        </p:txBody>
      </p:sp>
      <p:sp>
        <p:nvSpPr>
          <p:cNvPr id="5" name="Rectangle 4"/>
          <p:cNvSpPr/>
          <p:nvPr/>
        </p:nvSpPr>
        <p:spPr>
          <a:xfrm>
            <a:off x="1856590" y="1729290"/>
            <a:ext cx="3795530" cy="369332"/>
          </a:xfrm>
          <a:prstGeom prst="rect">
            <a:avLst/>
          </a:prstGeom>
        </p:spPr>
        <p:txBody>
          <a:bodyPr wrap="square">
            <a:spAutoFit/>
          </a:bodyPr>
          <a:lstStyle/>
          <a:p>
            <a:r>
              <a:rPr lang="en-US" dirty="0" smtClean="0"/>
              <a:t>- </a:t>
            </a:r>
            <a:r>
              <a:rPr lang="en-US" dirty="0" err="1" smtClean="0"/>
              <a:t>Khai</a:t>
            </a:r>
            <a:r>
              <a:rPr lang="en-US" dirty="0"/>
              <a:t> </a:t>
            </a:r>
            <a:r>
              <a:rPr lang="en-US" dirty="0" err="1"/>
              <a:t>bào</a:t>
            </a:r>
            <a:r>
              <a:rPr lang="en-US" dirty="0"/>
              <a:t> </a:t>
            </a:r>
            <a:r>
              <a:rPr lang="en-US" dirty="0" err="1"/>
              <a:t>hàm</a:t>
            </a:r>
            <a:r>
              <a:rPr lang="en-US" dirty="0"/>
              <a:t> </a:t>
            </a:r>
            <a:r>
              <a:rPr lang="en-US" dirty="0" err="1"/>
              <a:t>hiển</a:t>
            </a:r>
            <a:r>
              <a:rPr lang="en-US" dirty="0"/>
              <a:t> </a:t>
            </a:r>
            <a:r>
              <a:rPr lang="en-US" dirty="0" err="1"/>
              <a:t>thị</a:t>
            </a:r>
            <a:r>
              <a:rPr lang="en-US" dirty="0"/>
              <a:t> </a:t>
            </a:r>
            <a:r>
              <a:rPr lang="en-US" dirty="0" smtClean="0"/>
              <a:t>slideshow:</a:t>
            </a:r>
            <a:endParaRPr lang="en-US" dirty="0"/>
          </a:p>
        </p:txBody>
      </p:sp>
      <p:sp>
        <p:nvSpPr>
          <p:cNvPr id="6" name="Rectangle 5"/>
          <p:cNvSpPr/>
          <p:nvPr/>
        </p:nvSpPr>
        <p:spPr>
          <a:xfrm>
            <a:off x="1377884" y="2094144"/>
            <a:ext cx="5397690" cy="3293209"/>
          </a:xfrm>
          <a:prstGeom prst="rect">
            <a:avLst/>
          </a:prstGeom>
        </p:spPr>
        <p:txBody>
          <a:bodyPr wrap="square">
            <a:spAutoFit/>
          </a:bodyPr>
          <a:lstStyle/>
          <a:p>
            <a:endParaRPr lang="vi-VN" sz="1300" dirty="0">
              <a:solidFill>
                <a:srgbClr val="0070C0"/>
              </a:solidFill>
            </a:endParaRPr>
          </a:p>
          <a:p>
            <a:r>
              <a:rPr lang="vi-VN" sz="1300" dirty="0">
                <a:solidFill>
                  <a:srgbClr val="0070C0"/>
                </a:solidFill>
              </a:rPr>
              <a:t>            var i;</a:t>
            </a:r>
          </a:p>
          <a:p>
            <a:r>
              <a:rPr lang="vi-VN" sz="1300" dirty="0">
                <a:solidFill>
                  <a:srgbClr val="0070C0"/>
                </a:solidFill>
              </a:rPr>
              <a:t>            var slides = document.getElementsByClassName("hinh_anh");</a:t>
            </a:r>
          </a:p>
          <a:p>
            <a:r>
              <a:rPr lang="vi-VN" sz="1300" dirty="0">
                <a:solidFill>
                  <a:srgbClr val="0070C0"/>
                </a:solidFill>
              </a:rPr>
              <a:t>            for (i = 0; i &lt; slides.length; i++) {</a:t>
            </a:r>
          </a:p>
          <a:p>
            <a:r>
              <a:rPr lang="vi-VN" sz="1300" dirty="0">
                <a:solidFill>
                  <a:srgbClr val="0070C0"/>
                </a:solidFill>
              </a:rPr>
              <a:t>                slides[i].style.display = "none";</a:t>
            </a:r>
          </a:p>
          <a:p>
            <a:r>
              <a:rPr lang="vi-VN" sz="1300" dirty="0">
                <a:solidFill>
                  <a:srgbClr val="0070C0"/>
                </a:solidFill>
              </a:rPr>
              <a:t>            }</a:t>
            </a:r>
          </a:p>
          <a:p>
            <a:r>
              <a:rPr lang="vi-VN" sz="1300" dirty="0">
                <a:solidFill>
                  <a:srgbClr val="0070C0"/>
                </a:solidFill>
              </a:rPr>
              <a:t>            slides[slideIndex].style.display = "block";</a:t>
            </a:r>
          </a:p>
          <a:p>
            <a:r>
              <a:rPr lang="vi-VN" sz="1300" dirty="0">
                <a:solidFill>
                  <a:srgbClr val="0070C0"/>
                </a:solidFill>
              </a:rPr>
              <a:t>            </a:t>
            </a:r>
            <a:r>
              <a:rPr lang="vi-VN" sz="1300" dirty="0" smtClean="0">
                <a:solidFill>
                  <a:srgbClr val="0070C0"/>
                </a:solidFill>
              </a:rPr>
              <a:t>slideIndex</a:t>
            </a:r>
            <a:r>
              <a:rPr lang="vi-VN" sz="1300" dirty="0">
                <a:solidFill>
                  <a:srgbClr val="0070C0"/>
                </a:solidFill>
              </a:rPr>
              <a:t>++;</a:t>
            </a:r>
          </a:p>
          <a:p>
            <a:r>
              <a:rPr lang="vi-VN" sz="1300" dirty="0">
                <a:solidFill>
                  <a:srgbClr val="0070C0"/>
                </a:solidFill>
              </a:rPr>
              <a:t>            </a:t>
            </a:r>
            <a:r>
              <a:rPr lang="vi-VN" sz="1300" dirty="0" smtClean="0">
                <a:solidFill>
                  <a:srgbClr val="0070C0"/>
                </a:solidFill>
              </a:rPr>
              <a:t>if</a:t>
            </a:r>
            <a:r>
              <a:rPr lang="vi-VN" sz="1300" dirty="0">
                <a:solidFill>
                  <a:srgbClr val="0070C0"/>
                </a:solidFill>
              </a:rPr>
              <a:t> (slideIndex &gt; 5) {</a:t>
            </a:r>
          </a:p>
          <a:p>
            <a:r>
              <a:rPr lang="vi-VN" sz="1300" dirty="0">
                <a:solidFill>
                  <a:srgbClr val="0070C0"/>
                </a:solidFill>
              </a:rPr>
              <a:t>                slideIndex = 0</a:t>
            </a:r>
          </a:p>
          <a:p>
            <a:r>
              <a:rPr lang="vi-VN" sz="1300" dirty="0">
                <a:solidFill>
                  <a:srgbClr val="0070C0"/>
                </a:solidFill>
              </a:rPr>
              <a:t>            }</a:t>
            </a:r>
          </a:p>
          <a:p>
            <a:r>
              <a:rPr lang="vi-VN" sz="1300" dirty="0">
                <a:solidFill>
                  <a:srgbClr val="0070C0"/>
                </a:solidFill>
              </a:rPr>
              <a:t>            </a:t>
            </a:r>
            <a:r>
              <a:rPr lang="vi-VN" sz="1300" dirty="0" smtClean="0">
                <a:solidFill>
                  <a:srgbClr val="0070C0"/>
                </a:solidFill>
              </a:rPr>
              <a:t>setTimeout(showSlides</a:t>
            </a:r>
            <a:r>
              <a:rPr lang="vi-VN" sz="1300" dirty="0">
                <a:solidFill>
                  <a:srgbClr val="0070C0"/>
                </a:solidFill>
              </a:rPr>
              <a:t>, 3000);</a:t>
            </a:r>
          </a:p>
          <a:p>
            <a:r>
              <a:rPr lang="vi-VN" sz="1300" dirty="0">
                <a:solidFill>
                  <a:srgbClr val="0070C0"/>
                </a:solidFill>
              </a:rPr>
              <a:t>       </a:t>
            </a:r>
            <a:r>
              <a:rPr lang="en-US" sz="1300" dirty="0" smtClean="0">
                <a:solidFill>
                  <a:srgbClr val="0070C0"/>
                </a:solidFill>
              </a:rPr>
              <a:t>    </a:t>
            </a:r>
            <a:r>
              <a:rPr lang="vi-VN" sz="1300" dirty="0">
                <a:solidFill>
                  <a:srgbClr val="0070C0"/>
                </a:solidFill>
              </a:rPr>
              <a:t> </a:t>
            </a:r>
            <a:r>
              <a:rPr lang="vi-VN" sz="1300" dirty="0" smtClean="0">
                <a:solidFill>
                  <a:srgbClr val="0070C0"/>
                </a:solidFill>
              </a:rPr>
              <a:t>}</a:t>
            </a:r>
            <a:endParaRPr lang="vi-VN" sz="1300" dirty="0">
              <a:solidFill>
                <a:srgbClr val="0070C0"/>
              </a:solidFill>
            </a:endParaRPr>
          </a:p>
          <a:p>
            <a:r>
              <a:rPr lang="vi-VN" sz="1300" dirty="0">
                <a:solidFill>
                  <a:srgbClr val="0070C0"/>
                </a:solidFill>
              </a:rPr>
              <a:t>        </a:t>
            </a:r>
            <a:r>
              <a:rPr lang="en-US" sz="1300" dirty="0" smtClean="0">
                <a:solidFill>
                  <a:srgbClr val="0070C0"/>
                </a:solidFill>
              </a:rPr>
              <a:t>    </a:t>
            </a:r>
            <a:r>
              <a:rPr lang="vi-VN" sz="1300" dirty="0" smtClean="0">
                <a:solidFill>
                  <a:srgbClr val="0070C0"/>
                </a:solidFill>
              </a:rPr>
              <a:t>showSlides(slideIndex</a:t>
            </a:r>
            <a:r>
              <a:rPr lang="vi-VN" sz="1300" dirty="0">
                <a:solidFill>
                  <a:srgbClr val="0070C0"/>
                </a:solidFill>
              </a:rPr>
              <a:t> = 0);</a:t>
            </a:r>
          </a:p>
          <a:p>
            <a:r>
              <a:rPr lang="vi-VN" sz="1300" dirty="0">
                <a:solidFill>
                  <a:srgbClr val="0070C0"/>
                </a:solidFill>
              </a:rPr>
              <a:t>        </a:t>
            </a:r>
            <a:r>
              <a:rPr lang="en-US" sz="1300" dirty="0" smtClean="0">
                <a:solidFill>
                  <a:srgbClr val="0070C0"/>
                </a:solidFill>
              </a:rPr>
              <a:t>    </a:t>
            </a:r>
            <a:r>
              <a:rPr lang="vi-VN" sz="1300" dirty="0" smtClean="0">
                <a:solidFill>
                  <a:srgbClr val="0070C0"/>
                </a:solidFill>
              </a:rPr>
              <a:t>function</a:t>
            </a:r>
            <a:r>
              <a:rPr lang="vi-VN" sz="1300" dirty="0">
                <a:solidFill>
                  <a:srgbClr val="0070C0"/>
                </a:solidFill>
              </a:rPr>
              <a:t> currentSlide(n) {</a:t>
            </a:r>
          </a:p>
          <a:p>
            <a:r>
              <a:rPr lang="vi-VN" sz="1300" dirty="0">
                <a:solidFill>
                  <a:srgbClr val="0070C0"/>
                </a:solidFill>
              </a:rPr>
              <a:t>           </a:t>
            </a:r>
            <a:r>
              <a:rPr lang="vi-VN" sz="1300" dirty="0" smtClean="0">
                <a:solidFill>
                  <a:srgbClr val="0070C0"/>
                </a:solidFill>
              </a:rPr>
              <a:t>showSlides(slideIndex</a:t>
            </a:r>
            <a:r>
              <a:rPr lang="vi-VN" sz="1300" dirty="0">
                <a:solidFill>
                  <a:srgbClr val="0070C0"/>
                </a:solidFill>
              </a:rPr>
              <a:t> = n</a:t>
            </a:r>
            <a:r>
              <a:rPr lang="vi-VN" sz="1300" dirty="0" smtClean="0">
                <a:solidFill>
                  <a:srgbClr val="0070C0"/>
                </a:solidFill>
              </a:rPr>
              <a:t>);</a:t>
            </a:r>
            <a:endParaRPr lang="vi-VN" sz="1300" dirty="0">
              <a:solidFill>
                <a:srgbClr val="0070C0"/>
              </a:solidFill>
            </a:endParaRPr>
          </a:p>
        </p:txBody>
      </p:sp>
      <p:cxnSp>
        <p:nvCxnSpPr>
          <p:cNvPr id="9" name="Straight Arrow Connector 8"/>
          <p:cNvCxnSpPr/>
          <p:nvPr/>
        </p:nvCxnSpPr>
        <p:spPr>
          <a:xfrm>
            <a:off x="5725592" y="4413041"/>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076056" y="2820851"/>
            <a:ext cx="1296144" cy="3201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661172" y="3706207"/>
            <a:ext cx="1856804" cy="403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424040" y="4413041"/>
            <a:ext cx="1414698" cy="2400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51720" y="1085253"/>
            <a:ext cx="587107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1.1Slide Show</a:t>
            </a:r>
            <a:endParaRPr lang="en-US" sz="3200" dirty="0">
              <a:latin typeface="Times New Roman" pitchFamily="18" charset="0"/>
              <a:cs typeface="Times New Roman" pitchFamily="18" charset="0"/>
            </a:endParaRPr>
          </a:p>
        </p:txBody>
      </p:sp>
      <p:sp>
        <p:nvSpPr>
          <p:cNvPr id="3" name="Rectangle 2"/>
          <p:cNvSpPr/>
          <p:nvPr/>
        </p:nvSpPr>
        <p:spPr>
          <a:xfrm>
            <a:off x="6372200" y="2752100"/>
            <a:ext cx="3024336" cy="954107"/>
          </a:xfrm>
          <a:prstGeom prst="rect">
            <a:avLst/>
          </a:prstGeom>
        </p:spPr>
        <p:txBody>
          <a:bodyPr wrap="square">
            <a:spAutoFit/>
          </a:bodyPr>
          <a:lstStyle/>
          <a:p>
            <a:r>
              <a:rPr lang="en-US" sz="1400" dirty="0" err="1">
                <a:latin typeface="Times New Roman" pitchFamily="18" charset="0"/>
                <a:cs typeface="Times New Roman" pitchFamily="18" charset="0"/>
              </a:rPr>
              <a:t>Khai</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báo</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các</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biến</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dùng</a:t>
            </a:r>
            <a:r>
              <a:rPr lang="en-US"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document.geElementByClassName</a:t>
            </a:r>
            <a:r>
              <a:rPr lang="en-US" sz="1400" dirty="0" smtClean="0">
                <a:latin typeface="Times New Roman" pitchFamily="18" charset="0"/>
                <a:cs typeface="Times New Roman" pitchFamily="18" charset="0"/>
              </a:rPr>
              <a:t> </a:t>
            </a:r>
          </a:p>
          <a:p>
            <a:r>
              <a:rPr lang="en-US" sz="1400" dirty="0" err="1" smtClean="0">
                <a:latin typeface="Times New Roman" pitchFamily="18" charset="0"/>
                <a:cs typeface="Times New Roman" pitchFamily="18" charset="0"/>
              </a:rPr>
              <a:t>để</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truy</a:t>
            </a:r>
            <a:r>
              <a:rPr lang="en-US" sz="1400" dirty="0" smtClean="0">
                <a:latin typeface="Times New Roman" pitchFamily="18" charset="0"/>
                <a:cs typeface="Times New Roman" pitchFamily="18" charset="0"/>
              </a:rPr>
              <a:t> </a:t>
            </a:r>
            <a:r>
              <a:rPr lang="en-US" sz="1400" dirty="0" err="1">
                <a:latin typeface="Times New Roman" pitchFamily="18" charset="0"/>
                <a:cs typeface="Times New Roman" pitchFamily="18" charset="0"/>
              </a:rPr>
              <a:t>cập</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đến</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các</a:t>
            </a:r>
            <a:r>
              <a:rPr lang="en-US" sz="1400" dirty="0">
                <a:latin typeface="Times New Roman" pitchFamily="18" charset="0"/>
                <a:cs typeface="Times New Roman" pitchFamily="18" charset="0"/>
              </a:rPr>
              <a:t> node </a:t>
            </a:r>
            <a:r>
              <a:rPr lang="en-US" sz="1400" dirty="0" err="1">
                <a:latin typeface="Times New Roman" pitchFamily="18" charset="0"/>
                <a:cs typeface="Times New Roman" pitchFamily="18" charset="0"/>
              </a:rPr>
              <a:t>nghĩa</a:t>
            </a:r>
            <a:r>
              <a:rPr lang="en-US" sz="1400" dirty="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r>
              <a:rPr lang="en-US" sz="1400" dirty="0" err="1" smtClean="0">
                <a:latin typeface="Times New Roman" pitchFamily="18" charset="0"/>
                <a:cs typeface="Times New Roman" pitchFamily="18" charset="0"/>
              </a:rPr>
              <a:t>trong</a:t>
            </a:r>
            <a:r>
              <a:rPr lang="en-US" sz="1400" dirty="0" smtClean="0">
                <a:latin typeface="Times New Roman" pitchFamily="18" charset="0"/>
                <a:cs typeface="Times New Roman" pitchFamily="18" charset="0"/>
              </a:rPr>
              <a:t> </a:t>
            </a:r>
            <a:r>
              <a:rPr lang="en-US" sz="1400" dirty="0" err="1">
                <a:latin typeface="Times New Roman" pitchFamily="18" charset="0"/>
                <a:cs typeface="Times New Roman" pitchFamily="18" charset="0"/>
              </a:rPr>
              <a:t>phần</a:t>
            </a:r>
            <a:r>
              <a:rPr lang="en-US" sz="1400" dirty="0">
                <a:latin typeface="Times New Roman" pitchFamily="18" charset="0"/>
                <a:cs typeface="Times New Roman" pitchFamily="18" charset="0"/>
              </a:rPr>
              <a:t> HTML  </a:t>
            </a:r>
          </a:p>
        </p:txBody>
      </p:sp>
      <p:sp>
        <p:nvSpPr>
          <p:cNvPr id="14" name="Rectangle 13"/>
          <p:cNvSpPr/>
          <p:nvPr/>
        </p:nvSpPr>
        <p:spPr>
          <a:xfrm>
            <a:off x="5494188" y="3903018"/>
            <a:ext cx="2950864" cy="307777"/>
          </a:xfrm>
          <a:prstGeom prst="rect">
            <a:avLst/>
          </a:prstGeom>
        </p:spPr>
        <p:txBody>
          <a:bodyPr wrap="square">
            <a:spAutoFit/>
          </a:bodyPr>
          <a:lstStyle/>
          <a:p>
            <a:r>
              <a:rPr lang="en-US" sz="1400" dirty="0" err="1">
                <a:latin typeface="Times New Roman" pitchFamily="18" charset="0"/>
                <a:cs typeface="Times New Roman" pitchFamily="18" charset="0"/>
              </a:rPr>
              <a:t>Chuyển</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đến</a:t>
            </a:r>
            <a:r>
              <a:rPr lang="en-US" sz="1400" dirty="0">
                <a:latin typeface="Times New Roman" pitchFamily="18" charset="0"/>
                <a:cs typeface="Times New Roman" pitchFamily="18" charset="0"/>
              </a:rPr>
              <a:t> slide </a:t>
            </a:r>
            <a:r>
              <a:rPr lang="en-US" sz="1400" dirty="0" err="1">
                <a:latin typeface="Times New Roman" pitchFamily="18" charset="0"/>
                <a:cs typeface="Times New Roman" pitchFamily="18" charset="0"/>
              </a:rPr>
              <a:t>tiếp</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theo</a:t>
            </a:r>
            <a:endParaRPr lang="en-US" sz="1400" dirty="0">
              <a:latin typeface="Times New Roman" pitchFamily="18" charset="0"/>
              <a:cs typeface="Times New Roman" pitchFamily="18" charset="0"/>
            </a:endParaRPr>
          </a:p>
        </p:txBody>
      </p:sp>
      <p:sp>
        <p:nvSpPr>
          <p:cNvPr id="17" name="Rectangle 16"/>
          <p:cNvSpPr/>
          <p:nvPr/>
        </p:nvSpPr>
        <p:spPr>
          <a:xfrm>
            <a:off x="6010486" y="4552654"/>
            <a:ext cx="2234907" cy="307777"/>
          </a:xfrm>
          <a:prstGeom prst="rect">
            <a:avLst/>
          </a:prstGeom>
        </p:spPr>
        <p:txBody>
          <a:bodyPr wrap="none">
            <a:spAutoFit/>
          </a:bodyPr>
          <a:lstStyle/>
          <a:p>
            <a:r>
              <a:rPr lang="en-US" sz="1400" dirty="0" err="1">
                <a:latin typeface="Times New Roman" pitchFamily="18" charset="0"/>
                <a:cs typeface="Times New Roman" pitchFamily="18" charset="0"/>
              </a:rPr>
              <a:t>Tự</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động</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chuyển</a:t>
            </a:r>
            <a:r>
              <a:rPr lang="en-US" sz="1400" dirty="0">
                <a:latin typeface="Times New Roman" pitchFamily="18" charset="0"/>
                <a:cs typeface="Times New Roman" pitchFamily="18" charset="0"/>
              </a:rPr>
              <a:t> slide </a:t>
            </a:r>
            <a:r>
              <a:rPr lang="en-US" sz="1400" dirty="0" err="1">
                <a:latin typeface="Times New Roman" pitchFamily="18" charset="0"/>
                <a:cs typeface="Times New Roman" pitchFamily="18" charset="0"/>
              </a:rPr>
              <a:t>sau</a:t>
            </a:r>
            <a:r>
              <a:rPr lang="en-US" sz="1400" dirty="0">
                <a:latin typeface="Times New Roman" pitchFamily="18" charset="0"/>
                <a:cs typeface="Times New Roman" pitchFamily="18" charset="0"/>
              </a:rPr>
              <a:t> 3s</a:t>
            </a:r>
          </a:p>
        </p:txBody>
      </p:sp>
      <p:sp>
        <p:nvSpPr>
          <p:cNvPr id="18" name="Rectangle 17"/>
          <p:cNvSpPr/>
          <p:nvPr/>
        </p:nvSpPr>
        <p:spPr>
          <a:xfrm>
            <a:off x="5292080" y="5163740"/>
            <a:ext cx="4572000" cy="307777"/>
          </a:xfrm>
          <a:prstGeom prst="rect">
            <a:avLst/>
          </a:prstGeom>
        </p:spPr>
        <p:txBody>
          <a:bodyPr>
            <a:spAutoFit/>
          </a:bodyPr>
          <a:lstStyle/>
          <a:p>
            <a:r>
              <a:rPr lang="en-US" sz="1400" dirty="0" err="1" smtClean="0">
                <a:latin typeface="Times New Roman" pitchFamily="18" charset="0"/>
                <a:cs typeface="Times New Roman" pitchFamily="18" charset="0"/>
              </a:rPr>
              <a:t>Mặc</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định</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sẽ</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hiển</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thị</a:t>
            </a:r>
            <a:r>
              <a:rPr lang="en-US" sz="1400" dirty="0" smtClean="0">
                <a:latin typeface="Times New Roman" pitchFamily="18" charset="0"/>
                <a:cs typeface="Times New Roman" pitchFamily="18" charset="0"/>
              </a:rPr>
              <a:t> slide </a:t>
            </a:r>
            <a:r>
              <a:rPr lang="en-US" sz="1400" dirty="0" err="1" smtClean="0">
                <a:latin typeface="Times New Roman" pitchFamily="18" charset="0"/>
                <a:cs typeface="Times New Roman" pitchFamily="18" charset="0"/>
              </a:rPr>
              <a:t>đầu</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tiên</a:t>
            </a:r>
            <a:endParaRPr lang="en-US" sz="1400" dirty="0">
              <a:latin typeface="Times New Roman" pitchFamily="18" charset="0"/>
              <a:cs typeface="Times New Roman" pitchFamily="18" charset="0"/>
            </a:endParaRPr>
          </a:p>
        </p:txBody>
      </p:sp>
      <p:cxnSp>
        <p:nvCxnSpPr>
          <p:cNvPr id="20" name="Straight Arrow Connector 19"/>
          <p:cNvCxnSpPr>
            <a:endCxn id="18" idx="1"/>
          </p:cNvCxnSpPr>
          <p:nvPr/>
        </p:nvCxnSpPr>
        <p:spPr>
          <a:xfrm>
            <a:off x="4211960" y="5089030"/>
            <a:ext cx="1080120" cy="2285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94342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1000"/>
                                        <p:tgtEl>
                                          <p:spTgt spid="17"/>
                                        </p:tgtEl>
                                      </p:cBhvr>
                                    </p:animEffect>
                                    <p:anim calcmode="lin" valueType="num">
                                      <p:cBhvr>
                                        <p:cTn id="49" dur="1000" fill="hold"/>
                                        <p:tgtEl>
                                          <p:spTgt spid="17"/>
                                        </p:tgtEl>
                                        <p:attrNameLst>
                                          <p:attrName>ppt_x</p:attrName>
                                        </p:attrNameLst>
                                      </p:cBhvr>
                                      <p:tavLst>
                                        <p:tav tm="0">
                                          <p:val>
                                            <p:strVal val="#ppt_x"/>
                                          </p:val>
                                        </p:tav>
                                        <p:tav tm="100000">
                                          <p:val>
                                            <p:strVal val="#ppt_x"/>
                                          </p:val>
                                        </p:tav>
                                      </p:tavLst>
                                    </p:anim>
                                    <p:anim calcmode="lin" valueType="num">
                                      <p:cBhvr>
                                        <p:cTn id="5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down)">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1000"/>
                                        <p:tgtEl>
                                          <p:spTgt spid="18"/>
                                        </p:tgtEl>
                                      </p:cBhvr>
                                    </p:animEffect>
                                    <p:anim calcmode="lin" valueType="num">
                                      <p:cBhvr>
                                        <p:cTn id="61" dur="1000" fill="hold"/>
                                        <p:tgtEl>
                                          <p:spTgt spid="18"/>
                                        </p:tgtEl>
                                        <p:attrNameLst>
                                          <p:attrName>ppt_x</p:attrName>
                                        </p:attrNameLst>
                                      </p:cBhvr>
                                      <p:tavLst>
                                        <p:tav tm="0">
                                          <p:val>
                                            <p:strVal val="#ppt_x"/>
                                          </p:val>
                                        </p:tav>
                                        <p:tav tm="100000">
                                          <p:val>
                                            <p:strVal val="#ppt_x"/>
                                          </p:val>
                                        </p:tav>
                                      </p:tavLst>
                                    </p:anim>
                                    <p:anim calcmode="lin" valueType="num">
                                      <p:cBhvr>
                                        <p:cTn id="6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 grpId="0"/>
      <p:bldP spid="14"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44352" y="272534"/>
            <a:ext cx="5281254" cy="369332"/>
          </a:xfrm>
          <a:prstGeom prst="rect">
            <a:avLst/>
          </a:prstGeom>
        </p:spPr>
        <p:txBody>
          <a:bodyPr wrap="none">
            <a:spAutoFit/>
          </a:bodyPr>
          <a:lstStyle/>
          <a:p>
            <a:r>
              <a:rPr lang="en-US" b="1" u="sng" dirty="0" err="1" smtClean="0">
                <a:solidFill>
                  <a:srgbClr val="C00000"/>
                </a:solidFill>
                <a:latin typeface="Times New Roman" pitchFamily="18" charset="0"/>
                <a:cs typeface="Times New Roman" pitchFamily="18" charset="0"/>
              </a:rPr>
              <a:t>Tạo</a:t>
            </a:r>
            <a:r>
              <a:rPr lang="en-US" b="1" u="sng" dirty="0">
                <a:solidFill>
                  <a:srgbClr val="C00000"/>
                </a:solidFill>
                <a:latin typeface="Times New Roman" pitchFamily="18" charset="0"/>
                <a:cs typeface="Times New Roman" pitchFamily="18" charset="0"/>
              </a:rPr>
              <a:t> </a:t>
            </a:r>
            <a:r>
              <a:rPr lang="en-US" b="1" u="sng" dirty="0" err="1">
                <a:solidFill>
                  <a:srgbClr val="C00000"/>
                </a:solidFill>
                <a:latin typeface="Times New Roman" pitchFamily="18" charset="0"/>
                <a:cs typeface="Times New Roman" pitchFamily="18" charset="0"/>
              </a:rPr>
              <a:t>nút</a:t>
            </a:r>
            <a:r>
              <a:rPr lang="en-US" b="1" u="sng" dirty="0">
                <a:solidFill>
                  <a:srgbClr val="C00000"/>
                </a:solidFill>
                <a:latin typeface="Times New Roman" pitchFamily="18" charset="0"/>
                <a:cs typeface="Times New Roman" pitchFamily="18" charset="0"/>
              </a:rPr>
              <a:t> </a:t>
            </a:r>
            <a:r>
              <a:rPr lang="en-US" b="1" u="sng" dirty="0" err="1" smtClean="0">
                <a:solidFill>
                  <a:srgbClr val="C00000"/>
                </a:solidFill>
                <a:latin typeface="Times New Roman" pitchFamily="18" charset="0"/>
                <a:cs typeface="Times New Roman" pitchFamily="18" charset="0"/>
              </a:rPr>
              <a:t>chuyển</a:t>
            </a:r>
            <a:r>
              <a:rPr lang="en-US" b="1" u="sng" dirty="0" smtClean="0">
                <a:solidFill>
                  <a:srgbClr val="C00000"/>
                </a:solidFill>
                <a:latin typeface="Times New Roman" pitchFamily="18" charset="0"/>
                <a:cs typeface="Times New Roman" pitchFamily="18" charset="0"/>
              </a:rPr>
              <a:t> </a:t>
            </a:r>
            <a:r>
              <a:rPr lang="en-US" b="1" u="sng" dirty="0" err="1" smtClean="0">
                <a:solidFill>
                  <a:srgbClr val="C00000"/>
                </a:solidFill>
                <a:latin typeface="Times New Roman" pitchFamily="18" charset="0"/>
                <a:cs typeface="Times New Roman" pitchFamily="18" charset="0"/>
              </a:rPr>
              <a:t>gồm</a:t>
            </a:r>
            <a:r>
              <a:rPr lang="en-US" b="1" u="sng" dirty="0" smtClean="0">
                <a:solidFill>
                  <a:srgbClr val="C00000"/>
                </a:solidFill>
                <a:latin typeface="Times New Roman" pitchFamily="18" charset="0"/>
                <a:cs typeface="Times New Roman" pitchFamily="18" charset="0"/>
              </a:rPr>
              <a:t> 2 </a:t>
            </a:r>
            <a:r>
              <a:rPr lang="en-US" b="1" u="sng" dirty="0" err="1" smtClean="0">
                <a:solidFill>
                  <a:srgbClr val="C00000"/>
                </a:solidFill>
                <a:latin typeface="Times New Roman" pitchFamily="18" charset="0"/>
                <a:cs typeface="Times New Roman" pitchFamily="18" charset="0"/>
              </a:rPr>
              <a:t>nút</a:t>
            </a:r>
            <a:r>
              <a:rPr lang="en-US" b="1" u="sng" dirty="0" smtClean="0">
                <a:solidFill>
                  <a:srgbClr val="C00000"/>
                </a:solidFill>
                <a:latin typeface="Times New Roman" pitchFamily="18" charset="0"/>
                <a:cs typeface="Times New Roman" pitchFamily="18" charset="0"/>
              </a:rPr>
              <a:t> </a:t>
            </a:r>
            <a:r>
              <a:rPr lang="en-US" b="1" u="sng" dirty="0" err="1" smtClean="0">
                <a:solidFill>
                  <a:srgbClr val="C00000"/>
                </a:solidFill>
                <a:latin typeface="Times New Roman" pitchFamily="18" charset="0"/>
                <a:cs typeface="Times New Roman" pitchFamily="18" charset="0"/>
              </a:rPr>
              <a:t>là</a:t>
            </a:r>
            <a:r>
              <a:rPr lang="en-US" b="1" u="sng" dirty="0" smtClean="0">
                <a:solidFill>
                  <a:srgbClr val="C00000"/>
                </a:solidFill>
                <a:latin typeface="Times New Roman" pitchFamily="18" charset="0"/>
                <a:cs typeface="Times New Roman" pitchFamily="18" charset="0"/>
              </a:rPr>
              <a:t> </a:t>
            </a:r>
            <a:r>
              <a:rPr lang="en-US" b="1" u="sng" dirty="0" err="1" smtClean="0">
                <a:solidFill>
                  <a:srgbClr val="C00000"/>
                </a:solidFill>
                <a:latin typeface="Times New Roman" pitchFamily="18" charset="0"/>
                <a:cs typeface="Times New Roman" pitchFamily="18" charset="0"/>
              </a:rPr>
              <a:t>nút</a:t>
            </a:r>
            <a:r>
              <a:rPr lang="en-US" b="1" u="sng" dirty="0" smtClean="0">
                <a:solidFill>
                  <a:srgbClr val="C00000"/>
                </a:solidFill>
                <a:latin typeface="Times New Roman" pitchFamily="18" charset="0"/>
                <a:cs typeface="Times New Roman" pitchFamily="18" charset="0"/>
              </a:rPr>
              <a:t> </a:t>
            </a:r>
            <a:r>
              <a:rPr lang="en-US" b="1" u="sng" dirty="0" err="1" smtClean="0">
                <a:solidFill>
                  <a:srgbClr val="C00000"/>
                </a:solidFill>
                <a:latin typeface="Times New Roman" pitchFamily="18" charset="0"/>
                <a:cs typeface="Times New Roman" pitchFamily="18" charset="0"/>
              </a:rPr>
              <a:t>trước</a:t>
            </a:r>
            <a:r>
              <a:rPr lang="en-US" b="1" u="sng" dirty="0" smtClean="0">
                <a:solidFill>
                  <a:srgbClr val="C00000"/>
                </a:solidFill>
                <a:latin typeface="Times New Roman" pitchFamily="18" charset="0"/>
                <a:cs typeface="Times New Roman" pitchFamily="18" charset="0"/>
              </a:rPr>
              <a:t> </a:t>
            </a:r>
            <a:r>
              <a:rPr lang="en-US" b="1" u="sng" dirty="0" err="1" smtClean="0">
                <a:solidFill>
                  <a:srgbClr val="C00000"/>
                </a:solidFill>
                <a:latin typeface="Times New Roman" pitchFamily="18" charset="0"/>
                <a:cs typeface="Times New Roman" pitchFamily="18" charset="0"/>
              </a:rPr>
              <a:t>và</a:t>
            </a:r>
            <a:r>
              <a:rPr lang="en-US" b="1" u="sng" dirty="0" smtClean="0">
                <a:solidFill>
                  <a:srgbClr val="C00000"/>
                </a:solidFill>
                <a:latin typeface="Times New Roman" pitchFamily="18" charset="0"/>
                <a:cs typeface="Times New Roman" pitchFamily="18" charset="0"/>
              </a:rPr>
              <a:t> </a:t>
            </a:r>
            <a:r>
              <a:rPr lang="en-US" b="1" u="sng" dirty="0" err="1" smtClean="0">
                <a:solidFill>
                  <a:srgbClr val="C00000"/>
                </a:solidFill>
                <a:latin typeface="Times New Roman" pitchFamily="18" charset="0"/>
                <a:cs typeface="Times New Roman" pitchFamily="18" charset="0"/>
              </a:rPr>
              <a:t>nút</a:t>
            </a:r>
            <a:r>
              <a:rPr lang="en-US" b="1" u="sng" dirty="0" smtClean="0">
                <a:solidFill>
                  <a:srgbClr val="C00000"/>
                </a:solidFill>
                <a:latin typeface="Times New Roman" pitchFamily="18" charset="0"/>
                <a:cs typeface="Times New Roman" pitchFamily="18" charset="0"/>
              </a:rPr>
              <a:t> </a:t>
            </a:r>
            <a:r>
              <a:rPr lang="en-US" b="1" u="sng" dirty="0" err="1" smtClean="0">
                <a:solidFill>
                  <a:srgbClr val="C00000"/>
                </a:solidFill>
                <a:latin typeface="Times New Roman" pitchFamily="18" charset="0"/>
                <a:cs typeface="Times New Roman" pitchFamily="18" charset="0"/>
              </a:rPr>
              <a:t>sau</a:t>
            </a:r>
            <a:r>
              <a:rPr lang="en-US" b="1" u="sng" dirty="0" smtClean="0">
                <a:solidFill>
                  <a:srgbClr val="C00000"/>
                </a:solidFill>
                <a:latin typeface="Times New Roman" pitchFamily="18" charset="0"/>
                <a:cs typeface="Times New Roman" pitchFamily="18" charset="0"/>
              </a:rPr>
              <a:t>:</a:t>
            </a:r>
            <a:endParaRPr lang="en-US" b="1" u="sng" dirty="0">
              <a:solidFill>
                <a:srgbClr val="C00000"/>
              </a:solidFill>
              <a:latin typeface="Times New Roman" pitchFamily="18" charset="0"/>
              <a:cs typeface="Times New Roman" pitchFamily="18" charset="0"/>
            </a:endParaRPr>
          </a:p>
        </p:txBody>
      </p:sp>
      <p:sp>
        <p:nvSpPr>
          <p:cNvPr id="5" name="Rectangle 4"/>
          <p:cNvSpPr/>
          <p:nvPr/>
        </p:nvSpPr>
        <p:spPr>
          <a:xfrm>
            <a:off x="1547664" y="892143"/>
            <a:ext cx="5239132" cy="2462213"/>
          </a:xfrm>
          <a:prstGeom prst="rect">
            <a:avLst/>
          </a:prstGeom>
        </p:spPr>
        <p:txBody>
          <a:bodyPr wrap="square">
            <a:spAutoFit/>
          </a:bodyPr>
          <a:lstStyle/>
          <a:p>
            <a:endParaRPr lang="en-US" sz="1400" dirty="0">
              <a:solidFill>
                <a:srgbClr val="0070C0"/>
              </a:solidFill>
              <a:latin typeface="Times New Roman" pitchFamily="18" charset="0"/>
              <a:cs typeface="Times New Roman" pitchFamily="18" charset="0"/>
            </a:endParaRPr>
          </a:p>
          <a:p>
            <a:r>
              <a:rPr lang="en-US" sz="1400" dirty="0">
                <a:solidFill>
                  <a:srgbClr val="0070C0"/>
                </a:solidFill>
                <a:latin typeface="Times New Roman" pitchFamily="18" charset="0"/>
                <a:cs typeface="Times New Roman" pitchFamily="18" charset="0"/>
              </a:rPr>
              <a:t>            </a:t>
            </a:r>
            <a:r>
              <a:rPr lang="en-US" sz="1400" dirty="0" err="1">
                <a:solidFill>
                  <a:srgbClr val="0070C0"/>
                </a:solidFill>
                <a:latin typeface="Times New Roman" pitchFamily="18" charset="0"/>
                <a:cs typeface="Times New Roman" pitchFamily="18" charset="0"/>
              </a:rPr>
              <a:t>var</a:t>
            </a:r>
            <a:r>
              <a:rPr lang="en-US" sz="1400" dirty="0">
                <a:solidFill>
                  <a:srgbClr val="0070C0"/>
                </a:solidFill>
                <a:latin typeface="Times New Roman" pitchFamily="18" charset="0"/>
                <a:cs typeface="Times New Roman" pitchFamily="18" charset="0"/>
              </a:rPr>
              <a:t> </a:t>
            </a:r>
            <a:r>
              <a:rPr lang="en-US" sz="1400" dirty="0" smtClean="0">
                <a:solidFill>
                  <a:srgbClr val="0070C0"/>
                </a:solidFill>
                <a:latin typeface="Times New Roman" pitchFamily="18" charset="0"/>
                <a:cs typeface="Times New Roman" pitchFamily="18" charset="0"/>
              </a:rPr>
              <a:t> i</a:t>
            </a:r>
            <a:r>
              <a:rPr lang="en-US" sz="1400" dirty="0">
                <a:solidFill>
                  <a:srgbClr val="0070C0"/>
                </a:solidFill>
                <a:latin typeface="Times New Roman" pitchFamily="18" charset="0"/>
                <a:cs typeface="Times New Roman" pitchFamily="18" charset="0"/>
              </a:rPr>
              <a:t>;</a:t>
            </a:r>
          </a:p>
          <a:p>
            <a:r>
              <a:rPr lang="en-US" sz="1400" dirty="0">
                <a:solidFill>
                  <a:srgbClr val="0070C0"/>
                </a:solidFill>
                <a:latin typeface="Times New Roman" pitchFamily="18" charset="0"/>
                <a:cs typeface="Times New Roman" pitchFamily="18" charset="0"/>
              </a:rPr>
              <a:t>            </a:t>
            </a:r>
            <a:r>
              <a:rPr lang="en-US" sz="1400" dirty="0" err="1">
                <a:solidFill>
                  <a:srgbClr val="0070C0"/>
                </a:solidFill>
                <a:latin typeface="Times New Roman" pitchFamily="18" charset="0"/>
                <a:cs typeface="Times New Roman" pitchFamily="18" charset="0"/>
              </a:rPr>
              <a:t>var</a:t>
            </a:r>
            <a:r>
              <a:rPr lang="en-US" sz="1400" dirty="0">
                <a:solidFill>
                  <a:srgbClr val="0070C0"/>
                </a:solidFill>
                <a:latin typeface="Times New Roman" pitchFamily="18" charset="0"/>
                <a:cs typeface="Times New Roman" pitchFamily="18" charset="0"/>
              </a:rPr>
              <a:t> </a:t>
            </a:r>
            <a:r>
              <a:rPr lang="en-US" sz="1400" dirty="0" smtClean="0">
                <a:solidFill>
                  <a:srgbClr val="0070C0"/>
                </a:solidFill>
                <a:latin typeface="Times New Roman" pitchFamily="18" charset="0"/>
                <a:cs typeface="Times New Roman" pitchFamily="18" charset="0"/>
              </a:rPr>
              <a:t> slides</a:t>
            </a:r>
            <a:r>
              <a:rPr lang="en-US" sz="1400" dirty="0">
                <a:solidFill>
                  <a:srgbClr val="0070C0"/>
                </a:solidFill>
                <a:latin typeface="Times New Roman" pitchFamily="18" charset="0"/>
                <a:cs typeface="Times New Roman" pitchFamily="18" charset="0"/>
              </a:rPr>
              <a:t> = </a:t>
            </a:r>
            <a:r>
              <a:rPr lang="en-US" sz="1400" dirty="0" err="1">
                <a:solidFill>
                  <a:srgbClr val="0070C0"/>
                </a:solidFill>
                <a:latin typeface="Times New Roman" pitchFamily="18" charset="0"/>
                <a:cs typeface="Times New Roman" pitchFamily="18" charset="0"/>
              </a:rPr>
              <a:t>document.getElementsByClassName</a:t>
            </a:r>
            <a:r>
              <a:rPr lang="en-US" sz="1400" dirty="0">
                <a:solidFill>
                  <a:srgbClr val="0070C0"/>
                </a:solidFill>
                <a:latin typeface="Times New Roman" pitchFamily="18" charset="0"/>
                <a:cs typeface="Times New Roman" pitchFamily="18" charset="0"/>
              </a:rPr>
              <a:t>("</a:t>
            </a:r>
            <a:r>
              <a:rPr lang="en-US" sz="1400" dirty="0" err="1" smtClean="0">
                <a:solidFill>
                  <a:srgbClr val="0070C0"/>
                </a:solidFill>
                <a:latin typeface="Times New Roman" pitchFamily="18" charset="0"/>
                <a:cs typeface="Times New Roman" pitchFamily="18" charset="0"/>
              </a:rPr>
              <a:t>hinh_anh</a:t>
            </a:r>
            <a:r>
              <a:rPr lang="en-US" sz="1400" dirty="0">
                <a:solidFill>
                  <a:srgbClr val="0070C0"/>
                </a:solidFill>
                <a:latin typeface="Times New Roman" pitchFamily="18" charset="0"/>
                <a:cs typeface="Times New Roman" pitchFamily="18" charset="0"/>
              </a:rPr>
              <a:t>");</a:t>
            </a:r>
          </a:p>
          <a:p>
            <a:r>
              <a:rPr lang="en-US" sz="1400" dirty="0">
                <a:solidFill>
                  <a:srgbClr val="0070C0"/>
                </a:solidFill>
                <a:latin typeface="Times New Roman" pitchFamily="18" charset="0"/>
                <a:cs typeface="Times New Roman" pitchFamily="18" charset="0"/>
              </a:rPr>
              <a:t>            if (</a:t>
            </a:r>
            <a:r>
              <a:rPr lang="en-US" sz="1400" dirty="0" err="1">
                <a:solidFill>
                  <a:srgbClr val="0070C0"/>
                </a:solidFill>
                <a:latin typeface="Times New Roman" pitchFamily="18" charset="0"/>
                <a:cs typeface="Times New Roman" pitchFamily="18" charset="0"/>
              </a:rPr>
              <a:t>slideIndex</a:t>
            </a:r>
            <a:r>
              <a:rPr lang="en-US" sz="1400" dirty="0">
                <a:solidFill>
                  <a:srgbClr val="0070C0"/>
                </a:solidFill>
                <a:latin typeface="Times New Roman" pitchFamily="18" charset="0"/>
                <a:cs typeface="Times New Roman" pitchFamily="18" charset="0"/>
              </a:rPr>
              <a:t> === 0) {</a:t>
            </a:r>
          </a:p>
          <a:p>
            <a:r>
              <a:rPr lang="en-US" sz="1400" dirty="0">
                <a:solidFill>
                  <a:srgbClr val="0070C0"/>
                </a:solidFill>
                <a:latin typeface="Times New Roman" pitchFamily="18" charset="0"/>
                <a:cs typeface="Times New Roman" pitchFamily="18" charset="0"/>
              </a:rPr>
              <a:t>                </a:t>
            </a:r>
            <a:r>
              <a:rPr lang="en-US" sz="1400" dirty="0" err="1">
                <a:solidFill>
                  <a:srgbClr val="0070C0"/>
                </a:solidFill>
                <a:latin typeface="Times New Roman" pitchFamily="18" charset="0"/>
                <a:cs typeface="Times New Roman" pitchFamily="18" charset="0"/>
              </a:rPr>
              <a:t>slideIndex</a:t>
            </a:r>
            <a:r>
              <a:rPr lang="en-US" sz="1400" dirty="0">
                <a:solidFill>
                  <a:srgbClr val="0070C0"/>
                </a:solidFill>
                <a:latin typeface="Times New Roman" pitchFamily="18" charset="0"/>
                <a:cs typeface="Times New Roman" pitchFamily="18" charset="0"/>
              </a:rPr>
              <a:t> = 6;</a:t>
            </a:r>
          </a:p>
          <a:p>
            <a:r>
              <a:rPr lang="en-US" sz="1400" dirty="0">
                <a:solidFill>
                  <a:srgbClr val="0070C0"/>
                </a:solidFill>
                <a:latin typeface="Times New Roman" pitchFamily="18" charset="0"/>
                <a:cs typeface="Times New Roman" pitchFamily="18" charset="0"/>
              </a:rPr>
              <a:t>            }</a:t>
            </a:r>
          </a:p>
          <a:p>
            <a:r>
              <a:rPr lang="en-US" sz="1400" dirty="0">
                <a:solidFill>
                  <a:srgbClr val="0070C0"/>
                </a:solidFill>
                <a:latin typeface="Times New Roman" pitchFamily="18" charset="0"/>
                <a:cs typeface="Times New Roman" pitchFamily="18" charset="0"/>
              </a:rPr>
              <a:t>            for (i = 0; i &lt; </a:t>
            </a:r>
            <a:r>
              <a:rPr lang="en-US" sz="1400" dirty="0" err="1">
                <a:solidFill>
                  <a:srgbClr val="0070C0"/>
                </a:solidFill>
                <a:latin typeface="Times New Roman" pitchFamily="18" charset="0"/>
                <a:cs typeface="Times New Roman" pitchFamily="18" charset="0"/>
              </a:rPr>
              <a:t>slides.length</a:t>
            </a:r>
            <a:r>
              <a:rPr lang="en-US" sz="1400" dirty="0">
                <a:solidFill>
                  <a:srgbClr val="0070C0"/>
                </a:solidFill>
                <a:latin typeface="Times New Roman" pitchFamily="18" charset="0"/>
                <a:cs typeface="Times New Roman" pitchFamily="18" charset="0"/>
              </a:rPr>
              <a:t>; i++) {</a:t>
            </a:r>
          </a:p>
          <a:p>
            <a:r>
              <a:rPr lang="en-US" sz="1400" dirty="0">
                <a:solidFill>
                  <a:srgbClr val="0070C0"/>
                </a:solidFill>
                <a:latin typeface="Times New Roman" pitchFamily="18" charset="0"/>
                <a:cs typeface="Times New Roman" pitchFamily="18" charset="0"/>
              </a:rPr>
              <a:t>                slides[i].</a:t>
            </a:r>
            <a:r>
              <a:rPr lang="en-US" sz="1400" dirty="0" err="1">
                <a:solidFill>
                  <a:srgbClr val="0070C0"/>
                </a:solidFill>
                <a:latin typeface="Times New Roman" pitchFamily="18" charset="0"/>
                <a:cs typeface="Times New Roman" pitchFamily="18" charset="0"/>
              </a:rPr>
              <a:t>style.display</a:t>
            </a:r>
            <a:r>
              <a:rPr lang="en-US" sz="1400" dirty="0">
                <a:solidFill>
                  <a:srgbClr val="0070C0"/>
                </a:solidFill>
                <a:latin typeface="Times New Roman" pitchFamily="18" charset="0"/>
                <a:cs typeface="Times New Roman" pitchFamily="18" charset="0"/>
              </a:rPr>
              <a:t> = "none</a:t>
            </a:r>
            <a:r>
              <a:rPr lang="en-US" sz="1400" dirty="0" smtClean="0">
                <a:solidFill>
                  <a:srgbClr val="0070C0"/>
                </a:solidFill>
                <a:latin typeface="Times New Roman" pitchFamily="18" charset="0"/>
                <a:cs typeface="Times New Roman" pitchFamily="18" charset="0"/>
              </a:rPr>
              <a:t>";</a:t>
            </a:r>
            <a:endParaRPr lang="en-US" sz="1400" dirty="0">
              <a:solidFill>
                <a:srgbClr val="0070C0"/>
              </a:solidFill>
              <a:latin typeface="Times New Roman" pitchFamily="18" charset="0"/>
              <a:cs typeface="Times New Roman" pitchFamily="18" charset="0"/>
            </a:endParaRPr>
          </a:p>
          <a:p>
            <a:r>
              <a:rPr lang="en-US" sz="1400" dirty="0">
                <a:solidFill>
                  <a:srgbClr val="0070C0"/>
                </a:solidFill>
                <a:latin typeface="Times New Roman" pitchFamily="18" charset="0"/>
                <a:cs typeface="Times New Roman" pitchFamily="18" charset="0"/>
              </a:rPr>
              <a:t>            }</a:t>
            </a:r>
          </a:p>
          <a:p>
            <a:r>
              <a:rPr lang="en-US" sz="1400" dirty="0">
                <a:solidFill>
                  <a:srgbClr val="0070C0"/>
                </a:solidFill>
                <a:latin typeface="Times New Roman" pitchFamily="18" charset="0"/>
                <a:cs typeface="Times New Roman" pitchFamily="18" charset="0"/>
              </a:rPr>
              <a:t>            slides[--</a:t>
            </a:r>
            <a:r>
              <a:rPr lang="en-US" sz="1400" dirty="0" err="1">
                <a:solidFill>
                  <a:srgbClr val="0070C0"/>
                </a:solidFill>
                <a:latin typeface="Times New Roman" pitchFamily="18" charset="0"/>
                <a:cs typeface="Times New Roman" pitchFamily="18" charset="0"/>
              </a:rPr>
              <a:t>slideIndex</a:t>
            </a:r>
            <a:r>
              <a:rPr lang="en-US" sz="1400" dirty="0">
                <a:solidFill>
                  <a:srgbClr val="0070C0"/>
                </a:solidFill>
                <a:latin typeface="Times New Roman" pitchFamily="18" charset="0"/>
                <a:cs typeface="Times New Roman" pitchFamily="18" charset="0"/>
              </a:rPr>
              <a:t>].</a:t>
            </a:r>
            <a:r>
              <a:rPr lang="en-US" sz="1400" dirty="0" err="1">
                <a:solidFill>
                  <a:srgbClr val="0070C0"/>
                </a:solidFill>
                <a:latin typeface="Times New Roman" pitchFamily="18" charset="0"/>
                <a:cs typeface="Times New Roman" pitchFamily="18" charset="0"/>
              </a:rPr>
              <a:t>style.display</a:t>
            </a:r>
            <a:r>
              <a:rPr lang="en-US" sz="1400" dirty="0">
                <a:solidFill>
                  <a:srgbClr val="0070C0"/>
                </a:solidFill>
                <a:latin typeface="Times New Roman" pitchFamily="18" charset="0"/>
                <a:cs typeface="Times New Roman" pitchFamily="18" charset="0"/>
              </a:rPr>
              <a:t> = "block</a:t>
            </a:r>
            <a:r>
              <a:rPr lang="en-US" sz="1400" dirty="0" smtClean="0">
                <a:solidFill>
                  <a:srgbClr val="0070C0"/>
                </a:solidFill>
                <a:latin typeface="Times New Roman" pitchFamily="18" charset="0"/>
                <a:cs typeface="Times New Roman" pitchFamily="18" charset="0"/>
              </a:rPr>
              <a:t>";</a:t>
            </a:r>
            <a:endParaRPr lang="en-US" sz="1400" dirty="0">
              <a:solidFill>
                <a:srgbClr val="0070C0"/>
              </a:solidFill>
              <a:latin typeface="Times New Roman" pitchFamily="18" charset="0"/>
              <a:cs typeface="Times New Roman" pitchFamily="18" charset="0"/>
            </a:endParaRPr>
          </a:p>
        </p:txBody>
      </p:sp>
      <p:sp>
        <p:nvSpPr>
          <p:cNvPr id="6" name="Rectangle 5"/>
          <p:cNvSpPr/>
          <p:nvPr/>
        </p:nvSpPr>
        <p:spPr>
          <a:xfrm>
            <a:off x="1750737" y="716086"/>
            <a:ext cx="1508746" cy="369332"/>
          </a:xfrm>
          <a:prstGeom prst="rect">
            <a:avLst/>
          </a:prstGeom>
        </p:spPr>
        <p:txBody>
          <a:bodyPr wrap="none">
            <a:spAutoFit/>
          </a:bodyPr>
          <a:lstStyle/>
          <a:p>
            <a:pPr marL="285750" indent="-285750">
              <a:buFont typeface="Wingdings" pitchFamily="2" charset="2"/>
              <a:buChar char="Ø"/>
            </a:pPr>
            <a:r>
              <a:rPr lang="en-US" b="1" dirty="0" err="1">
                <a:latin typeface="Times New Roman" pitchFamily="18" charset="0"/>
                <a:cs typeface="Times New Roman" pitchFamily="18" charset="0"/>
              </a:rPr>
              <a:t>N</a:t>
            </a:r>
            <a:r>
              <a:rPr lang="en-US" b="1" dirty="0" err="1" smtClean="0">
                <a:latin typeface="Times New Roman" pitchFamily="18" charset="0"/>
                <a:cs typeface="Times New Roman" pitchFamily="18" charset="0"/>
              </a:rPr>
              <a:t>út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trước</a:t>
            </a:r>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7" name="Rectangle 6"/>
          <p:cNvSpPr/>
          <p:nvPr/>
        </p:nvSpPr>
        <p:spPr>
          <a:xfrm>
            <a:off x="1753937" y="3550622"/>
            <a:ext cx="1293944" cy="369332"/>
          </a:xfrm>
          <a:prstGeom prst="rect">
            <a:avLst/>
          </a:prstGeom>
        </p:spPr>
        <p:txBody>
          <a:bodyPr wrap="none">
            <a:spAutoFit/>
          </a:bodyPr>
          <a:lstStyle/>
          <a:p>
            <a:pPr marL="285750" indent="-285750">
              <a:buFont typeface="Wingdings" pitchFamily="2" charset="2"/>
              <a:buChar char="Ø"/>
            </a:pPr>
            <a:r>
              <a:rPr lang="en-US" b="1" dirty="0" err="1" smtClean="0">
                <a:latin typeface="Times New Roman" pitchFamily="18" charset="0"/>
                <a:cs typeface="Times New Roman" pitchFamily="18" charset="0"/>
              </a:rPr>
              <a:t>Nút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sau</a:t>
            </a:r>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8" name="Rectangle 7"/>
          <p:cNvSpPr/>
          <p:nvPr/>
        </p:nvSpPr>
        <p:spPr>
          <a:xfrm>
            <a:off x="1547664" y="3735288"/>
            <a:ext cx="5387454" cy="2462213"/>
          </a:xfrm>
          <a:prstGeom prst="rect">
            <a:avLst/>
          </a:prstGeom>
        </p:spPr>
        <p:txBody>
          <a:bodyPr wrap="square">
            <a:spAutoFit/>
          </a:bodyPr>
          <a:lstStyle/>
          <a:p>
            <a:r>
              <a:rPr lang="en-US" sz="1400" dirty="0">
                <a:solidFill>
                  <a:srgbClr val="0070C0"/>
                </a:solidFill>
                <a:latin typeface="Times New Roman" pitchFamily="18" charset="0"/>
                <a:cs typeface="Times New Roman" pitchFamily="18" charset="0"/>
              </a:rPr>
              <a:t/>
            </a:r>
            <a:br>
              <a:rPr lang="en-US" sz="1400" dirty="0">
                <a:solidFill>
                  <a:srgbClr val="0070C0"/>
                </a:solidFill>
                <a:latin typeface="Times New Roman" pitchFamily="18" charset="0"/>
                <a:cs typeface="Times New Roman" pitchFamily="18" charset="0"/>
              </a:rPr>
            </a:br>
            <a:r>
              <a:rPr lang="en-US" sz="1400" dirty="0">
                <a:solidFill>
                  <a:srgbClr val="0070C0"/>
                </a:solidFill>
                <a:latin typeface="Times New Roman" pitchFamily="18" charset="0"/>
                <a:cs typeface="Times New Roman" pitchFamily="18" charset="0"/>
              </a:rPr>
              <a:t>            </a:t>
            </a:r>
            <a:r>
              <a:rPr lang="en-US" sz="1400" dirty="0" err="1" smtClean="0">
                <a:solidFill>
                  <a:srgbClr val="0070C0"/>
                </a:solidFill>
                <a:latin typeface="Times New Roman" pitchFamily="18" charset="0"/>
                <a:cs typeface="Times New Roman" pitchFamily="18" charset="0"/>
              </a:rPr>
              <a:t>var</a:t>
            </a:r>
            <a:r>
              <a:rPr lang="en-US" sz="1400" dirty="0" smtClean="0">
                <a:solidFill>
                  <a:srgbClr val="0070C0"/>
                </a:solidFill>
                <a:latin typeface="Times New Roman" pitchFamily="18" charset="0"/>
                <a:cs typeface="Times New Roman" pitchFamily="18" charset="0"/>
              </a:rPr>
              <a:t> </a:t>
            </a:r>
            <a:r>
              <a:rPr lang="en-US" sz="1400" dirty="0">
                <a:solidFill>
                  <a:srgbClr val="0070C0"/>
                </a:solidFill>
                <a:latin typeface="Times New Roman" pitchFamily="18" charset="0"/>
                <a:cs typeface="Times New Roman" pitchFamily="18" charset="0"/>
              </a:rPr>
              <a:t> i;</a:t>
            </a:r>
          </a:p>
          <a:p>
            <a:r>
              <a:rPr lang="en-US" sz="1400" dirty="0">
                <a:solidFill>
                  <a:srgbClr val="0070C0"/>
                </a:solidFill>
                <a:latin typeface="Times New Roman" pitchFamily="18" charset="0"/>
                <a:cs typeface="Times New Roman" pitchFamily="18" charset="0"/>
              </a:rPr>
              <a:t>            </a:t>
            </a:r>
            <a:r>
              <a:rPr lang="en-US" sz="1400" dirty="0" err="1" smtClean="0">
                <a:solidFill>
                  <a:srgbClr val="0070C0"/>
                </a:solidFill>
                <a:latin typeface="Times New Roman" pitchFamily="18" charset="0"/>
                <a:cs typeface="Times New Roman" pitchFamily="18" charset="0"/>
              </a:rPr>
              <a:t>var</a:t>
            </a:r>
            <a:r>
              <a:rPr lang="en-US" sz="1400" dirty="0" smtClean="0">
                <a:solidFill>
                  <a:srgbClr val="0070C0"/>
                </a:solidFill>
                <a:latin typeface="Times New Roman" pitchFamily="18" charset="0"/>
                <a:cs typeface="Times New Roman" pitchFamily="18" charset="0"/>
              </a:rPr>
              <a:t> </a:t>
            </a:r>
            <a:r>
              <a:rPr lang="en-US" sz="1400" dirty="0">
                <a:solidFill>
                  <a:srgbClr val="0070C0"/>
                </a:solidFill>
                <a:latin typeface="Times New Roman" pitchFamily="18" charset="0"/>
                <a:cs typeface="Times New Roman" pitchFamily="18" charset="0"/>
              </a:rPr>
              <a:t> slides = </a:t>
            </a:r>
            <a:r>
              <a:rPr lang="en-US" sz="1400" dirty="0" err="1">
                <a:solidFill>
                  <a:srgbClr val="0070C0"/>
                </a:solidFill>
                <a:latin typeface="Times New Roman" pitchFamily="18" charset="0"/>
                <a:cs typeface="Times New Roman" pitchFamily="18" charset="0"/>
              </a:rPr>
              <a:t>document.getElementsByClassName</a:t>
            </a:r>
            <a:r>
              <a:rPr lang="en-US" sz="1400" dirty="0">
                <a:solidFill>
                  <a:srgbClr val="0070C0"/>
                </a:solidFill>
                <a:latin typeface="Times New Roman" pitchFamily="18" charset="0"/>
                <a:cs typeface="Times New Roman" pitchFamily="18" charset="0"/>
              </a:rPr>
              <a:t>("</a:t>
            </a:r>
            <a:r>
              <a:rPr lang="en-US" sz="1400" dirty="0" err="1">
                <a:solidFill>
                  <a:srgbClr val="0070C0"/>
                </a:solidFill>
                <a:latin typeface="Times New Roman" pitchFamily="18" charset="0"/>
                <a:cs typeface="Times New Roman" pitchFamily="18" charset="0"/>
              </a:rPr>
              <a:t>hinh_anh</a:t>
            </a:r>
            <a:r>
              <a:rPr lang="en-US" sz="1400" dirty="0">
                <a:solidFill>
                  <a:srgbClr val="0070C0"/>
                </a:solidFill>
                <a:latin typeface="Times New Roman" pitchFamily="18" charset="0"/>
                <a:cs typeface="Times New Roman" pitchFamily="18" charset="0"/>
              </a:rPr>
              <a:t>");</a:t>
            </a:r>
          </a:p>
          <a:p>
            <a:r>
              <a:rPr lang="en-US" sz="1400" dirty="0">
                <a:solidFill>
                  <a:srgbClr val="0070C0"/>
                </a:solidFill>
                <a:latin typeface="Times New Roman" pitchFamily="18" charset="0"/>
                <a:cs typeface="Times New Roman" pitchFamily="18" charset="0"/>
              </a:rPr>
              <a:t>             if (</a:t>
            </a:r>
            <a:r>
              <a:rPr lang="en-US" sz="1400" dirty="0" err="1">
                <a:solidFill>
                  <a:srgbClr val="0070C0"/>
                </a:solidFill>
                <a:latin typeface="Times New Roman" pitchFamily="18" charset="0"/>
                <a:cs typeface="Times New Roman" pitchFamily="18" charset="0"/>
              </a:rPr>
              <a:t>slideIndex</a:t>
            </a:r>
            <a:r>
              <a:rPr lang="en-US" sz="1400" dirty="0">
                <a:solidFill>
                  <a:srgbClr val="0070C0"/>
                </a:solidFill>
                <a:latin typeface="Times New Roman" pitchFamily="18" charset="0"/>
                <a:cs typeface="Times New Roman" pitchFamily="18" charset="0"/>
              </a:rPr>
              <a:t> &gt; 5) {</a:t>
            </a:r>
          </a:p>
          <a:p>
            <a:r>
              <a:rPr lang="en-US" sz="1400" dirty="0">
                <a:solidFill>
                  <a:srgbClr val="0070C0"/>
                </a:solidFill>
                <a:latin typeface="Times New Roman" pitchFamily="18" charset="0"/>
                <a:cs typeface="Times New Roman" pitchFamily="18" charset="0"/>
              </a:rPr>
              <a:t>                </a:t>
            </a:r>
            <a:r>
              <a:rPr lang="en-US" sz="1400" dirty="0" err="1">
                <a:solidFill>
                  <a:srgbClr val="0070C0"/>
                </a:solidFill>
                <a:latin typeface="Times New Roman" pitchFamily="18" charset="0"/>
                <a:cs typeface="Times New Roman" pitchFamily="18" charset="0"/>
              </a:rPr>
              <a:t>slideIndex</a:t>
            </a:r>
            <a:r>
              <a:rPr lang="en-US" sz="1400" dirty="0">
                <a:solidFill>
                  <a:srgbClr val="0070C0"/>
                </a:solidFill>
                <a:latin typeface="Times New Roman" pitchFamily="18" charset="0"/>
                <a:cs typeface="Times New Roman" pitchFamily="18" charset="0"/>
              </a:rPr>
              <a:t> = 0;</a:t>
            </a:r>
          </a:p>
          <a:p>
            <a:r>
              <a:rPr lang="en-US" sz="1400" dirty="0">
                <a:solidFill>
                  <a:srgbClr val="0070C0"/>
                </a:solidFill>
                <a:latin typeface="Times New Roman" pitchFamily="18" charset="0"/>
                <a:cs typeface="Times New Roman" pitchFamily="18" charset="0"/>
              </a:rPr>
              <a:t>            </a:t>
            </a:r>
            <a:r>
              <a:rPr lang="en-US" sz="1400" dirty="0" smtClean="0">
                <a:solidFill>
                  <a:srgbClr val="0070C0"/>
                </a:solidFill>
                <a:latin typeface="Times New Roman" pitchFamily="18" charset="0"/>
                <a:cs typeface="Times New Roman" pitchFamily="18" charset="0"/>
              </a:rPr>
              <a:t>}</a:t>
            </a:r>
          </a:p>
          <a:p>
            <a:r>
              <a:rPr lang="en-US" sz="1400" dirty="0">
                <a:solidFill>
                  <a:srgbClr val="0070C0"/>
                </a:solidFill>
                <a:latin typeface="Times New Roman" pitchFamily="18" charset="0"/>
                <a:cs typeface="Times New Roman" pitchFamily="18" charset="0"/>
              </a:rPr>
              <a:t> </a:t>
            </a:r>
            <a:r>
              <a:rPr lang="en-US" sz="1400" dirty="0" smtClean="0">
                <a:solidFill>
                  <a:srgbClr val="0070C0"/>
                </a:solidFill>
                <a:latin typeface="Times New Roman" pitchFamily="18" charset="0"/>
                <a:cs typeface="Times New Roman" pitchFamily="18" charset="0"/>
              </a:rPr>
              <a:t>            </a:t>
            </a:r>
            <a:r>
              <a:rPr lang="en-US" sz="1400" dirty="0">
                <a:solidFill>
                  <a:srgbClr val="0070C0"/>
                </a:solidFill>
                <a:latin typeface="Times New Roman" pitchFamily="18" charset="0"/>
                <a:cs typeface="Times New Roman" pitchFamily="18" charset="0"/>
              </a:rPr>
              <a:t> for (i = 0; i &lt; </a:t>
            </a:r>
            <a:r>
              <a:rPr lang="en-US" sz="1400" dirty="0" err="1">
                <a:solidFill>
                  <a:srgbClr val="0070C0"/>
                </a:solidFill>
                <a:latin typeface="Times New Roman" pitchFamily="18" charset="0"/>
                <a:cs typeface="Times New Roman" pitchFamily="18" charset="0"/>
              </a:rPr>
              <a:t>slides.length</a:t>
            </a:r>
            <a:r>
              <a:rPr lang="en-US" sz="1400" dirty="0">
                <a:solidFill>
                  <a:srgbClr val="0070C0"/>
                </a:solidFill>
                <a:latin typeface="Times New Roman" pitchFamily="18" charset="0"/>
                <a:cs typeface="Times New Roman" pitchFamily="18" charset="0"/>
              </a:rPr>
              <a:t>; i++) {</a:t>
            </a:r>
          </a:p>
          <a:p>
            <a:r>
              <a:rPr lang="en-US" sz="1400" dirty="0">
                <a:solidFill>
                  <a:srgbClr val="0070C0"/>
                </a:solidFill>
                <a:latin typeface="Times New Roman" pitchFamily="18" charset="0"/>
                <a:cs typeface="Times New Roman" pitchFamily="18" charset="0"/>
              </a:rPr>
              <a:t>                slides[i].</a:t>
            </a:r>
            <a:r>
              <a:rPr lang="en-US" sz="1400" dirty="0" err="1">
                <a:solidFill>
                  <a:srgbClr val="0070C0"/>
                </a:solidFill>
                <a:latin typeface="Times New Roman" pitchFamily="18" charset="0"/>
                <a:cs typeface="Times New Roman" pitchFamily="18" charset="0"/>
              </a:rPr>
              <a:t>style.display</a:t>
            </a:r>
            <a:r>
              <a:rPr lang="en-US" sz="1400" dirty="0">
                <a:solidFill>
                  <a:srgbClr val="0070C0"/>
                </a:solidFill>
                <a:latin typeface="Times New Roman" pitchFamily="18" charset="0"/>
                <a:cs typeface="Times New Roman" pitchFamily="18" charset="0"/>
              </a:rPr>
              <a:t> = "none";</a:t>
            </a:r>
          </a:p>
          <a:p>
            <a:r>
              <a:rPr lang="en-US" sz="1400" dirty="0">
                <a:solidFill>
                  <a:srgbClr val="0070C0"/>
                </a:solidFill>
                <a:latin typeface="Times New Roman" pitchFamily="18" charset="0"/>
                <a:cs typeface="Times New Roman" pitchFamily="18" charset="0"/>
              </a:rPr>
              <a:t>            }</a:t>
            </a:r>
          </a:p>
          <a:p>
            <a:r>
              <a:rPr lang="en-US" sz="1400" dirty="0">
                <a:solidFill>
                  <a:srgbClr val="0070C0"/>
                </a:solidFill>
                <a:latin typeface="Times New Roman" pitchFamily="18" charset="0"/>
                <a:cs typeface="Times New Roman" pitchFamily="18" charset="0"/>
              </a:rPr>
              <a:t>            slides[</a:t>
            </a:r>
            <a:r>
              <a:rPr lang="en-US" sz="1400" dirty="0" err="1">
                <a:solidFill>
                  <a:srgbClr val="0070C0"/>
                </a:solidFill>
                <a:latin typeface="Times New Roman" pitchFamily="18" charset="0"/>
                <a:cs typeface="Times New Roman" pitchFamily="18" charset="0"/>
              </a:rPr>
              <a:t>slideIndex</a:t>
            </a:r>
            <a:r>
              <a:rPr lang="en-US" sz="1400" dirty="0">
                <a:solidFill>
                  <a:srgbClr val="0070C0"/>
                </a:solidFill>
                <a:latin typeface="Times New Roman" pitchFamily="18" charset="0"/>
                <a:cs typeface="Times New Roman" pitchFamily="18" charset="0"/>
              </a:rPr>
              <a:t>++].</a:t>
            </a:r>
            <a:r>
              <a:rPr lang="en-US" sz="1400" dirty="0" err="1">
                <a:solidFill>
                  <a:srgbClr val="0070C0"/>
                </a:solidFill>
                <a:latin typeface="Times New Roman" pitchFamily="18" charset="0"/>
                <a:cs typeface="Times New Roman" pitchFamily="18" charset="0"/>
              </a:rPr>
              <a:t>style.display</a:t>
            </a:r>
            <a:r>
              <a:rPr lang="en-US" sz="1400" dirty="0">
                <a:solidFill>
                  <a:srgbClr val="0070C0"/>
                </a:solidFill>
                <a:latin typeface="Times New Roman" pitchFamily="18" charset="0"/>
                <a:cs typeface="Times New Roman" pitchFamily="18" charset="0"/>
              </a:rPr>
              <a:t> = "block";</a:t>
            </a:r>
          </a:p>
          <a:p>
            <a:endParaRPr lang="en-US" sz="1400" dirty="0">
              <a:solidFill>
                <a:srgbClr val="0070C0"/>
              </a:solidFill>
              <a:latin typeface="Times New Roman" pitchFamily="18" charset="0"/>
              <a:cs typeface="Times New Roman" pitchFamily="18" charset="0"/>
            </a:endParaRPr>
          </a:p>
        </p:txBody>
      </p:sp>
      <p:sp>
        <p:nvSpPr>
          <p:cNvPr id="2" name="Rectangle 1"/>
          <p:cNvSpPr/>
          <p:nvPr/>
        </p:nvSpPr>
        <p:spPr>
          <a:xfrm>
            <a:off x="5796137" y="2123250"/>
            <a:ext cx="2808311" cy="954107"/>
          </a:xfrm>
          <a:prstGeom prst="rect">
            <a:avLst/>
          </a:prstGeom>
        </p:spPr>
        <p:txBody>
          <a:bodyPr wrap="square">
            <a:spAutoFit/>
          </a:bodyPr>
          <a:lstStyle/>
          <a:p>
            <a:r>
              <a:rPr lang="en-US" sz="1400" dirty="0" err="1" smtClean="0">
                <a:latin typeface="Times New Roman" pitchFamily="18" charset="0"/>
                <a:cs typeface="Times New Roman" pitchFamily="18" charset="0"/>
              </a:rPr>
              <a:t>Điều</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khiển</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các</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hình</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ảnh</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từ</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hình</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này</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chuyển</a:t>
            </a:r>
            <a:r>
              <a:rPr lang="en-US" sz="1400" dirty="0" smtClean="0">
                <a:latin typeface="Times New Roman" pitchFamily="18" charset="0"/>
                <a:cs typeface="Times New Roman" pitchFamily="18" charset="0"/>
              </a:rPr>
              <a:t> sang </a:t>
            </a:r>
            <a:r>
              <a:rPr lang="en-US" sz="1400" dirty="0" err="1" smtClean="0">
                <a:latin typeface="Times New Roman" pitchFamily="18" charset="0"/>
                <a:cs typeface="Times New Roman" pitchFamily="18" charset="0"/>
              </a:rPr>
              <a:t>hình</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ảnh</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kế</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trước</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khi</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đến</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hình</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đầu</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tiên</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nó</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về</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chuyển</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về</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lại</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hình</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cuối</a:t>
            </a:r>
            <a:r>
              <a:rPr lang="en-US" sz="1400" dirty="0" smtClean="0">
                <a:latin typeface="Times New Roman" pitchFamily="18" charset="0"/>
                <a:cs typeface="Times New Roman" pitchFamily="18" charset="0"/>
              </a:rPr>
              <a:t> </a:t>
            </a:r>
          </a:p>
        </p:txBody>
      </p:sp>
      <p:cxnSp>
        <p:nvCxnSpPr>
          <p:cNvPr id="9" name="Straight Arrow Connector 8"/>
          <p:cNvCxnSpPr/>
          <p:nvPr/>
        </p:nvCxnSpPr>
        <p:spPr>
          <a:xfrm>
            <a:off x="4067944" y="2123250"/>
            <a:ext cx="1656184" cy="3693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066066" y="4695889"/>
            <a:ext cx="2952328" cy="1015663"/>
          </a:xfrm>
          <a:prstGeom prst="rect">
            <a:avLst/>
          </a:prstGeom>
        </p:spPr>
        <p:txBody>
          <a:bodyPr wrap="square">
            <a:spAutoFit/>
          </a:bodyPr>
          <a:lstStyle/>
          <a:p>
            <a:r>
              <a:rPr lang="en-US" sz="1400" dirty="0" err="1">
                <a:latin typeface="Times New Roman" pitchFamily="18" charset="0"/>
                <a:cs typeface="Times New Roman" pitchFamily="18" charset="0"/>
              </a:rPr>
              <a:t>Điều</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khiển</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các</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hình</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ảnh</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từ</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hình</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này</a:t>
            </a:r>
            <a:r>
              <a:rPr lang="en-US"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chuyển</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sang </a:t>
            </a:r>
            <a:r>
              <a:rPr lang="en-US" sz="1400" dirty="0" err="1">
                <a:latin typeface="Times New Roman" pitchFamily="18" charset="0"/>
                <a:cs typeface="Times New Roman" pitchFamily="18" charset="0"/>
              </a:rPr>
              <a:t>hình</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ảnh</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kế</a:t>
            </a:r>
            <a:r>
              <a:rPr lang="en-US"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tiếp</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sau</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khi</a:t>
            </a:r>
            <a:r>
              <a:rPr lang="en-US" sz="1400" dirty="0" smtClean="0">
                <a:latin typeface="Times New Roman" pitchFamily="18" charset="0"/>
                <a:cs typeface="Times New Roman" pitchFamily="18" charset="0"/>
              </a:rPr>
              <a:t> </a:t>
            </a:r>
            <a:r>
              <a:rPr lang="en-US" sz="1400" dirty="0" err="1">
                <a:latin typeface="Times New Roman" pitchFamily="18" charset="0"/>
                <a:cs typeface="Times New Roman" pitchFamily="18" charset="0"/>
              </a:rPr>
              <a:t>đến</a:t>
            </a:r>
            <a:r>
              <a:rPr lang="en-US"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hình</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cuối</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cùng</a:t>
            </a:r>
            <a:r>
              <a:rPr lang="en-US" sz="1400" dirty="0" smtClean="0">
                <a:latin typeface="Times New Roman" pitchFamily="18" charset="0"/>
                <a:cs typeface="Times New Roman" pitchFamily="18" charset="0"/>
              </a:rPr>
              <a:t>  </a:t>
            </a:r>
            <a:r>
              <a:rPr lang="en-US" sz="1400" dirty="0" err="1">
                <a:latin typeface="Times New Roman" pitchFamily="18" charset="0"/>
                <a:cs typeface="Times New Roman" pitchFamily="18" charset="0"/>
              </a:rPr>
              <a:t>nó</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về</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chuyển</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về</a:t>
            </a:r>
            <a:r>
              <a:rPr lang="en-US"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lại</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hình</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đầu</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tiên</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cxnSp>
        <p:nvCxnSpPr>
          <p:cNvPr id="12" name="Straight Arrow Connector 11"/>
          <p:cNvCxnSpPr/>
          <p:nvPr/>
        </p:nvCxnSpPr>
        <p:spPr>
          <a:xfrm>
            <a:off x="4067944" y="4695889"/>
            <a:ext cx="1847603" cy="2880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10379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1000"/>
                                        <p:tgtEl>
                                          <p:spTgt spid="10"/>
                                        </p:tgtEl>
                                      </p:cBhvr>
                                    </p:animEffect>
                                    <p:anim calcmode="lin" valueType="num">
                                      <p:cBhvr>
                                        <p:cTn id="49" dur="1000" fill="hold"/>
                                        <p:tgtEl>
                                          <p:spTgt spid="10"/>
                                        </p:tgtEl>
                                        <p:attrNameLst>
                                          <p:attrName>ppt_x</p:attrName>
                                        </p:attrNameLst>
                                      </p:cBhvr>
                                      <p:tavLst>
                                        <p:tav tm="0">
                                          <p:val>
                                            <p:strVal val="#ppt_x"/>
                                          </p:val>
                                        </p:tav>
                                        <p:tav tm="100000">
                                          <p:val>
                                            <p:strVal val="#ppt_x"/>
                                          </p:val>
                                        </p:tav>
                                      </p:tavLst>
                                    </p:anim>
                                    <p:anim calcmode="lin" valueType="num">
                                      <p:cBhvr>
                                        <p:cTn id="5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2"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608" y="116632"/>
            <a:ext cx="7498080" cy="706090"/>
          </a:xfrm>
        </p:spPr>
        <p:txBody>
          <a:bodyPr>
            <a:normAutofit/>
          </a:bodyPr>
          <a:lstStyle/>
          <a:p>
            <a:r>
              <a:rPr lang="en-US" sz="4000" dirty="0" smtClean="0">
                <a:latin typeface="Times New Roman" pitchFamily="18" charset="0"/>
                <a:cs typeface="Times New Roman" pitchFamily="18" charset="0"/>
              </a:rPr>
              <a:t>1.2.Xây </a:t>
            </a:r>
            <a:r>
              <a:rPr lang="en-US" sz="4000" dirty="0" err="1" smtClean="0">
                <a:latin typeface="Times New Roman" pitchFamily="18" charset="0"/>
                <a:cs typeface="Times New Roman" pitchFamily="18" charset="0"/>
              </a:rPr>
              <a:t>dựng</a:t>
            </a:r>
            <a:r>
              <a:rPr lang="en-US" sz="4000" dirty="0" smtClean="0">
                <a:latin typeface="Times New Roman" pitchFamily="18" charset="0"/>
                <a:cs typeface="Times New Roman" pitchFamily="18" charset="0"/>
              </a:rPr>
              <a:t> form</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1435608" y="908720"/>
            <a:ext cx="7498080" cy="5339680"/>
          </a:xfrm>
        </p:spPr>
        <p:txBody>
          <a:bodyPr>
            <a:normAutofit/>
          </a:bodyPr>
          <a:lstStyle/>
          <a:p>
            <a:pPr marL="82296" indent="0">
              <a:buNone/>
            </a:pP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Ứng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mỗi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thẻ</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định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dạng</a:t>
            </a:r>
            <a:r>
              <a:rPr lang="en-US" sz="2400" dirty="0" smtClean="0">
                <a:latin typeface="Times New Roman" pitchFamily="18" charset="0"/>
                <a:cs typeface="Times New Roman" pitchFamily="18" charset="0"/>
              </a:rPr>
              <a:t> ô </a:t>
            </a:r>
            <a:r>
              <a:rPr lang="en-US" sz="2400" dirty="0" err="1" smtClean="0">
                <a:latin typeface="Times New Roman" pitchFamily="18" charset="0"/>
                <a:cs typeface="Times New Roman" pitchFamily="18" charset="0"/>
              </a:rPr>
              <a:t>nhập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html </a:t>
            </a:r>
            <a:r>
              <a:rPr lang="en-US" sz="2400" dirty="0" err="1" smtClean="0">
                <a:latin typeface="Times New Roman" pitchFamily="18" charset="0"/>
                <a:cs typeface="Times New Roman" pitchFamily="18" charset="0"/>
              </a:rPr>
              <a:t>đặt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mỗi</a:t>
            </a:r>
            <a:r>
              <a:rPr lang="en-US" sz="2400" dirty="0" smtClean="0">
                <a:latin typeface="Times New Roman" pitchFamily="18" charset="0"/>
                <a:cs typeface="Times New Roman" pitchFamily="18" charset="0"/>
              </a:rPr>
              <a:t> id ,name </a:t>
            </a:r>
            <a:r>
              <a:rPr lang="en-US" sz="2400" dirty="0" err="1" smtClean="0">
                <a:latin typeface="Times New Roman" pitchFamily="18" charset="0"/>
                <a:cs typeface="Times New Roman" pitchFamily="18" charset="0"/>
              </a:rPr>
              <a:t>riêng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javascript</a:t>
            </a:r>
            <a:r>
              <a:rPr lang="en-US" sz="2400" dirty="0" smtClean="0">
                <a:latin typeface="Times New Roman" pitchFamily="18" charset="0"/>
                <a:cs typeface="Times New Roman" pitchFamily="18" charset="0"/>
              </a:rPr>
              <a:t>.</a:t>
            </a:r>
          </a:p>
          <a:p>
            <a:pPr marL="82296" indent="0">
              <a:buNone/>
            </a:pPr>
            <a:endParaRPr lang="en-US" sz="2400" dirty="0" smtClean="0">
              <a:latin typeface="Times New Roman" pitchFamily="18" charset="0"/>
              <a:cs typeface="Times New Roman" pitchFamily="18" charset="0"/>
            </a:endParaRPr>
          </a:p>
          <a:p>
            <a:pPr marL="82296" indent="0">
              <a:buNone/>
            </a:pPr>
            <a:endParaRPr lang="en-US" sz="2400" dirty="0">
              <a:latin typeface="Times New Roman" pitchFamily="18" charset="0"/>
              <a:cs typeface="Times New Roman" pitchFamily="18" charset="0"/>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3665" t="34549" r="51586" b="47916"/>
          <a:stretch/>
        </p:blipFill>
        <p:spPr bwMode="auto">
          <a:xfrm>
            <a:off x="1331640" y="1995562"/>
            <a:ext cx="45212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5186140" y="2420888"/>
            <a:ext cx="118606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6372200" y="1856532"/>
            <a:ext cx="2592288" cy="1800200"/>
          </a:xfrm>
          <a:prstGeom prst="rect">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r>
              <a:rPr lang="en-US" dirty="0" err="1" smtClean="0">
                <a:solidFill>
                  <a:schemeClr val="tx1"/>
                </a:solidFill>
                <a:latin typeface="Times New Roman" pitchFamily="18" charset="0"/>
                <a:cs typeface="Times New Roman" pitchFamily="18" charset="0"/>
              </a:rPr>
              <a:t>Khai</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báo</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các</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biến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dùng</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document.geElementByID,TagName</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để</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truy</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cập</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đến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các</a:t>
            </a:r>
            <a:r>
              <a:rPr lang="en-US" dirty="0" smtClean="0">
                <a:solidFill>
                  <a:schemeClr val="tx1"/>
                </a:solidFill>
                <a:latin typeface="Times New Roman" pitchFamily="18" charset="0"/>
                <a:cs typeface="Times New Roman" pitchFamily="18" charset="0"/>
              </a:rPr>
              <a:t> node </a:t>
            </a:r>
            <a:r>
              <a:rPr lang="en-US" dirty="0" err="1" smtClean="0">
                <a:solidFill>
                  <a:schemeClr val="tx1"/>
                </a:solidFill>
                <a:latin typeface="Times New Roman" pitchFamily="18" charset="0"/>
                <a:cs typeface="Times New Roman" pitchFamily="18" charset="0"/>
              </a:rPr>
              <a:t>nghĩa</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trong</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phần</a:t>
            </a:r>
            <a:r>
              <a:rPr lang="en-US" dirty="0" smtClean="0">
                <a:solidFill>
                  <a:schemeClr val="tx1"/>
                </a:solidFill>
                <a:latin typeface="Times New Roman" pitchFamily="18" charset="0"/>
                <a:cs typeface="Times New Roman" pitchFamily="18" charset="0"/>
              </a:rPr>
              <a:t> HTML  </a:t>
            </a:r>
            <a:endParaRPr lang="en-US" dirty="0">
              <a:solidFill>
                <a:schemeClr val="tx1"/>
              </a:solidFill>
              <a:latin typeface="Times New Roman" pitchFamily="18" charset="0"/>
              <a:cs typeface="Times New Roman" pitchFamily="18" charset="0"/>
            </a:endParaRPr>
          </a:p>
        </p:txBody>
      </p:sp>
      <p:sp>
        <p:nvSpPr>
          <p:cNvPr id="9" name="TextBox 8"/>
          <p:cNvSpPr txBox="1"/>
          <p:nvPr/>
        </p:nvSpPr>
        <p:spPr>
          <a:xfrm>
            <a:off x="1496864" y="3787277"/>
            <a:ext cx="7416824" cy="461665"/>
          </a:xfrm>
          <a:prstGeom prst="rect">
            <a:avLst/>
          </a:prstGeom>
          <a:noFill/>
        </p:spPr>
        <p:txBody>
          <a:bodyPr wrap="square" rtlCol="0">
            <a:spAutoFit/>
          </a:bodyPr>
          <a:lstStyle/>
          <a:p>
            <a:r>
              <a:rPr lang="en-US" dirty="0" smtClean="0"/>
              <a:t>+</a:t>
            </a:r>
            <a:r>
              <a:rPr lang="en-US" sz="2400" dirty="0" err="1">
                <a:latin typeface="Times New Roman" pitchFamily="18" charset="0"/>
                <a:cs typeface="Times New Roman" pitchFamily="18" charset="0"/>
              </a:rPr>
              <a:t>Khai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báo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dangki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chứa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câu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hiện</a:t>
            </a:r>
            <a:r>
              <a:rPr lang="en-US" sz="2400" dirty="0">
                <a:latin typeface="Times New Roman" pitchFamily="18" charset="0"/>
                <a:cs typeface="Times New Roman" pitchFamily="18" charset="0"/>
              </a:rPr>
              <a:t>:</a:t>
            </a:r>
          </a:p>
        </p:txBody>
      </p:sp>
      <p:sp>
        <p:nvSpPr>
          <p:cNvPr id="10" name="TextBox 9"/>
          <p:cNvSpPr txBox="1"/>
          <p:nvPr/>
        </p:nvSpPr>
        <p:spPr>
          <a:xfrm>
            <a:off x="1605124" y="4149080"/>
            <a:ext cx="7200304" cy="646331"/>
          </a:xfrm>
          <a:prstGeom prst="rect">
            <a:avLst/>
          </a:prstGeom>
          <a:noFill/>
        </p:spPr>
        <p:txBody>
          <a:bodyPr wrap="square" rtlCol="0">
            <a:spAutoFit/>
          </a:bodyPr>
          <a:lstStyle/>
          <a:p>
            <a:r>
              <a:rPr lang="vi-VN" dirty="0">
                <a:solidFill>
                  <a:srgbClr val="FF0000"/>
                </a:solidFill>
                <a:latin typeface="Times New Roman" pitchFamily="18" charset="0"/>
                <a:cs typeface="Times New Roman" pitchFamily="18" charset="0"/>
              </a:rPr>
              <a:t> </a:t>
            </a:r>
            <a:r>
              <a:rPr lang="vi-VN" dirty="0" smtClean="0">
                <a:solidFill>
                  <a:srgbClr val="FF0000"/>
                </a:solidFill>
                <a:latin typeface="Times New Roman" pitchFamily="18" charset="0"/>
                <a:cs typeface="Times New Roman" pitchFamily="18" charset="0"/>
              </a:rPr>
              <a:t>//</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Kiểm</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tra</a:t>
            </a:r>
            <a:r>
              <a:rPr lang="en-US" dirty="0" smtClean="0">
                <a:solidFill>
                  <a:srgbClr val="FF0000"/>
                </a:solidFill>
                <a:latin typeface="Times New Roman" pitchFamily="18" charset="0"/>
                <a:cs typeface="Times New Roman" pitchFamily="18" charset="0"/>
              </a:rPr>
              <a:t> </a:t>
            </a:r>
            <a:r>
              <a:rPr lang="vi-VN" dirty="0" smtClean="0">
                <a:solidFill>
                  <a:srgbClr val="FF0000"/>
                </a:solidFill>
                <a:latin typeface="Times New Roman" pitchFamily="18" charset="0"/>
                <a:cs typeface="Times New Roman" pitchFamily="18" charset="0"/>
              </a:rPr>
              <a:t>không </a:t>
            </a:r>
            <a:r>
              <a:rPr lang="vi-VN" dirty="0">
                <a:solidFill>
                  <a:srgbClr val="FF0000"/>
                </a:solidFill>
                <a:latin typeface="Times New Roman" pitchFamily="18" charset="0"/>
                <a:cs typeface="Times New Roman" pitchFamily="18" charset="0"/>
              </a:rPr>
              <a:t>được để trống masv/email/họ và </a:t>
            </a:r>
            <a:r>
              <a:rPr lang="vi-VN" dirty="0" smtClean="0">
                <a:solidFill>
                  <a:srgbClr val="FF0000"/>
                </a:solidFill>
                <a:latin typeface="Times New Roman" pitchFamily="18" charset="0"/>
                <a:cs typeface="Times New Roman" pitchFamily="18" charset="0"/>
              </a:rPr>
              <a:t>tên</a:t>
            </a:r>
            <a:r>
              <a:rPr lang="en-US" dirty="0" smtClean="0">
                <a:solidFill>
                  <a:srgbClr val="FF0000"/>
                </a:solidFill>
                <a:latin typeface="Times New Roman" pitchFamily="18" charset="0"/>
                <a:cs typeface="Times New Roman" pitchFamily="18" charset="0"/>
              </a:rPr>
              <a:t>:</a:t>
            </a:r>
          </a:p>
          <a:p>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Sử</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dụng</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câu</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lệnh</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rẻ</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nhánh</a:t>
            </a:r>
            <a:r>
              <a:rPr lang="en-US" dirty="0" smtClean="0">
                <a:solidFill>
                  <a:srgbClr val="FF0000"/>
                </a:solidFill>
                <a:latin typeface="Times New Roman" pitchFamily="18" charset="0"/>
                <a:cs typeface="Times New Roman" pitchFamily="18" charset="0"/>
              </a:rPr>
              <a:t> if()else{} </a:t>
            </a:r>
            <a:r>
              <a:rPr lang="en-US" dirty="0" err="1" smtClean="0">
                <a:solidFill>
                  <a:srgbClr val="FF0000"/>
                </a:solidFill>
                <a:latin typeface="Times New Roman" pitchFamily="18" charset="0"/>
                <a:cs typeface="Times New Roman" pitchFamily="18" charset="0"/>
              </a:rPr>
              <a:t>để</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kiểm</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tra</a:t>
            </a:r>
            <a:r>
              <a:rPr lang="en-US" dirty="0" smtClean="0">
                <a:solidFill>
                  <a:srgbClr val="FF0000"/>
                </a:solidFill>
                <a:latin typeface="Times New Roman" pitchFamily="18" charset="0"/>
                <a:cs typeface="Times New Roman" pitchFamily="18" charset="0"/>
              </a:rPr>
              <a:t>:</a:t>
            </a:r>
            <a:endParaRPr lang="en-US" dirty="0">
              <a:solidFill>
                <a:srgbClr val="FF0000"/>
              </a:solidFill>
              <a:latin typeface="Times New Roman" pitchFamily="18" charset="0"/>
              <a:cs typeface="Times New Roman" pitchFamily="18" charset="0"/>
            </a:endParaRPr>
          </a:p>
        </p:txBody>
      </p:sp>
      <p:pic>
        <p:nvPicPr>
          <p:cNvPr id="409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3860" t="45833" r="52465" b="39142"/>
          <a:stretch/>
        </p:blipFill>
        <p:spPr bwMode="auto">
          <a:xfrm>
            <a:off x="1471340" y="5325754"/>
            <a:ext cx="4381500" cy="1099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5862712" y="4795411"/>
            <a:ext cx="3060848" cy="1917707"/>
          </a:xfrm>
          <a:prstGeom prst="rect">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marL="285750" indent="-285750">
              <a:buFont typeface="Arial" pitchFamily="34" charset="0"/>
              <a:buChar char="•"/>
            </a:pPr>
            <a:r>
              <a:rPr lang="en-US" dirty="0" err="1" smtClean="0">
                <a:solidFill>
                  <a:schemeClr val="tx1"/>
                </a:solidFill>
                <a:latin typeface="Times New Roman" pitchFamily="18" charset="0"/>
                <a:cs typeface="Times New Roman" pitchFamily="18" charset="0"/>
              </a:rPr>
              <a:t>Nếu</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giá</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trị</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của</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mã</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sinh</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viên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để</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trống</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thì</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sẽ</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đưa</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ra</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thông</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báo</a:t>
            </a:r>
            <a:r>
              <a:rPr lang="en-US"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marL="285750" indent="-285750">
              <a:buFont typeface="Arial" pitchFamily="34" charset="0"/>
              <a:buChar char="•"/>
            </a:pPr>
            <a:r>
              <a:rPr lang="en-US" dirty="0" err="1" smtClean="0">
                <a:solidFill>
                  <a:schemeClr val="tx1"/>
                </a:solidFill>
                <a:latin typeface="Times New Roman" pitchFamily="18" charset="0"/>
                <a:cs typeface="Times New Roman" pitchFamily="18" charset="0"/>
              </a:rPr>
              <a:t>stryle.backgroundColor</a:t>
            </a:r>
            <a:r>
              <a:rPr lang="en-US" dirty="0" smtClean="0">
                <a:solidFill>
                  <a:schemeClr val="tx1"/>
                </a:solidFill>
                <a:latin typeface="Times New Roman" pitchFamily="18" charset="0"/>
                <a:cs typeface="Times New Roman" pitchFamily="18" charset="0"/>
              </a:rPr>
              <a:t>=“yellow” </a:t>
            </a:r>
            <a:r>
              <a:rPr lang="en-US" dirty="0" err="1" smtClean="0">
                <a:solidFill>
                  <a:schemeClr val="tx1"/>
                </a:solidFill>
                <a:latin typeface="Times New Roman" pitchFamily="18" charset="0"/>
                <a:cs typeface="Times New Roman" pitchFamily="18" charset="0"/>
              </a:rPr>
              <a:t>để</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chuyển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thành</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màu</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vàng</a:t>
            </a:r>
            <a:r>
              <a:rPr lang="en-US" dirty="0" smtClean="0">
                <a:solidFill>
                  <a:schemeClr val="tx1"/>
                </a:solidFill>
                <a:latin typeface="Times New Roman" pitchFamily="18" charset="0"/>
                <a:cs typeface="Times New Roman" pitchFamily="18" charset="0"/>
              </a:rPr>
              <a:t>.</a:t>
            </a:r>
          </a:p>
          <a:p>
            <a:pPr marL="285750" indent="-285750">
              <a:buFont typeface="Arial" pitchFamily="34" charset="0"/>
              <a:buChar char="•"/>
            </a:pP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trả</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về</a:t>
            </a:r>
            <a:r>
              <a:rPr lang="en-US" dirty="0" smtClean="0">
                <a:solidFill>
                  <a:schemeClr val="tx1"/>
                </a:solidFill>
                <a:latin typeface="Times New Roman" pitchFamily="18" charset="0"/>
                <a:cs typeface="Times New Roman" pitchFamily="18" charset="0"/>
              </a:rPr>
              <a:t> false.</a:t>
            </a:r>
            <a:endParaRPr lang="en-US" dirty="0">
              <a:solidFill>
                <a:schemeClr val="tx1"/>
              </a:solidFill>
              <a:latin typeface="Times New Roman" pitchFamily="18" charset="0"/>
              <a:cs typeface="Times New Roman" pitchFamily="18" charset="0"/>
            </a:endParaRPr>
          </a:p>
        </p:txBody>
      </p:sp>
      <p:cxnSp>
        <p:nvCxnSpPr>
          <p:cNvPr id="15" name="Straight Arrow Connector 14"/>
          <p:cNvCxnSpPr/>
          <p:nvPr/>
        </p:nvCxnSpPr>
        <p:spPr>
          <a:xfrm>
            <a:off x="5076056" y="5754264"/>
            <a:ext cx="7767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43653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barn(inVertical)">
                                      <p:cBhvr>
                                        <p:cTn id="10" dur="500"/>
                                        <p:tgtEl>
                                          <p:spTgt spid="409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inVertical)">
                                      <p:cBhvr>
                                        <p:cTn id="26" dur="500"/>
                                        <p:tgtEl>
                                          <p:spTgt spid="10"/>
                                        </p:tgtEl>
                                      </p:cBhvr>
                                    </p:animEffect>
                                  </p:childTnLst>
                                </p:cTn>
                              </p:par>
                              <p:par>
                                <p:cTn id="27" presetID="16" presetClass="entr" presetSubtype="21" fill="hold" nodeType="withEffect">
                                  <p:stCondLst>
                                    <p:cond delay="0"/>
                                  </p:stCondLst>
                                  <p:childTnLst>
                                    <p:set>
                                      <p:cBhvr>
                                        <p:cTn id="28" dur="1" fill="hold">
                                          <p:stCondLst>
                                            <p:cond delay="0"/>
                                          </p:stCondLst>
                                        </p:cTn>
                                        <p:tgtEl>
                                          <p:spTgt spid="4099"/>
                                        </p:tgtEl>
                                        <p:attrNameLst>
                                          <p:attrName>style.visibility</p:attrName>
                                        </p:attrNameLst>
                                      </p:cBhvr>
                                      <p:to>
                                        <p:strVal val="visible"/>
                                      </p:to>
                                    </p:set>
                                    <p:animEffect transition="in" filter="barn(inVertical)">
                                      <p:cBhvr>
                                        <p:cTn id="29" dur="500"/>
                                        <p:tgtEl>
                                          <p:spTgt spid="4099"/>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arn(inVertical)">
                                      <p:cBhvr>
                                        <p:cTn id="34" dur="500"/>
                                        <p:tgtEl>
                                          <p:spTgt spid="15"/>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9" grpId="0"/>
      <p:bldP spid="10" grpId="0"/>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88640"/>
            <a:ext cx="7498080" cy="6059760"/>
          </a:xfrm>
        </p:spPr>
        <p:txBody>
          <a:bodyPr>
            <a:normAutofit/>
          </a:bodyPr>
          <a:lstStyle/>
          <a:p>
            <a:pPr>
              <a:buFont typeface="Arial" pitchFamily="34" charset="0"/>
              <a:buChar char="•"/>
            </a:pPr>
            <a:r>
              <a:rPr lang="en-US" sz="2200" dirty="0" err="1" smtClean="0">
                <a:latin typeface="Times New Roman" pitchFamily="18" charset="0"/>
                <a:cs typeface="Times New Roman" pitchFamily="18" charset="0"/>
              </a:rPr>
              <a:t>Các</a:t>
            </a:r>
            <a:r>
              <a:rPr lang="en-US" sz="2200" dirty="0" smtClean="0">
                <a:latin typeface="Times New Roman" pitchFamily="18" charset="0"/>
                <a:cs typeface="Times New Roman" pitchFamily="18" charset="0"/>
              </a:rPr>
              <a:t> ô </a:t>
            </a:r>
            <a:r>
              <a:rPr lang="en-US" sz="2200" dirty="0" err="1" smtClean="0">
                <a:latin typeface="Times New Roman" pitchFamily="18" charset="0"/>
                <a:cs typeface="Times New Roman" pitchFamily="18" charset="0"/>
              </a:rPr>
              <a:t>nhập</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tiếp</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theo</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làm</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tương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tự</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để</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bắt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lỗi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bỏ</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trống</a:t>
            </a:r>
            <a:r>
              <a:rPr lang="en-US" sz="2200" dirty="0" smtClean="0">
                <a:latin typeface="Times New Roman" pitchFamily="18" charset="0"/>
                <a:cs typeface="Times New Roman" pitchFamily="18" charset="0"/>
              </a:rPr>
              <a:t>.</a:t>
            </a:r>
          </a:p>
          <a:p>
            <a:pPr>
              <a:buFont typeface="Arial" pitchFamily="34" charset="0"/>
              <a:buChar char="•"/>
            </a:pPr>
            <a:r>
              <a:rPr lang="en-US" sz="2200" dirty="0" smtClean="0">
                <a:latin typeface="Times New Roman" pitchFamily="18" charset="0"/>
                <a:cs typeface="Times New Roman" pitchFamily="18" charset="0"/>
              </a:rPr>
              <a:t>Ở </a:t>
            </a:r>
            <a:r>
              <a:rPr lang="en-US" sz="2200" dirty="0" err="1" smtClean="0">
                <a:latin typeface="Times New Roman" pitchFamily="18" charset="0"/>
                <a:cs typeface="Times New Roman" pitchFamily="18" charset="0"/>
              </a:rPr>
              <a:t>phần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gmail</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sau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khi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kiểm</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trống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thì</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sử</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dụng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biểu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thức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chính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quy</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và</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vâu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lệnh</a:t>
            </a:r>
            <a:r>
              <a:rPr lang="en-US" sz="2200" dirty="0" smtClean="0">
                <a:latin typeface="Times New Roman" pitchFamily="18" charset="0"/>
                <a:cs typeface="Times New Roman" pitchFamily="18" charset="0"/>
              </a:rPr>
              <a:t> if </a:t>
            </a:r>
            <a:r>
              <a:rPr lang="en-US" sz="2200" dirty="0" err="1" smtClean="0">
                <a:latin typeface="Times New Roman" pitchFamily="18" charset="0"/>
                <a:cs typeface="Times New Roman" pitchFamily="18" charset="0"/>
              </a:rPr>
              <a:t>để</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bắt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lỗi</a:t>
            </a:r>
            <a:r>
              <a:rPr lang="en-US" sz="2200" dirty="0" smtClean="0">
                <a:latin typeface="Times New Roman" pitchFamily="18" charset="0"/>
                <a:cs typeface="Times New Roman" pitchFamily="18" charset="0"/>
              </a:rPr>
              <a:t>:</a:t>
            </a:r>
          </a:p>
          <a:p>
            <a:pPr marL="82296"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4" name="TextBox 3"/>
          <p:cNvSpPr txBox="1"/>
          <p:nvPr/>
        </p:nvSpPr>
        <p:spPr>
          <a:xfrm>
            <a:off x="1700312" y="3394432"/>
            <a:ext cx="6912768" cy="646331"/>
          </a:xfrm>
          <a:prstGeom prst="rect">
            <a:avLst/>
          </a:prstGeom>
          <a:noFill/>
        </p:spPr>
        <p:txBody>
          <a:bodyPr wrap="square" rtlCol="0">
            <a:spAutoFit/>
          </a:bodyPr>
          <a:lstStyle/>
          <a:p>
            <a:r>
              <a:rPr lang="en-US" b="1" dirty="0" err="1" smtClean="0">
                <a:solidFill>
                  <a:srgbClr val="FF0000"/>
                </a:solidFill>
                <a:latin typeface="Times New Roman" pitchFamily="18" charset="0"/>
                <a:cs typeface="Times New Roman" pitchFamily="18" charset="0"/>
              </a:rPr>
              <a:t>Giải</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thích</a:t>
            </a:r>
            <a:r>
              <a:rPr lang="en-US" b="1" dirty="0" smtClean="0">
                <a:solidFill>
                  <a:srgbClr val="FF0000"/>
                </a:solidFill>
                <a:latin typeface="Times New Roman" pitchFamily="18" charset="0"/>
                <a:cs typeface="Times New Roman" pitchFamily="18" charset="0"/>
              </a:rPr>
              <a:t> : </a:t>
            </a:r>
            <a:r>
              <a:rPr lang="en-US" b="1" dirty="0" err="1" smtClean="0">
                <a:latin typeface="Times New Roman" pitchFamily="18" charset="0"/>
                <a:cs typeface="Times New Roman" pitchFamily="18" charset="0"/>
              </a:rPr>
              <a:t>khai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báo</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biến</a:t>
            </a:r>
            <a:r>
              <a:rPr lang="en-US" b="1" dirty="0" smtClean="0">
                <a:latin typeface="Times New Roman" pitchFamily="18" charset="0"/>
                <a:cs typeface="Times New Roman" pitchFamily="18" charset="0"/>
              </a:rPr>
              <a:t>  filter </a:t>
            </a:r>
            <a:r>
              <a:rPr lang="en-US" b="1" dirty="0" err="1" smtClean="0">
                <a:latin typeface="Times New Roman" pitchFamily="18" charset="0"/>
                <a:cs typeface="Times New Roman" pitchFamily="18" charset="0"/>
              </a:rPr>
              <a:t>sau</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đó</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truyền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vào</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chuỗi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chính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quy</a:t>
            </a:r>
            <a:r>
              <a:rPr lang="en-US" b="1" dirty="0" smtClean="0">
                <a:latin typeface="Times New Roman" pitchFamily="18" charset="0"/>
                <a:cs typeface="Times New Roman" pitchFamily="18" charset="0"/>
              </a:rPr>
              <a:t> </a:t>
            </a:r>
            <a:r>
              <a:rPr lang="en-US" b="1" dirty="0" err="1">
                <a:latin typeface="Times New Roman" pitchFamily="18" charset="0"/>
                <a:cs typeface="Times New Roman" pitchFamily="18" charset="0"/>
              </a:rPr>
              <a:t>s</a:t>
            </a:r>
            <a:r>
              <a:rPr lang="en-US" b="1" dirty="0" err="1" smtClean="0">
                <a:latin typeface="Times New Roman" pitchFamily="18" charset="0"/>
                <a:cs typeface="Times New Roman" pitchFamily="18" charset="0"/>
              </a:rPr>
              <a:t>au</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đó</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sử</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dụng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hàm</a:t>
            </a:r>
            <a:r>
              <a:rPr lang="en-US" b="1" dirty="0" smtClean="0">
                <a:latin typeface="Times New Roman" pitchFamily="18" charset="0"/>
                <a:cs typeface="Times New Roman" pitchFamily="18" charset="0"/>
              </a:rPr>
              <a:t> test </a:t>
            </a:r>
            <a:r>
              <a:rPr lang="en-US" b="1" dirty="0" err="1" smtClean="0">
                <a:latin typeface="Times New Roman" pitchFamily="18" charset="0"/>
                <a:cs typeface="Times New Roman" pitchFamily="18" charset="0"/>
              </a:rPr>
              <a:t>để</a:t>
            </a:r>
            <a:r>
              <a:rPr lang="en-US" b="1" dirty="0" smtClean="0">
                <a:latin typeface="Times New Roman" pitchFamily="18" charset="0"/>
                <a:cs typeface="Times New Roman" pitchFamily="18" charset="0"/>
              </a:rPr>
              <a:t> so </a:t>
            </a:r>
            <a:r>
              <a:rPr lang="en-US" b="1" dirty="0" err="1" smtClean="0">
                <a:latin typeface="Times New Roman" pitchFamily="18" charset="0"/>
                <a:cs typeface="Times New Roman" pitchFamily="18" charset="0"/>
              </a:rPr>
              <a:t>sánh</a:t>
            </a:r>
            <a:r>
              <a:rPr lang="en-US" b="1" dirty="0">
                <a:latin typeface="Times New Roman" pitchFamily="18" charset="0"/>
                <a:cs typeface="Times New Roman" pitchFamily="18" charset="0"/>
              </a:rPr>
              <a:t>.</a:t>
            </a:r>
          </a:p>
        </p:txBody>
      </p:sp>
      <p:sp>
        <p:nvSpPr>
          <p:cNvPr id="6" name="TextBox 5"/>
          <p:cNvSpPr txBox="1"/>
          <p:nvPr/>
        </p:nvSpPr>
        <p:spPr>
          <a:xfrm>
            <a:off x="1700312" y="4040763"/>
            <a:ext cx="7192168" cy="769441"/>
          </a:xfrm>
          <a:prstGeom prst="rect">
            <a:avLst/>
          </a:prstGeom>
          <a:noFill/>
        </p:spPr>
        <p:txBody>
          <a:bodyPr wrap="square" rtlCol="0">
            <a:spAutoFit/>
          </a:bodyPr>
          <a:lstStyle/>
          <a:p>
            <a:pPr marL="342900" indent="-342900">
              <a:buFont typeface="Arial" pitchFamily="34" charset="0"/>
              <a:buChar char="•"/>
            </a:pPr>
            <a:r>
              <a:rPr lang="en-US" sz="2200" dirty="0" err="1">
                <a:latin typeface="Times New Roman" pitchFamily="18" charset="0"/>
                <a:cs typeface="Times New Roman" pitchFamily="18" charset="0"/>
              </a:rPr>
              <a:t>Kiểm</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tra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đã</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chọn</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hay </a:t>
            </a:r>
            <a:r>
              <a:rPr lang="en-US" sz="2200" dirty="0" err="1">
                <a:latin typeface="Times New Roman" pitchFamily="18" charset="0"/>
                <a:cs typeface="Times New Roman" pitchFamily="18" charset="0"/>
              </a:rPr>
              <a:t>chưa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bằng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thuộc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tính</a:t>
            </a:r>
            <a:r>
              <a:rPr lang="en-US" sz="2200" dirty="0">
                <a:latin typeface="Times New Roman" pitchFamily="18" charset="0"/>
                <a:cs typeface="Times New Roman" pitchFamily="18" charset="0"/>
              </a:rPr>
              <a:t> checked </a:t>
            </a:r>
            <a:r>
              <a:rPr lang="en-US" sz="2200" dirty="0" err="1">
                <a:latin typeface="Times New Roman" pitchFamily="18" charset="0"/>
                <a:cs typeface="Times New Roman" pitchFamily="18" charset="0"/>
              </a:rPr>
              <a:t>áp</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dụng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cho</a:t>
            </a:r>
            <a:r>
              <a:rPr lang="en-US" sz="2200" dirty="0">
                <a:latin typeface="Times New Roman" pitchFamily="18" charset="0"/>
                <a:cs typeface="Times New Roman" pitchFamily="18" charset="0"/>
              </a:rPr>
              <a:t> chon </a:t>
            </a:r>
            <a:r>
              <a:rPr lang="en-US" sz="2200" dirty="0" err="1">
                <a:latin typeface="Times New Roman" pitchFamily="18" charset="0"/>
                <a:cs typeface="Times New Roman" pitchFamily="18" charset="0"/>
              </a:rPr>
              <a:t>giới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tính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và</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sở</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thích</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3068" t="22224" r="35285" b="47742"/>
          <a:stretch/>
        </p:blipFill>
        <p:spPr bwMode="auto">
          <a:xfrm>
            <a:off x="1403648" y="4810204"/>
            <a:ext cx="5040560" cy="1787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300192" y="4810204"/>
            <a:ext cx="2736304"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itchFamily="34" charset="0"/>
              <a:buChar char="•"/>
            </a:pPr>
            <a:r>
              <a:rPr lang="en-US" dirty="0" smtClean="0">
                <a:latin typeface="Times New Roman" pitchFamily="18" charset="0"/>
                <a:cs typeface="Times New Roman" pitchFamily="18" charset="0"/>
              </a:rPr>
              <a:t>Cho for </a:t>
            </a:r>
            <a:r>
              <a:rPr lang="en-US" dirty="0" err="1" smtClean="0">
                <a:latin typeface="Times New Roman" pitchFamily="18" charset="0"/>
                <a:cs typeface="Times New Roman" pitchFamily="18" charset="0"/>
              </a:rPr>
              <a:t>chạy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0 </a:t>
            </a:r>
            <a:r>
              <a:rPr lang="en-US" dirty="0" err="1" smtClean="0">
                <a:latin typeface="Times New Roman" pitchFamily="18" charset="0"/>
                <a:cs typeface="Times New Roman" pitchFamily="18" charset="0"/>
              </a:rPr>
              <a:t>đến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st.length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nếu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như</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a:t>
            </a:r>
            <a:r>
              <a:rPr lang="en-US" dirty="0" smtClean="0">
                <a:latin typeface="Times New Roman" pitchFamily="18" charset="0"/>
                <a:cs typeface="Times New Roman" pitchFamily="18" charset="0"/>
              </a:rPr>
              <a:t>[i] == true{ </a:t>
            </a:r>
            <a:r>
              <a:rPr lang="en-US" dirty="0" err="1" smtClean="0">
                <a:latin typeface="Times New Roman" pitchFamily="18" charset="0"/>
                <a:cs typeface="Times New Roman" pitchFamily="18" charset="0"/>
              </a:rPr>
              <a:t>kt</a:t>
            </a:r>
            <a:r>
              <a:rPr lang="en-US" dirty="0" smtClean="0">
                <a:latin typeface="Times New Roman" pitchFamily="18" charset="0"/>
                <a:cs typeface="Times New Roman" pitchFamily="18" charset="0"/>
              </a:rPr>
              <a:t>++};</a:t>
            </a:r>
          </a:p>
          <a:p>
            <a:pPr marL="285750" indent="-285750">
              <a:buFont typeface="Arial" pitchFamily="34" charset="0"/>
              <a:buChar char="•"/>
            </a:pP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nếu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kt</a:t>
            </a:r>
            <a:r>
              <a:rPr lang="en-US" dirty="0" smtClean="0">
                <a:latin typeface="Times New Roman" pitchFamily="18" charset="0"/>
                <a:cs typeface="Times New Roman" pitchFamily="18" charset="0"/>
              </a:rPr>
              <a:t> == 0 </a:t>
            </a:r>
            <a:r>
              <a:rPr lang="en-US" dirty="0" err="1" smtClean="0">
                <a:latin typeface="Times New Roman" pitchFamily="18" charset="0"/>
                <a:cs typeface="Times New Roman" pitchFamily="18" charset="0"/>
              </a:rPr>
              <a:t>đưa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chưa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chọn</a:t>
            </a:r>
            <a:endParaRPr lang="en-US" dirty="0" smtClean="0">
              <a:latin typeface="Times New Roman" pitchFamily="18" charset="0"/>
              <a:cs typeface="Times New Roman" pitchFamily="18" charset="0"/>
            </a:endParaRPr>
          </a:p>
        </p:txBody>
      </p:sp>
      <p:pic>
        <p:nvPicPr>
          <p:cNvPr id="5124"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3068" t="44097" r="27575" b="22253"/>
          <a:stretch/>
        </p:blipFill>
        <p:spPr bwMode="auto">
          <a:xfrm>
            <a:off x="2339752" y="1412776"/>
            <a:ext cx="6438408" cy="2010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708044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par>
                                <p:cTn id="26" presetID="22" presetClass="entr" presetSubtype="4" fill="hold" nodeType="withEffect">
                                  <p:stCondLst>
                                    <p:cond delay="0"/>
                                  </p:stCondLst>
                                  <p:childTnLst>
                                    <p:set>
                                      <p:cBhvr>
                                        <p:cTn id="27" dur="1" fill="hold">
                                          <p:stCondLst>
                                            <p:cond delay="0"/>
                                          </p:stCondLst>
                                        </p:cTn>
                                        <p:tgtEl>
                                          <p:spTgt spid="5123"/>
                                        </p:tgtEl>
                                        <p:attrNameLst>
                                          <p:attrName>style.visibility</p:attrName>
                                        </p:attrNameLst>
                                      </p:cBhvr>
                                      <p:to>
                                        <p:strVal val="visible"/>
                                      </p:to>
                                    </p:set>
                                    <p:animEffect transition="in" filter="wipe(down)">
                                      <p:cBhvr>
                                        <p:cTn id="28" dur="500"/>
                                        <p:tgtEl>
                                          <p:spTgt spid="512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par>
                                <p:cTn id="32" presetID="16" presetClass="entr" presetSubtype="21" fill="hold" nodeType="withEffect">
                                  <p:stCondLst>
                                    <p:cond delay="0"/>
                                  </p:stCondLst>
                                  <p:childTnLst>
                                    <p:set>
                                      <p:cBhvr>
                                        <p:cTn id="33" dur="1" fill="hold">
                                          <p:stCondLst>
                                            <p:cond delay="0"/>
                                          </p:stCondLst>
                                        </p:cTn>
                                        <p:tgtEl>
                                          <p:spTgt spid="5124"/>
                                        </p:tgtEl>
                                        <p:attrNameLst>
                                          <p:attrName>style.visibility</p:attrName>
                                        </p:attrNameLst>
                                      </p:cBhvr>
                                      <p:to>
                                        <p:strVal val="visible"/>
                                      </p:to>
                                    </p:set>
                                    <p:animEffect transition="in" filter="barn(inVertical)">
                                      <p:cBhvr>
                                        <p:cTn id="34"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676</TotalTime>
  <Words>954</Words>
  <Application>Microsoft Office PowerPoint</Application>
  <PresentationFormat>On-screen Show (4:3)</PresentationFormat>
  <Paragraphs>126</Paragraphs>
  <Slides>16</Slides>
  <Notes>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Solstice</vt:lpstr>
      <vt:lpstr>Bảo vệ Assignment môn Web1042</vt:lpstr>
      <vt:lpstr>I.Nội dung của bài thuyết trình :</vt:lpstr>
      <vt:lpstr>Yêu cầu bài làm Assignment</vt:lpstr>
      <vt:lpstr>PowerPoint Presentation</vt:lpstr>
      <vt:lpstr>PowerPoint Presentation</vt:lpstr>
      <vt:lpstr>2,Bài làm và demo</vt:lpstr>
      <vt:lpstr>PowerPoint Presentation</vt:lpstr>
      <vt:lpstr>1.2.Xây dựng form</vt:lpstr>
      <vt:lpstr>PowerPoint Presentation</vt:lpstr>
      <vt:lpstr>PowerPoint Presentation</vt:lpstr>
      <vt:lpstr>PowerPoint Presentation</vt:lpstr>
      <vt:lpstr>PowerPoint Presentation</vt:lpstr>
      <vt:lpstr>PowerPoint Presentation</vt:lpstr>
      <vt:lpstr>PowerPoint Presentation</vt:lpstr>
      <vt:lpstr>PHẦN DEMO</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Bảo vệ Assignment môn Web1042</dc:title>
  <dc:creator>ismail - [2010]</dc:creator>
  <cp:lastModifiedBy>ismail - [2010]</cp:lastModifiedBy>
  <cp:revision>58</cp:revision>
  <dcterms:created xsi:type="dcterms:W3CDTF">2020-04-15T03:11:35Z</dcterms:created>
  <dcterms:modified xsi:type="dcterms:W3CDTF">2020-04-18T09:32:52Z</dcterms:modified>
</cp:coreProperties>
</file>