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442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84D8-7AC6-0D48-A71D-CE59B685F4D7}" type="datetimeFigureOut">
              <a:rPr lang="en-AU" smtClean="0"/>
              <a:t>8/6/20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EC06-E6E4-374E-A63E-355D266FFF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83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615435v1.full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file:///Users/nhihin/Downloads/chen2011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https://www.biorxiv.org/content/10.1101/615435v1.full.pdf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4"/>
              </a:rPr>
              <a:t>file:///Users/nhihin/Downloads/chen2011.pdf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EC06-E6E4-374E-A63E-355D266FFFF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28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9731-A703-FD4B-9ACA-6AA7EA28F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090DD-44E0-964D-B660-B1CBA1115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2F06-7A15-8D44-BB65-E371E1A5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5C874-2A32-9541-9FD3-C5E46AB4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6642-D675-8840-8AC8-4B5301E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9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2549-77A5-DC49-AF4D-26F176B8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8434-E922-8544-9CF3-D3DBAB8B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75A7-CD3A-C746-A19A-2B32A515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E050-CC6F-D542-B4A0-ECD524D6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E83C-D013-3D48-A8BC-E98CE2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08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A0B1F-8B6A-A24B-9218-0F42E11C8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7765C-4FD7-D142-A227-02A6F1AB0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8E1C-84B8-8E40-AF90-994CF66A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1DFE-AC83-4A4E-90D4-980D5865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BAF6-29C6-AF49-876C-4DEF6FDA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26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D1E3-9000-9843-907B-4F4D1A97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8CEE-43D9-414F-91AF-BB6A12E4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0F64-F3B9-F442-BCE7-37BF845A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DBD3-4B1D-9B4A-972B-7A276DBF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6D46-D88E-D641-84D5-5D1A8E5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10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55AE-D868-5E43-AFBD-8A875F6D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A008-75B0-4E41-82F1-0519D6BB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0485-7605-814B-B85E-095C9849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1942-4880-6747-9F23-284A4C03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24BB-30F6-B044-8C56-5A3670E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55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FC4F-A99A-F445-8BEA-4073AC7E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0A4E-5D00-C247-858B-47833E7DB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48B6B-1AA4-9249-ADE1-8813D878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8114E-C944-2C47-A0AA-B9035AE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3DB53-E543-1B48-98E0-53E8221C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9934-D187-8B49-97A3-52A189D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0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1458-4437-0B49-8501-EAA14EAF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8DAF-1A72-6846-BC88-D87A65C4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C8C66-DD86-A846-9B95-E5016B26A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A5D14-E040-424C-8306-04F1D7EED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0CE78-9564-0448-8F45-CB422D4A3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CB8E2-B597-1842-9E7F-34CD80D1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598C5-17A7-5F49-AA2F-12B6B943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CEA0-3564-C944-9E22-551E977B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87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A664-CB0E-864E-A7B5-EA0C3E7E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7C804-96DC-DC4D-BFDD-3C7B3026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C85C-8A47-7D43-A1FB-C051945C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2FA7D-D2BB-614F-B008-0BE3CE7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9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70CE4-36BB-7C45-B9FF-2C5C062D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E7C0C-6C6B-994D-8517-13E2274C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A1760-4D97-C140-8FCA-373F8586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CD56-F85E-644D-B675-D713A815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AFC4-21CC-2449-B8B4-76F397DC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A0C-09B5-834A-8D86-6E2A1538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5868-41F1-144E-A72B-5D6AB30E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79FD0-7FEF-F844-AE39-31B18E2C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87598-56AB-F54F-B6B9-844A2C58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15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9961-D20D-C647-8093-59D3DF5F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C9551-39E6-ED40-A392-5F0AC3FD6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60E6-EDC2-BD40-B63A-6445A71A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DC5B2-05D9-364C-BFC7-18F7DE27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34073-5C83-9C49-BAD4-D2E48F49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B75D7-4694-8745-9FF4-CAE135DE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7CFA0-4174-E841-8C03-F4A1AC42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62B6-C9D4-284A-9DC2-3B25E97D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936C-6D8A-A740-9C11-A6D095580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0DFD-F116-FF40-8F3F-3FC15D2DEB98}" type="datetimeFigureOut">
              <a:rPr lang="en-AU" smtClean="0"/>
              <a:t>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1F12-8EF8-C048-B35F-38CBC9C49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97D5-4915-DE4F-A95B-B5F2DCCCC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878B-DCAD-FD47-86CC-A3B73C1C75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1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7DF3-6E25-0D4E-A803-6F34D6730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Manuscript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87D23-3422-D448-805F-CFDCC9BF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66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3A15-B249-D945-962B-1CF9341E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D354-160F-264E-8230-914E90C1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Compare fAD-like (Q96_K97del) zebrafish and 5XFAD mouse brains at different ages </a:t>
            </a:r>
          </a:p>
          <a:p>
            <a:pPr lvl="1"/>
            <a:r>
              <a:rPr lang="en-AU" dirty="0"/>
              <a:t>Gene set enrichment analysis</a:t>
            </a:r>
          </a:p>
          <a:p>
            <a:pPr lvl="1"/>
            <a:endParaRPr lang="en-AU" dirty="0"/>
          </a:p>
          <a:p>
            <a:r>
              <a:rPr lang="en-AU" dirty="0"/>
              <a:t>Cluster human sAD and fAD samples and look for patient subsets that could be more comparable to fAD-like zebrafish</a:t>
            </a:r>
          </a:p>
          <a:p>
            <a:pPr lvl="1"/>
            <a:r>
              <a:rPr lang="en-AU" dirty="0"/>
              <a:t>Originally planned to use matrix factorisation + projection approach to summarise similarities and differences between species</a:t>
            </a:r>
          </a:p>
          <a:p>
            <a:pPr lvl="1"/>
            <a:r>
              <a:rPr lang="en-AU" b="1" dirty="0">
                <a:highlight>
                  <a:srgbClr val="FFFF00"/>
                </a:highlight>
              </a:rPr>
              <a:t>AES-PCA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A6D12-FC53-1041-95F1-A4A89FAFE36C}"/>
              </a:ext>
            </a:extLst>
          </p:cNvPr>
          <p:cNvSpPr txBox="1"/>
          <p:nvPr/>
        </p:nvSpPr>
        <p:spPr>
          <a:xfrm>
            <a:off x="500063" y="6286500"/>
            <a:ext cx="541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Techniques to compare gene expression across species. </a:t>
            </a:r>
          </a:p>
        </p:txBody>
      </p:sp>
    </p:spTree>
    <p:extLst>
      <p:ext uri="{BB962C8B-B14F-4D97-AF65-F5344CB8AC3E}">
        <p14:creationId xmlns:p14="http://schemas.microsoft.com/office/powerpoint/2010/main" val="814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C26A-1343-014F-A72C-93C7E30E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4DD7-13C9-6345-A99E-71C66B51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Q96_K97del dataset (same as in IRE paper)</a:t>
            </a:r>
          </a:p>
          <a:p>
            <a:endParaRPr lang="en-AU" dirty="0"/>
          </a:p>
          <a:p>
            <a:r>
              <a:rPr lang="en-AU" dirty="0"/>
              <a:t>5XFAD dataset 1 (6 months and 11 months; 5XFAD and WT; 5 samples in each condition)</a:t>
            </a:r>
          </a:p>
          <a:p>
            <a:r>
              <a:rPr lang="en-AU" dirty="0"/>
              <a:t>5XFAD dataset 2 (3, 6, and 12 months; 5XFAD and WT; 2-3 samples in each condition) – also analysed in IRE paper</a:t>
            </a:r>
          </a:p>
          <a:p>
            <a:endParaRPr lang="en-AU" dirty="0"/>
          </a:p>
          <a:p>
            <a:r>
              <a:rPr lang="en-AU" dirty="0"/>
              <a:t>Mayo Clinic study (sAD dataset also analysed in IRE paper)</a:t>
            </a:r>
          </a:p>
          <a:p>
            <a:r>
              <a:rPr lang="en-AU" dirty="0"/>
              <a:t>Antonell et al. study (fAD microarray dataset; 7 </a:t>
            </a:r>
            <a:r>
              <a:rPr lang="en-AU" dirty="0" err="1"/>
              <a:t>eofAD</a:t>
            </a:r>
            <a:r>
              <a:rPr lang="en-AU" dirty="0"/>
              <a:t>, 7 </a:t>
            </a:r>
            <a:r>
              <a:rPr lang="en-AU" dirty="0" err="1"/>
              <a:t>eofAD</a:t>
            </a:r>
            <a:r>
              <a:rPr lang="en-AU" dirty="0"/>
              <a:t> due to </a:t>
            </a:r>
            <a:r>
              <a:rPr lang="en-AU" i="1" dirty="0"/>
              <a:t>PSEN1 </a:t>
            </a:r>
            <a:r>
              <a:rPr lang="en-AU" dirty="0"/>
              <a:t>mutation, 7 controls)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190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95A7-7A5E-6940-94F8-D4629251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AES-PCA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3E21-4C9F-364C-B2B0-0030721E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Adaptive Elastic-Net Sparse PCA</a:t>
            </a:r>
          </a:p>
          <a:p>
            <a:r>
              <a:rPr lang="en-AU" dirty="0"/>
              <a:t>Used for gene set analysis but the method is different to conventional enrichment analysis methods (e.g. GSEA, fry)</a:t>
            </a:r>
          </a:p>
          <a:p>
            <a:r>
              <a:rPr lang="en-AU" dirty="0"/>
              <a:t>AES-PCA is similar to using PCA, but results in 1-2 sparse PCs for each gene set per sample. </a:t>
            </a:r>
          </a:p>
          <a:p>
            <a:pPr lvl="1"/>
            <a:r>
              <a:rPr lang="en-AU" dirty="0"/>
              <a:t>PCs are estimated from a coherent subset of genes selected via the elastic-net penalty, which shrinks the estimates for many genes to zero </a:t>
            </a:r>
          </a:p>
          <a:p>
            <a:pPr lvl="1"/>
            <a:r>
              <a:rPr lang="en-AU" dirty="0"/>
              <a:t>This makes it very suitable for gene set analysis.</a:t>
            </a:r>
          </a:p>
          <a:p>
            <a:r>
              <a:rPr lang="en-AU" dirty="0"/>
              <a:t>Different conditions can be separated according to their PC1 value for a gene set. </a:t>
            </a:r>
          </a:p>
          <a:p>
            <a:r>
              <a:rPr lang="en-AU" dirty="0">
                <a:highlight>
                  <a:srgbClr val="FFFF00"/>
                </a:highlight>
              </a:rPr>
              <a:t>Sample-specific gene set activity estimates</a:t>
            </a:r>
          </a:p>
        </p:txBody>
      </p:sp>
    </p:spTree>
    <p:extLst>
      <p:ext uri="{BB962C8B-B14F-4D97-AF65-F5344CB8AC3E}">
        <p14:creationId xmlns:p14="http://schemas.microsoft.com/office/powerpoint/2010/main" val="304302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496FB-BDE1-E940-B08D-5C065683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38250"/>
            <a:ext cx="792480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71C72-2FD4-654F-A33E-A3E3EE6D96C0}"/>
              </a:ext>
            </a:extLst>
          </p:cNvPr>
          <p:cNvSpPr txBox="1"/>
          <p:nvPr/>
        </p:nvSpPr>
        <p:spPr>
          <a:xfrm>
            <a:off x="568160" y="51435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5030F-F6B1-7342-A144-BA84FC23AC43}"/>
              </a:ext>
            </a:extLst>
          </p:cNvPr>
          <p:cNvSpPr txBox="1"/>
          <p:nvPr/>
        </p:nvSpPr>
        <p:spPr>
          <a:xfrm>
            <a:off x="428625" y="6115050"/>
            <a:ext cx="373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Show Antonell and Mayo histograms</a:t>
            </a:r>
          </a:p>
        </p:txBody>
      </p:sp>
    </p:spTree>
    <p:extLst>
      <p:ext uri="{BB962C8B-B14F-4D97-AF65-F5344CB8AC3E}">
        <p14:creationId xmlns:p14="http://schemas.microsoft.com/office/powerpoint/2010/main" val="104318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D9C971-076B-684E-AD86-BE3D7619DBB2}"/>
              </a:ext>
            </a:extLst>
          </p:cNvPr>
          <p:cNvSpPr txBox="1"/>
          <p:nvPr/>
        </p:nvSpPr>
        <p:spPr>
          <a:xfrm>
            <a:off x="557213" y="971550"/>
            <a:ext cx="7573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Heatmaps of fAD and sAD samples</a:t>
            </a:r>
          </a:p>
          <a:p>
            <a:pPr marL="285750" indent="-285750">
              <a:buFontTx/>
              <a:buChar char="-"/>
            </a:pPr>
            <a:r>
              <a:rPr lang="en-AU" dirty="0"/>
              <a:t>fAD samples show a clear pattern while sAD samples are very heterogenous</a:t>
            </a:r>
          </a:p>
          <a:p>
            <a:pPr marL="285750" indent="-285750">
              <a:buFontTx/>
              <a:buChar char="-"/>
            </a:pPr>
            <a:r>
              <a:rPr lang="en-AU" dirty="0"/>
              <a:t>sAD samples can be clustered. Some controls resemble AD and vice versa. 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568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DDAA7D-C1EA-7340-86AF-573A39E2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54" y="658338"/>
            <a:ext cx="9298689" cy="554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E25F2-5AD7-574D-8DA5-ED0E079E2687}"/>
              </a:ext>
            </a:extLst>
          </p:cNvPr>
          <p:cNvSpPr txBox="1"/>
          <p:nvPr/>
        </p:nvSpPr>
        <p:spPr>
          <a:xfrm>
            <a:off x="157163" y="635793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Chen 2011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85F4D-DED4-3349-88F7-81C63DBE958E}"/>
              </a:ext>
            </a:extLst>
          </p:cNvPr>
          <p:cNvSpPr/>
          <p:nvPr/>
        </p:nvSpPr>
        <p:spPr>
          <a:xfrm>
            <a:off x="2271713" y="2471738"/>
            <a:ext cx="8315325" cy="8652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47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332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Manuscript 4</vt:lpstr>
      <vt:lpstr>Aims</vt:lpstr>
      <vt:lpstr>Datasets</vt:lpstr>
      <vt:lpstr>AES-PCA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Manuscript 4</dc:title>
  <dc:creator>Nhi Hin</dc:creator>
  <cp:lastModifiedBy>Nhi Hin</cp:lastModifiedBy>
  <cp:revision>5</cp:revision>
  <dcterms:created xsi:type="dcterms:W3CDTF">2020-06-08T06:08:45Z</dcterms:created>
  <dcterms:modified xsi:type="dcterms:W3CDTF">2020-06-08T06:59:31Z</dcterms:modified>
</cp:coreProperties>
</file>