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6" r:id="rId4"/>
    <p:sldId id="279" r:id="rId5"/>
    <p:sldId id="284" r:id="rId6"/>
    <p:sldId id="285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6" r:id="rId19"/>
    <p:sldId id="307" r:id="rId20"/>
    <p:sldId id="309" r:id="rId21"/>
    <p:sldId id="311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CA3E-7CF9-472A-BA6D-FE6696D3D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A3F35-E9D1-4754-9021-90BF57F3C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6B06-FBC8-4DB6-8611-8BCBA10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8945F-EC4E-4C9D-A6F9-2835214D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3EF8E-DEC7-4758-8DBE-AD2537CE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9944-0948-4E54-A002-4DFEC1FF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07032-CB33-475D-9885-F488CE18C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0869-88C7-4BE6-8352-BA554DE5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30E0-BF30-42B1-A42C-3DD5DE06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6981-D4AD-4CC5-8923-332A4A28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1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DDB56-FCE2-4E1E-9C4D-8738D64B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0AC8B-1A45-4678-B042-316CD0BC3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2D8E-BB9B-4D71-9DE6-E5F90E20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EAA4-B450-4482-9A90-2FB5052A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97CD-6FE7-47D5-9FB4-B4349FE5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ABF9-DDDD-4BAB-8027-8A39ADEE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E6FC-A4C8-40AF-9294-9ECC52F1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37198-F7D0-4487-B697-0FBBEBA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5808-B0CA-48AC-B961-CC74CC47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34CA-ED69-4760-BDF1-8050360B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5328-5238-4D87-84C9-A3B55393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1D90-D386-46E9-9187-07BBF663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E314-9F58-4713-9BDA-FE542CB1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1AD1-564F-485D-97BB-6678557C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6DF5-0ABB-4640-B8E5-ACA86E68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211-BB09-47ED-AF94-88296E5E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0816-832F-4D09-BC99-D0D7D4420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BE445-6FF0-4927-8BA5-03ED3EC2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55C8-CAE5-4D3E-A4E5-7737FE2F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76412-A20C-4376-B103-0C821568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FA42-58B9-4952-BF6A-732DE41D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6EDE-9BC4-44B4-80F3-211940AA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7F2-B102-4AE8-B9C2-EE6A0B06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713B-A53B-4206-A472-C80D3487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DEB4D-24CC-4888-B514-5E6078BCF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3E873-B3C4-496A-B6AD-88F36DCAD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08218-642B-49BD-AF71-640144A5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5BAAE-EAC0-49B6-9B18-78D08E60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DAF13-1470-4036-B1B9-FD9DFE18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67BB-98BA-4480-9090-CB63719E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AB4FB-ADAF-478C-A4B1-F51F59D7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D3FAB-4737-45D5-BD8E-2D80F23E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4A586-DAF5-4DC8-8009-337D4ACF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8075C-A35A-46AD-8F0C-14B27FDC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F4092-A209-4AF0-A9FA-4FB1F3A7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D44B7-8B4D-490E-8388-2F04E08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A42F-1851-47BD-A00A-75BAE133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A700-8E56-45CC-9176-E8EA3DD9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A7672-F805-41D6-9015-A64C63C8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66BF9-A9E2-4063-81AE-50B18CE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2E9FA-381C-4E28-93CF-2A5C404D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38DE7-9FAA-4EAD-ADD6-E29D1F9F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AE7-E4BA-44B3-8D6F-550841E4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B5A2C-4A06-4AE9-9709-43B9C3874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17BE3-2BD3-43D3-B96C-0F36D0AF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2BC8F-30B8-41D2-84F0-5EA6EBCE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C235-B709-49D2-871F-E42CB6C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7C2D-C04A-462B-B102-3A439E0B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C2C7F-7C6C-4F25-8B53-8DD8B16E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6EBA-E7FD-4BD0-84E9-99C65759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A733-6D9B-4231-8DCE-45BDF88C0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AABF-BD3D-4E8D-AF9F-FAA2195D3B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C34D-731A-4154-8E26-44917823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B89B-DFFC-48F1-ABA2-74A5C1CC2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9109B-E973-443D-B1F4-66A546E6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tephanemaarek" TargetMode="External"/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medium.com/%40stephane.maare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2instances.info/" TargetMode="External"/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hyperlink" Target="http://www.datacumulus.com/" TargetMode="Externa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cumulu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22821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About</a:t>
            </a:r>
            <a:r>
              <a:rPr spc="-75" dirty="0"/>
              <a:t> </a:t>
            </a:r>
            <a:r>
              <a:rPr spc="-10" dirty="0"/>
              <a:t>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9393"/>
            <a:ext cx="10535285" cy="43897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80" dirty="0">
                <a:solidFill>
                  <a:srgbClr val="444949"/>
                </a:solidFill>
                <a:latin typeface="Gill Sans MT"/>
                <a:cs typeface="Gill Sans MT"/>
              </a:rPr>
              <a:t>I’m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Stephane!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80" dirty="0">
                <a:solidFill>
                  <a:srgbClr val="444949"/>
                </a:solidFill>
                <a:latin typeface="Gill Sans MT"/>
                <a:cs typeface="Gill Sans MT"/>
              </a:rPr>
              <a:t>Working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as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in </a:t>
            </a:r>
            <a:r>
              <a:rPr sz="2600" spc="-105" dirty="0">
                <a:solidFill>
                  <a:srgbClr val="444949"/>
                </a:solidFill>
                <a:latin typeface="Gill Sans MT"/>
                <a:cs typeface="Gill Sans MT"/>
              </a:rPr>
              <a:t>IT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consultant </a:t>
            </a:r>
            <a:r>
              <a:rPr sz="2600" spc="-15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AWS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Solutions </a:t>
            </a:r>
            <a:r>
              <a:rPr sz="2600" spc="-70" dirty="0">
                <a:solidFill>
                  <a:srgbClr val="444949"/>
                </a:solidFill>
                <a:latin typeface="Gill Sans MT"/>
                <a:cs typeface="Gill Sans MT"/>
              </a:rPr>
              <a:t>Architect,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Developer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&amp;</a:t>
            </a:r>
            <a:r>
              <a:rPr sz="2600" spc="14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SysOps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80" dirty="0">
                <a:solidFill>
                  <a:srgbClr val="444949"/>
                </a:solidFill>
                <a:latin typeface="Gill Sans MT"/>
                <a:cs typeface="Gill Sans MT"/>
              </a:rPr>
              <a:t>Worked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AWS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many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years: built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websites,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apps,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streaming</a:t>
            </a:r>
            <a:r>
              <a:rPr sz="2600" spc="-29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platforms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Veteran </a:t>
            </a:r>
            <a:r>
              <a:rPr sz="2600" spc="-75" dirty="0">
                <a:solidFill>
                  <a:srgbClr val="444949"/>
                </a:solidFill>
                <a:latin typeface="Gill Sans MT"/>
                <a:cs typeface="Gill Sans MT"/>
              </a:rPr>
              <a:t>Instructor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AWS (Certifications,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CloudFormation, </a:t>
            </a:r>
            <a:r>
              <a:rPr sz="2600" spc="-25" dirty="0">
                <a:solidFill>
                  <a:srgbClr val="444949"/>
                </a:solidFill>
                <a:latin typeface="Gill Sans MT"/>
                <a:cs typeface="Gill Sans MT"/>
              </a:rPr>
              <a:t>Lambda,</a:t>
            </a:r>
            <a:r>
              <a:rPr sz="2600" spc="-40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20" dirty="0">
                <a:solidFill>
                  <a:srgbClr val="444949"/>
                </a:solidFill>
                <a:latin typeface="Gill Sans MT"/>
                <a:cs typeface="Gill Sans MT"/>
              </a:rPr>
              <a:t>EC2…)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44949"/>
              </a:buClr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60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find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me</a:t>
            </a:r>
            <a:r>
              <a:rPr sz="2600" spc="26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on</a:t>
            </a:r>
            <a:endParaRPr sz="260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45" dirty="0">
                <a:solidFill>
                  <a:srgbClr val="444949"/>
                </a:solidFill>
                <a:latin typeface="Gill Sans MT"/>
                <a:cs typeface="Gill Sans MT"/>
              </a:rPr>
              <a:t>GitHub:</a:t>
            </a:r>
            <a:r>
              <a:rPr sz="2200" spc="-180" dirty="0">
                <a:solidFill>
                  <a:srgbClr val="0563C1"/>
                </a:solidFill>
                <a:latin typeface="Gill Sans MT"/>
                <a:cs typeface="Gill Sans MT"/>
              </a:rPr>
              <a:t> </a:t>
            </a:r>
            <a:r>
              <a:rPr sz="2200" u="heavy" spc="-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cs typeface="Gill Sans MT"/>
              </a:rPr>
              <a:t>https://github.com/simplesteph</a:t>
            </a:r>
            <a:endParaRPr sz="220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60" dirty="0">
                <a:solidFill>
                  <a:srgbClr val="444949"/>
                </a:solidFill>
                <a:latin typeface="Gill Sans MT"/>
                <a:cs typeface="Gill Sans MT"/>
              </a:rPr>
              <a:t>LinkedIn:</a:t>
            </a:r>
            <a:r>
              <a:rPr sz="2200" spc="-180" dirty="0">
                <a:solidFill>
                  <a:srgbClr val="0563C1"/>
                </a:solidFill>
                <a:latin typeface="Gill Sans MT"/>
                <a:cs typeface="Gill Sans MT"/>
              </a:rPr>
              <a:t> </a:t>
            </a:r>
            <a:r>
              <a:rPr sz="2200" u="heavy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cs typeface="Gill Sans MT"/>
              </a:rPr>
              <a:t>https://</a:t>
            </a:r>
            <a:r>
              <a:rPr sz="2200" u="heavy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cs typeface="Gill Sans MT"/>
                <a:hlinkClick r:id="rId3"/>
              </a:rPr>
              <a:t>www.linkedin.com/in/stephanemaarek</a:t>
            </a:r>
            <a:endParaRPr sz="220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30" dirty="0">
                <a:solidFill>
                  <a:srgbClr val="444949"/>
                </a:solidFill>
                <a:latin typeface="Gill Sans MT"/>
                <a:cs typeface="Gill Sans MT"/>
              </a:rPr>
              <a:t>Medium:</a:t>
            </a:r>
            <a:r>
              <a:rPr sz="2200" spc="-180" dirty="0">
                <a:solidFill>
                  <a:srgbClr val="0563C1"/>
                </a:solidFill>
                <a:latin typeface="Gill Sans MT"/>
                <a:cs typeface="Gill Sans MT"/>
              </a:rPr>
              <a:t> </a:t>
            </a:r>
            <a:r>
              <a:rPr sz="2200" u="heavy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cs typeface="Gill Sans MT"/>
                <a:hlinkClick r:id="rId4"/>
              </a:rPr>
              <a:t>https://medium.com/@stephane.maarek</a:t>
            </a:r>
            <a:endParaRPr sz="220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80" dirty="0">
                <a:solidFill>
                  <a:srgbClr val="444949"/>
                </a:solidFill>
                <a:latin typeface="Gill Sans MT"/>
                <a:cs typeface="Gill Sans MT"/>
              </a:rPr>
              <a:t>Twitter:</a:t>
            </a:r>
            <a:r>
              <a:rPr sz="2200" spc="-185" dirty="0">
                <a:solidFill>
                  <a:srgbClr val="0563C1"/>
                </a:solidFill>
                <a:latin typeface="Gill Sans MT"/>
                <a:cs typeface="Gill Sans MT"/>
              </a:rPr>
              <a:t> </a:t>
            </a:r>
            <a:r>
              <a:rPr sz="2200" u="heavy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cs typeface="Gill Sans MT"/>
              </a:rPr>
              <a:t>https://twitter.com/stephanemaarek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02623" y="3636264"/>
            <a:ext cx="2950464" cy="2935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9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4300"/>
            <a:ext cx="1276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42545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EC2 </a:t>
            </a:r>
            <a:r>
              <a:rPr spc="-30" dirty="0"/>
              <a:t>Spot</a:t>
            </a:r>
            <a:r>
              <a:rPr spc="20" dirty="0"/>
              <a:t> </a:t>
            </a:r>
            <a:r>
              <a:rPr spc="-90" dirty="0"/>
              <a:t>Instances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8783"/>
            <a:ext cx="10218420" cy="43688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get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discount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up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20" dirty="0">
                <a:solidFill>
                  <a:srgbClr val="444949"/>
                </a:solidFill>
                <a:latin typeface="Gill Sans MT"/>
                <a:cs typeface="Gill Sans MT"/>
              </a:rPr>
              <a:t>90%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compared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</a:t>
            </a:r>
            <a:r>
              <a:rPr sz="2800" spc="11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On-demand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bid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price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get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as long as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its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under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</a:t>
            </a:r>
            <a:r>
              <a:rPr sz="2800" spc="56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price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Price varies </a:t>
            </a:r>
            <a:r>
              <a:rPr sz="2800" spc="-15" dirty="0">
                <a:solidFill>
                  <a:srgbClr val="444949"/>
                </a:solidFill>
                <a:latin typeface="Gill Sans MT"/>
                <a:cs typeface="Gill Sans MT"/>
              </a:rPr>
              <a:t>based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offer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</a:t>
            </a:r>
            <a:r>
              <a:rPr sz="2800" spc="16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demand</a:t>
            </a: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Spot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instances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are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reclaimed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2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minute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notification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warning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when 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spot price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goes above </a:t>
            </a:r>
            <a:r>
              <a:rPr sz="2800" spc="-95" dirty="0">
                <a:solidFill>
                  <a:srgbClr val="444949"/>
                </a:solidFill>
                <a:latin typeface="Gill Sans MT"/>
                <a:cs typeface="Gill Sans MT"/>
              </a:rPr>
              <a:t>your</a:t>
            </a:r>
            <a:r>
              <a:rPr sz="2800" spc="1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bid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44949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marR="62230" indent="-228600">
              <a:lnSpc>
                <a:spcPts val="2990"/>
              </a:lnSpc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7" baseline="1010" dirty="0">
                <a:solidFill>
                  <a:srgbClr val="444949"/>
                </a:solidFill>
                <a:latin typeface="Gill Sans MT"/>
                <a:cs typeface="Gill Sans MT"/>
              </a:rPr>
              <a:t>Used </a:t>
            </a:r>
            <a:r>
              <a:rPr sz="4125" spc="-97" baseline="101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4125" spc="-15" baseline="1010" dirty="0">
                <a:solidFill>
                  <a:srgbClr val="444949"/>
                </a:solidFill>
                <a:latin typeface="Gill Sans MT"/>
                <a:cs typeface="Gill Sans MT"/>
              </a:rPr>
              <a:t>batch </a:t>
            </a:r>
            <a:r>
              <a:rPr sz="4125" spc="-67" baseline="1010" dirty="0">
                <a:solidFill>
                  <a:srgbClr val="444949"/>
                </a:solidFill>
                <a:latin typeface="Gill Sans MT"/>
                <a:cs typeface="Gill Sans MT"/>
              </a:rPr>
              <a:t>jobs, </a:t>
            </a:r>
            <a:r>
              <a:rPr sz="4125" spc="-60" baseline="1010" dirty="0">
                <a:solidFill>
                  <a:srgbClr val="444949"/>
                </a:solidFill>
                <a:latin typeface="Gill Sans MT"/>
                <a:cs typeface="Gill Sans MT"/>
              </a:rPr>
              <a:t>Big </a:t>
            </a:r>
            <a:r>
              <a:rPr sz="4125" spc="-7" baseline="1010" dirty="0">
                <a:solidFill>
                  <a:srgbClr val="444949"/>
                </a:solidFill>
                <a:latin typeface="Gill Sans MT"/>
                <a:cs typeface="Gill Sans MT"/>
              </a:rPr>
              <a:t>Data </a:t>
            </a:r>
            <a:r>
              <a:rPr sz="4125" spc="-75" baseline="1010" dirty="0">
                <a:solidFill>
                  <a:srgbClr val="444949"/>
                </a:solidFill>
                <a:latin typeface="Gill Sans MT"/>
                <a:cs typeface="Gill Sans MT"/>
              </a:rPr>
              <a:t>analysis, </a:t>
            </a:r>
            <a:r>
              <a:rPr sz="4125" spc="-112" baseline="1010" dirty="0">
                <a:solidFill>
                  <a:srgbClr val="444949"/>
                </a:solidFill>
                <a:latin typeface="Gill Sans MT"/>
                <a:cs typeface="Gill Sans MT"/>
              </a:rPr>
              <a:t>or </a:t>
            </a:r>
            <a:r>
              <a:rPr sz="4125" spc="-52" baseline="1010" dirty="0">
                <a:solidFill>
                  <a:srgbClr val="444949"/>
                </a:solidFill>
                <a:latin typeface="Gill Sans MT"/>
                <a:cs typeface="Gill Sans MT"/>
              </a:rPr>
              <a:t>workloads </a:t>
            </a:r>
            <a:r>
              <a:rPr sz="4125" spc="-44" baseline="101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4125" spc="-52" baseline="1010" dirty="0">
                <a:solidFill>
                  <a:srgbClr val="444949"/>
                </a:solidFill>
                <a:latin typeface="Gill Sans MT"/>
                <a:cs typeface="Gill Sans MT"/>
              </a:rPr>
              <a:t>are </a:t>
            </a:r>
            <a:r>
              <a:rPr sz="4125" spc="-89" baseline="1010" dirty="0">
                <a:solidFill>
                  <a:srgbClr val="444949"/>
                </a:solidFill>
                <a:latin typeface="Gill Sans MT"/>
                <a:cs typeface="Gill Sans MT"/>
              </a:rPr>
              <a:t>resilient </a:t>
            </a:r>
            <a:r>
              <a:rPr sz="4125" spc="-52" baseline="1010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750" spc="-3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750" spc="-55" dirty="0">
                <a:solidFill>
                  <a:srgbClr val="444949"/>
                </a:solidFill>
                <a:latin typeface="Gill Sans MT"/>
                <a:cs typeface="Gill Sans MT"/>
              </a:rPr>
              <a:t>failures.</a:t>
            </a:r>
            <a:endParaRPr sz="275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30" baseline="1010" dirty="0">
                <a:solidFill>
                  <a:srgbClr val="444949"/>
                </a:solidFill>
                <a:latin typeface="Gill Sans MT"/>
                <a:cs typeface="Gill Sans MT"/>
              </a:rPr>
              <a:t>Not </a:t>
            </a:r>
            <a:r>
              <a:rPr sz="4125" spc="-52" baseline="1010" dirty="0">
                <a:solidFill>
                  <a:srgbClr val="444949"/>
                </a:solidFill>
                <a:latin typeface="Gill Sans MT"/>
                <a:cs typeface="Gill Sans MT"/>
              </a:rPr>
              <a:t>great </a:t>
            </a:r>
            <a:r>
              <a:rPr sz="4125" spc="-97" baseline="101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4125" spc="-82" baseline="1010" dirty="0">
                <a:solidFill>
                  <a:srgbClr val="444949"/>
                </a:solidFill>
                <a:latin typeface="Gill Sans MT"/>
                <a:cs typeface="Gill Sans MT"/>
              </a:rPr>
              <a:t>critical </a:t>
            </a:r>
            <a:r>
              <a:rPr sz="4125" spc="-37" baseline="1010" dirty="0">
                <a:solidFill>
                  <a:srgbClr val="444949"/>
                </a:solidFill>
                <a:latin typeface="Gill Sans MT"/>
                <a:cs typeface="Gill Sans MT"/>
              </a:rPr>
              <a:t>jobs </a:t>
            </a:r>
            <a:r>
              <a:rPr sz="4125" spc="-112" baseline="1010" dirty="0">
                <a:solidFill>
                  <a:srgbClr val="444949"/>
                </a:solidFill>
                <a:latin typeface="Gill Sans MT"/>
                <a:cs typeface="Gill Sans MT"/>
              </a:rPr>
              <a:t>or</a:t>
            </a:r>
            <a:r>
              <a:rPr sz="4125" spc="382" baseline="101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4125" spc="-15" baseline="1010" dirty="0">
                <a:solidFill>
                  <a:srgbClr val="444949"/>
                </a:solidFill>
                <a:latin typeface="Gill Sans MT"/>
                <a:cs typeface="Gill Sans MT"/>
              </a:rPr>
              <a:t>databases</a:t>
            </a:r>
            <a:endParaRPr sz="4125" baseline="101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2042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4300"/>
            <a:ext cx="1276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47993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EC2 </a:t>
            </a:r>
            <a:r>
              <a:rPr spc="-50" dirty="0"/>
              <a:t>Dedicated</a:t>
            </a:r>
            <a:r>
              <a:rPr dirty="0"/>
              <a:t> </a:t>
            </a:r>
            <a:r>
              <a:rPr spc="-105" dirty="0"/>
              <a:t>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8783"/>
            <a:ext cx="9758045" cy="41160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Physical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dedicated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EC2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server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your</a:t>
            </a:r>
            <a:r>
              <a:rPr sz="2800" spc="2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use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Full control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EC2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Instance</a:t>
            </a:r>
            <a:r>
              <a:rPr sz="2800" spc="18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placement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Visibility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into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underlying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sockets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physical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cores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</a:t>
            </a:r>
            <a:r>
              <a:rPr sz="2800" spc="37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hardware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Allocated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9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account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3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year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period</a:t>
            </a:r>
            <a:r>
              <a:rPr sz="2800" spc="40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reservation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More</a:t>
            </a: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expensive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44949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marR="137160" indent="-228600">
              <a:lnSpc>
                <a:spcPts val="26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Useful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software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have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complicated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licensing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model </a:t>
            </a:r>
            <a:r>
              <a:rPr sz="2800" spc="-85" dirty="0">
                <a:solidFill>
                  <a:srgbClr val="444949"/>
                </a:solidFill>
                <a:latin typeface="Gill Sans MT"/>
                <a:cs typeface="Gill Sans MT"/>
              </a:rPr>
              <a:t>(BYOL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– 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Bring </a:t>
            </a:r>
            <a:r>
              <a:rPr sz="2800" spc="-17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Own</a:t>
            </a:r>
            <a:r>
              <a:rPr sz="2800" spc="-20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License)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solidFill>
                  <a:srgbClr val="444949"/>
                </a:solidFill>
                <a:latin typeface="Gill Sans MT"/>
                <a:cs typeface="Gill Sans MT"/>
              </a:rPr>
              <a:t>Or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companies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have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strong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regulatory </a:t>
            </a:r>
            <a:r>
              <a:rPr sz="2800" spc="-105" dirty="0">
                <a:solidFill>
                  <a:srgbClr val="444949"/>
                </a:solidFill>
                <a:latin typeface="Gill Sans MT"/>
                <a:cs typeface="Gill Sans MT"/>
              </a:rPr>
              <a:t>or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compliance</a:t>
            </a:r>
            <a:r>
              <a:rPr sz="2800" spc="48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needs</a:t>
            </a:r>
            <a:endParaRPr sz="28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710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4300"/>
            <a:ext cx="1276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54997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EC2 </a:t>
            </a:r>
            <a:r>
              <a:rPr spc="-50" dirty="0"/>
              <a:t>Dedicated</a:t>
            </a:r>
            <a:r>
              <a:rPr spc="15" dirty="0"/>
              <a:t> </a:t>
            </a:r>
            <a:r>
              <a:rPr spc="-90" dirty="0"/>
              <a:t>Instances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419860"/>
            <a:ext cx="4246245" cy="37788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Instances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running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on 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hardware </a:t>
            </a:r>
            <a:r>
              <a:rPr sz="2800" spc="-85" dirty="0">
                <a:solidFill>
                  <a:srgbClr val="444949"/>
                </a:solidFill>
                <a:latin typeface="Gill Sans MT"/>
                <a:cs typeface="Gill Sans MT"/>
              </a:rPr>
              <a:t>that’s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dedicated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you</a:t>
            </a:r>
            <a:endParaRPr sz="2800">
              <a:latin typeface="Gill Sans MT"/>
              <a:cs typeface="Gill Sans MT"/>
            </a:endParaRPr>
          </a:p>
          <a:p>
            <a:pPr marL="241300" marR="466090" indent="-228600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May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share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hardware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with 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other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instances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in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same 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account</a:t>
            </a:r>
            <a:endParaRPr sz="2800">
              <a:latin typeface="Gill Sans MT"/>
              <a:cs typeface="Gill Sans MT"/>
            </a:endParaRPr>
          </a:p>
          <a:p>
            <a:pPr marL="241300" marR="97790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No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control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over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 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placement </a:t>
            </a:r>
            <a:r>
              <a:rPr sz="2800" spc="-15" dirty="0">
                <a:solidFill>
                  <a:srgbClr val="444949"/>
                </a:solidFill>
                <a:latin typeface="Gill Sans MT"/>
                <a:cs typeface="Gill Sans MT"/>
              </a:rPr>
              <a:t>(can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move 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hardware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after </a:t>
            </a:r>
            <a:r>
              <a:rPr sz="2800" spc="-15" dirty="0">
                <a:solidFill>
                  <a:srgbClr val="444949"/>
                </a:solidFill>
                <a:latin typeface="Gill Sans MT"/>
                <a:cs typeface="Gill Sans MT"/>
              </a:rPr>
              <a:t>Stop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/</a:t>
            </a:r>
            <a:r>
              <a:rPr sz="2800" spc="5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Start)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1744" y="1277111"/>
            <a:ext cx="5675376" cy="4690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8480" y="1274271"/>
            <a:ext cx="5682615" cy="4696460"/>
          </a:xfrm>
          <a:custGeom>
            <a:avLst/>
            <a:gdLst/>
            <a:ahLst/>
            <a:cxnLst/>
            <a:rect l="l" t="t" r="r" b="b"/>
            <a:pathLst>
              <a:path w="5682615" h="4696460">
                <a:moveTo>
                  <a:pt x="0" y="0"/>
                </a:moveTo>
                <a:lnTo>
                  <a:pt x="5682504" y="0"/>
                </a:lnTo>
                <a:lnTo>
                  <a:pt x="5682504" y="4695899"/>
                </a:lnTo>
                <a:lnTo>
                  <a:pt x="0" y="46958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58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4300"/>
            <a:ext cx="1276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59740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5" dirty="0"/>
              <a:t>Which </a:t>
            </a:r>
            <a:r>
              <a:rPr spc="-90" dirty="0"/>
              <a:t>host </a:t>
            </a:r>
            <a:r>
              <a:rPr spc="-145" dirty="0"/>
              <a:t>is </a:t>
            </a:r>
            <a:r>
              <a:rPr spc="-105" dirty="0"/>
              <a:t>right </a:t>
            </a:r>
            <a:r>
              <a:rPr spc="-140" dirty="0"/>
              <a:t>for</a:t>
            </a:r>
            <a:r>
              <a:rPr spc="385" dirty="0"/>
              <a:t> </a:t>
            </a:r>
            <a:r>
              <a:rPr spc="-80" dirty="0"/>
              <a:t>me?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03313" y="1380236"/>
            <a:ext cx="6773545" cy="42481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755650" indent="-228600">
              <a:lnSpc>
                <a:spcPts val="2690"/>
              </a:lnSpc>
              <a:spcBef>
                <a:spcPts val="755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30" baseline="1010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4125" baseline="1010" dirty="0">
                <a:solidFill>
                  <a:srgbClr val="444949"/>
                </a:solidFill>
                <a:latin typeface="Gill Sans MT"/>
                <a:cs typeface="Gill Sans MT"/>
              </a:rPr>
              <a:t>demand: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coming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staying in resort 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whenever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we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like,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we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pay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full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price</a:t>
            </a:r>
            <a:endParaRPr sz="2800">
              <a:latin typeface="Gill Sans MT"/>
              <a:cs typeface="Gill Sans MT"/>
            </a:endParaRPr>
          </a:p>
          <a:p>
            <a:pPr marL="241300" marR="11430" indent="-228600">
              <a:lnSpc>
                <a:spcPct val="80000"/>
              </a:lnSpc>
              <a:spcBef>
                <a:spcPts val="1025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30" baseline="1010" dirty="0">
                <a:solidFill>
                  <a:srgbClr val="444949"/>
                </a:solidFill>
                <a:latin typeface="Gill Sans MT"/>
                <a:cs typeface="Gill Sans MT"/>
              </a:rPr>
              <a:t>Reserved: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like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planning </a:t>
            </a:r>
            <a:r>
              <a:rPr sz="2800" spc="-5" dirty="0">
                <a:solidFill>
                  <a:srgbClr val="444949"/>
                </a:solidFill>
                <a:latin typeface="Gill Sans MT"/>
                <a:cs typeface="Gill Sans MT"/>
              </a:rPr>
              <a:t>ahead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we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plan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stay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long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time,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we may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get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800" spc="-15" dirty="0">
                <a:solidFill>
                  <a:srgbClr val="444949"/>
                </a:solidFill>
                <a:latin typeface="Gill Sans MT"/>
                <a:cs typeface="Gill Sans MT"/>
              </a:rPr>
              <a:t>good 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discount.</a:t>
            </a: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ct val="80000"/>
              </a:lnSpc>
              <a:spcBef>
                <a:spcPts val="985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7" baseline="1010" dirty="0">
                <a:solidFill>
                  <a:srgbClr val="444949"/>
                </a:solidFill>
                <a:latin typeface="Gill Sans MT"/>
                <a:cs typeface="Gill Sans MT"/>
              </a:rPr>
              <a:t>Spot </a:t>
            </a:r>
            <a:r>
              <a:rPr sz="4125" spc="-67" baseline="1010" dirty="0">
                <a:solidFill>
                  <a:srgbClr val="444949"/>
                </a:solidFill>
                <a:latin typeface="Gill Sans MT"/>
                <a:cs typeface="Gill Sans MT"/>
              </a:rPr>
              <a:t>instances: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hotel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allows </a:t>
            </a:r>
            <a:r>
              <a:rPr sz="2800" spc="-15" dirty="0">
                <a:solidFill>
                  <a:srgbClr val="444949"/>
                </a:solidFill>
                <a:latin typeface="Gill Sans MT"/>
                <a:cs typeface="Gill Sans MT"/>
              </a:rPr>
              <a:t>people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bid 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empty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rooms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highest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bidder 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keeps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95" dirty="0">
                <a:solidFill>
                  <a:srgbClr val="444949"/>
                </a:solidFill>
                <a:latin typeface="Gill Sans MT"/>
                <a:cs typeface="Gill Sans MT"/>
              </a:rPr>
              <a:t>rooms.You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can get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kicked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out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at any  time</a:t>
            </a:r>
            <a:endParaRPr sz="2800">
              <a:latin typeface="Gill Sans MT"/>
              <a:cs typeface="Gill Sans MT"/>
            </a:endParaRPr>
          </a:p>
          <a:p>
            <a:pPr marL="241300" marR="224790" indent="-228600">
              <a:lnSpc>
                <a:spcPts val="2690"/>
              </a:lnSpc>
              <a:spcBef>
                <a:spcPts val="985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15" baseline="1010" dirty="0">
                <a:solidFill>
                  <a:srgbClr val="444949"/>
                </a:solidFill>
                <a:latin typeface="Gill Sans MT"/>
                <a:cs typeface="Gill Sans MT"/>
              </a:rPr>
              <a:t>Dedicated </a:t>
            </a:r>
            <a:r>
              <a:rPr sz="4125" spc="-82" baseline="1010" dirty="0">
                <a:solidFill>
                  <a:srgbClr val="444949"/>
                </a:solidFill>
                <a:latin typeface="Gill Sans MT"/>
                <a:cs typeface="Gill Sans MT"/>
              </a:rPr>
              <a:t>Hosts: </a:t>
            </a:r>
            <a:r>
              <a:rPr sz="2800" spc="-114" dirty="0">
                <a:solidFill>
                  <a:srgbClr val="444949"/>
                </a:solidFill>
                <a:latin typeface="Gill Sans MT"/>
                <a:cs typeface="Gill Sans MT"/>
              </a:rPr>
              <a:t>We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book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entire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building 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</a:t>
            </a:r>
            <a:r>
              <a:rPr sz="2800" spc="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resort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351" y="2182367"/>
            <a:ext cx="3611879" cy="2407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40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4300"/>
            <a:ext cx="1276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70446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EC2 </a:t>
            </a:r>
            <a:r>
              <a:rPr spc="-85" dirty="0"/>
              <a:t>Instance </a:t>
            </a:r>
            <a:r>
              <a:rPr spc="-175" dirty="0"/>
              <a:t>Types </a:t>
            </a:r>
            <a:r>
              <a:rPr spc="-5" dirty="0"/>
              <a:t>– </a:t>
            </a:r>
            <a:r>
              <a:rPr spc="-55" dirty="0"/>
              <a:t>Main</a:t>
            </a:r>
            <a:r>
              <a:rPr spc="-260" dirty="0"/>
              <a:t> </a:t>
            </a:r>
            <a:r>
              <a:rPr spc="-55" dirty="0"/>
              <a:t>ones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58900"/>
            <a:ext cx="9474200" cy="4060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0" dirty="0">
                <a:solidFill>
                  <a:srgbClr val="444949"/>
                </a:solidFill>
                <a:latin typeface="Gill Sans MT"/>
                <a:cs typeface="Gill Sans MT"/>
              </a:rPr>
              <a:t>R: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applications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600" spc="-25" dirty="0">
                <a:solidFill>
                  <a:srgbClr val="444949"/>
                </a:solidFill>
                <a:latin typeface="Gill Sans MT"/>
                <a:cs typeface="Gill Sans MT"/>
              </a:rPr>
              <a:t>needs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600" spc="-70" dirty="0">
                <a:solidFill>
                  <a:srgbClr val="444949"/>
                </a:solidFill>
                <a:latin typeface="Gill Sans MT"/>
                <a:cs typeface="Gill Sans MT"/>
              </a:rPr>
              <a:t>lot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RAM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– </a:t>
            </a:r>
            <a:r>
              <a:rPr sz="2600" spc="-25" dirty="0">
                <a:solidFill>
                  <a:srgbClr val="444949"/>
                </a:solidFill>
                <a:latin typeface="Gill Sans MT"/>
                <a:cs typeface="Gill Sans MT"/>
              </a:rPr>
              <a:t>in-memory</a:t>
            </a:r>
            <a:r>
              <a:rPr sz="2600" spc="229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caches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0" dirty="0">
                <a:solidFill>
                  <a:srgbClr val="444949"/>
                </a:solidFill>
                <a:latin typeface="Gill Sans MT"/>
                <a:cs typeface="Gill Sans MT"/>
              </a:rPr>
              <a:t>C: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applications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600" spc="-25" dirty="0">
                <a:solidFill>
                  <a:srgbClr val="444949"/>
                </a:solidFill>
                <a:latin typeface="Gill Sans MT"/>
                <a:cs typeface="Gill Sans MT"/>
              </a:rPr>
              <a:t>needs </a:t>
            </a:r>
            <a:r>
              <a:rPr sz="2600" spc="-15" dirty="0">
                <a:solidFill>
                  <a:srgbClr val="444949"/>
                </a:solidFill>
                <a:latin typeface="Gill Sans MT"/>
                <a:cs typeface="Gill Sans MT"/>
              </a:rPr>
              <a:t>good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CPU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–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compute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/</a:t>
            </a:r>
            <a:r>
              <a:rPr sz="2600" spc="13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Gill Sans MT"/>
                <a:cs typeface="Gill Sans MT"/>
              </a:rPr>
              <a:t>databases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M: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applications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are </a:t>
            </a:r>
            <a:r>
              <a:rPr sz="2600" spc="-20" dirty="0">
                <a:solidFill>
                  <a:srgbClr val="444949"/>
                </a:solidFill>
                <a:latin typeface="Gill Sans MT"/>
                <a:cs typeface="Gill Sans MT"/>
              </a:rPr>
              <a:t>balanced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(think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“medium”)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–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general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600" spc="-20" dirty="0">
                <a:solidFill>
                  <a:srgbClr val="444949"/>
                </a:solidFill>
                <a:latin typeface="Gill Sans MT"/>
                <a:cs typeface="Gill Sans MT"/>
              </a:rPr>
              <a:t>web </a:t>
            </a:r>
            <a:r>
              <a:rPr sz="2600" spc="10" dirty="0">
                <a:solidFill>
                  <a:srgbClr val="444949"/>
                </a:solidFill>
                <a:latin typeface="Gill Sans MT"/>
                <a:cs typeface="Gill Sans MT"/>
              </a:rPr>
              <a:t>app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4" dirty="0">
                <a:solidFill>
                  <a:srgbClr val="444949"/>
                </a:solidFill>
                <a:latin typeface="Gill Sans MT"/>
                <a:cs typeface="Gill Sans MT"/>
              </a:rPr>
              <a:t>I: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applications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600" spc="-10" dirty="0">
                <a:solidFill>
                  <a:srgbClr val="444949"/>
                </a:solidFill>
                <a:latin typeface="Gill Sans MT"/>
                <a:cs typeface="Gill Sans MT"/>
              </a:rPr>
              <a:t>need </a:t>
            </a:r>
            <a:r>
              <a:rPr sz="2600" spc="-15" dirty="0">
                <a:solidFill>
                  <a:srgbClr val="444949"/>
                </a:solidFill>
                <a:latin typeface="Gill Sans MT"/>
                <a:cs typeface="Gill Sans MT"/>
              </a:rPr>
              <a:t>good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local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I/O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(instance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storage)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–</a:t>
            </a:r>
            <a:r>
              <a:rPr sz="2600" spc="229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Gill Sans MT"/>
                <a:cs typeface="Gill Sans MT"/>
              </a:rPr>
              <a:t>databases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G: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applications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600" spc="-10" dirty="0">
                <a:solidFill>
                  <a:srgbClr val="444949"/>
                </a:solidFill>
                <a:latin typeface="Gill Sans MT"/>
                <a:cs typeface="Gill Sans MT"/>
              </a:rPr>
              <a:t>need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GPU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–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video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rendering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machine</a:t>
            </a:r>
            <a:r>
              <a:rPr sz="2600" spc="18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learning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4949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T2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600" spc="-70" dirty="0">
                <a:solidFill>
                  <a:srgbClr val="444949"/>
                </a:solidFill>
                <a:latin typeface="Gill Sans MT"/>
                <a:cs typeface="Gill Sans MT"/>
              </a:rPr>
              <a:t>T3: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burstable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instances </a:t>
            </a:r>
            <a:r>
              <a:rPr sz="2600" dirty="0">
                <a:solidFill>
                  <a:srgbClr val="444949"/>
                </a:solidFill>
                <a:latin typeface="Gill Sans MT"/>
                <a:cs typeface="Gill Sans MT"/>
              </a:rPr>
              <a:t>(up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a</a:t>
            </a:r>
            <a:r>
              <a:rPr sz="2600" spc="-254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capacity)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T2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T3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-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unlimited: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unlimited</a:t>
            </a:r>
            <a:r>
              <a:rPr sz="2600" spc="-38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burst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4949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Real-world </a:t>
            </a:r>
            <a:r>
              <a:rPr sz="2600" spc="-65" dirty="0">
                <a:solidFill>
                  <a:srgbClr val="444949"/>
                </a:solidFill>
                <a:latin typeface="Gill Sans MT"/>
                <a:cs typeface="Gill Sans MT"/>
              </a:rPr>
              <a:t>tip: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use</a:t>
            </a:r>
            <a:r>
              <a:rPr sz="2600" spc="-75" dirty="0">
                <a:solidFill>
                  <a:srgbClr val="0563C1"/>
                </a:solidFill>
                <a:latin typeface="Gill Sans MT"/>
                <a:cs typeface="Gill Sans MT"/>
              </a:rPr>
              <a:t> </a:t>
            </a:r>
            <a:r>
              <a:rPr sz="2600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cs typeface="Gill Sans MT"/>
              </a:rPr>
              <a:t>https://</a:t>
            </a:r>
            <a:r>
              <a:rPr sz="2600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cs typeface="Gill Sans MT"/>
                <a:hlinkClick r:id="rId3"/>
              </a:rPr>
              <a:t>www.ec2instances.info</a:t>
            </a:r>
            <a:endParaRPr sz="26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371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60693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5" dirty="0"/>
              <a:t>Burstable </a:t>
            </a:r>
            <a:r>
              <a:rPr spc="-90" dirty="0"/>
              <a:t>Instances</a:t>
            </a:r>
            <a:r>
              <a:rPr spc="60" dirty="0"/>
              <a:t> </a:t>
            </a:r>
            <a:r>
              <a:rPr spc="-30" dirty="0"/>
              <a:t>(T2/T3)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9860"/>
            <a:ext cx="10206355" cy="3903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AWS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has the concept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burstable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instances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(T2/T3</a:t>
            </a:r>
            <a:r>
              <a:rPr sz="2800" spc="2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machines)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44949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Burst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means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overall,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has </a:t>
            </a:r>
            <a:r>
              <a:rPr sz="2800" spc="-180" dirty="0">
                <a:solidFill>
                  <a:srgbClr val="444949"/>
                </a:solidFill>
                <a:latin typeface="Gill Sans MT"/>
                <a:cs typeface="Gill Sans MT"/>
              </a:rPr>
              <a:t>OK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CPU</a:t>
            </a:r>
            <a:r>
              <a:rPr sz="2800" spc="21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performance.</a:t>
            </a: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When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machine needs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process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something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unexpected </a:t>
            </a:r>
            <a:r>
              <a:rPr sz="2800" spc="15" dirty="0">
                <a:solidFill>
                  <a:srgbClr val="444949"/>
                </a:solidFill>
                <a:latin typeface="Gill Sans MT"/>
                <a:cs typeface="Gill Sans MT"/>
              </a:rPr>
              <a:t>(a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spike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in 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load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example),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it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burst,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CPU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800" spc="10" dirty="0">
                <a:solidFill>
                  <a:srgbClr val="444949"/>
                </a:solidFill>
                <a:latin typeface="Gill Sans MT"/>
                <a:cs typeface="Gill Sans MT"/>
              </a:rPr>
              <a:t>be </a:t>
            </a:r>
            <a:r>
              <a:rPr sz="2800" spc="-85" dirty="0">
                <a:solidFill>
                  <a:srgbClr val="444949"/>
                </a:solidFill>
                <a:latin typeface="Gill Sans MT"/>
                <a:cs typeface="Gill Sans MT"/>
              </a:rPr>
              <a:t>VERY</a:t>
            </a:r>
            <a:r>
              <a:rPr sz="2800" spc="-49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good.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machine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bursts,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it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utilizes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“burst</a:t>
            </a:r>
            <a:r>
              <a:rPr sz="2800" spc="-19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credits”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all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credits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are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gone,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CPU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becomes</a:t>
            </a:r>
            <a:r>
              <a:rPr sz="2800" spc="9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BAD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machine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stops bursting,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credits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are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accumulated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over</a:t>
            </a:r>
            <a:r>
              <a:rPr sz="2800" spc="15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time</a:t>
            </a:r>
            <a:endParaRPr sz="28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3932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60693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5" dirty="0"/>
              <a:t>Burstable </a:t>
            </a:r>
            <a:r>
              <a:rPr spc="-90" dirty="0"/>
              <a:t>Instances</a:t>
            </a:r>
            <a:r>
              <a:rPr spc="60" dirty="0"/>
              <a:t> </a:t>
            </a:r>
            <a:r>
              <a:rPr spc="-30" dirty="0"/>
              <a:t>(T2/T3)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236980"/>
            <a:ext cx="10078720" cy="17310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32131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Burstable instances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800" spc="10" dirty="0">
                <a:solidFill>
                  <a:srgbClr val="444949"/>
                </a:solidFill>
                <a:latin typeface="Gill Sans MT"/>
                <a:cs typeface="Gill Sans MT"/>
              </a:rPr>
              <a:t>be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amazing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handle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unexpected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traffic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 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getting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insurance that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it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will </a:t>
            </a:r>
            <a:r>
              <a:rPr sz="2800" spc="10" dirty="0">
                <a:solidFill>
                  <a:srgbClr val="444949"/>
                </a:solidFill>
                <a:latin typeface="Gill Sans MT"/>
                <a:cs typeface="Gill Sans MT"/>
              </a:rPr>
              <a:t>be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handled</a:t>
            </a:r>
            <a:r>
              <a:rPr sz="2800" spc="29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correctly</a:t>
            </a: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800" spc="-9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consistently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runs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low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credit,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need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move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different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kind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non-burstable</a:t>
            </a:r>
            <a:r>
              <a:rPr sz="2800" spc="114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58896"/>
            <a:ext cx="4133088" cy="2593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0874" y="3356450"/>
            <a:ext cx="4138929" cy="2600325"/>
          </a:xfrm>
          <a:custGeom>
            <a:avLst/>
            <a:gdLst/>
            <a:ahLst/>
            <a:cxnLst/>
            <a:rect l="l" t="t" r="r" b="b"/>
            <a:pathLst>
              <a:path w="4138929" h="2600325">
                <a:moveTo>
                  <a:pt x="0" y="0"/>
                </a:moveTo>
                <a:lnTo>
                  <a:pt x="4138364" y="0"/>
                </a:lnTo>
                <a:lnTo>
                  <a:pt x="4138364" y="2600048"/>
                </a:lnTo>
                <a:lnTo>
                  <a:pt x="0" y="260004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2240" y="3358896"/>
            <a:ext cx="4191000" cy="2618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8803" y="3356450"/>
            <a:ext cx="4197985" cy="2625090"/>
          </a:xfrm>
          <a:custGeom>
            <a:avLst/>
            <a:gdLst/>
            <a:ahLst/>
            <a:cxnLst/>
            <a:rect l="l" t="t" r="r" b="b"/>
            <a:pathLst>
              <a:path w="4197984" h="2625090">
                <a:moveTo>
                  <a:pt x="0" y="0"/>
                </a:moveTo>
                <a:lnTo>
                  <a:pt x="4197830" y="0"/>
                </a:lnTo>
                <a:lnTo>
                  <a:pt x="4197830" y="2624874"/>
                </a:lnTo>
                <a:lnTo>
                  <a:pt x="0" y="26248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6739" y="3010915"/>
            <a:ext cx="117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Credit</a:t>
            </a:r>
            <a:r>
              <a:rPr sz="1800" spc="-8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usage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7643" y="2965196"/>
            <a:ext cx="1363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Credit</a:t>
            </a:r>
            <a:r>
              <a:rPr sz="1800" spc="-6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balance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57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28200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0" dirty="0"/>
              <a:t>CPU</a:t>
            </a:r>
            <a:r>
              <a:rPr spc="-60" dirty="0"/>
              <a:t> </a:t>
            </a:r>
            <a:r>
              <a:rPr spc="-125" dirty="0"/>
              <a:t>Credits</a:t>
            </a:r>
          </a:p>
        </p:txBody>
      </p:sp>
      <p:sp>
        <p:nvSpPr>
          <p:cNvPr id="4" name="object 4"/>
          <p:cNvSpPr/>
          <p:nvPr/>
        </p:nvSpPr>
        <p:spPr>
          <a:xfrm>
            <a:off x="246888" y="1563624"/>
            <a:ext cx="4169664" cy="4221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5384" y="1691639"/>
            <a:ext cx="7863840" cy="403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72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4300"/>
            <a:ext cx="1276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25463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AMI</a:t>
            </a:r>
            <a:r>
              <a:rPr spc="-60" dirty="0"/>
              <a:t> </a:t>
            </a:r>
            <a:r>
              <a:rPr spc="-90" dirty="0"/>
              <a:t>Pricing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419860"/>
            <a:ext cx="10293350" cy="39954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AMIs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live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in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Amazon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S3,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so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get charged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actual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space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in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takes 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in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Amazon</a:t>
            </a:r>
            <a:r>
              <a:rPr sz="2800" spc="-1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10" dirty="0">
                <a:solidFill>
                  <a:srgbClr val="444949"/>
                </a:solidFill>
                <a:latin typeface="Gill Sans MT"/>
                <a:cs typeface="Gill Sans MT"/>
              </a:rPr>
              <a:t>S3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44949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Amazon </a:t>
            </a:r>
            <a:r>
              <a:rPr sz="2800" spc="10" dirty="0">
                <a:solidFill>
                  <a:srgbClr val="444949"/>
                </a:solidFill>
                <a:latin typeface="Gill Sans MT"/>
                <a:cs typeface="Gill Sans MT"/>
              </a:rPr>
              <a:t>S3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pricing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in</a:t>
            </a:r>
            <a:r>
              <a:rPr sz="2800" spc="4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US-EAST-1:</a:t>
            </a:r>
            <a:endParaRPr sz="280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solidFill>
                  <a:srgbClr val="444949"/>
                </a:solidFill>
                <a:latin typeface="Gill Sans MT"/>
                <a:cs typeface="Gill Sans MT"/>
              </a:rPr>
              <a:t>First </a:t>
            </a:r>
            <a:r>
              <a:rPr sz="2400" dirty="0">
                <a:solidFill>
                  <a:srgbClr val="444949"/>
                </a:solidFill>
                <a:latin typeface="Gill Sans MT"/>
                <a:cs typeface="Gill Sans MT"/>
              </a:rPr>
              <a:t>50 </a:t>
            </a:r>
            <a:r>
              <a:rPr sz="2400" spc="-80" dirty="0">
                <a:solidFill>
                  <a:srgbClr val="444949"/>
                </a:solidFill>
                <a:latin typeface="Gill Sans MT"/>
                <a:cs typeface="Gill Sans MT"/>
              </a:rPr>
              <a:t>TB </a:t>
            </a:r>
            <a:r>
              <a:rPr sz="2400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month: </a:t>
            </a:r>
            <a:r>
              <a:rPr sz="2400" spc="-30" dirty="0">
                <a:solidFill>
                  <a:srgbClr val="444949"/>
                </a:solidFill>
                <a:latin typeface="Gill Sans MT"/>
                <a:cs typeface="Gill Sans MT"/>
              </a:rPr>
              <a:t>$0.023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per</a:t>
            </a:r>
            <a:r>
              <a:rPr sz="2400" spc="-34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400" spc="-70" dirty="0">
                <a:solidFill>
                  <a:srgbClr val="444949"/>
                </a:solidFill>
                <a:latin typeface="Gill Sans MT"/>
                <a:cs typeface="Gill Sans MT"/>
              </a:rPr>
              <a:t>GB</a:t>
            </a:r>
            <a:endParaRPr sz="240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40" dirty="0">
                <a:solidFill>
                  <a:srgbClr val="444949"/>
                </a:solidFill>
                <a:latin typeface="Gill Sans MT"/>
                <a:cs typeface="Gill Sans MT"/>
              </a:rPr>
              <a:t>Next </a:t>
            </a:r>
            <a:r>
              <a:rPr sz="2400" dirty="0">
                <a:solidFill>
                  <a:srgbClr val="444949"/>
                </a:solidFill>
                <a:latin typeface="Gill Sans MT"/>
                <a:cs typeface="Gill Sans MT"/>
              </a:rPr>
              <a:t>450 </a:t>
            </a:r>
            <a:r>
              <a:rPr sz="2400" spc="-80" dirty="0">
                <a:solidFill>
                  <a:srgbClr val="444949"/>
                </a:solidFill>
                <a:latin typeface="Gill Sans MT"/>
                <a:cs typeface="Gill Sans MT"/>
              </a:rPr>
              <a:t>TB </a:t>
            </a:r>
            <a:r>
              <a:rPr sz="2400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month: </a:t>
            </a:r>
            <a:r>
              <a:rPr sz="2400" spc="-30" dirty="0">
                <a:solidFill>
                  <a:srgbClr val="444949"/>
                </a:solidFill>
                <a:latin typeface="Gill Sans MT"/>
                <a:cs typeface="Gill Sans MT"/>
              </a:rPr>
              <a:t>$0.022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per</a:t>
            </a:r>
            <a:r>
              <a:rPr sz="2400" spc="-38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400" spc="-70" dirty="0">
                <a:solidFill>
                  <a:srgbClr val="444949"/>
                </a:solidFill>
                <a:latin typeface="Gill Sans MT"/>
                <a:cs typeface="Gill Sans MT"/>
              </a:rPr>
              <a:t>GB</a:t>
            </a:r>
            <a:endParaRPr sz="24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buClr>
                <a:srgbClr val="444949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Overall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it is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quite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inexpensive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store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private</a:t>
            </a:r>
            <a:r>
              <a:rPr sz="2800" spc="19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AMIs.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Make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sure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remove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AMIs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don’t</a:t>
            </a:r>
            <a:r>
              <a:rPr sz="2800" spc="114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use</a:t>
            </a:r>
            <a:endParaRPr sz="28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35923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98945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0" dirty="0"/>
              <a:t>Cross </a:t>
            </a:r>
            <a:r>
              <a:rPr spc="-65" dirty="0"/>
              <a:t>Account AMI </a:t>
            </a:r>
            <a:r>
              <a:rPr spc="-85" dirty="0"/>
              <a:t>Copy </a:t>
            </a:r>
            <a:r>
              <a:rPr spc="-130" dirty="0"/>
              <a:t>(FAQ </a:t>
            </a:r>
            <a:r>
              <a:rPr spc="325" dirty="0"/>
              <a:t>+ </a:t>
            </a:r>
            <a:r>
              <a:rPr spc="-40" dirty="0"/>
              <a:t>Exam</a:t>
            </a:r>
            <a:r>
              <a:rPr spc="-960" dirty="0"/>
              <a:t> </a:t>
            </a:r>
            <a:r>
              <a:rPr spc="-55" dirty="0"/>
              <a:t>Tip)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54633"/>
            <a:ext cx="10706100" cy="48336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2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share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another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AWS</a:t>
            </a:r>
            <a:r>
              <a:rPr sz="2000" spc="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account.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Sharing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does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not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affect the ownership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AMI.</a:t>
            </a:r>
            <a:endParaRPr sz="2000">
              <a:latin typeface="Gill Sans MT"/>
              <a:cs typeface="Gill Sans MT"/>
            </a:endParaRPr>
          </a:p>
          <a:p>
            <a:pPr marL="241300" marR="603885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copy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has </a:t>
            </a:r>
            <a:r>
              <a:rPr sz="2000" dirty="0">
                <a:solidFill>
                  <a:srgbClr val="444949"/>
                </a:solidFill>
                <a:latin typeface="Gill Sans MT"/>
                <a:cs typeface="Gill Sans MT"/>
              </a:rPr>
              <a:t>been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shared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000" spc="-6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account,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are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owner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target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in  </a:t>
            </a:r>
            <a:r>
              <a:rPr sz="2000" spc="-65" dirty="0">
                <a:solidFill>
                  <a:srgbClr val="444949"/>
                </a:solidFill>
                <a:latin typeface="Gill Sans MT"/>
                <a:cs typeface="Gill Sans MT"/>
              </a:rPr>
              <a:t>your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account.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ts val="2039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8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copy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was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shared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from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another account,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owner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source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</a:t>
            </a:r>
            <a:r>
              <a:rPr sz="2000" spc="3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must</a:t>
            </a:r>
            <a:endParaRPr sz="2000">
              <a:latin typeface="Gill Sans MT"/>
              <a:cs typeface="Gill Sans MT"/>
            </a:endParaRPr>
          </a:p>
          <a:p>
            <a:pPr marL="241300" marR="738505">
              <a:lnSpc>
                <a:spcPct val="70000"/>
              </a:lnSpc>
              <a:spcBef>
                <a:spcPts val="360"/>
              </a:spcBef>
            </a:pP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grant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read permissions </a:t>
            </a:r>
            <a:r>
              <a:rPr sz="2000" spc="-65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storage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that backs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AMI,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either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associated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EBS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snapshot 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(for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Amazon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EBS-backed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AMI) </a:t>
            </a:r>
            <a:r>
              <a:rPr sz="2000" spc="-75" dirty="0">
                <a:solidFill>
                  <a:srgbClr val="444949"/>
                </a:solidFill>
                <a:latin typeface="Gill Sans MT"/>
                <a:cs typeface="Gill Sans MT"/>
              </a:rPr>
              <a:t>or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associated </a:t>
            </a:r>
            <a:r>
              <a:rPr sz="2000" spc="5" dirty="0">
                <a:solidFill>
                  <a:srgbClr val="444949"/>
                </a:solidFill>
                <a:latin typeface="Gill Sans MT"/>
                <a:cs typeface="Gill Sans MT"/>
              </a:rPr>
              <a:t>S3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bucket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(for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instance store-backed</a:t>
            </a:r>
            <a:r>
              <a:rPr sz="2000" spc="4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AMI).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SzPct val="102564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925" spc="-60" baseline="1424" dirty="0">
                <a:solidFill>
                  <a:srgbClr val="444949"/>
                </a:solidFill>
                <a:latin typeface="Gill Sans MT"/>
                <a:cs typeface="Gill Sans MT"/>
              </a:rPr>
              <a:t>Limits:</a:t>
            </a:r>
            <a:endParaRPr sz="2925" baseline="1424">
              <a:latin typeface="Gill Sans MT"/>
              <a:cs typeface="Gill Sans MT"/>
            </a:endParaRPr>
          </a:p>
          <a:p>
            <a:pPr marL="241300" indent="-228600">
              <a:lnSpc>
                <a:spcPts val="2039"/>
              </a:lnSpc>
              <a:spcBef>
                <a:spcPts val="2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2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can't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copy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encrypted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was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shared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from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another account.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Instead, if</a:t>
            </a:r>
            <a:r>
              <a:rPr sz="2000" spc="10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</a:t>
            </a:r>
            <a:endParaRPr sz="2000">
              <a:latin typeface="Gill Sans MT"/>
              <a:cs typeface="Gill Sans MT"/>
            </a:endParaRPr>
          </a:p>
          <a:p>
            <a:pPr marL="241300" marR="499109">
              <a:lnSpc>
                <a:spcPct val="70000"/>
              </a:lnSpc>
              <a:spcBef>
                <a:spcPts val="360"/>
              </a:spcBef>
            </a:pP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underlying snapshot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encryption </a:t>
            </a:r>
            <a:r>
              <a:rPr sz="2000" spc="-60" dirty="0">
                <a:solidFill>
                  <a:srgbClr val="444949"/>
                </a:solidFill>
                <a:latin typeface="Gill Sans MT"/>
                <a:cs typeface="Gill Sans MT"/>
              </a:rPr>
              <a:t>key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were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shared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000" spc="-55" dirty="0">
                <a:solidFill>
                  <a:srgbClr val="444949"/>
                </a:solidFill>
                <a:latin typeface="Gill Sans MT"/>
                <a:cs typeface="Gill Sans MT"/>
              </a:rPr>
              <a:t>you,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copy the snapshot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while </a:t>
            </a:r>
            <a:r>
              <a:rPr sz="2000" spc="-60" dirty="0">
                <a:solidFill>
                  <a:srgbClr val="444949"/>
                </a:solidFill>
                <a:latin typeface="Gill Sans MT"/>
                <a:cs typeface="Gill Sans MT"/>
              </a:rPr>
              <a:t>re- 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encrypting </a:t>
            </a:r>
            <a:r>
              <a:rPr sz="2000" spc="-65" dirty="0">
                <a:solidFill>
                  <a:srgbClr val="444949"/>
                </a:solidFill>
                <a:latin typeface="Gill Sans MT"/>
                <a:cs typeface="Gill Sans MT"/>
              </a:rPr>
              <a:t>it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0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000" spc="-60" dirty="0">
                <a:solidFill>
                  <a:srgbClr val="444949"/>
                </a:solidFill>
                <a:latin typeface="Gill Sans MT"/>
                <a:cs typeface="Gill Sans MT"/>
              </a:rPr>
              <a:t>key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000" spc="-6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000" spc="-70" dirty="0">
                <a:solidFill>
                  <a:srgbClr val="444949"/>
                </a:solidFill>
                <a:latin typeface="Gill Sans MT"/>
                <a:cs typeface="Gill Sans MT"/>
              </a:rPr>
              <a:t>own.You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own the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copied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snapshot,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000" spc="-60" dirty="0">
                <a:solidFill>
                  <a:srgbClr val="444949"/>
                </a:solidFill>
                <a:latin typeface="Gill Sans MT"/>
                <a:cs typeface="Gill Sans MT"/>
              </a:rPr>
              <a:t>register </a:t>
            </a:r>
            <a:r>
              <a:rPr sz="2000" spc="-65" dirty="0">
                <a:solidFill>
                  <a:srgbClr val="444949"/>
                </a:solidFill>
                <a:latin typeface="Gill Sans MT"/>
                <a:cs typeface="Gill Sans MT"/>
              </a:rPr>
              <a:t>it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as </a:t>
            </a:r>
            <a:r>
              <a:rPr sz="20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new</a:t>
            </a:r>
            <a:r>
              <a:rPr sz="2000" spc="3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AMI.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ts val="2039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2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can't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copy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associated </a:t>
            </a:r>
            <a:r>
              <a:rPr sz="2925" spc="-30" baseline="1424" dirty="0">
                <a:solidFill>
                  <a:srgbClr val="444949"/>
                </a:solidFill>
                <a:latin typeface="Gill Sans MT"/>
                <a:cs typeface="Gill Sans MT"/>
              </a:rPr>
              <a:t>billingProduct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code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was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shared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from</a:t>
            </a:r>
            <a:r>
              <a:rPr sz="2000" spc="434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another</a:t>
            </a:r>
            <a:endParaRPr sz="2000">
              <a:latin typeface="Gill Sans MT"/>
              <a:cs typeface="Gill Sans MT"/>
            </a:endParaRPr>
          </a:p>
          <a:p>
            <a:pPr marL="241300">
              <a:lnSpc>
                <a:spcPts val="1680"/>
              </a:lnSpc>
            </a:pP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account.This includes Windows AMIs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AMIs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from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AWS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Marketplace.To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copy </a:t>
            </a:r>
            <a:r>
              <a:rPr sz="20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shared</a:t>
            </a:r>
            <a:r>
              <a:rPr sz="2000" spc="-22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</a:t>
            </a:r>
            <a:endParaRPr sz="2000">
              <a:latin typeface="Gill Sans MT"/>
              <a:cs typeface="Gill Sans MT"/>
            </a:endParaRPr>
          </a:p>
          <a:p>
            <a:pPr marL="241300" marR="753745">
              <a:lnSpc>
                <a:spcPct val="70000"/>
              </a:lnSpc>
              <a:spcBef>
                <a:spcPts val="360"/>
              </a:spcBef>
            </a:pP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0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925" spc="-30" baseline="1424" dirty="0">
                <a:solidFill>
                  <a:srgbClr val="444949"/>
                </a:solidFill>
                <a:latin typeface="Gill Sans MT"/>
                <a:cs typeface="Gill Sans MT"/>
              </a:rPr>
              <a:t>billingProduct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code,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launch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EC2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in </a:t>
            </a:r>
            <a:r>
              <a:rPr sz="2000" spc="-6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account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using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shared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000" spc="-15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then 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create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from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</a:t>
            </a:r>
            <a:r>
              <a:rPr sz="2000" spc="-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instance.</a:t>
            </a:r>
            <a:endParaRPr sz="2000">
              <a:latin typeface="Gill Sans MT"/>
              <a:cs typeface="Gill Sans MT"/>
            </a:endParaRPr>
          </a:p>
          <a:p>
            <a:pPr marL="4813300" marR="5080">
              <a:lnSpc>
                <a:spcPct val="100000"/>
              </a:lnSpc>
              <a:spcBef>
                <a:spcPts val="1350"/>
              </a:spcBef>
            </a:pPr>
            <a:r>
              <a:rPr sz="1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https://docs.aws.amazon.com/AWSEC2/latest/UserGuide/Copy </a:t>
            </a:r>
            <a:r>
              <a:rPr sz="18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ingAMIs.html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8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94862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What </a:t>
            </a:r>
            <a:r>
              <a:rPr spc="-120" dirty="0"/>
              <a:t>we’ll </a:t>
            </a:r>
            <a:r>
              <a:rPr spc="-75" dirty="0"/>
              <a:t>learn </a:t>
            </a:r>
            <a:r>
              <a:rPr spc="-100" dirty="0"/>
              <a:t>in </a:t>
            </a:r>
            <a:r>
              <a:rPr spc="-120" dirty="0"/>
              <a:t>this </a:t>
            </a:r>
            <a:r>
              <a:rPr spc="-70" dirty="0"/>
              <a:t>course </a:t>
            </a:r>
            <a:r>
              <a:rPr spc="-5" dirty="0"/>
              <a:t>(and</a:t>
            </a:r>
            <a:r>
              <a:rPr spc="545" dirty="0"/>
              <a:t> </a:t>
            </a:r>
            <a:r>
              <a:rPr spc="-120" dirty="0"/>
              <a:t>more!)</a:t>
            </a:r>
          </a:p>
        </p:txBody>
      </p:sp>
      <p:sp>
        <p:nvSpPr>
          <p:cNvPr id="4" name="object 4"/>
          <p:cNvSpPr/>
          <p:nvPr/>
        </p:nvSpPr>
        <p:spPr>
          <a:xfrm>
            <a:off x="1249680" y="1648967"/>
            <a:ext cx="545592" cy="658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214" y="3675379"/>
            <a:ext cx="4546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285" marR="5080" indent="-10922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n  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RDS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463" y="3684523"/>
            <a:ext cx="6165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28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Amazon  </a:t>
            </a: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ynamo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DB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3332" y="3718052"/>
            <a:ext cx="1073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5585" marR="5080" indent="-22352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sz="1000" b="1" spc="-5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DynamoDB  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Accelerator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75" y="3681476"/>
            <a:ext cx="621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3185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Amazon  E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s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ti</a:t>
            </a: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7215" y="5010404"/>
            <a:ext cx="7092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Co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deComm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it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4906" y="5010404"/>
            <a:ext cx="6635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Co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d</a:t>
            </a: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eDe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p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l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7890" y="5010404"/>
            <a:ext cx="563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CodeBuild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3086" y="5010404"/>
            <a:ext cx="7200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CodePipeline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9138" y="5013452"/>
            <a:ext cx="671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8585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Amazon  </a:t>
            </a: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loudW</a:t>
            </a: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t</a:t>
            </a: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c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6787" y="5062220"/>
            <a:ext cx="9601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4097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Amazon EC2  Systems</a:t>
            </a:r>
            <a:r>
              <a:rPr sz="1000" b="1" spc="-6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Manager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0602" y="5034788"/>
            <a:ext cx="8782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CloudFormation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0193" y="5034788"/>
            <a:ext cx="561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CloudTrail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0658" y="5074411"/>
            <a:ext cx="2470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solidFill>
                  <a:srgbClr val="444949"/>
                </a:solidFill>
                <a:latin typeface="Calibri"/>
                <a:cs typeface="Calibri"/>
              </a:rPr>
              <a:t>I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spc="5" dirty="0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85769" y="5074411"/>
            <a:ext cx="509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35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r>
              <a:rPr sz="1000" b="1" spc="-15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444949"/>
                </a:solidFill>
                <a:latin typeface="Calibri"/>
                <a:cs typeface="Calibri"/>
              </a:rPr>
              <a:t>KMS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70507" y="2287807"/>
          <a:ext cx="9784713" cy="402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3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1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50" b="0" spc="25" dirty="0">
                          <a:solidFill>
                            <a:srgbClr val="444949"/>
                          </a:solidFill>
                          <a:latin typeface="Calibri Light"/>
                          <a:cs typeface="Calibri Light"/>
                        </a:rPr>
                        <a:t>Amazon</a:t>
                      </a:r>
                      <a:r>
                        <a:rPr sz="950" b="0" spc="-5" dirty="0">
                          <a:solidFill>
                            <a:srgbClr val="444949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950" b="0" spc="25" dirty="0">
                          <a:solidFill>
                            <a:srgbClr val="444949"/>
                          </a:solidFill>
                          <a:latin typeface="Calibri Light"/>
                          <a:cs typeface="Calibri Light"/>
                        </a:rPr>
                        <a:t>EC2</a:t>
                      </a:r>
                      <a:endParaRPr sz="950">
                        <a:latin typeface="Calibri Light"/>
                        <a:cs typeface="Calibri Light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r>
                        <a:rPr sz="1000" b="1" spc="-1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ECR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r>
                        <a:rPr sz="1000" b="1" spc="-1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ECS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105"/>
                        </a:lnSpc>
                        <a:spcBef>
                          <a:spcPts val="375"/>
                        </a:spcBef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r>
                        <a:rPr sz="1000" b="1" spc="-1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Elastic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375"/>
                        </a:spcBef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105"/>
                        </a:lnSpc>
                        <a:spcBef>
                          <a:spcPts val="375"/>
                        </a:spcBef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Elastic</a:t>
                      </a:r>
                      <a:r>
                        <a:rPr sz="1000" b="1" spc="-20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Load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R="191135" algn="r">
                        <a:lnSpc>
                          <a:spcPts val="1180"/>
                        </a:lnSpc>
                        <a:spcBef>
                          <a:spcPts val="305"/>
                        </a:spcBef>
                      </a:pPr>
                      <a:r>
                        <a:rPr sz="1000" b="1" spc="-1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spc="-10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000" b="1" spc="-1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000" b="1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035"/>
                        </a:lnSpc>
                        <a:spcBef>
                          <a:spcPts val="450"/>
                        </a:spcBef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20891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195"/>
                        </a:lnSpc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Beanstalk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Lambda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195"/>
                        </a:lnSpc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Balancing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025"/>
                        </a:lnSpc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CloudFront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ts val="1120"/>
                        </a:lnSpc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000" b="1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000" b="1" spc="-10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000" b="1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Route</a:t>
                      </a:r>
                      <a:r>
                        <a:rPr sz="1000" b="1" spc="-20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53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ts val="1025"/>
                        </a:lnSpc>
                      </a:pPr>
                      <a:r>
                        <a:rPr sz="1000" b="1" spc="-5" dirty="0">
                          <a:solidFill>
                            <a:srgbClr val="444949"/>
                          </a:solidFill>
                          <a:latin typeface="Calibri"/>
                          <a:cs typeface="Calibri"/>
                        </a:rPr>
                        <a:t>S3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337559" y="1737360"/>
            <a:ext cx="515112" cy="484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64664" y="1703832"/>
            <a:ext cx="551688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71488" y="1655064"/>
            <a:ext cx="548640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2496" y="1661160"/>
            <a:ext cx="548639" cy="655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80559" y="1700783"/>
            <a:ext cx="411479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45495" y="1670304"/>
            <a:ext cx="524255" cy="630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840" y="3051048"/>
            <a:ext cx="524256" cy="6065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9072" y="3054095"/>
            <a:ext cx="545592" cy="6035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3511" y="3075432"/>
            <a:ext cx="551688" cy="6217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36135" y="3032760"/>
            <a:ext cx="551688" cy="6522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6200" y="1639823"/>
            <a:ext cx="545592" cy="655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06711" y="1676400"/>
            <a:ext cx="539496" cy="6400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7544" y="4361688"/>
            <a:ext cx="530351" cy="6370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3335" y="4361688"/>
            <a:ext cx="548640" cy="655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12152" y="4361688"/>
            <a:ext cx="536448" cy="6461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3183" y="4361688"/>
            <a:ext cx="539496" cy="6461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50720" y="4383023"/>
            <a:ext cx="527304" cy="6004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3720" y="4398264"/>
            <a:ext cx="545592" cy="609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0144" y="4386071"/>
            <a:ext cx="518160" cy="6370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57800" y="4349496"/>
            <a:ext cx="539496" cy="6492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94232" y="4398264"/>
            <a:ext cx="338328" cy="6370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63783" y="4389120"/>
            <a:ext cx="548640" cy="6553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4607" y="1676400"/>
            <a:ext cx="539496" cy="64922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58656" y="3035807"/>
            <a:ext cx="524255" cy="6278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991493" y="3684523"/>
            <a:ext cx="661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sz="1000" b="1" spc="-7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API  Gateway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975847" y="3032760"/>
            <a:ext cx="524255" cy="6278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011687" y="3675379"/>
            <a:ext cx="4546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n  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Cognito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73823" y="3066288"/>
            <a:ext cx="521207" cy="6278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693368" y="3693667"/>
            <a:ext cx="10833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Step</a:t>
            </a:r>
            <a:r>
              <a:rPr sz="1000" b="1" spc="-7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Functions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046719" y="3051048"/>
            <a:ext cx="548640" cy="65836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93399" y="3693667"/>
            <a:ext cx="4546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220" marR="5080" indent="-97155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n  SWF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65776" y="3069335"/>
            <a:ext cx="548639" cy="6583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13332" y="3708908"/>
            <a:ext cx="4546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2555" marR="5080" indent="-110489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n  SQS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007608" y="3105911"/>
            <a:ext cx="524256" cy="52425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41709" y="3678428"/>
            <a:ext cx="4546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460" marR="5080" indent="-112395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n  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SNS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009631" y="3035807"/>
            <a:ext cx="545592" cy="6339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056436" y="3663188"/>
            <a:ext cx="4546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 marR="5080" indent="-123189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m</a:t>
            </a:r>
            <a:r>
              <a:rPr sz="1000" b="1" spc="-15" dirty="0">
                <a:solidFill>
                  <a:srgbClr val="444949"/>
                </a:solidFill>
                <a:latin typeface="Calibri"/>
                <a:cs typeface="Calibri"/>
              </a:rPr>
              <a:t>a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z</a:t>
            </a:r>
            <a:r>
              <a:rPr sz="1000" b="1" spc="-5" dirty="0">
                <a:solidFill>
                  <a:srgbClr val="444949"/>
                </a:solidFill>
                <a:latin typeface="Calibri"/>
                <a:cs typeface="Calibri"/>
              </a:rPr>
              <a:t>o</a:t>
            </a:r>
            <a:r>
              <a:rPr sz="1000" b="1" dirty="0">
                <a:solidFill>
                  <a:srgbClr val="444949"/>
                </a:solidFill>
                <a:latin typeface="Calibri"/>
                <a:cs typeface="Calibri"/>
              </a:rPr>
              <a:t>n  SES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333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8532" y="1446551"/>
            <a:ext cx="4792345" cy="2150745"/>
          </a:xfrm>
          <a:custGeom>
            <a:avLst/>
            <a:gdLst/>
            <a:ahLst/>
            <a:cxnLst/>
            <a:rect l="l" t="t" r="r" b="b"/>
            <a:pathLst>
              <a:path w="4792345" h="2150745">
                <a:moveTo>
                  <a:pt x="0" y="0"/>
                </a:moveTo>
                <a:lnTo>
                  <a:pt x="4792134" y="0"/>
                </a:lnTo>
                <a:lnTo>
                  <a:pt x="4792134" y="2150534"/>
                </a:lnTo>
                <a:lnTo>
                  <a:pt x="0" y="215053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9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37272" y="2218435"/>
            <a:ext cx="102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Same</a:t>
            </a:r>
            <a:r>
              <a:rPr sz="1800" spc="-7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Rack  Same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AZ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2644"/>
            <a:ext cx="4098290" cy="12985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spc="-50" dirty="0"/>
              <a:t>Placement </a:t>
            </a:r>
            <a:r>
              <a:rPr spc="-95" dirty="0"/>
              <a:t>Groups  </a:t>
            </a:r>
            <a:r>
              <a:rPr spc="-130" dirty="0"/>
              <a:t>Cluster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39" y="3700983"/>
            <a:ext cx="9704705" cy="21456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solidFill>
                  <a:srgbClr val="444949"/>
                </a:solidFill>
                <a:latin typeface="Gill Sans MT"/>
                <a:cs typeface="Gill Sans MT"/>
              </a:rPr>
              <a:t>Pros: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Great network </a:t>
            </a:r>
            <a:r>
              <a:rPr sz="2800" spc="10" dirty="0">
                <a:solidFill>
                  <a:srgbClr val="444949"/>
                </a:solidFill>
                <a:latin typeface="Gill Sans MT"/>
                <a:cs typeface="Gill Sans MT"/>
              </a:rPr>
              <a:t>(10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Gbps bandwidth between</a:t>
            </a:r>
            <a:r>
              <a:rPr sz="2800" spc="3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instances)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Cons: If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rack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fails,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all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instances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fails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at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same</a:t>
            </a:r>
            <a:r>
              <a:rPr sz="2800" spc="5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time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ts val="3329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Use</a:t>
            </a:r>
            <a:r>
              <a:rPr sz="2800" spc="-1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case:</a:t>
            </a:r>
            <a:endParaRPr sz="2800">
              <a:latin typeface="Gill Sans MT"/>
              <a:cs typeface="Gill Sans MT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solidFill>
                  <a:srgbClr val="444949"/>
                </a:solidFill>
                <a:latin typeface="Gill Sans MT"/>
                <a:cs typeface="Gill Sans MT"/>
              </a:rPr>
              <a:t>Big </a:t>
            </a:r>
            <a:r>
              <a:rPr sz="2400" spc="-30" dirty="0">
                <a:solidFill>
                  <a:srgbClr val="444949"/>
                </a:solidFill>
                <a:latin typeface="Gill Sans MT"/>
                <a:cs typeface="Gill Sans MT"/>
              </a:rPr>
              <a:t>Data job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400" spc="-25" dirty="0">
                <a:solidFill>
                  <a:srgbClr val="444949"/>
                </a:solidFill>
                <a:latin typeface="Gill Sans MT"/>
                <a:cs typeface="Gill Sans MT"/>
              </a:rPr>
              <a:t>needs </a:t>
            </a:r>
            <a:r>
              <a:rPr sz="2400" spc="-50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400" spc="-30" dirty="0">
                <a:solidFill>
                  <a:srgbClr val="444949"/>
                </a:solidFill>
                <a:latin typeface="Gill Sans MT"/>
                <a:cs typeface="Gill Sans MT"/>
              </a:rPr>
              <a:t>complete</a:t>
            </a:r>
            <a:r>
              <a:rPr sz="2400" spc="19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fast</a:t>
            </a:r>
            <a:endParaRPr sz="2400">
              <a:latin typeface="Gill Sans MT"/>
              <a:cs typeface="Gill Sans MT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40" dirty="0">
                <a:solidFill>
                  <a:srgbClr val="444949"/>
                </a:solidFill>
                <a:latin typeface="Gill Sans MT"/>
                <a:cs typeface="Gill Sans MT"/>
              </a:rPr>
              <a:t>Application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400" spc="-25" dirty="0">
                <a:solidFill>
                  <a:srgbClr val="444949"/>
                </a:solidFill>
                <a:latin typeface="Gill Sans MT"/>
                <a:cs typeface="Gill Sans MT"/>
              </a:rPr>
              <a:t>needs </a:t>
            </a:r>
            <a:r>
              <a:rPr sz="2400" spc="-50" dirty="0">
                <a:solidFill>
                  <a:srgbClr val="444949"/>
                </a:solidFill>
                <a:latin typeface="Gill Sans MT"/>
                <a:cs typeface="Gill Sans MT"/>
              </a:rPr>
              <a:t>extremely </a:t>
            </a:r>
            <a:r>
              <a:rPr sz="2400" spc="-60" dirty="0">
                <a:solidFill>
                  <a:srgbClr val="444949"/>
                </a:solidFill>
                <a:latin typeface="Gill Sans MT"/>
                <a:cs typeface="Gill Sans MT"/>
              </a:rPr>
              <a:t>low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latency </a:t>
            </a:r>
            <a:r>
              <a:rPr sz="2400" spc="-15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400" spc="-35" dirty="0">
                <a:solidFill>
                  <a:srgbClr val="444949"/>
                </a:solidFill>
                <a:latin typeface="Gill Sans MT"/>
                <a:cs typeface="Gill Sans MT"/>
              </a:rPr>
              <a:t>high </a:t>
            </a:r>
            <a:r>
              <a:rPr sz="2400" spc="-60" dirty="0">
                <a:solidFill>
                  <a:srgbClr val="444949"/>
                </a:solidFill>
                <a:latin typeface="Gill Sans MT"/>
                <a:cs typeface="Gill Sans MT"/>
              </a:rPr>
              <a:t>network</a:t>
            </a:r>
            <a:r>
              <a:rPr sz="2400" spc="3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throughput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92134" y="2327084"/>
            <a:ext cx="457200" cy="379095"/>
          </a:xfrm>
          <a:custGeom>
            <a:avLst/>
            <a:gdLst/>
            <a:ahLst/>
            <a:cxnLst/>
            <a:rect l="l" t="t" r="r" b="b"/>
            <a:pathLst>
              <a:path w="457200" h="379094">
                <a:moveTo>
                  <a:pt x="0" y="0"/>
                </a:moveTo>
                <a:lnTo>
                  <a:pt x="457200" y="379073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1" y="2327084"/>
            <a:ext cx="457200" cy="379095"/>
          </a:xfrm>
          <a:custGeom>
            <a:avLst/>
            <a:gdLst/>
            <a:ahLst/>
            <a:cxnLst/>
            <a:rect l="l" t="t" r="r" b="b"/>
            <a:pathLst>
              <a:path w="457200" h="379094">
                <a:moveTo>
                  <a:pt x="0" y="0"/>
                </a:moveTo>
                <a:lnTo>
                  <a:pt x="457200" y="379073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1766" y="2345822"/>
            <a:ext cx="400050" cy="360680"/>
          </a:xfrm>
          <a:custGeom>
            <a:avLst/>
            <a:gdLst/>
            <a:ahLst/>
            <a:cxnLst/>
            <a:rect l="l" t="t" r="r" b="b"/>
            <a:pathLst>
              <a:path w="400050" h="360680">
                <a:moveTo>
                  <a:pt x="400051" y="0"/>
                </a:moveTo>
                <a:lnTo>
                  <a:pt x="0" y="360336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0534" y="2345822"/>
            <a:ext cx="400050" cy="360680"/>
          </a:xfrm>
          <a:custGeom>
            <a:avLst/>
            <a:gdLst/>
            <a:ahLst/>
            <a:cxnLst/>
            <a:rect l="l" t="t" r="r" b="b"/>
            <a:pathLst>
              <a:path w="400050" h="360680">
                <a:moveTo>
                  <a:pt x="400051" y="0"/>
                </a:moveTo>
                <a:lnTo>
                  <a:pt x="0" y="360336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091516" y="1640226"/>
          <a:ext cx="2996565" cy="1740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993">
                <a:tc rowSpan="2" gridSpan="2"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B w="9525">
                      <a:solidFill>
                        <a:srgbClr val="444949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B w="9525">
                      <a:solidFill>
                        <a:srgbClr val="444949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1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796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9525">
                      <a:solidFill>
                        <a:srgbClr val="444949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796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9525">
                      <a:solidFill>
                        <a:srgbClr val="444949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796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4949"/>
                      </a:solidFill>
                      <a:prstDash val="solid"/>
                    </a:lnL>
                    <a:lnR w="9525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4949"/>
                      </a:solidFill>
                      <a:prstDash val="solid"/>
                    </a:lnL>
                    <a:lnR w="9525">
                      <a:solidFill>
                        <a:srgbClr val="444949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4949"/>
                      </a:solidFill>
                      <a:prstDash val="solid"/>
                    </a:lnL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55">
                <a:tc rowSpan="2" gridSpan="2"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B w="9525">
                      <a:solidFill>
                        <a:srgbClr val="444949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B w="9525">
                      <a:solidFill>
                        <a:srgbClr val="444949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5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6055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9525">
                      <a:solidFill>
                        <a:srgbClr val="444949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6055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9525">
                      <a:solidFill>
                        <a:srgbClr val="444949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6055" marB="0">
                    <a:lnL w="19050">
                      <a:solidFill>
                        <a:srgbClr val="B56E01"/>
                      </a:solidFill>
                      <a:prstDash val="solid"/>
                    </a:lnL>
                    <a:lnR w="19050">
                      <a:solidFill>
                        <a:srgbClr val="B56E01"/>
                      </a:solidFill>
                      <a:prstDash val="solid"/>
                    </a:lnR>
                    <a:lnT w="19050">
                      <a:solidFill>
                        <a:srgbClr val="B56E01"/>
                      </a:solidFill>
                      <a:prstDash val="solid"/>
                    </a:lnT>
                    <a:lnB w="19050">
                      <a:solidFill>
                        <a:srgbClr val="B56E01"/>
                      </a:solidFill>
                      <a:prstDash val="solid"/>
                    </a:lnB>
                    <a:solidFill>
                      <a:srgbClr val="F6980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442202" y="2453834"/>
            <a:ext cx="1896745" cy="76200"/>
          </a:xfrm>
          <a:custGeom>
            <a:avLst/>
            <a:gdLst/>
            <a:ahLst/>
            <a:cxnLst/>
            <a:rect l="l" t="t" r="r" b="b"/>
            <a:pathLst>
              <a:path w="18967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7" y="41275"/>
                </a:lnTo>
                <a:lnTo>
                  <a:pt x="63497" y="34925"/>
                </a:lnTo>
                <a:lnTo>
                  <a:pt x="76200" y="34924"/>
                </a:lnTo>
                <a:lnTo>
                  <a:pt x="76200" y="0"/>
                </a:lnTo>
                <a:close/>
              </a:path>
              <a:path w="1896745" h="76200">
                <a:moveTo>
                  <a:pt x="76200" y="34924"/>
                </a:moveTo>
                <a:lnTo>
                  <a:pt x="63497" y="34925"/>
                </a:lnTo>
                <a:lnTo>
                  <a:pt x="63497" y="41275"/>
                </a:lnTo>
                <a:lnTo>
                  <a:pt x="76200" y="41274"/>
                </a:lnTo>
                <a:lnTo>
                  <a:pt x="76200" y="34924"/>
                </a:lnTo>
                <a:close/>
              </a:path>
              <a:path w="1896745" h="76200">
                <a:moveTo>
                  <a:pt x="76200" y="41274"/>
                </a:moveTo>
                <a:lnTo>
                  <a:pt x="63497" y="41275"/>
                </a:lnTo>
                <a:lnTo>
                  <a:pt x="76200" y="41275"/>
                </a:lnTo>
                <a:close/>
              </a:path>
              <a:path w="1896745" h="76200">
                <a:moveTo>
                  <a:pt x="1896532" y="34923"/>
                </a:moveTo>
                <a:lnTo>
                  <a:pt x="76200" y="34924"/>
                </a:lnTo>
                <a:lnTo>
                  <a:pt x="76200" y="41274"/>
                </a:lnTo>
                <a:lnTo>
                  <a:pt x="1896532" y="41273"/>
                </a:lnTo>
                <a:lnTo>
                  <a:pt x="1896532" y="34923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17475" y="1907540"/>
            <a:ext cx="16052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Placement</a:t>
            </a:r>
            <a:r>
              <a:rPr sz="1800" spc="-6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group  Cluster</a:t>
            </a:r>
            <a:endParaRPr sz="1800">
              <a:latin typeface="Calibri"/>
              <a:cs typeface="Calibri"/>
            </a:endParaRPr>
          </a:p>
          <a:p>
            <a:pPr marL="12700" marR="51435">
              <a:lnSpc>
                <a:spcPct val="100000"/>
              </a:lnSpc>
            </a:pP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Low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latency  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10Gbps</a:t>
            </a:r>
            <a:r>
              <a:rPr sz="1800" spc="-7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00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4300"/>
            <a:ext cx="1276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62103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EC2 </a:t>
            </a:r>
            <a:r>
              <a:rPr spc="-140" dirty="0"/>
              <a:t>for </a:t>
            </a:r>
            <a:r>
              <a:rPr spc="-80" dirty="0"/>
              <a:t>Solutions</a:t>
            </a:r>
            <a:r>
              <a:rPr spc="-75" dirty="0"/>
              <a:t> </a:t>
            </a:r>
            <a:r>
              <a:rPr spc="-110" dirty="0"/>
              <a:t>Architects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8783"/>
            <a:ext cx="10048875" cy="41160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EC2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instances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are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billed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by the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second,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t2.micro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is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free</a:t>
            </a:r>
            <a:r>
              <a:rPr sz="2800" spc="14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tier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Linux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Mac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we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use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SSH,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Windows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we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use</a:t>
            </a:r>
            <a:r>
              <a:rPr sz="2800" spc="-32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Putty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444949"/>
                </a:solidFill>
                <a:latin typeface="Gill Sans MT"/>
                <a:cs typeface="Gill Sans MT"/>
              </a:rPr>
              <a:t>SSH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is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2800" spc="-15" dirty="0">
                <a:solidFill>
                  <a:srgbClr val="444949"/>
                </a:solidFill>
                <a:latin typeface="Gill Sans MT"/>
                <a:cs typeface="Gill Sans MT"/>
              </a:rPr>
              <a:t>port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22, </a:t>
            </a:r>
            <a:r>
              <a:rPr sz="2800" spc="-85" dirty="0">
                <a:solidFill>
                  <a:srgbClr val="444949"/>
                </a:solidFill>
                <a:latin typeface="Gill Sans MT"/>
                <a:cs typeface="Gill Sans MT"/>
              </a:rPr>
              <a:t>lock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down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security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group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-95" dirty="0">
                <a:solidFill>
                  <a:srgbClr val="444949"/>
                </a:solidFill>
                <a:latin typeface="Gill Sans MT"/>
                <a:cs typeface="Gill Sans MT"/>
              </a:rPr>
              <a:t>your</a:t>
            </a:r>
            <a:r>
              <a:rPr sz="2800" spc="21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IP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Timeout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issues </a:t>
            </a:r>
            <a:r>
              <a:rPr sz="2800" spc="215" dirty="0">
                <a:solidFill>
                  <a:srgbClr val="444949"/>
                </a:solidFill>
                <a:latin typeface="Gill Sans MT"/>
                <a:cs typeface="Gill Sans MT"/>
              </a:rPr>
              <a:t>=&gt;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Security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groups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issues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Permission issues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10" dirty="0">
                <a:solidFill>
                  <a:srgbClr val="444949"/>
                </a:solidFill>
                <a:latin typeface="Gill Sans MT"/>
                <a:cs typeface="Gill Sans MT"/>
              </a:rPr>
              <a:t>SSH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key </a:t>
            </a:r>
            <a:r>
              <a:rPr sz="2800" spc="215" dirty="0">
                <a:solidFill>
                  <a:srgbClr val="444949"/>
                </a:solidFill>
                <a:latin typeface="Gill Sans MT"/>
                <a:cs typeface="Gill Sans MT"/>
              </a:rPr>
              <a:t>=&gt;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run “chmod</a:t>
            </a:r>
            <a:r>
              <a:rPr sz="2800" spc="-27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0400”</a:t>
            </a:r>
            <a:endParaRPr sz="2800">
              <a:latin typeface="Gill Sans MT"/>
              <a:cs typeface="Gill Sans MT"/>
            </a:endParaRPr>
          </a:p>
          <a:p>
            <a:pPr marL="241300" marR="527685" indent="-228600">
              <a:lnSpc>
                <a:spcPts val="269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Security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Groups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reference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other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Security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Groups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instead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IP 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ranges </a:t>
            </a: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(very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popular </a:t>
            </a: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exam</a:t>
            </a:r>
            <a:r>
              <a:rPr sz="2800" spc="5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question)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444949"/>
                </a:solidFill>
                <a:latin typeface="Gill Sans MT"/>
                <a:cs typeface="Gill Sans MT"/>
              </a:rPr>
              <a:t>Know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difference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between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Private,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Public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Elastic</a:t>
            </a:r>
            <a:r>
              <a:rPr sz="2800" spc="5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IP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customize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EC2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at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boot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time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using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EC2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User</a:t>
            </a:r>
            <a:r>
              <a:rPr sz="2800" spc="56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Data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10216" y="332231"/>
            <a:ext cx="1438655" cy="1463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162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62103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EC2 </a:t>
            </a:r>
            <a:r>
              <a:rPr spc="-140" dirty="0"/>
              <a:t>for </a:t>
            </a:r>
            <a:r>
              <a:rPr spc="-80" dirty="0"/>
              <a:t>Solutions</a:t>
            </a:r>
            <a:r>
              <a:rPr spc="-75" dirty="0"/>
              <a:t> </a:t>
            </a:r>
            <a:r>
              <a:rPr spc="-110" dirty="0"/>
              <a:t>Architects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89380"/>
            <a:ext cx="9627235" cy="4190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solidFill>
                  <a:srgbClr val="444949"/>
                </a:solidFill>
                <a:latin typeface="Gill Sans MT"/>
                <a:cs typeface="Gill Sans MT"/>
              </a:rPr>
              <a:t>Know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4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EC2 launch</a:t>
            </a:r>
            <a:r>
              <a:rPr sz="2600" spc="2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modes:</a:t>
            </a:r>
            <a:endParaRPr sz="2600">
              <a:latin typeface="Gill Sans MT"/>
              <a:cs typeface="Gill Sans MT"/>
            </a:endParaRPr>
          </a:p>
          <a:p>
            <a:pPr marL="698500" lvl="1" indent="-228600">
              <a:lnSpc>
                <a:spcPts val="26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solidFill>
                  <a:srgbClr val="444949"/>
                </a:solidFill>
                <a:latin typeface="Gill Sans MT"/>
                <a:cs typeface="Gill Sans MT"/>
              </a:rPr>
              <a:t>On</a:t>
            </a:r>
            <a:r>
              <a:rPr sz="2200" spc="-1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444949"/>
                </a:solidFill>
                <a:latin typeface="Gill Sans MT"/>
                <a:cs typeface="Gill Sans MT"/>
              </a:rPr>
              <a:t>demand</a:t>
            </a:r>
            <a:endParaRPr sz="2200">
              <a:latin typeface="Gill Sans MT"/>
              <a:cs typeface="Gill Sans MT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25" dirty="0">
                <a:solidFill>
                  <a:srgbClr val="444949"/>
                </a:solidFill>
                <a:latin typeface="Gill Sans MT"/>
                <a:cs typeface="Gill Sans MT"/>
              </a:rPr>
              <a:t>Reserved</a:t>
            </a:r>
            <a:endParaRPr sz="2200">
              <a:latin typeface="Gill Sans MT"/>
              <a:cs typeface="Gill Sans MT"/>
            </a:endParaRPr>
          </a:p>
          <a:p>
            <a:pPr marL="698500" lvl="1" indent="-228600">
              <a:lnSpc>
                <a:spcPts val="260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solidFill>
                  <a:srgbClr val="444949"/>
                </a:solidFill>
                <a:latin typeface="Gill Sans MT"/>
                <a:cs typeface="Gill Sans MT"/>
              </a:rPr>
              <a:t>Spot</a:t>
            </a:r>
            <a:r>
              <a:rPr sz="2200" spc="-1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200" spc="-45" dirty="0">
                <a:solidFill>
                  <a:srgbClr val="444949"/>
                </a:solidFill>
                <a:latin typeface="Gill Sans MT"/>
                <a:cs typeface="Gill Sans MT"/>
              </a:rPr>
              <a:t>instances</a:t>
            </a:r>
            <a:endParaRPr sz="2200">
              <a:latin typeface="Gill Sans MT"/>
              <a:cs typeface="Gill Sans MT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30" dirty="0">
                <a:solidFill>
                  <a:srgbClr val="444949"/>
                </a:solidFill>
                <a:latin typeface="Gill Sans MT"/>
                <a:cs typeface="Gill Sans MT"/>
              </a:rPr>
              <a:t>Dedicated</a:t>
            </a:r>
            <a:r>
              <a:rPr sz="2200" spc="-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200" spc="-55" dirty="0">
                <a:solidFill>
                  <a:srgbClr val="444949"/>
                </a:solidFill>
                <a:latin typeface="Gill Sans MT"/>
                <a:cs typeface="Gill Sans MT"/>
              </a:rPr>
              <a:t>Hosts</a:t>
            </a:r>
            <a:endParaRPr sz="22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solidFill>
                  <a:srgbClr val="444949"/>
                </a:solidFill>
                <a:latin typeface="Gill Sans MT"/>
                <a:cs typeface="Gill Sans MT"/>
              </a:rPr>
              <a:t>Know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the basic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types:</a:t>
            </a:r>
            <a:r>
              <a:rPr sz="2600" spc="5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R,C,M,I,G,T2/T3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60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create AMIs to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pre-install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software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EC2 </a:t>
            </a:r>
            <a:r>
              <a:rPr sz="2600" spc="190" dirty="0">
                <a:solidFill>
                  <a:srgbClr val="444949"/>
                </a:solidFill>
                <a:latin typeface="Gill Sans MT"/>
                <a:cs typeface="Gill Sans MT"/>
              </a:rPr>
              <a:t>=&gt;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faster</a:t>
            </a:r>
            <a:r>
              <a:rPr sz="2600" spc="-14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boot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AMI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600" spc="5" dirty="0">
                <a:solidFill>
                  <a:srgbClr val="444949"/>
                </a:solidFill>
                <a:latin typeface="Gill Sans MT"/>
                <a:cs typeface="Gill Sans MT"/>
              </a:rPr>
              <a:t>be </a:t>
            </a:r>
            <a:r>
              <a:rPr sz="2600" spc="-25" dirty="0">
                <a:solidFill>
                  <a:srgbClr val="444949"/>
                </a:solidFill>
                <a:latin typeface="Gill Sans MT"/>
                <a:cs typeface="Gill Sans MT"/>
              </a:rPr>
              <a:t>copied </a:t>
            </a:r>
            <a:r>
              <a:rPr sz="2600" spc="-70" dirty="0">
                <a:solidFill>
                  <a:srgbClr val="444949"/>
                </a:solidFill>
                <a:latin typeface="Gill Sans MT"/>
                <a:cs typeface="Gill Sans MT"/>
              </a:rPr>
              <a:t>across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regions </a:t>
            </a:r>
            <a:r>
              <a:rPr sz="2600" spc="-10" dirty="0">
                <a:solidFill>
                  <a:srgbClr val="444949"/>
                </a:solidFill>
                <a:latin typeface="Gill Sans MT"/>
                <a:cs typeface="Gill Sans MT"/>
              </a:rPr>
              <a:t>and</a:t>
            </a:r>
            <a:r>
              <a:rPr sz="2600" spc="24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accounts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ts val="3115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EC2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instances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600" spc="5" dirty="0">
                <a:solidFill>
                  <a:srgbClr val="444949"/>
                </a:solidFill>
                <a:latin typeface="Gill Sans MT"/>
                <a:cs typeface="Gill Sans MT"/>
              </a:rPr>
              <a:t>be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started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in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placement</a:t>
            </a:r>
            <a:r>
              <a:rPr sz="2600" spc="25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groups:</a:t>
            </a:r>
            <a:endParaRPr sz="2600">
              <a:latin typeface="Gill Sans MT"/>
              <a:cs typeface="Gill Sans MT"/>
            </a:endParaRPr>
          </a:p>
          <a:p>
            <a:pPr marL="698500" lvl="1" indent="-228600">
              <a:lnSpc>
                <a:spcPts val="26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70" dirty="0">
                <a:solidFill>
                  <a:srgbClr val="444949"/>
                </a:solidFill>
                <a:latin typeface="Gill Sans MT"/>
                <a:cs typeface="Gill Sans MT"/>
              </a:rPr>
              <a:t>Cluster</a:t>
            </a:r>
            <a:endParaRPr sz="2200">
              <a:latin typeface="Gill Sans MT"/>
              <a:cs typeface="Gill Sans MT"/>
            </a:endParaRPr>
          </a:p>
          <a:p>
            <a:pPr marL="698500" lvl="1" indent="-228600">
              <a:lnSpc>
                <a:spcPts val="26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20" dirty="0">
                <a:solidFill>
                  <a:srgbClr val="444949"/>
                </a:solidFill>
                <a:latin typeface="Gill Sans MT"/>
                <a:cs typeface="Gill Sans MT"/>
              </a:rPr>
              <a:t>Spread</a:t>
            </a:r>
            <a:endParaRPr sz="22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796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30727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AWS</a:t>
            </a:r>
            <a:r>
              <a:rPr spc="-55" dirty="0"/>
              <a:t> </a:t>
            </a:r>
            <a:r>
              <a:rPr spc="-75" dirty="0"/>
              <a:t>Regions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9860"/>
            <a:ext cx="5704205" cy="42913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10795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AWS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has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regions all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around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world 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(us-east-1)</a:t>
            </a:r>
            <a:endParaRPr sz="2800">
              <a:latin typeface="Gill Sans MT"/>
              <a:cs typeface="Gill Sans MT"/>
            </a:endParaRPr>
          </a:p>
          <a:p>
            <a:pPr marL="241300" marR="287020" indent="-228600">
              <a:lnSpc>
                <a:spcPts val="302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Each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region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has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availability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zones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(us- 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east-1a,</a:t>
            </a:r>
            <a:r>
              <a:rPr sz="2800" spc="-229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us-east-1b…)</a:t>
            </a: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Each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availability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zone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is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physical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data 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center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region,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but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separate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from 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other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ones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(so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that </a:t>
            </a:r>
            <a:r>
              <a:rPr sz="2800" spc="-85" dirty="0">
                <a:solidFill>
                  <a:srgbClr val="444949"/>
                </a:solidFill>
                <a:latin typeface="Gill Sans MT"/>
                <a:cs typeface="Gill Sans MT"/>
              </a:rPr>
              <a:t>they’re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isolated 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from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disasters)</a:t>
            </a:r>
            <a:endParaRPr sz="2800">
              <a:latin typeface="Gill Sans MT"/>
              <a:cs typeface="Gill Sans MT"/>
            </a:endParaRPr>
          </a:p>
          <a:p>
            <a:pPr marL="241300" marR="708025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AWS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Consoles are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region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scoped  (except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IAM, </a:t>
            </a:r>
            <a:r>
              <a:rPr sz="2800" spc="10" dirty="0">
                <a:solidFill>
                  <a:srgbClr val="444949"/>
                </a:solidFill>
                <a:latin typeface="Gill Sans MT"/>
                <a:cs typeface="Gill Sans MT"/>
              </a:rPr>
              <a:t>S3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&amp;</a:t>
            </a:r>
            <a:r>
              <a:rPr sz="2800" spc="-17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Route53)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9368" y="1446551"/>
            <a:ext cx="4460240" cy="4351655"/>
          </a:xfrm>
          <a:prstGeom prst="rect">
            <a:avLst/>
          </a:prstGeom>
          <a:ln w="12700">
            <a:solidFill>
              <a:srgbClr val="3B67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076325" marR="1069340" indent="593725">
              <a:lnSpc>
                <a:spcPct val="100000"/>
              </a:lnSpc>
              <a:spcBef>
                <a:spcPts val="250"/>
              </a:spcBef>
            </a:pPr>
            <a:r>
              <a:rPr sz="1800" spc="-30" dirty="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Region  (Sydney: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ap-southeast-2)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5746" y="2306894"/>
            <a:ext cx="2647315" cy="930910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5721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ap-southeast-2a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5746" y="3373694"/>
            <a:ext cx="2647315" cy="930910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56705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ap-southeast-2b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5746" y="4440494"/>
            <a:ext cx="2647315" cy="930910"/>
          </a:xfrm>
          <a:prstGeom prst="rect">
            <a:avLst/>
          </a:prstGeom>
          <a:solidFill>
            <a:srgbClr val="5091D0"/>
          </a:solidFill>
          <a:ln w="12700">
            <a:solidFill>
              <a:srgbClr val="38699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5784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ap-southeast-2c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42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92" y="6464300"/>
            <a:ext cx="1276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2644"/>
            <a:ext cx="3572510" cy="12985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spc="-85" dirty="0"/>
              <a:t>Security </a:t>
            </a:r>
            <a:r>
              <a:rPr spc="-95" dirty="0"/>
              <a:t>Groups  </a:t>
            </a:r>
            <a:r>
              <a:rPr spc="-50" dirty="0"/>
              <a:t>Good </a:t>
            </a:r>
            <a:r>
              <a:rPr spc="-95" dirty="0"/>
              <a:t>to</a:t>
            </a:r>
            <a:r>
              <a:rPr spc="20" dirty="0"/>
              <a:t> </a:t>
            </a:r>
            <a:r>
              <a:rPr spc="-114" dirty="0"/>
              <a:t>know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39393"/>
            <a:ext cx="10165080" cy="42138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600" spc="5" dirty="0">
                <a:solidFill>
                  <a:srgbClr val="444949"/>
                </a:solidFill>
                <a:latin typeface="Gill Sans MT"/>
                <a:cs typeface="Gill Sans MT"/>
              </a:rPr>
              <a:t>be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attached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multiple</a:t>
            </a:r>
            <a:r>
              <a:rPr sz="2600" spc="15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instances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Locked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down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region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VPC</a:t>
            </a:r>
            <a:r>
              <a:rPr sz="2600" spc="-13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combination</a:t>
            </a:r>
            <a:endParaRPr sz="2600">
              <a:latin typeface="Gill Sans MT"/>
              <a:cs typeface="Gill Sans MT"/>
            </a:endParaRPr>
          </a:p>
          <a:p>
            <a:pPr marL="241300" marR="5080" indent="-228600">
              <a:lnSpc>
                <a:spcPct val="800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Does </a:t>
            </a:r>
            <a:r>
              <a:rPr sz="2600" spc="-65" dirty="0">
                <a:solidFill>
                  <a:srgbClr val="444949"/>
                </a:solidFill>
                <a:latin typeface="Gill Sans MT"/>
                <a:cs typeface="Gill Sans MT"/>
              </a:rPr>
              <a:t>live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“outside”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the EC2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–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600" spc="-65" dirty="0">
                <a:solidFill>
                  <a:srgbClr val="444949"/>
                </a:solidFill>
                <a:latin typeface="Gill Sans MT"/>
                <a:cs typeface="Gill Sans MT"/>
              </a:rPr>
              <a:t>traffic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is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blocked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the EC2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600" spc="-65" dirty="0">
                <a:solidFill>
                  <a:srgbClr val="444949"/>
                </a:solidFill>
                <a:latin typeface="Gill Sans MT"/>
                <a:cs typeface="Gill Sans MT"/>
              </a:rPr>
              <a:t>won’t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see 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it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solidFill>
                  <a:srgbClr val="5091D0"/>
                </a:solidFill>
                <a:latin typeface="Gill Sans MT"/>
                <a:cs typeface="Gill Sans MT"/>
              </a:rPr>
              <a:t>It’s </a:t>
            </a:r>
            <a:r>
              <a:rPr sz="2600" spc="-15" dirty="0">
                <a:solidFill>
                  <a:srgbClr val="5091D0"/>
                </a:solidFill>
                <a:latin typeface="Gill Sans MT"/>
                <a:cs typeface="Gill Sans MT"/>
              </a:rPr>
              <a:t>good </a:t>
            </a:r>
            <a:r>
              <a:rPr sz="2600" spc="-60" dirty="0">
                <a:solidFill>
                  <a:srgbClr val="5091D0"/>
                </a:solidFill>
                <a:latin typeface="Gill Sans MT"/>
                <a:cs typeface="Gill Sans MT"/>
              </a:rPr>
              <a:t>to </a:t>
            </a:r>
            <a:r>
              <a:rPr sz="2600" spc="-40" dirty="0">
                <a:solidFill>
                  <a:srgbClr val="5091D0"/>
                </a:solidFill>
                <a:latin typeface="Gill Sans MT"/>
                <a:cs typeface="Gill Sans MT"/>
              </a:rPr>
              <a:t>maintain </a:t>
            </a:r>
            <a:r>
              <a:rPr sz="2600" spc="-20" dirty="0">
                <a:solidFill>
                  <a:srgbClr val="5091D0"/>
                </a:solidFill>
                <a:latin typeface="Gill Sans MT"/>
                <a:cs typeface="Gill Sans MT"/>
              </a:rPr>
              <a:t>one </a:t>
            </a:r>
            <a:r>
              <a:rPr sz="2600" spc="-35" dirty="0">
                <a:solidFill>
                  <a:srgbClr val="5091D0"/>
                </a:solidFill>
                <a:latin typeface="Gill Sans MT"/>
                <a:cs typeface="Gill Sans MT"/>
              </a:rPr>
              <a:t>separate </a:t>
            </a:r>
            <a:r>
              <a:rPr sz="2600" spc="-65" dirty="0">
                <a:solidFill>
                  <a:srgbClr val="5091D0"/>
                </a:solidFill>
                <a:latin typeface="Gill Sans MT"/>
                <a:cs typeface="Gill Sans MT"/>
              </a:rPr>
              <a:t>security </a:t>
            </a:r>
            <a:r>
              <a:rPr sz="2600" spc="-40" dirty="0">
                <a:solidFill>
                  <a:srgbClr val="5091D0"/>
                </a:solidFill>
                <a:latin typeface="Gill Sans MT"/>
                <a:cs typeface="Gill Sans MT"/>
              </a:rPr>
              <a:t>group </a:t>
            </a:r>
            <a:r>
              <a:rPr sz="2600" spc="-85" dirty="0">
                <a:solidFill>
                  <a:srgbClr val="5091D0"/>
                </a:solidFill>
                <a:latin typeface="Gill Sans MT"/>
                <a:cs typeface="Gill Sans MT"/>
              </a:rPr>
              <a:t>for </a:t>
            </a:r>
            <a:r>
              <a:rPr sz="2600" spc="5" dirty="0">
                <a:solidFill>
                  <a:srgbClr val="5091D0"/>
                </a:solidFill>
                <a:latin typeface="Gill Sans MT"/>
                <a:cs typeface="Gill Sans MT"/>
              </a:rPr>
              <a:t>SSH</a:t>
            </a:r>
            <a:r>
              <a:rPr sz="2600" spc="570" dirty="0">
                <a:solidFill>
                  <a:srgbClr val="5091D0"/>
                </a:solidFill>
                <a:latin typeface="Gill Sans MT"/>
                <a:cs typeface="Gill Sans MT"/>
              </a:rPr>
              <a:t> </a:t>
            </a:r>
            <a:r>
              <a:rPr sz="2600" spc="-45" dirty="0">
                <a:solidFill>
                  <a:srgbClr val="5091D0"/>
                </a:solidFill>
                <a:latin typeface="Gill Sans MT"/>
                <a:cs typeface="Gill Sans MT"/>
              </a:rPr>
              <a:t>access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75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application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is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not accessible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(time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out),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then </a:t>
            </a:r>
            <a:r>
              <a:rPr sz="2600" spc="-120" dirty="0">
                <a:solidFill>
                  <a:srgbClr val="444949"/>
                </a:solidFill>
                <a:latin typeface="Gill Sans MT"/>
                <a:cs typeface="Gill Sans MT"/>
              </a:rPr>
              <a:t>it’s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600" spc="-65" dirty="0">
                <a:solidFill>
                  <a:srgbClr val="444949"/>
                </a:solidFill>
                <a:latin typeface="Gill Sans MT"/>
                <a:cs typeface="Gill Sans MT"/>
              </a:rPr>
              <a:t>security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group</a:t>
            </a:r>
            <a:r>
              <a:rPr sz="2600" spc="64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issue</a:t>
            </a:r>
            <a:endParaRPr sz="2600">
              <a:latin typeface="Gill Sans MT"/>
              <a:cs typeface="Gill Sans MT"/>
            </a:endParaRPr>
          </a:p>
          <a:p>
            <a:pPr marL="241300" marR="133350" indent="-228600">
              <a:lnSpc>
                <a:spcPts val="25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75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application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gives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“connection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refused“ </a:t>
            </a:r>
            <a:r>
              <a:rPr sz="2600" spc="-140" dirty="0">
                <a:solidFill>
                  <a:srgbClr val="444949"/>
                </a:solidFill>
                <a:latin typeface="Gill Sans MT"/>
                <a:cs typeface="Gill Sans MT"/>
              </a:rPr>
              <a:t>error,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then </a:t>
            </a:r>
            <a:r>
              <a:rPr sz="2600" spc="-120" dirty="0">
                <a:solidFill>
                  <a:srgbClr val="444949"/>
                </a:solidFill>
                <a:latin typeface="Gill Sans MT"/>
                <a:cs typeface="Gill Sans MT"/>
              </a:rPr>
              <a:t>it’s </a:t>
            </a:r>
            <a:r>
              <a:rPr sz="2600" spc="-15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application  </a:t>
            </a:r>
            <a:r>
              <a:rPr sz="2600" spc="-95" dirty="0">
                <a:solidFill>
                  <a:srgbClr val="444949"/>
                </a:solidFill>
                <a:latin typeface="Gill Sans MT"/>
                <a:cs typeface="Gill Sans MT"/>
              </a:rPr>
              <a:t>error </a:t>
            </a:r>
            <a:r>
              <a:rPr sz="2600" spc="-100" dirty="0">
                <a:solidFill>
                  <a:srgbClr val="444949"/>
                </a:solidFill>
                <a:latin typeface="Gill Sans MT"/>
                <a:cs typeface="Gill Sans MT"/>
              </a:rPr>
              <a:t>or </a:t>
            </a:r>
            <a:r>
              <a:rPr sz="2600" spc="-114" dirty="0">
                <a:solidFill>
                  <a:srgbClr val="444949"/>
                </a:solidFill>
                <a:latin typeface="Gill Sans MT"/>
                <a:cs typeface="Gill Sans MT"/>
              </a:rPr>
              <a:t>it’s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not</a:t>
            </a:r>
            <a:r>
              <a:rPr sz="2600" spc="31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launched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All </a:t>
            </a:r>
            <a:r>
              <a:rPr sz="2600" spc="-25" dirty="0">
                <a:solidFill>
                  <a:srgbClr val="444949"/>
                </a:solidFill>
                <a:latin typeface="Gill Sans MT"/>
                <a:cs typeface="Gill Sans MT"/>
              </a:rPr>
              <a:t>inbound </a:t>
            </a:r>
            <a:r>
              <a:rPr sz="2600" spc="-65" dirty="0">
                <a:solidFill>
                  <a:srgbClr val="444949"/>
                </a:solidFill>
                <a:latin typeface="Gill Sans MT"/>
                <a:cs typeface="Gill Sans MT"/>
              </a:rPr>
              <a:t>traffic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is </a:t>
            </a:r>
            <a:r>
              <a:rPr sz="2600" spc="-50" dirty="0">
                <a:solidFill>
                  <a:srgbClr val="FF0000"/>
                </a:solidFill>
                <a:latin typeface="Gill Sans MT"/>
                <a:cs typeface="Gill Sans MT"/>
              </a:rPr>
              <a:t>blocked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by</a:t>
            </a:r>
            <a:r>
              <a:rPr sz="2600" spc="30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default</a:t>
            </a:r>
            <a:endParaRPr sz="26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All </a:t>
            </a:r>
            <a:r>
              <a:rPr sz="2600" spc="-25" dirty="0">
                <a:solidFill>
                  <a:srgbClr val="444949"/>
                </a:solidFill>
                <a:latin typeface="Gill Sans MT"/>
                <a:cs typeface="Gill Sans MT"/>
              </a:rPr>
              <a:t>outbound </a:t>
            </a:r>
            <a:r>
              <a:rPr sz="2600" spc="-65" dirty="0">
                <a:solidFill>
                  <a:srgbClr val="444949"/>
                </a:solidFill>
                <a:latin typeface="Gill Sans MT"/>
                <a:cs typeface="Gill Sans MT"/>
              </a:rPr>
              <a:t>traffic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is </a:t>
            </a:r>
            <a:r>
              <a:rPr sz="2600" spc="-45" dirty="0">
                <a:solidFill>
                  <a:srgbClr val="70AD47"/>
                </a:solidFill>
                <a:latin typeface="Gill Sans MT"/>
                <a:cs typeface="Gill Sans MT"/>
              </a:rPr>
              <a:t>authorised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by</a:t>
            </a:r>
            <a:r>
              <a:rPr sz="2600" spc="30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default</a:t>
            </a:r>
            <a:endParaRPr sz="26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0624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20993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5" dirty="0"/>
              <a:t>Elastic</a:t>
            </a:r>
            <a:r>
              <a:rPr spc="-60" dirty="0"/>
              <a:t> </a:t>
            </a:r>
            <a:r>
              <a:rPr spc="-114" dirty="0"/>
              <a:t>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9860"/>
            <a:ext cx="10127615" cy="27546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When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stop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then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start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EC2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instance,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it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change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its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public  </a:t>
            </a:r>
            <a:r>
              <a:rPr sz="2800" spc="-250" dirty="0">
                <a:solidFill>
                  <a:srgbClr val="444949"/>
                </a:solidFill>
                <a:latin typeface="Gill Sans MT"/>
                <a:cs typeface="Gill Sans MT"/>
              </a:rPr>
              <a:t>IP.</a:t>
            </a:r>
            <a:endParaRPr sz="2800">
              <a:latin typeface="Gill Sans MT"/>
              <a:cs typeface="Gill Sans MT"/>
            </a:endParaRPr>
          </a:p>
          <a:p>
            <a:pPr marL="241300" marR="611505" indent="-228600">
              <a:lnSpc>
                <a:spcPts val="302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If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need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have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fixed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public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IP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9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instance,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need an 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Elastic</a:t>
            </a: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IP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Elastic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IP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is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public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IPv4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IP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own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as long as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don’t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delete</a:t>
            </a:r>
            <a:r>
              <a:rPr sz="2800" spc="63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it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attach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it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one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at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a</a:t>
            </a:r>
            <a:r>
              <a:rPr sz="2800" spc="459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time</a:t>
            </a:r>
            <a:endParaRPr sz="28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729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19024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5" dirty="0"/>
              <a:t>Elastic</a:t>
            </a:r>
            <a:r>
              <a:rPr spc="-65" dirty="0"/>
              <a:t> </a:t>
            </a:r>
            <a:r>
              <a:rPr spc="-100" dirty="0"/>
              <a:t>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25956"/>
            <a:ext cx="10318115" cy="41662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600" spc="-15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Elastic IP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address, you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mask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failure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600" spc="-15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600" spc="-100" dirty="0">
                <a:solidFill>
                  <a:srgbClr val="444949"/>
                </a:solidFill>
                <a:latin typeface="Gill Sans MT"/>
                <a:cs typeface="Gill Sans MT"/>
              </a:rPr>
              <a:t>or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software 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by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rapidly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remapping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address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another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instance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in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your</a:t>
            </a:r>
            <a:r>
              <a:rPr sz="2600" spc="49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account.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44949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241300" marR="189230" indent="-228600">
              <a:lnSpc>
                <a:spcPts val="281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60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only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have </a:t>
            </a:r>
            <a:r>
              <a:rPr sz="2600" spc="-5" dirty="0">
                <a:solidFill>
                  <a:srgbClr val="444949"/>
                </a:solidFill>
                <a:latin typeface="Gill Sans MT"/>
                <a:cs typeface="Gill Sans MT"/>
              </a:rPr>
              <a:t>5 </a:t>
            </a: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Elastic IP in </a:t>
            </a:r>
            <a:r>
              <a:rPr sz="2600" spc="-85" dirty="0">
                <a:solidFill>
                  <a:srgbClr val="444949"/>
                </a:solidFill>
                <a:latin typeface="Gill Sans MT"/>
                <a:cs typeface="Gill Sans MT"/>
              </a:rPr>
              <a:t>your </a:t>
            </a:r>
            <a:r>
              <a:rPr sz="2600" spc="-40" dirty="0">
                <a:solidFill>
                  <a:srgbClr val="444949"/>
                </a:solidFill>
                <a:latin typeface="Gill Sans MT"/>
                <a:cs typeface="Gill Sans MT"/>
              </a:rPr>
              <a:t>account </a:t>
            </a:r>
            <a:r>
              <a:rPr sz="2600" spc="-35" dirty="0">
                <a:solidFill>
                  <a:srgbClr val="444949"/>
                </a:solidFill>
                <a:latin typeface="Gill Sans MT"/>
                <a:cs typeface="Gill Sans MT"/>
              </a:rPr>
              <a:t>(you </a:t>
            </a:r>
            <a:r>
              <a:rPr sz="26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600" spc="-75" dirty="0">
                <a:solidFill>
                  <a:srgbClr val="444949"/>
                </a:solidFill>
                <a:latin typeface="Gill Sans MT"/>
                <a:cs typeface="Gill Sans MT"/>
              </a:rPr>
              <a:t>ask </a:t>
            </a:r>
            <a:r>
              <a:rPr sz="2600" spc="-50" dirty="0">
                <a:solidFill>
                  <a:srgbClr val="444949"/>
                </a:solidFill>
                <a:latin typeface="Gill Sans MT"/>
                <a:cs typeface="Gill Sans MT"/>
              </a:rPr>
              <a:t>AWS </a:t>
            </a:r>
            <a:r>
              <a:rPr sz="2600" spc="-55" dirty="0">
                <a:solidFill>
                  <a:srgbClr val="444949"/>
                </a:solidFill>
                <a:latin typeface="Gill Sans MT"/>
                <a:cs typeface="Gill Sans MT"/>
              </a:rPr>
              <a:t>to increase  </a:t>
            </a:r>
            <a:r>
              <a:rPr sz="2600" spc="-45" dirty="0">
                <a:solidFill>
                  <a:srgbClr val="444949"/>
                </a:solidFill>
                <a:latin typeface="Gill Sans MT"/>
                <a:cs typeface="Gill Sans MT"/>
              </a:rPr>
              <a:t>that).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949"/>
              </a:buClr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Gill Sans MT"/>
                <a:cs typeface="Gill Sans MT"/>
              </a:rPr>
              <a:t>Overall, </a:t>
            </a:r>
            <a:r>
              <a:rPr sz="2600" spc="-45" dirty="0">
                <a:solidFill>
                  <a:srgbClr val="5091D0"/>
                </a:solidFill>
                <a:latin typeface="Gill Sans MT"/>
                <a:cs typeface="Gill Sans MT"/>
              </a:rPr>
              <a:t>try </a:t>
            </a:r>
            <a:r>
              <a:rPr sz="2600" spc="-55" dirty="0">
                <a:solidFill>
                  <a:srgbClr val="5091D0"/>
                </a:solidFill>
                <a:latin typeface="Gill Sans MT"/>
                <a:cs typeface="Gill Sans MT"/>
              </a:rPr>
              <a:t>to </a:t>
            </a:r>
            <a:r>
              <a:rPr sz="2600" spc="-50" dirty="0">
                <a:solidFill>
                  <a:srgbClr val="5091D0"/>
                </a:solidFill>
                <a:latin typeface="Gill Sans MT"/>
                <a:cs typeface="Gill Sans MT"/>
              </a:rPr>
              <a:t>avoid using </a:t>
            </a:r>
            <a:r>
              <a:rPr sz="2600" spc="-60" dirty="0">
                <a:solidFill>
                  <a:srgbClr val="5091D0"/>
                </a:solidFill>
                <a:latin typeface="Gill Sans MT"/>
                <a:cs typeface="Gill Sans MT"/>
              </a:rPr>
              <a:t>Elastic</a:t>
            </a:r>
            <a:r>
              <a:rPr sz="2600" spc="95" dirty="0">
                <a:solidFill>
                  <a:srgbClr val="5091D0"/>
                </a:solidFill>
                <a:latin typeface="Gill Sans MT"/>
                <a:cs typeface="Gill Sans MT"/>
              </a:rPr>
              <a:t> </a:t>
            </a:r>
            <a:r>
              <a:rPr sz="2600" spc="-80" dirty="0">
                <a:solidFill>
                  <a:srgbClr val="5091D0"/>
                </a:solidFill>
                <a:latin typeface="Gill Sans MT"/>
                <a:cs typeface="Gill Sans MT"/>
              </a:rPr>
              <a:t>IP:</a:t>
            </a:r>
            <a:endParaRPr sz="260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40" dirty="0">
                <a:solidFill>
                  <a:srgbClr val="444949"/>
                </a:solidFill>
                <a:latin typeface="Gill Sans MT"/>
                <a:cs typeface="Gill Sans MT"/>
              </a:rPr>
              <a:t>They </a:t>
            </a:r>
            <a:r>
              <a:rPr sz="2200" spc="-35" dirty="0">
                <a:solidFill>
                  <a:srgbClr val="444949"/>
                </a:solidFill>
                <a:latin typeface="Gill Sans MT"/>
                <a:cs typeface="Gill Sans MT"/>
              </a:rPr>
              <a:t>often </a:t>
            </a:r>
            <a:r>
              <a:rPr sz="2200" spc="-55" dirty="0">
                <a:solidFill>
                  <a:srgbClr val="444949"/>
                </a:solidFill>
                <a:latin typeface="Gill Sans MT"/>
                <a:cs typeface="Gill Sans MT"/>
              </a:rPr>
              <a:t>reflect </a:t>
            </a:r>
            <a:r>
              <a:rPr sz="2200" spc="-45" dirty="0">
                <a:solidFill>
                  <a:srgbClr val="444949"/>
                </a:solidFill>
                <a:latin typeface="Gill Sans MT"/>
                <a:cs typeface="Gill Sans MT"/>
              </a:rPr>
              <a:t>poor </a:t>
            </a:r>
            <a:r>
              <a:rPr sz="2200" spc="-55" dirty="0">
                <a:solidFill>
                  <a:srgbClr val="444949"/>
                </a:solidFill>
                <a:latin typeface="Gill Sans MT"/>
                <a:cs typeface="Gill Sans MT"/>
              </a:rPr>
              <a:t>architectural</a:t>
            </a:r>
            <a:r>
              <a:rPr sz="2200" spc="14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200" spc="-45" dirty="0">
                <a:solidFill>
                  <a:srgbClr val="444949"/>
                </a:solidFill>
                <a:latin typeface="Gill Sans MT"/>
                <a:cs typeface="Gill Sans MT"/>
              </a:rPr>
              <a:t>decisions</a:t>
            </a:r>
            <a:endParaRPr sz="220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0" dirty="0">
                <a:solidFill>
                  <a:srgbClr val="444949"/>
                </a:solidFill>
                <a:latin typeface="Gill Sans MT"/>
                <a:cs typeface="Gill Sans MT"/>
              </a:rPr>
              <a:t>Instead, </a:t>
            </a:r>
            <a:r>
              <a:rPr sz="2200" spc="-35" dirty="0">
                <a:solidFill>
                  <a:srgbClr val="444949"/>
                </a:solidFill>
                <a:latin typeface="Gill Sans MT"/>
                <a:cs typeface="Gill Sans MT"/>
              </a:rPr>
              <a:t>use </a:t>
            </a:r>
            <a:r>
              <a:rPr sz="22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200" spc="-25" dirty="0">
                <a:solidFill>
                  <a:srgbClr val="444949"/>
                </a:solidFill>
                <a:latin typeface="Gill Sans MT"/>
                <a:cs typeface="Gill Sans MT"/>
              </a:rPr>
              <a:t>random </a:t>
            </a:r>
            <a:r>
              <a:rPr sz="2200" spc="-35" dirty="0">
                <a:solidFill>
                  <a:srgbClr val="444949"/>
                </a:solidFill>
                <a:latin typeface="Gill Sans MT"/>
                <a:cs typeface="Gill Sans MT"/>
              </a:rPr>
              <a:t>public </a:t>
            </a:r>
            <a:r>
              <a:rPr sz="2200" spc="-45" dirty="0">
                <a:solidFill>
                  <a:srgbClr val="444949"/>
                </a:solidFill>
                <a:latin typeface="Gill Sans MT"/>
                <a:cs typeface="Gill Sans MT"/>
              </a:rPr>
              <a:t>IP </a:t>
            </a:r>
            <a:r>
              <a:rPr sz="22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200" spc="-65" dirty="0">
                <a:solidFill>
                  <a:srgbClr val="444949"/>
                </a:solidFill>
                <a:latin typeface="Gill Sans MT"/>
                <a:cs typeface="Gill Sans MT"/>
              </a:rPr>
              <a:t>register </a:t>
            </a:r>
            <a:r>
              <a:rPr sz="22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200" spc="-10" dirty="0">
                <a:solidFill>
                  <a:srgbClr val="444949"/>
                </a:solidFill>
                <a:latin typeface="Gill Sans MT"/>
                <a:cs typeface="Gill Sans MT"/>
              </a:rPr>
              <a:t>DNS name </a:t>
            </a:r>
            <a:r>
              <a:rPr sz="2200" spc="-45" dirty="0">
                <a:solidFill>
                  <a:srgbClr val="444949"/>
                </a:solidFill>
                <a:latin typeface="Gill Sans MT"/>
                <a:cs typeface="Gill Sans MT"/>
              </a:rPr>
              <a:t>to</a:t>
            </a:r>
            <a:r>
              <a:rPr sz="2200" spc="5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200" spc="-70" dirty="0">
                <a:solidFill>
                  <a:srgbClr val="444949"/>
                </a:solidFill>
                <a:latin typeface="Gill Sans MT"/>
                <a:cs typeface="Gill Sans MT"/>
              </a:rPr>
              <a:t>it</a:t>
            </a:r>
            <a:endParaRPr sz="2200">
              <a:latin typeface="Gill Sans MT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45" dirty="0">
                <a:solidFill>
                  <a:srgbClr val="444949"/>
                </a:solidFill>
                <a:latin typeface="Gill Sans MT"/>
                <a:cs typeface="Gill Sans MT"/>
              </a:rPr>
              <a:t>Or, </a:t>
            </a:r>
            <a:r>
              <a:rPr sz="2200" spc="-35" dirty="0">
                <a:solidFill>
                  <a:srgbClr val="444949"/>
                </a:solidFill>
                <a:latin typeface="Gill Sans MT"/>
                <a:cs typeface="Gill Sans MT"/>
              </a:rPr>
              <a:t>as </a:t>
            </a:r>
            <a:r>
              <a:rPr sz="2200" spc="-60" dirty="0">
                <a:solidFill>
                  <a:srgbClr val="444949"/>
                </a:solidFill>
                <a:latin typeface="Gill Sans MT"/>
                <a:cs typeface="Gill Sans MT"/>
              </a:rPr>
              <a:t>we’ll </a:t>
            </a:r>
            <a:r>
              <a:rPr sz="2200" spc="-30" dirty="0">
                <a:solidFill>
                  <a:srgbClr val="444949"/>
                </a:solidFill>
                <a:latin typeface="Gill Sans MT"/>
                <a:cs typeface="Gill Sans MT"/>
              </a:rPr>
              <a:t>see </a:t>
            </a:r>
            <a:r>
              <a:rPr sz="2200" spc="-100" dirty="0">
                <a:solidFill>
                  <a:srgbClr val="444949"/>
                </a:solidFill>
                <a:latin typeface="Gill Sans MT"/>
                <a:cs typeface="Gill Sans MT"/>
              </a:rPr>
              <a:t>later, </a:t>
            </a:r>
            <a:r>
              <a:rPr sz="2200" spc="-35" dirty="0">
                <a:solidFill>
                  <a:srgbClr val="444949"/>
                </a:solidFill>
                <a:latin typeface="Gill Sans MT"/>
                <a:cs typeface="Gill Sans MT"/>
              </a:rPr>
              <a:t>use </a:t>
            </a:r>
            <a:r>
              <a:rPr sz="22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200" spc="-20" dirty="0">
                <a:solidFill>
                  <a:srgbClr val="444949"/>
                </a:solidFill>
                <a:latin typeface="Gill Sans MT"/>
                <a:cs typeface="Gill Sans MT"/>
              </a:rPr>
              <a:t>Load </a:t>
            </a:r>
            <a:r>
              <a:rPr sz="2200" spc="-50" dirty="0">
                <a:solidFill>
                  <a:srgbClr val="444949"/>
                </a:solidFill>
                <a:latin typeface="Gill Sans MT"/>
                <a:cs typeface="Gill Sans MT"/>
              </a:rPr>
              <a:t>Balancer </a:t>
            </a:r>
            <a:r>
              <a:rPr sz="22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200" spc="-45" dirty="0">
                <a:solidFill>
                  <a:srgbClr val="444949"/>
                </a:solidFill>
                <a:latin typeface="Gill Sans MT"/>
                <a:cs typeface="Gill Sans MT"/>
              </a:rPr>
              <a:t>don’t </a:t>
            </a:r>
            <a:r>
              <a:rPr sz="2200" spc="-35" dirty="0">
                <a:solidFill>
                  <a:srgbClr val="444949"/>
                </a:solidFill>
                <a:latin typeface="Gill Sans MT"/>
                <a:cs typeface="Gill Sans MT"/>
              </a:rPr>
              <a:t>use </a:t>
            </a:r>
            <a:r>
              <a:rPr sz="22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200" spc="-35" dirty="0">
                <a:solidFill>
                  <a:srgbClr val="444949"/>
                </a:solidFill>
                <a:latin typeface="Gill Sans MT"/>
                <a:cs typeface="Gill Sans MT"/>
              </a:rPr>
              <a:t>public</a:t>
            </a:r>
            <a:r>
              <a:rPr sz="2200" spc="17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200" spc="-45" dirty="0">
                <a:solidFill>
                  <a:srgbClr val="444949"/>
                </a:solidFill>
                <a:latin typeface="Gill Sans MT"/>
                <a:cs typeface="Gill Sans MT"/>
              </a:rPr>
              <a:t>IP</a:t>
            </a:r>
            <a:endParaRPr sz="22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19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59105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EC2 </a:t>
            </a:r>
            <a:r>
              <a:rPr spc="-85" dirty="0"/>
              <a:t>Instance </a:t>
            </a:r>
            <a:r>
              <a:rPr spc="-55" dirty="0"/>
              <a:t>Launch</a:t>
            </a:r>
            <a:r>
              <a:rPr spc="-509" dirty="0"/>
              <a:t> </a:t>
            </a:r>
            <a:r>
              <a:rPr spc="-170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8" y="1338783"/>
            <a:ext cx="10772775" cy="36010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On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Demand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Instances: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short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workload,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predictable</a:t>
            </a:r>
            <a:r>
              <a:rPr sz="2800" spc="-28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pricing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Reserved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Instances: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long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workloads </a:t>
            </a:r>
            <a:r>
              <a:rPr sz="2800" spc="150" dirty="0">
                <a:solidFill>
                  <a:srgbClr val="444949"/>
                </a:solidFill>
                <a:latin typeface="Gill Sans MT"/>
                <a:cs typeface="Gill Sans MT"/>
              </a:rPr>
              <a:t>(&gt;= </a:t>
            </a:r>
            <a:r>
              <a:rPr sz="2800" dirty="0">
                <a:solidFill>
                  <a:srgbClr val="444949"/>
                </a:solidFill>
                <a:latin typeface="Gill Sans MT"/>
                <a:cs typeface="Gill Sans MT"/>
              </a:rPr>
              <a:t>1</a:t>
            </a:r>
            <a:r>
              <a:rPr sz="2800" spc="-229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year)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Convertible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Reserved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Instances: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long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workloads with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flexible</a:t>
            </a:r>
            <a:r>
              <a:rPr sz="2800" spc="1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instances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Scheduled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Reserved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Instances: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launch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within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time window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you</a:t>
            </a:r>
            <a:r>
              <a:rPr sz="2800" spc="5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reserve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Spot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Instances: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short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workloads,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cheap,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lose</a:t>
            </a:r>
            <a:r>
              <a:rPr sz="2800" spc="-3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instances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Dedicated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Instances: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no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other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customers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will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share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your</a:t>
            </a:r>
            <a:r>
              <a:rPr sz="2800" spc="12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hardware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Dedicated </a:t>
            </a:r>
            <a:r>
              <a:rPr sz="2800" spc="-80" dirty="0">
                <a:solidFill>
                  <a:srgbClr val="444949"/>
                </a:solidFill>
                <a:latin typeface="Gill Sans MT"/>
                <a:cs typeface="Gill Sans MT"/>
              </a:rPr>
              <a:t>Hosts: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book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entire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physical </a:t>
            </a:r>
            <a:r>
              <a:rPr sz="2800" spc="-100" dirty="0">
                <a:solidFill>
                  <a:srgbClr val="444949"/>
                </a:solidFill>
                <a:latin typeface="Gill Sans MT"/>
                <a:cs typeface="Gill Sans MT"/>
              </a:rPr>
              <a:t>server,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control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instance</a:t>
            </a:r>
            <a:r>
              <a:rPr sz="2800" spc="1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placement</a:t>
            </a:r>
            <a:endParaRPr sz="28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5821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39128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EC2 </a:t>
            </a:r>
            <a:r>
              <a:rPr spc="-25" dirty="0"/>
              <a:t>On</a:t>
            </a:r>
            <a:r>
              <a:rPr dirty="0"/>
              <a:t> </a:t>
            </a:r>
            <a:r>
              <a:rPr spc="-20" dirty="0"/>
              <a:t>Demand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8783"/>
            <a:ext cx="9843135" cy="2842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Pay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what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use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(billing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per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second,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after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</a:t>
            </a:r>
            <a:r>
              <a:rPr sz="2800" spc="-85" dirty="0">
                <a:solidFill>
                  <a:srgbClr val="444949"/>
                </a:solidFill>
                <a:latin typeface="Gill Sans MT"/>
                <a:cs typeface="Gill Sans MT"/>
              </a:rPr>
              <a:t>first</a:t>
            </a:r>
            <a:r>
              <a:rPr sz="2800" spc="26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Gill Sans MT"/>
                <a:cs typeface="Gill Sans MT"/>
              </a:rPr>
              <a:t>minute)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Has the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highest </a:t>
            </a:r>
            <a:r>
              <a:rPr sz="2800" spc="-70" dirty="0">
                <a:solidFill>
                  <a:srgbClr val="444949"/>
                </a:solidFill>
                <a:latin typeface="Gill Sans MT"/>
                <a:cs typeface="Gill Sans MT"/>
              </a:rPr>
              <a:t>cost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but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no </a:t>
            </a:r>
            <a:r>
              <a:rPr sz="2800" spc="-55" dirty="0">
                <a:solidFill>
                  <a:srgbClr val="444949"/>
                </a:solidFill>
                <a:latin typeface="Gill Sans MT"/>
                <a:cs typeface="Gill Sans MT"/>
              </a:rPr>
              <a:t>upfront</a:t>
            </a:r>
            <a:r>
              <a:rPr sz="2800" spc="20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payment</a:t>
            </a:r>
            <a:endParaRPr sz="28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No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long </a:t>
            </a:r>
            <a:r>
              <a:rPr sz="2800" spc="-50" dirty="0">
                <a:solidFill>
                  <a:srgbClr val="444949"/>
                </a:solidFill>
                <a:latin typeface="Gill Sans MT"/>
                <a:cs typeface="Gill Sans MT"/>
              </a:rPr>
              <a:t>term</a:t>
            </a:r>
            <a:r>
              <a:rPr sz="2800" spc="3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commitment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44949"/>
              </a:buClr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444949"/>
                </a:solidFill>
                <a:latin typeface="Gill Sans MT"/>
                <a:cs typeface="Gill Sans MT"/>
              </a:rPr>
              <a:t>Recommended </a:t>
            </a:r>
            <a:r>
              <a:rPr sz="2800" spc="-9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short-term </a:t>
            </a:r>
            <a:r>
              <a:rPr sz="2800" spc="-10" dirty="0">
                <a:solidFill>
                  <a:srgbClr val="444949"/>
                </a:solidFill>
                <a:latin typeface="Gill Sans MT"/>
                <a:cs typeface="Gill Sans MT"/>
              </a:rPr>
              <a:t>and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un-interrupted </a:t>
            </a:r>
            <a:r>
              <a:rPr sz="2800" spc="-65" dirty="0">
                <a:solidFill>
                  <a:srgbClr val="444949"/>
                </a:solidFill>
                <a:latin typeface="Gill Sans MT"/>
                <a:cs typeface="Gill Sans MT"/>
              </a:rPr>
              <a:t>workloads,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where 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800" spc="-20" dirty="0">
                <a:solidFill>
                  <a:srgbClr val="444949"/>
                </a:solidFill>
                <a:latin typeface="Gill Sans MT"/>
                <a:cs typeface="Gill Sans MT"/>
              </a:rPr>
              <a:t>can't </a:t>
            </a:r>
            <a:r>
              <a:rPr sz="2800" spc="-60" dirty="0">
                <a:solidFill>
                  <a:srgbClr val="444949"/>
                </a:solidFill>
                <a:latin typeface="Gill Sans MT"/>
                <a:cs typeface="Gill Sans MT"/>
              </a:rPr>
              <a:t>predict </a:t>
            </a:r>
            <a:r>
              <a:rPr sz="2800" spc="-45" dirty="0">
                <a:solidFill>
                  <a:srgbClr val="444949"/>
                </a:solidFill>
                <a:latin typeface="Gill Sans MT"/>
                <a:cs typeface="Gill Sans MT"/>
              </a:rPr>
              <a:t>how </a:t>
            </a:r>
            <a:r>
              <a:rPr sz="2800" spc="-40" dirty="0">
                <a:solidFill>
                  <a:srgbClr val="444949"/>
                </a:solidFill>
                <a:latin typeface="Gill Sans MT"/>
                <a:cs typeface="Gill Sans MT"/>
              </a:rPr>
              <a:t>the application </a:t>
            </a:r>
            <a:r>
              <a:rPr sz="2800" spc="-75" dirty="0">
                <a:solidFill>
                  <a:srgbClr val="444949"/>
                </a:solidFill>
                <a:latin typeface="Gill Sans MT"/>
                <a:cs typeface="Gill Sans MT"/>
              </a:rPr>
              <a:t>will</a:t>
            </a:r>
            <a:r>
              <a:rPr sz="2800" spc="22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Gill Sans MT"/>
                <a:cs typeface="Gill Sans MT"/>
              </a:rPr>
              <a:t>behave.</a:t>
            </a:r>
            <a:endParaRPr sz="28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9515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827" y="78739"/>
            <a:ext cx="304800" cy="655637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A5A5A5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FOR DISTRIBUTION </a:t>
            </a:r>
            <a:r>
              <a:rPr sz="1800" b="1" dirty="0">
                <a:solidFill>
                  <a:srgbClr val="A5A5A5"/>
                </a:solidFill>
                <a:latin typeface="Calibri"/>
                <a:cs typeface="Calibri"/>
              </a:rPr>
              <a:t>© </a:t>
            </a:r>
            <a:r>
              <a:rPr sz="1800" b="1" spc="-10" dirty="0">
                <a:solidFill>
                  <a:srgbClr val="A5A5A5"/>
                </a:solidFill>
                <a:latin typeface="Calibri"/>
                <a:cs typeface="Calibri"/>
              </a:rPr>
              <a:t>Stephane Maarek</a:t>
            </a:r>
            <a:r>
              <a:rPr sz="1800" b="1" spc="10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www.datacumulus.com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892" y="6471592"/>
            <a:ext cx="127698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52997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EC2 </a:t>
            </a:r>
            <a:r>
              <a:rPr spc="-45" dirty="0"/>
              <a:t>Reserved</a:t>
            </a:r>
            <a:r>
              <a:rPr spc="10" dirty="0"/>
              <a:t> </a:t>
            </a:r>
            <a:r>
              <a:rPr spc="-90" dirty="0"/>
              <a:t>Instances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68044"/>
            <a:ext cx="8216900" cy="418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444949"/>
                </a:solidFill>
                <a:latin typeface="Gill Sans MT"/>
                <a:cs typeface="Gill Sans MT"/>
              </a:rPr>
              <a:t>Up </a:t>
            </a:r>
            <a:r>
              <a:rPr sz="2400" spc="-50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400" spc="15" dirty="0">
                <a:solidFill>
                  <a:srgbClr val="444949"/>
                </a:solidFill>
                <a:latin typeface="Gill Sans MT"/>
                <a:cs typeface="Gill Sans MT"/>
              </a:rPr>
              <a:t>75% </a:t>
            </a:r>
            <a:r>
              <a:rPr sz="2400" spc="-50" dirty="0">
                <a:solidFill>
                  <a:srgbClr val="444949"/>
                </a:solidFill>
                <a:latin typeface="Gill Sans MT"/>
                <a:cs typeface="Gill Sans MT"/>
              </a:rPr>
              <a:t>discount </a:t>
            </a:r>
            <a:r>
              <a:rPr sz="2400" spc="-30" dirty="0">
                <a:solidFill>
                  <a:srgbClr val="444949"/>
                </a:solidFill>
                <a:latin typeface="Gill Sans MT"/>
                <a:cs typeface="Gill Sans MT"/>
              </a:rPr>
              <a:t>compared </a:t>
            </a:r>
            <a:r>
              <a:rPr sz="2400" spc="-50" dirty="0">
                <a:solidFill>
                  <a:srgbClr val="444949"/>
                </a:solidFill>
                <a:latin typeface="Gill Sans MT"/>
                <a:cs typeface="Gill Sans MT"/>
              </a:rPr>
              <a:t>to</a:t>
            </a:r>
            <a:r>
              <a:rPr sz="2400" spc="8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Gill Sans MT"/>
                <a:cs typeface="Gill Sans MT"/>
              </a:rPr>
              <a:t>On-demand</a:t>
            </a:r>
            <a:endParaRPr sz="24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0" dirty="0">
                <a:solidFill>
                  <a:srgbClr val="444949"/>
                </a:solidFill>
                <a:latin typeface="Gill Sans MT"/>
                <a:cs typeface="Gill Sans MT"/>
              </a:rPr>
              <a:t>Pay upfront </a:t>
            </a:r>
            <a:r>
              <a:rPr sz="2400" spc="-8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400" spc="-35" dirty="0">
                <a:solidFill>
                  <a:srgbClr val="444949"/>
                </a:solidFill>
                <a:latin typeface="Gill Sans MT"/>
                <a:cs typeface="Gill Sans MT"/>
              </a:rPr>
              <a:t>what </a:t>
            </a:r>
            <a:r>
              <a:rPr sz="2400" spc="-5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400" spc="-35" dirty="0">
                <a:solidFill>
                  <a:srgbClr val="444949"/>
                </a:solidFill>
                <a:latin typeface="Gill Sans MT"/>
                <a:cs typeface="Gill Sans MT"/>
              </a:rPr>
              <a:t>use </a:t>
            </a:r>
            <a:r>
              <a:rPr sz="2400" spc="-55" dirty="0">
                <a:solidFill>
                  <a:srgbClr val="444949"/>
                </a:solidFill>
                <a:latin typeface="Gill Sans MT"/>
                <a:cs typeface="Gill Sans MT"/>
              </a:rPr>
              <a:t>with </a:t>
            </a:r>
            <a:r>
              <a:rPr sz="2400" spc="-35" dirty="0">
                <a:solidFill>
                  <a:srgbClr val="444949"/>
                </a:solidFill>
                <a:latin typeface="Gill Sans MT"/>
                <a:cs typeface="Gill Sans MT"/>
              </a:rPr>
              <a:t>long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term</a:t>
            </a:r>
            <a:r>
              <a:rPr sz="2400" spc="36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Gill Sans MT"/>
                <a:cs typeface="Gill Sans MT"/>
              </a:rPr>
              <a:t>commitment</a:t>
            </a:r>
            <a:endParaRPr sz="24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5" dirty="0">
                <a:solidFill>
                  <a:srgbClr val="444949"/>
                </a:solidFill>
                <a:latin typeface="Gill Sans MT"/>
                <a:cs typeface="Gill Sans MT"/>
              </a:rPr>
              <a:t>Reservation </a:t>
            </a:r>
            <a:r>
              <a:rPr sz="2400" spc="-30" dirty="0">
                <a:solidFill>
                  <a:srgbClr val="444949"/>
                </a:solidFill>
                <a:latin typeface="Gill Sans MT"/>
                <a:cs typeface="Gill Sans MT"/>
              </a:rPr>
              <a:t>period can </a:t>
            </a:r>
            <a:r>
              <a:rPr sz="2400" spc="10" dirty="0">
                <a:solidFill>
                  <a:srgbClr val="444949"/>
                </a:solidFill>
                <a:latin typeface="Gill Sans MT"/>
                <a:cs typeface="Gill Sans MT"/>
              </a:rPr>
              <a:t>be </a:t>
            </a:r>
            <a:r>
              <a:rPr sz="2400" dirty="0">
                <a:solidFill>
                  <a:srgbClr val="444949"/>
                </a:solidFill>
                <a:latin typeface="Gill Sans MT"/>
                <a:cs typeface="Gill Sans MT"/>
              </a:rPr>
              <a:t>1 </a:t>
            </a:r>
            <a:r>
              <a:rPr sz="2400" spc="-90" dirty="0">
                <a:solidFill>
                  <a:srgbClr val="444949"/>
                </a:solidFill>
                <a:latin typeface="Gill Sans MT"/>
                <a:cs typeface="Gill Sans MT"/>
              </a:rPr>
              <a:t>or </a:t>
            </a:r>
            <a:r>
              <a:rPr sz="2400" dirty="0">
                <a:solidFill>
                  <a:srgbClr val="444949"/>
                </a:solidFill>
                <a:latin typeface="Gill Sans MT"/>
                <a:cs typeface="Gill Sans MT"/>
              </a:rPr>
              <a:t>3</a:t>
            </a:r>
            <a:r>
              <a:rPr sz="2400" spc="12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Gill Sans MT"/>
                <a:cs typeface="Gill Sans MT"/>
              </a:rPr>
              <a:t>years</a:t>
            </a:r>
            <a:endParaRPr sz="24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5" dirty="0">
                <a:solidFill>
                  <a:srgbClr val="444949"/>
                </a:solidFill>
                <a:latin typeface="Gill Sans MT"/>
                <a:cs typeface="Gill Sans MT"/>
              </a:rPr>
              <a:t>Reserve </a:t>
            </a:r>
            <a:r>
              <a:rPr sz="2400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400" spc="-50" dirty="0">
                <a:solidFill>
                  <a:srgbClr val="444949"/>
                </a:solidFill>
                <a:latin typeface="Gill Sans MT"/>
                <a:cs typeface="Gill Sans MT"/>
              </a:rPr>
              <a:t>specific </a:t>
            </a:r>
            <a:r>
              <a:rPr sz="2400" spc="-45" dirty="0">
                <a:solidFill>
                  <a:srgbClr val="444949"/>
                </a:solidFill>
                <a:latin typeface="Gill Sans MT"/>
                <a:cs typeface="Gill Sans MT"/>
              </a:rPr>
              <a:t>instance</a:t>
            </a:r>
            <a:r>
              <a:rPr sz="2400" spc="6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Gill Sans MT"/>
                <a:cs typeface="Gill Sans MT"/>
              </a:rPr>
              <a:t>type</a:t>
            </a:r>
            <a:endParaRPr sz="24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444949"/>
                </a:solidFill>
                <a:latin typeface="Gill Sans MT"/>
                <a:cs typeface="Gill Sans MT"/>
              </a:rPr>
              <a:t>Recommended </a:t>
            </a:r>
            <a:r>
              <a:rPr sz="2400" spc="-80" dirty="0">
                <a:solidFill>
                  <a:srgbClr val="444949"/>
                </a:solidFill>
                <a:latin typeface="Gill Sans MT"/>
                <a:cs typeface="Gill Sans MT"/>
              </a:rPr>
              <a:t>for </a:t>
            </a:r>
            <a:r>
              <a:rPr sz="2400" spc="-40" dirty="0">
                <a:solidFill>
                  <a:srgbClr val="444949"/>
                </a:solidFill>
                <a:latin typeface="Gill Sans MT"/>
                <a:cs typeface="Gill Sans MT"/>
              </a:rPr>
              <a:t>steady </a:t>
            </a:r>
            <a:r>
              <a:rPr sz="2400" spc="-50" dirty="0">
                <a:solidFill>
                  <a:srgbClr val="444949"/>
                </a:solidFill>
                <a:latin typeface="Gill Sans MT"/>
                <a:cs typeface="Gill Sans MT"/>
              </a:rPr>
              <a:t>state </a:t>
            </a:r>
            <a:r>
              <a:rPr sz="2400" spc="-25" dirty="0">
                <a:solidFill>
                  <a:srgbClr val="444949"/>
                </a:solidFill>
                <a:latin typeface="Gill Sans MT"/>
                <a:cs typeface="Gill Sans MT"/>
              </a:rPr>
              <a:t>usage </a:t>
            </a:r>
            <a:r>
              <a:rPr sz="2400" spc="-40" dirty="0">
                <a:solidFill>
                  <a:srgbClr val="444949"/>
                </a:solidFill>
                <a:latin typeface="Gill Sans MT"/>
                <a:cs typeface="Gill Sans MT"/>
              </a:rPr>
              <a:t>applications </a:t>
            </a:r>
            <a:r>
              <a:rPr sz="2400" spc="-55" dirty="0">
                <a:solidFill>
                  <a:srgbClr val="444949"/>
                </a:solidFill>
                <a:latin typeface="Gill Sans MT"/>
                <a:cs typeface="Gill Sans MT"/>
              </a:rPr>
              <a:t>(think</a:t>
            </a:r>
            <a:r>
              <a:rPr sz="2400" spc="22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Gill Sans MT"/>
                <a:cs typeface="Gill Sans MT"/>
              </a:rPr>
              <a:t>database)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44949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41300" indent="-228600">
              <a:lnSpc>
                <a:spcPts val="2715"/>
              </a:lnSpc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spc="-30" baseline="1182" dirty="0">
                <a:solidFill>
                  <a:srgbClr val="444949"/>
                </a:solidFill>
                <a:latin typeface="Gill Sans MT"/>
                <a:cs typeface="Gill Sans MT"/>
              </a:rPr>
              <a:t>Convertible </a:t>
            </a:r>
            <a:r>
              <a:rPr sz="3525" spc="-7" baseline="1182" dirty="0">
                <a:solidFill>
                  <a:srgbClr val="444949"/>
                </a:solidFill>
                <a:latin typeface="Gill Sans MT"/>
                <a:cs typeface="Gill Sans MT"/>
              </a:rPr>
              <a:t>Reserved</a:t>
            </a:r>
            <a:r>
              <a:rPr sz="3525" spc="52" baseline="1182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3525" spc="-37" baseline="1182" dirty="0">
                <a:solidFill>
                  <a:srgbClr val="444949"/>
                </a:solidFill>
                <a:latin typeface="Gill Sans MT"/>
                <a:cs typeface="Gill Sans MT"/>
              </a:rPr>
              <a:t>Instance</a:t>
            </a:r>
            <a:endParaRPr sz="3525" baseline="1182">
              <a:latin typeface="Gill Sans MT"/>
              <a:cs typeface="Gill Sans MT"/>
            </a:endParaRPr>
          </a:p>
          <a:p>
            <a:pPr marL="698500" lvl="1" indent="-228600">
              <a:lnSpc>
                <a:spcPts val="21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can </a:t>
            </a: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change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the EC2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instance</a:t>
            </a:r>
            <a:r>
              <a:rPr sz="2000" spc="9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type</a:t>
            </a:r>
            <a:endParaRPr sz="2000">
              <a:latin typeface="Gill Sans MT"/>
              <a:cs typeface="Gill Sans MT"/>
            </a:endParaRPr>
          </a:p>
          <a:p>
            <a:pPr marL="698500" lvl="1" indent="-228600">
              <a:lnSpc>
                <a:spcPts val="229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444949"/>
                </a:solidFill>
                <a:latin typeface="Gill Sans MT"/>
                <a:cs typeface="Gill Sans MT"/>
              </a:rPr>
              <a:t>Up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to </a:t>
            </a:r>
            <a:r>
              <a:rPr sz="2000" spc="10" dirty="0">
                <a:solidFill>
                  <a:srgbClr val="444949"/>
                </a:solidFill>
                <a:latin typeface="Gill Sans MT"/>
                <a:cs typeface="Gill Sans MT"/>
              </a:rPr>
              <a:t>54%</a:t>
            </a:r>
            <a:r>
              <a:rPr sz="2000" spc="50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discount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ts val="2725"/>
              </a:lnSpc>
              <a:spcBef>
                <a:spcPts val="18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baseline="1182" dirty="0">
                <a:solidFill>
                  <a:srgbClr val="444949"/>
                </a:solidFill>
                <a:latin typeface="Gill Sans MT"/>
                <a:cs typeface="Gill Sans MT"/>
              </a:rPr>
              <a:t>Scheduled </a:t>
            </a:r>
            <a:r>
              <a:rPr sz="3525" spc="-7" baseline="1182" dirty="0">
                <a:solidFill>
                  <a:srgbClr val="444949"/>
                </a:solidFill>
                <a:latin typeface="Gill Sans MT"/>
                <a:cs typeface="Gill Sans MT"/>
              </a:rPr>
              <a:t>Reserved</a:t>
            </a:r>
            <a:r>
              <a:rPr sz="3525" spc="22" baseline="1182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3525" spc="-44" baseline="1182" dirty="0">
                <a:solidFill>
                  <a:srgbClr val="444949"/>
                </a:solidFill>
                <a:latin typeface="Gill Sans MT"/>
                <a:cs typeface="Gill Sans MT"/>
              </a:rPr>
              <a:t>Instances</a:t>
            </a:r>
            <a:endParaRPr sz="3525" baseline="1182">
              <a:latin typeface="Gill Sans MT"/>
              <a:cs typeface="Gill Sans MT"/>
            </a:endParaRPr>
          </a:p>
          <a:p>
            <a:pPr marL="698500" lvl="1" indent="-228600">
              <a:lnSpc>
                <a:spcPts val="21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launch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within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time </a:t>
            </a:r>
            <a:r>
              <a:rPr sz="2000" spc="-35" dirty="0">
                <a:solidFill>
                  <a:srgbClr val="444949"/>
                </a:solidFill>
                <a:latin typeface="Gill Sans MT"/>
                <a:cs typeface="Gill Sans MT"/>
              </a:rPr>
              <a:t>window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you</a:t>
            </a:r>
            <a:r>
              <a:rPr sz="2000" spc="12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Gill Sans MT"/>
                <a:cs typeface="Gill Sans MT"/>
              </a:rPr>
              <a:t>reserve</a:t>
            </a:r>
            <a:endParaRPr sz="2000">
              <a:latin typeface="Gill Sans MT"/>
              <a:cs typeface="Gill Sans MT"/>
            </a:endParaRPr>
          </a:p>
          <a:p>
            <a:pPr marL="698500" lvl="1" indent="-228600">
              <a:lnSpc>
                <a:spcPts val="229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" dirty="0">
                <a:solidFill>
                  <a:srgbClr val="444949"/>
                </a:solidFill>
                <a:latin typeface="Gill Sans MT"/>
                <a:cs typeface="Gill Sans MT"/>
              </a:rPr>
              <a:t>When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you </a:t>
            </a:r>
            <a:r>
              <a:rPr sz="2000" spc="-50" dirty="0">
                <a:solidFill>
                  <a:srgbClr val="444949"/>
                </a:solidFill>
                <a:latin typeface="Gill Sans MT"/>
                <a:cs typeface="Gill Sans MT"/>
              </a:rPr>
              <a:t>require </a:t>
            </a:r>
            <a:r>
              <a:rPr sz="2000" spc="-5" dirty="0">
                <a:solidFill>
                  <a:srgbClr val="444949"/>
                </a:solidFill>
                <a:latin typeface="Gill Sans MT"/>
                <a:cs typeface="Gill Sans MT"/>
              </a:rPr>
              <a:t>a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fraction </a:t>
            </a:r>
            <a:r>
              <a:rPr sz="2000" spc="-25" dirty="0">
                <a:solidFill>
                  <a:srgbClr val="444949"/>
                </a:solidFill>
                <a:latin typeface="Gill Sans MT"/>
                <a:cs typeface="Gill Sans MT"/>
              </a:rPr>
              <a:t>of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day </a:t>
            </a:r>
            <a:r>
              <a:rPr sz="2000" spc="-5" dirty="0">
                <a:solidFill>
                  <a:srgbClr val="444949"/>
                </a:solidFill>
                <a:latin typeface="Gill Sans MT"/>
                <a:cs typeface="Gill Sans MT"/>
              </a:rPr>
              <a:t>/ </a:t>
            </a:r>
            <a:r>
              <a:rPr sz="2000" spc="-45" dirty="0">
                <a:solidFill>
                  <a:srgbClr val="444949"/>
                </a:solidFill>
                <a:latin typeface="Gill Sans MT"/>
                <a:cs typeface="Gill Sans MT"/>
              </a:rPr>
              <a:t>week </a:t>
            </a:r>
            <a:r>
              <a:rPr sz="2000" spc="-5" dirty="0">
                <a:solidFill>
                  <a:srgbClr val="444949"/>
                </a:solidFill>
                <a:latin typeface="Gill Sans MT"/>
                <a:cs typeface="Gill Sans MT"/>
              </a:rPr>
              <a:t>/</a:t>
            </a:r>
            <a:r>
              <a:rPr sz="2000" spc="195" dirty="0">
                <a:solidFill>
                  <a:srgbClr val="444949"/>
                </a:solidFill>
                <a:latin typeface="Gill Sans MT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Gill Sans MT"/>
                <a:cs typeface="Gill Sans MT"/>
              </a:rPr>
              <a:t>month</a:t>
            </a:r>
            <a:endParaRPr sz="20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4160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2080</Words>
  <Application>Microsoft Office PowerPoint</Application>
  <PresentationFormat>Widescreen</PresentationFormat>
  <Paragraphs>271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Times New Roman</vt:lpstr>
      <vt:lpstr>Office Theme</vt:lpstr>
      <vt:lpstr>About me</vt:lpstr>
      <vt:lpstr>What we’ll learn in this course (and more!)</vt:lpstr>
      <vt:lpstr>AWS Regions</vt:lpstr>
      <vt:lpstr>Security Groups  Good to know</vt:lpstr>
      <vt:lpstr>Elastic IPs</vt:lpstr>
      <vt:lpstr>Elastic IP</vt:lpstr>
      <vt:lpstr>EC2 Instance Launch Types</vt:lpstr>
      <vt:lpstr>EC2 On Demand</vt:lpstr>
      <vt:lpstr>EC2 Reserved Instances</vt:lpstr>
      <vt:lpstr>EC2 Spot Instances</vt:lpstr>
      <vt:lpstr>EC2 Dedicated Hosts</vt:lpstr>
      <vt:lpstr>EC2 Dedicated Instances</vt:lpstr>
      <vt:lpstr>Which host is right for me?</vt:lpstr>
      <vt:lpstr>EC2 Instance Types – Main ones</vt:lpstr>
      <vt:lpstr>Burstable Instances (T2/T3)</vt:lpstr>
      <vt:lpstr>Burstable Instances (T2/T3)</vt:lpstr>
      <vt:lpstr>CPU Credits</vt:lpstr>
      <vt:lpstr>AMI Pricing</vt:lpstr>
      <vt:lpstr>Cross Account AMI Copy (FAQ + Exam Tip)</vt:lpstr>
      <vt:lpstr>Placement Groups  Cluster</vt:lpstr>
      <vt:lpstr>EC2 for Solutions Architects</vt:lpstr>
      <vt:lpstr>EC2 for Solutions Architects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Hilo Tanka</dc:creator>
  <cp:lastModifiedBy>Hilo Tanka</cp:lastModifiedBy>
  <cp:revision>6</cp:revision>
  <dcterms:created xsi:type="dcterms:W3CDTF">2019-05-13T06:16:51Z</dcterms:created>
  <dcterms:modified xsi:type="dcterms:W3CDTF">2019-05-13T07:10:41Z</dcterms:modified>
</cp:coreProperties>
</file>