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iT8xcMFkr/S+aeLpIvsaYKUE9t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96D59E-2C48-43A8-BD50-53DB07223825}">
  <a:tblStyle styleId="{E296D59E-2C48-43A8-BD50-53DB072238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e31e68660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ae31e68660_0_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ae31e68660_0_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7" name="Google Shape;157;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 name="Google Shape;84;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958e66c90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7958e66c90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7958e66c90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1" name="Google Shape;101;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7665c4389_0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b7665c4389_0_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b7665c4389_0_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31e68660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ae31e68660_1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ae31e68660_1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5" name="Google Shape;125;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e31e68660_0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ae31e68660_0_1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ae31e68660_0_1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1" name="Google Shape;141;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0"/>
          <p:cNvGrpSpPr/>
          <p:nvPr/>
        </p:nvGrpSpPr>
        <p:grpSpPr>
          <a:xfrm>
            <a:off x="10962132" y="226826"/>
            <a:ext cx="783335" cy="276600"/>
            <a:chOff x="8283500" y="77358"/>
            <a:chExt cx="783335" cy="276600"/>
          </a:xfrm>
        </p:grpSpPr>
        <p:pic>
          <p:nvPicPr>
            <p:cNvPr id="16" name="Google Shape;16;p10"/>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10"/>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hkim16.github.io/vis-qa/pdf/paper.pdf" TargetMode="External"/><Relationship Id="rId4" Type="http://schemas.openxmlformats.org/officeDocument/2006/relationships/hyperlink" Target="https://arxiv.org/pdf/1710.0730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2057400" y="1219200"/>
            <a:ext cx="79248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UE18CS390A – Capstone Project Approval</a:t>
            </a:r>
            <a:endParaRPr/>
          </a:p>
          <a:p>
            <a:pPr indent="0" lvl="0" marL="0" marR="0" rtl="0" algn="ctr">
              <a:spcBef>
                <a:spcPts val="0"/>
              </a:spcBef>
              <a:spcAft>
                <a:spcPts val="0"/>
              </a:spcAft>
              <a:buNone/>
            </a:pPr>
            <a:r>
              <a:t/>
            </a:r>
            <a:endParaRPr b="1" i="0" sz="28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32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1714500" y="3429000"/>
            <a:ext cx="9677400" cy="2818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Visual Question Answering on </a:t>
            </a:r>
            <a:r>
              <a:rPr lang="en-US" sz="2400">
                <a:solidFill>
                  <a:srgbClr val="0033CC"/>
                </a:solidFill>
                <a:latin typeface="Trebuchet MS"/>
                <a:ea typeface="Trebuchet MS"/>
                <a:cs typeface="Trebuchet MS"/>
                <a:sym typeface="Trebuchet MS"/>
              </a:rPr>
              <a:t>Statistical Plots</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PW22MHR02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Dr.Mamatha H.R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15000"/>
              </a:lnSpc>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Sneh</a:t>
            </a:r>
            <a:r>
              <a:rPr lang="en-US" sz="2400">
                <a:solidFill>
                  <a:srgbClr val="0033CC"/>
                </a:solidFill>
                <a:latin typeface="Trebuchet MS"/>
                <a:ea typeface="Trebuchet MS"/>
                <a:cs typeface="Trebuchet MS"/>
                <a:sym typeface="Trebuchet MS"/>
              </a:rPr>
              <a:t>a Jayaraman 	PES1201802825</a:t>
            </a:r>
            <a:endParaRPr sz="2400">
              <a:solidFill>
                <a:srgbClr val="0033CC"/>
              </a:solidFill>
              <a:latin typeface="Trebuchet MS"/>
              <a:ea typeface="Trebuchet MS"/>
              <a:cs typeface="Trebuchet MS"/>
              <a:sym typeface="Trebuchet MS"/>
            </a:endParaRPr>
          </a:p>
          <a:p>
            <a:pPr indent="0" lvl="0" marL="1828800" marR="0" rtl="0" algn="l">
              <a:lnSpc>
                <a:spcPct val="115000"/>
              </a:lnSpc>
              <a:spcBef>
                <a:spcPts val="0"/>
              </a:spcBef>
              <a:spcAft>
                <a:spcPts val="0"/>
              </a:spcAft>
              <a:buNone/>
            </a:pPr>
            <a:r>
              <a:rPr lang="en-US" sz="2400">
                <a:solidFill>
                  <a:srgbClr val="0033CC"/>
                </a:solidFill>
                <a:latin typeface="Trebuchet MS"/>
                <a:ea typeface="Trebuchet MS"/>
                <a:cs typeface="Trebuchet MS"/>
                <a:sym typeface="Trebuchet MS"/>
              </a:rPr>
              <a:t>    Sooryanath I T		PES1201802827</a:t>
            </a:r>
            <a:endParaRPr sz="2400">
              <a:solidFill>
                <a:srgbClr val="0033CC"/>
              </a:solidFill>
              <a:latin typeface="Trebuchet MS"/>
              <a:ea typeface="Trebuchet MS"/>
              <a:cs typeface="Trebuchet MS"/>
              <a:sym typeface="Trebuchet MS"/>
            </a:endParaRPr>
          </a:p>
          <a:p>
            <a:pPr indent="0" lvl="0" marL="1828800" marR="0" rtl="0" algn="l">
              <a:lnSpc>
                <a:spcPct val="115000"/>
              </a:lnSpc>
              <a:spcBef>
                <a:spcPts val="0"/>
              </a:spcBef>
              <a:spcAft>
                <a:spcPts val="0"/>
              </a:spcAft>
              <a:buNone/>
            </a:pPr>
            <a:r>
              <a:rPr lang="en-US" sz="2400">
                <a:solidFill>
                  <a:srgbClr val="0033CC"/>
                </a:solidFill>
                <a:latin typeface="Trebuchet MS"/>
                <a:ea typeface="Trebuchet MS"/>
                <a:cs typeface="Trebuchet MS"/>
                <a:sym typeface="Trebuchet MS"/>
              </a:rPr>
              <a:t>    Himanshu Jain  		PES1201802828</a:t>
            </a:r>
            <a:endParaRPr sz="2400">
              <a:solidFill>
                <a:srgbClr val="0033CC"/>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ae31e68660_0_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gae31e68660_0_6"/>
          <p:cNvSpPr txBox="1"/>
          <p:nvPr/>
        </p:nvSpPr>
        <p:spPr>
          <a:xfrm>
            <a:off x="371475" y="1746550"/>
            <a:ext cx="11573100" cy="5011500"/>
          </a:xfrm>
          <a:prstGeom prst="rect">
            <a:avLst/>
          </a:prstGeom>
          <a:noFill/>
          <a:ln>
            <a:noFill/>
          </a:ln>
        </p:spPr>
        <p:txBody>
          <a:bodyPr anchorCtr="0" anchor="t" bIns="45700" lIns="91425" spcFirstLastPara="1" rIns="91425" wrap="square" tIns="45700">
            <a:noAutofit/>
          </a:bodyPr>
          <a:lstStyle/>
          <a:p>
            <a:pPr indent="-381000" lvl="0" marL="4572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Visual plots are commonly found in research papers, scientific journals, business records e.t.c. Therefore, automation of plot analysis through the means of question-answering aids an individual to draw statistical inferences quickly from them.</a:t>
            </a:r>
            <a:endParaRPr sz="2400">
              <a:solidFill>
                <a:srgbClr val="0000FF"/>
              </a:solidFill>
              <a:latin typeface="Trebuchet MS"/>
              <a:ea typeface="Trebuchet MS"/>
              <a:cs typeface="Trebuchet MS"/>
              <a:sym typeface="Trebuchet MS"/>
            </a:endParaRPr>
          </a:p>
          <a:p>
            <a:pPr indent="0" lvl="0" marL="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Visual question answering models on charts, help data analysts question and reason plots on a large scale, and automate the decision-making capabilities in several sectors.</a:t>
            </a:r>
            <a:endParaRPr sz="2400">
              <a:solidFill>
                <a:srgbClr val="0000FF"/>
              </a:solidFill>
              <a:latin typeface="Trebuchet MS"/>
              <a:ea typeface="Trebuchet MS"/>
              <a:cs typeface="Trebuchet MS"/>
              <a:sym typeface="Trebuchet MS"/>
            </a:endParaRPr>
          </a:p>
          <a:p>
            <a:pPr indent="0" lvl="0" marL="457200" rtl="0" algn="just">
              <a:spcBef>
                <a:spcPts val="0"/>
              </a:spcBef>
              <a:spcAft>
                <a:spcPts val="0"/>
              </a:spcAft>
              <a:buNone/>
            </a:pPr>
            <a:r>
              <a:rPr lang="en-US" sz="2400">
                <a:solidFill>
                  <a:srgbClr val="0000FF"/>
                </a:solidFill>
                <a:latin typeface="Trebuchet MS"/>
                <a:ea typeface="Trebuchet MS"/>
                <a:cs typeface="Trebuchet MS"/>
                <a:sym typeface="Trebuchet MS"/>
              </a:rPr>
              <a:t>Eg : Finance sector. </a:t>
            </a:r>
            <a:endParaRPr sz="2400">
              <a:solidFill>
                <a:srgbClr val="0000FF"/>
              </a:solidFill>
              <a:latin typeface="Trebuchet MS"/>
              <a:ea typeface="Trebuchet MS"/>
              <a:cs typeface="Trebuchet MS"/>
              <a:sym typeface="Trebuchet MS"/>
            </a:endParaRPr>
          </a:p>
          <a:p>
            <a:pPr indent="0" lvl="0" marL="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Improvement in machine reasoning capabilities.</a:t>
            </a:r>
            <a:endParaRPr sz="2400">
              <a:solidFill>
                <a:srgbClr val="0000FF"/>
              </a:solidFill>
              <a:latin typeface="Trebuchet MS"/>
              <a:ea typeface="Trebuchet MS"/>
              <a:cs typeface="Trebuchet MS"/>
              <a:sym typeface="Trebuchet MS"/>
            </a:endParaRPr>
          </a:p>
          <a:p>
            <a:pPr indent="0" lvl="0" marL="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t/>
            </a:r>
            <a:endParaRPr sz="2400">
              <a:solidFill>
                <a:srgbClr val="0000FF"/>
              </a:solidFill>
              <a:latin typeface="Trebuchet MS"/>
              <a:ea typeface="Trebuchet MS"/>
              <a:cs typeface="Trebuchet MS"/>
              <a:sym typeface="Trebuchet MS"/>
            </a:endParaRPr>
          </a:p>
        </p:txBody>
      </p:sp>
      <p:sp>
        <p:nvSpPr>
          <p:cNvPr id="153" name="Google Shape;153;gae31e68660_0_6"/>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APPLICATIONS/USE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6"/>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a:p>
        </p:txBody>
      </p:sp>
      <p:sp>
        <p:nvSpPr>
          <p:cNvPr id="161" name="Google Shape;161;p6"/>
          <p:cNvSpPr txBox="1"/>
          <p:nvPr/>
        </p:nvSpPr>
        <p:spPr>
          <a:xfrm>
            <a:off x="1371600" y="1752600"/>
            <a:ext cx="98154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00FF"/>
              </a:buClr>
              <a:buSzPts val="2400"/>
              <a:buChar char="•"/>
            </a:pPr>
            <a:r>
              <a:rPr b="1" lang="en-US" sz="2400">
                <a:solidFill>
                  <a:srgbClr val="0000FF"/>
                </a:solidFill>
                <a:latin typeface="Trebuchet MS"/>
                <a:ea typeface="Trebuchet MS"/>
                <a:cs typeface="Trebuchet MS"/>
                <a:sym typeface="Trebuchet MS"/>
              </a:rPr>
              <a:t>Capstone-I deliverables</a:t>
            </a:r>
            <a:endParaRPr b="1" sz="2400">
              <a:solidFill>
                <a:srgbClr val="0000FF"/>
              </a:solidFill>
              <a:latin typeface="Trebuchet MS"/>
              <a:ea typeface="Trebuchet MS"/>
              <a:cs typeface="Trebuchet MS"/>
              <a:sym typeface="Trebuchet MS"/>
            </a:endParaRPr>
          </a:p>
          <a:p>
            <a:pPr indent="-381000" lvl="1" marL="9144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Having </a:t>
            </a:r>
            <a:r>
              <a:rPr lang="en-US" sz="2400">
                <a:solidFill>
                  <a:srgbClr val="0000FF"/>
                </a:solidFill>
                <a:latin typeface="Trebuchet MS"/>
                <a:ea typeface="Trebuchet MS"/>
                <a:cs typeface="Trebuchet MS"/>
                <a:sym typeface="Trebuchet MS"/>
              </a:rPr>
              <a:t>thorough knowledge of the problem statement.</a:t>
            </a:r>
            <a:endParaRPr sz="2400">
              <a:solidFill>
                <a:srgbClr val="0000FF"/>
              </a:solidFill>
              <a:latin typeface="Trebuchet MS"/>
              <a:ea typeface="Trebuchet MS"/>
              <a:cs typeface="Trebuchet MS"/>
              <a:sym typeface="Trebuchet MS"/>
            </a:endParaRPr>
          </a:p>
          <a:p>
            <a:pPr indent="-381000" lvl="1" marL="9144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Research on existing standard models; their performance on the dataset and their setbacks.  </a:t>
            </a:r>
            <a:endParaRPr sz="2400">
              <a:solidFill>
                <a:srgbClr val="0000FF"/>
              </a:solidFill>
              <a:latin typeface="Trebuchet MS"/>
              <a:ea typeface="Trebuchet MS"/>
              <a:cs typeface="Trebuchet MS"/>
              <a:sym typeface="Trebuchet MS"/>
            </a:endParaRPr>
          </a:p>
          <a:p>
            <a:pPr indent="-381000" lvl="1" marL="9144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Exploring the baseline models.</a:t>
            </a:r>
            <a:endParaRPr sz="2400">
              <a:solidFill>
                <a:srgbClr val="0000FF"/>
              </a:solidFill>
              <a:latin typeface="Trebuchet MS"/>
              <a:ea typeface="Trebuchet MS"/>
              <a:cs typeface="Trebuchet MS"/>
              <a:sym typeface="Trebuchet MS"/>
            </a:endParaRPr>
          </a:p>
          <a:p>
            <a:pPr indent="-381000" lvl="1" marL="9144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Developing the model architecture to build the solution.</a:t>
            </a:r>
            <a:endParaRPr sz="2400">
              <a:solidFill>
                <a:srgbClr val="0000FF"/>
              </a:solidFill>
              <a:latin typeface="Trebuchet MS"/>
              <a:ea typeface="Trebuchet MS"/>
              <a:cs typeface="Trebuchet MS"/>
              <a:sym typeface="Trebuchet MS"/>
            </a:endParaRPr>
          </a:p>
          <a:p>
            <a:pPr indent="0" lvl="0" marL="91440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42900" lvl="0" marL="685791" marR="0" rtl="0" algn="just">
              <a:spcBef>
                <a:spcPts val="480"/>
              </a:spcBef>
              <a:spcAft>
                <a:spcPts val="0"/>
              </a:spcAft>
              <a:buClr>
                <a:srgbClr val="0000FF"/>
              </a:buClr>
              <a:buSzPts val="2400"/>
              <a:buChar char="•"/>
            </a:pPr>
            <a:r>
              <a:rPr b="1" lang="en-US" sz="2400">
                <a:solidFill>
                  <a:srgbClr val="0000FF"/>
                </a:solidFill>
                <a:latin typeface="Trebuchet MS"/>
                <a:ea typeface="Trebuchet MS"/>
                <a:cs typeface="Trebuchet MS"/>
                <a:sym typeface="Trebuchet MS"/>
              </a:rPr>
              <a:t>Capstone-II deliverables </a:t>
            </a:r>
            <a:endParaRPr b="1" sz="2400">
              <a:solidFill>
                <a:srgbClr val="0000FF"/>
              </a:solidFill>
              <a:latin typeface="Trebuchet MS"/>
              <a:ea typeface="Trebuchet MS"/>
              <a:cs typeface="Trebuchet MS"/>
              <a:sym typeface="Trebuchet MS"/>
            </a:endParaRPr>
          </a:p>
          <a:p>
            <a:pPr indent="-381000" lvl="1" marL="9144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Building the software solution to the problem</a:t>
            </a:r>
            <a:endParaRPr sz="2400">
              <a:solidFill>
                <a:srgbClr val="0000FF"/>
              </a:solidFill>
              <a:latin typeface="Trebuchet MS"/>
              <a:ea typeface="Trebuchet MS"/>
              <a:cs typeface="Trebuchet MS"/>
              <a:sym typeface="Trebuchet MS"/>
            </a:endParaRPr>
          </a:p>
          <a:p>
            <a:pPr indent="-381000" lvl="1" marL="9144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Analyzing the results and comparing with state-of-art papers</a:t>
            </a:r>
            <a:endParaRPr sz="2400">
              <a:solidFill>
                <a:srgbClr val="0000FF"/>
              </a:solidFill>
              <a:latin typeface="Trebuchet MS"/>
              <a:ea typeface="Trebuchet MS"/>
              <a:cs typeface="Trebuchet MS"/>
              <a:sym typeface="Trebuchet MS"/>
            </a:endParaRPr>
          </a:p>
          <a:p>
            <a:pPr indent="-381000" lvl="1" marL="9144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Preparing a GUI for the application</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a:p>
        </p:txBody>
      </p:sp>
      <p:sp>
        <p:nvSpPr>
          <p:cNvPr id="168" name="Google Shape;168;p7"/>
          <p:cNvSpPr txBox="1"/>
          <p:nvPr/>
        </p:nvSpPr>
        <p:spPr>
          <a:xfrm>
            <a:off x="1982550" y="2553150"/>
            <a:ext cx="9598500" cy="430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0000FF"/>
                </a:solidFill>
                <a:latin typeface="Trebuchet MS"/>
                <a:ea typeface="Trebuchet MS"/>
                <a:cs typeface="Trebuchet MS"/>
                <a:sym typeface="Trebuchet MS"/>
              </a:rPr>
              <a:t>Project Phases:</a:t>
            </a:r>
            <a:endParaRPr b="1">
              <a:solidFill>
                <a:srgbClr val="0000FF"/>
              </a:solidFill>
              <a:latin typeface="Trebuchet MS"/>
              <a:ea typeface="Trebuchet MS"/>
              <a:cs typeface="Trebuchet MS"/>
              <a:sym typeface="Trebuchet MS"/>
            </a:endParaRPr>
          </a:p>
          <a:p>
            <a:pPr indent="-317500" lvl="0" marL="4572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Research : </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Existing work done in the domain.</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Determine the areas of improvement from prevailing works.</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Literature Review.</a:t>
            </a:r>
            <a:endParaRPr>
              <a:solidFill>
                <a:srgbClr val="0000FF"/>
              </a:solidFill>
              <a:latin typeface="Trebuchet MS"/>
              <a:ea typeface="Trebuchet MS"/>
              <a:cs typeface="Trebuchet MS"/>
              <a:sym typeface="Trebuchet MS"/>
            </a:endParaRPr>
          </a:p>
          <a:p>
            <a:pPr indent="-317500" lvl="0" marL="4572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Model Formulation :</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Design the architecture to implement the problem.</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Ensure the novelty of the idea.</a:t>
            </a:r>
            <a:endParaRPr>
              <a:solidFill>
                <a:srgbClr val="0000FF"/>
              </a:solidFill>
              <a:latin typeface="Trebuchet MS"/>
              <a:ea typeface="Trebuchet MS"/>
              <a:cs typeface="Trebuchet MS"/>
              <a:sym typeface="Trebuchet MS"/>
            </a:endParaRPr>
          </a:p>
          <a:p>
            <a:pPr indent="-317500" lvl="0" marL="4572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Implementation :</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Design the workflow of the implementation.</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Code the implementation.</a:t>
            </a:r>
            <a:endParaRPr>
              <a:solidFill>
                <a:srgbClr val="0000FF"/>
              </a:solidFill>
              <a:latin typeface="Trebuchet MS"/>
              <a:ea typeface="Trebuchet MS"/>
              <a:cs typeface="Trebuchet MS"/>
              <a:sym typeface="Trebuchet MS"/>
            </a:endParaRPr>
          </a:p>
          <a:p>
            <a:pPr indent="-317500" lvl="0" marL="4572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Review and Results :</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Test the solution and improve the performance and comparisons of results.</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Design custom test cases if required</a:t>
            </a:r>
            <a:endParaRPr>
              <a:solidFill>
                <a:srgbClr val="0000FF"/>
              </a:solidFill>
              <a:latin typeface="Trebuchet MS"/>
              <a:ea typeface="Trebuchet MS"/>
              <a:cs typeface="Trebuchet MS"/>
              <a:sym typeface="Trebuchet MS"/>
            </a:endParaRPr>
          </a:p>
          <a:p>
            <a:pPr indent="-317500" lvl="0" marL="4572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Final Report :</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Demo the final work</a:t>
            </a:r>
            <a:endParaRPr>
              <a:solidFill>
                <a:srgbClr val="0000FF"/>
              </a:solidFill>
              <a:latin typeface="Trebuchet MS"/>
              <a:ea typeface="Trebuchet MS"/>
              <a:cs typeface="Trebuchet MS"/>
              <a:sym typeface="Trebuchet MS"/>
            </a:endParaRPr>
          </a:p>
          <a:p>
            <a:pPr indent="-317500" lvl="1" marL="9144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Write the paper for publication</a:t>
            </a:r>
            <a:endParaRPr>
              <a:solidFill>
                <a:srgbClr val="0000FF"/>
              </a:solidFill>
              <a:latin typeface="Trebuchet MS"/>
              <a:ea typeface="Trebuchet MS"/>
              <a:cs typeface="Trebuchet MS"/>
              <a:sym typeface="Trebuchet MS"/>
            </a:endParaRPr>
          </a:p>
          <a:p>
            <a:pPr indent="0" lvl="0" marL="457200" rtl="0" algn="l">
              <a:spcBef>
                <a:spcPts val="0"/>
              </a:spcBef>
              <a:spcAft>
                <a:spcPts val="0"/>
              </a:spcAft>
              <a:buNone/>
            </a:pPr>
            <a:r>
              <a:t/>
            </a:r>
            <a:endParaRPr>
              <a:solidFill>
                <a:srgbClr val="0000FF"/>
              </a:solidFill>
              <a:latin typeface="Trebuchet MS"/>
              <a:ea typeface="Trebuchet MS"/>
              <a:cs typeface="Trebuchet MS"/>
              <a:sym typeface="Trebuchet MS"/>
            </a:endParaRPr>
          </a:p>
          <a:p>
            <a:pPr indent="0" lvl="0" marL="0" rtl="0" algn="l">
              <a:spcBef>
                <a:spcPts val="0"/>
              </a:spcBef>
              <a:spcAft>
                <a:spcPts val="0"/>
              </a:spcAft>
              <a:buNone/>
            </a:pPr>
            <a:r>
              <a:rPr b="1" lang="en-US">
                <a:solidFill>
                  <a:srgbClr val="0000FF"/>
                </a:solidFill>
                <a:latin typeface="Trebuchet MS"/>
                <a:ea typeface="Trebuchet MS"/>
                <a:cs typeface="Trebuchet MS"/>
                <a:sym typeface="Trebuchet MS"/>
              </a:rPr>
              <a:t>Individual Tasks:</a:t>
            </a:r>
            <a:endParaRPr b="1">
              <a:solidFill>
                <a:srgbClr val="0000FF"/>
              </a:solidFill>
              <a:latin typeface="Trebuchet MS"/>
              <a:ea typeface="Trebuchet MS"/>
              <a:cs typeface="Trebuchet MS"/>
              <a:sym typeface="Trebuchet MS"/>
            </a:endParaRPr>
          </a:p>
          <a:p>
            <a:pPr indent="-317500" lvl="0" marL="457200" rtl="0" algn="l">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The plan is to equally divide the work among the three members and conduct a smooth flow of the research.</a:t>
            </a:r>
            <a:endParaRPr>
              <a:solidFill>
                <a:srgbClr val="0000FF"/>
              </a:solidFill>
              <a:latin typeface="Trebuchet MS"/>
              <a:ea typeface="Trebuchet MS"/>
              <a:cs typeface="Trebuchet MS"/>
              <a:sym typeface="Trebuchet MS"/>
            </a:endParaRPr>
          </a:p>
        </p:txBody>
      </p:sp>
      <p:pic>
        <p:nvPicPr>
          <p:cNvPr id="169" name="Google Shape;169;p7"/>
          <p:cNvPicPr preferRelativeResize="0"/>
          <p:nvPr/>
        </p:nvPicPr>
        <p:blipFill>
          <a:blip r:embed="rId3">
            <a:alphaModFix/>
          </a:blip>
          <a:stretch>
            <a:fillRect/>
          </a:stretch>
        </p:blipFill>
        <p:spPr>
          <a:xfrm>
            <a:off x="2641500" y="1695363"/>
            <a:ext cx="6908999" cy="85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
          <p:cNvSpPr txBox="1"/>
          <p:nvPr/>
        </p:nvSpPr>
        <p:spPr>
          <a:xfrm>
            <a:off x="1600200" y="1913550"/>
            <a:ext cx="8534400" cy="35691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extLst>
                  <a:ext uri="http://customooxmlschemas.google.com/">
                    <go:slidesCustomData xmlns:go="http://customooxmlschemas.google.com/" textRoundtripDataId="0"/>
                  </a:ext>
                </a:extLst>
              </a:rPr>
              <a:t>Motivation</a:t>
            </a:r>
            <a:endParaRPr sz="2800">
              <a:solidFill>
                <a:srgbClr val="0000FF"/>
              </a:solidFill>
              <a:latin typeface="Trebuchet MS"/>
              <a:ea typeface="Trebuchet MS"/>
              <a:cs typeface="Trebuchet MS"/>
              <a:sym typeface="Trebuchet MS"/>
            </a:endParaRPr>
          </a:p>
          <a:p>
            <a:pPr indent="-342900" lvl="0" marL="685791" marR="0" rtl="0" algn="just">
              <a:spcBef>
                <a:spcPts val="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Problem Statement</a:t>
            </a:r>
            <a:endParaRPr sz="2800">
              <a:solidFill>
                <a:srgbClr val="0000FF"/>
              </a:solidFill>
              <a:latin typeface="Trebuchet MS"/>
              <a:ea typeface="Trebuchet MS"/>
              <a:cs typeface="Trebuchet MS"/>
              <a:sym typeface="Trebuchet MS"/>
            </a:endParaRPr>
          </a:p>
          <a:p>
            <a:pPr indent="-342900" lvl="0" marL="685791" marR="0" rtl="0" algn="just">
              <a:spcBef>
                <a:spcPts val="0"/>
              </a:spcBef>
              <a:spcAft>
                <a:spcPts val="0"/>
              </a:spcAft>
              <a:buClr>
                <a:srgbClr val="0000FF"/>
              </a:buClr>
              <a:buSzPts val="2800"/>
              <a:buFont typeface="Trebuchet MS"/>
              <a:buChar char="•"/>
            </a:pPr>
            <a:r>
              <a:rPr lang="en-US" sz="2800">
                <a:solidFill>
                  <a:srgbClr val="0000FF"/>
                </a:solidFill>
                <a:latin typeface="Trebuchet MS"/>
                <a:ea typeface="Trebuchet MS"/>
                <a:cs typeface="Trebuchet MS"/>
                <a:sym typeface="Trebuchet MS"/>
              </a:rPr>
              <a:t>Background Study</a:t>
            </a:r>
            <a:endParaRPr sz="2800">
              <a:solidFill>
                <a:srgbClr val="0000FF"/>
              </a:solidFill>
              <a:latin typeface="Trebuchet MS"/>
              <a:ea typeface="Trebuchet MS"/>
              <a:cs typeface="Trebuchet MS"/>
              <a:sym typeface="Trebuchet MS"/>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Scope and </a:t>
            </a:r>
            <a:r>
              <a:rPr lang="en-US" sz="2800">
                <a:solidFill>
                  <a:srgbClr val="0000FF"/>
                </a:solidFill>
                <a:latin typeface="Trebuchet MS"/>
                <a:ea typeface="Trebuchet MS"/>
                <a:cs typeface="Trebuchet MS"/>
                <a:sym typeface="Trebuchet MS"/>
                <a:extLst>
                  <a:ext uri="http://customooxmlschemas.google.com/">
                    <go:slidesCustomData xmlns:go="http://customooxmlschemas.google.com/" textRoundtripDataId="1"/>
                  </a:ext>
                </a:extLst>
              </a:rPr>
              <a:t>Feasibility</a:t>
            </a:r>
            <a:r>
              <a:rPr lang="en-US" sz="2800">
                <a:solidFill>
                  <a:srgbClr val="0000FF"/>
                </a:solidFill>
                <a:latin typeface="Trebuchet MS"/>
                <a:ea typeface="Trebuchet MS"/>
                <a:cs typeface="Trebuchet MS"/>
                <a:sym typeface="Trebuchet MS"/>
              </a:rPr>
              <a:t> study</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Applications/</a:t>
            </a:r>
            <a:r>
              <a:rPr lang="en-US" sz="2800">
                <a:solidFill>
                  <a:srgbClr val="0000FF"/>
                </a:solidFill>
                <a:latin typeface="Trebuchet MS"/>
                <a:ea typeface="Trebuchet MS"/>
                <a:cs typeface="Trebuchet MS"/>
                <a:sym typeface="Trebuchet MS"/>
                <a:extLst>
                  <a:ext uri="http://customooxmlschemas.google.com/">
                    <go:slidesCustomData xmlns:go="http://customooxmlschemas.google.com/" textRoundtripDataId="2"/>
                  </a:ext>
                </a:extLst>
              </a:rPr>
              <a:t>Use cases</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Expected Deliverables</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Capstone (Phase-I &amp; Phase-II) Project Timeline</a:t>
            </a:r>
            <a:endParaRPr/>
          </a:p>
          <a:p>
            <a:pPr indent="0" lvl="0" marL="457200" marR="0" rtl="0" algn="just">
              <a:spcBef>
                <a:spcPts val="560"/>
              </a:spcBef>
              <a:spcAft>
                <a:spcPts val="0"/>
              </a:spcAft>
              <a:buNone/>
            </a:pPr>
            <a:r>
              <a:t/>
            </a:r>
            <a:endParaRPr/>
          </a:p>
        </p:txBody>
      </p:sp>
      <p:sp>
        <p:nvSpPr>
          <p:cNvPr id="88" name="Google Shape;88;p2"/>
          <p:cNvSpPr txBox="1"/>
          <p:nvPr/>
        </p:nvSpPr>
        <p:spPr>
          <a:xfrm>
            <a:off x="4686750" y="1156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extLst>
                  <a:ext uri="http://customooxmlschemas.google.com/">
                    <go:slidesCustomData xmlns:go="http://customooxmlschemas.google.com/" textRoundtripDataId="3"/>
                  </a:ext>
                </a:extLst>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7958e66c90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g7958e66c90_0_0"/>
          <p:cNvSpPr txBox="1"/>
          <p:nvPr/>
        </p:nvSpPr>
        <p:spPr>
          <a:xfrm>
            <a:off x="162600" y="1604675"/>
            <a:ext cx="11352900" cy="4783200"/>
          </a:xfrm>
          <a:prstGeom prst="rect">
            <a:avLst/>
          </a:prstGeom>
          <a:noFill/>
          <a:ln>
            <a:noFill/>
          </a:ln>
        </p:spPr>
        <p:txBody>
          <a:bodyPr anchorCtr="0" anchor="t" bIns="45700" lIns="91425" spcFirstLastPara="1" rIns="91425" wrap="square" tIns="45700">
            <a:noAutofit/>
          </a:bodyPr>
          <a:lstStyle/>
          <a:p>
            <a:pPr indent="12700" lvl="0" marL="342891" marR="0" rtl="0" algn="just">
              <a:spcBef>
                <a:spcPts val="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0" lvl="0" marL="9144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
        <p:nvSpPr>
          <p:cNvPr id="96" name="Google Shape;96;g7958e66c90_0_0"/>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MOTIVATION</a:t>
            </a:r>
            <a:endParaRPr/>
          </a:p>
        </p:txBody>
      </p:sp>
      <p:pic>
        <p:nvPicPr>
          <p:cNvPr id="97" name="Google Shape;97;g7958e66c90_0_0"/>
          <p:cNvPicPr preferRelativeResize="0"/>
          <p:nvPr/>
        </p:nvPicPr>
        <p:blipFill>
          <a:blip r:embed="rId3">
            <a:alphaModFix/>
          </a:blip>
          <a:stretch>
            <a:fillRect/>
          </a:stretch>
        </p:blipFill>
        <p:spPr>
          <a:xfrm>
            <a:off x="2219325" y="2152663"/>
            <a:ext cx="7753350" cy="412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3"/>
          <p:cNvSpPr txBox="1"/>
          <p:nvPr/>
        </p:nvSpPr>
        <p:spPr>
          <a:xfrm>
            <a:off x="162600" y="1604675"/>
            <a:ext cx="11352900" cy="4783200"/>
          </a:xfrm>
          <a:prstGeom prst="rect">
            <a:avLst/>
          </a:prstGeom>
          <a:noFill/>
          <a:ln>
            <a:noFill/>
          </a:ln>
        </p:spPr>
        <p:txBody>
          <a:bodyPr anchorCtr="0" anchor="t" bIns="45700" lIns="91425" spcFirstLastPara="1" rIns="91425" wrap="square" tIns="45700">
            <a:noAutofit/>
          </a:bodyPr>
          <a:lstStyle/>
          <a:p>
            <a:pPr indent="12700" lvl="0" marL="342891" marR="0" rtl="0" algn="just">
              <a:spcBef>
                <a:spcPts val="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1" marL="1142991"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To build a Visual Question Answering system which accepts statistical plots along with user-specific questions with respect to the elements of the underlying plot, such as intersection of the plots, area under the curve and few other varieties of such relational queries, to provide results.</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342900" lvl="1" marL="1142991"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In short, the aim is to build a system that can discover relationships between elements of a plot and provide relational reasoning to answer questions on the plot.</a:t>
            </a:r>
            <a:endParaRPr sz="2400">
              <a:solidFill>
                <a:srgbClr val="0000FF"/>
              </a:solidFill>
              <a:latin typeface="Trebuchet MS"/>
              <a:ea typeface="Trebuchet MS"/>
              <a:cs typeface="Trebuchet MS"/>
              <a:sym typeface="Trebuchet MS"/>
            </a:endParaRPr>
          </a:p>
        </p:txBody>
      </p:sp>
      <p:sp>
        <p:nvSpPr>
          <p:cNvPr id="105" name="Google Shape;105;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b7665c4389_0_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gb7665c4389_0_4"/>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BACKGROUND STUDY</a:t>
            </a:r>
            <a:endParaRPr/>
          </a:p>
        </p:txBody>
      </p:sp>
      <p:graphicFrame>
        <p:nvGraphicFramePr>
          <p:cNvPr id="113" name="Google Shape;113;gb7665c4389_0_4"/>
          <p:cNvGraphicFramePr/>
          <p:nvPr/>
        </p:nvGraphicFramePr>
        <p:xfrm>
          <a:off x="952500" y="2454100"/>
          <a:ext cx="3000000" cy="3000000"/>
        </p:xfrm>
        <a:graphic>
          <a:graphicData uri="http://schemas.openxmlformats.org/drawingml/2006/table">
            <a:tbl>
              <a:tblPr>
                <a:noFill/>
                <a:tableStyleId>{E296D59E-2C48-43A8-BD50-53DB07223825}</a:tableStyleId>
              </a:tblPr>
              <a:tblGrid>
                <a:gridCol w="1063525"/>
                <a:gridCol w="5794475"/>
                <a:gridCol w="3429000"/>
              </a:tblGrid>
              <a:tr h="381000">
                <a:tc>
                  <a:txBody>
                    <a:bodyPr/>
                    <a:lstStyle/>
                    <a:p>
                      <a:pPr indent="0" lvl="0" marL="0" rtl="0" algn="ctr">
                        <a:spcBef>
                          <a:spcPts val="0"/>
                        </a:spcBef>
                        <a:spcAft>
                          <a:spcPts val="0"/>
                        </a:spcAft>
                        <a:buNone/>
                      </a:pPr>
                      <a:r>
                        <a:rPr b="1" lang="en-US" sz="2100">
                          <a:solidFill>
                            <a:srgbClr val="0000FF"/>
                          </a:solidFill>
                        </a:rPr>
                        <a:t>SL NO</a:t>
                      </a:r>
                      <a:endParaRPr b="1" sz="21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100">
                          <a:solidFill>
                            <a:srgbClr val="0000FF"/>
                          </a:solidFill>
                        </a:rPr>
                        <a:t>Paper Title</a:t>
                      </a:r>
                      <a:endParaRPr b="1" sz="21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100">
                          <a:solidFill>
                            <a:srgbClr val="0000FF"/>
                          </a:solidFill>
                        </a:rPr>
                        <a:t>Abstract</a:t>
                      </a:r>
                      <a:endParaRPr b="1" sz="21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100">
                          <a:solidFill>
                            <a:srgbClr val="0000FF"/>
                          </a:solidFill>
                        </a:rPr>
                        <a:t>1</a:t>
                      </a:r>
                      <a:endParaRPr sz="21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0000FF"/>
                          </a:solidFill>
                        </a:rPr>
                        <a:t>Answering Questions about Charts and Generating Visual Explanations</a:t>
                      </a:r>
                      <a:endParaRPr sz="2100">
                        <a:solidFill>
                          <a:srgbClr val="0000FF"/>
                        </a:solidFill>
                      </a:endParaRPr>
                    </a:p>
                    <a:p>
                      <a:pPr indent="0" lvl="0" marL="0" rtl="0" algn="ctr">
                        <a:spcBef>
                          <a:spcPts val="0"/>
                        </a:spcBef>
                        <a:spcAft>
                          <a:spcPts val="0"/>
                        </a:spcAft>
                        <a:buNone/>
                      </a:pPr>
                      <a:r>
                        <a:rPr lang="en-US" sz="1300">
                          <a:solidFill>
                            <a:srgbClr val="0000FF"/>
                          </a:solidFill>
                        </a:rPr>
                        <a:t>(Link : </a:t>
                      </a:r>
                      <a:r>
                        <a:rPr lang="en-US" sz="1300" u="sng">
                          <a:solidFill>
                            <a:schemeClr val="hlink"/>
                          </a:solidFill>
                          <a:hlinkClick r:id="rId3"/>
                        </a:rPr>
                        <a:t>https://dhkim16.github.io/vis-qa/pdf/paper.pdf</a:t>
                      </a:r>
                      <a:r>
                        <a:rPr lang="en-US" sz="1300">
                          <a:solidFill>
                            <a:srgbClr val="0000FF"/>
                          </a:solidFill>
                        </a:rPr>
                        <a:t>)</a:t>
                      </a:r>
                      <a:endParaRPr sz="13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600">
                          <a:solidFill>
                            <a:srgbClr val="0000FF"/>
                          </a:solidFill>
                        </a:rPr>
                        <a:t>The paper provides automatic chart question answering pipeline that generates visual explanations describing how the answers are obtained.</a:t>
                      </a:r>
                      <a:endParaRPr sz="16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100">
                          <a:solidFill>
                            <a:srgbClr val="0000FF"/>
                          </a:solidFill>
                        </a:rPr>
                        <a:t>2</a:t>
                      </a:r>
                      <a:endParaRPr sz="21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0000FF"/>
                          </a:solidFill>
                        </a:rPr>
                        <a:t>FigureQA: An Annotated Figure Dataset For Visual Reasoning</a:t>
                      </a:r>
                      <a:endParaRPr sz="2100">
                        <a:solidFill>
                          <a:srgbClr val="0000FF"/>
                        </a:solidFill>
                      </a:endParaRPr>
                    </a:p>
                    <a:p>
                      <a:pPr indent="0" lvl="0" marL="0" rtl="0" algn="ctr">
                        <a:spcBef>
                          <a:spcPts val="0"/>
                        </a:spcBef>
                        <a:spcAft>
                          <a:spcPts val="0"/>
                        </a:spcAft>
                        <a:buClr>
                          <a:schemeClr val="dk1"/>
                        </a:buClr>
                        <a:buSzPts val="1100"/>
                        <a:buFont typeface="Arial"/>
                        <a:buNone/>
                      </a:pPr>
                      <a:r>
                        <a:rPr lang="en-US" sz="1300">
                          <a:solidFill>
                            <a:srgbClr val="0000FF"/>
                          </a:solidFill>
                        </a:rPr>
                        <a:t>(Link : </a:t>
                      </a:r>
                      <a:r>
                        <a:rPr lang="en-US" sz="1300" u="sng">
                          <a:solidFill>
                            <a:schemeClr val="hlink"/>
                          </a:solidFill>
                          <a:hlinkClick r:id="rId4"/>
                        </a:rPr>
                        <a:t>https://arxiv.org/pdf/1710.07300.pdf</a:t>
                      </a:r>
                      <a:r>
                        <a:rPr lang="en-US" sz="1300">
                          <a:solidFill>
                            <a:srgbClr val="0000FF"/>
                          </a:solidFill>
                        </a:rPr>
                        <a:t>)</a:t>
                      </a:r>
                      <a:endParaRPr sz="21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600">
                          <a:solidFill>
                            <a:srgbClr val="0000FF"/>
                          </a:solidFill>
                        </a:rPr>
                        <a:t>The paper describes the dataset which consists of yes/no question and contains a huge variety of graphs</a:t>
                      </a:r>
                      <a:endParaRPr sz="1600">
                        <a:solidFill>
                          <a:srgbClr val="0000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ae31e68660_1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gae31e68660_1_0"/>
          <p:cNvSpPr txBox="1"/>
          <p:nvPr/>
        </p:nvSpPr>
        <p:spPr>
          <a:xfrm>
            <a:off x="900125" y="1617675"/>
            <a:ext cx="10801200" cy="51117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Visual Question Answering involves Computer Vision, Natural Language Processing and Deep Learning. </a:t>
            </a:r>
            <a:endParaRPr sz="2400">
              <a:solidFill>
                <a:srgbClr val="0000FF"/>
              </a:solidFill>
              <a:latin typeface="Trebuchet MS"/>
              <a:ea typeface="Trebuchet MS"/>
              <a:cs typeface="Trebuchet MS"/>
              <a:sym typeface="Trebuchet MS"/>
            </a:endParaRPr>
          </a:p>
          <a:p>
            <a:pPr indent="0" lvl="0" marL="13716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The chosen problem statement is based on  Visual QA specific to statistical plots , which has less prevalent work done but has opened the door towards visual reasoning with respect to patterns in  statistical plots.</a:t>
            </a:r>
            <a:endParaRPr sz="2400">
              <a:solidFill>
                <a:srgbClr val="0000FF"/>
              </a:solidFill>
              <a:latin typeface="Trebuchet MS"/>
              <a:ea typeface="Trebuchet MS"/>
              <a:cs typeface="Trebuchet MS"/>
              <a:sym typeface="Trebuchet MS"/>
            </a:endParaRPr>
          </a:p>
          <a:p>
            <a:pPr indent="0" lvl="0" marL="13716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Given an visual image of a statistical plot and a corresponding question, the model must be able to generate a representation of the image, parse and understand the query, and generate a suitable reply. Therefore, it involves an understanding of image and the query language to be able to provide for visual reasoning.</a:t>
            </a:r>
            <a:endParaRPr sz="2400">
              <a:solidFill>
                <a:srgbClr val="0000FF"/>
              </a:solidFill>
              <a:latin typeface="Trebuchet MS"/>
              <a:ea typeface="Trebuchet MS"/>
              <a:cs typeface="Trebuchet MS"/>
              <a:sym typeface="Trebuchet MS"/>
            </a:endParaRPr>
          </a:p>
        </p:txBody>
      </p:sp>
      <p:sp>
        <p:nvSpPr>
          <p:cNvPr id="121" name="Google Shape;121;gae31e68660_1_0"/>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4"/>
          <p:cNvSpPr txBox="1"/>
          <p:nvPr/>
        </p:nvSpPr>
        <p:spPr>
          <a:xfrm>
            <a:off x="528650" y="1871675"/>
            <a:ext cx="11458500" cy="48435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SzPts val="1100"/>
              <a:buNone/>
            </a:pPr>
            <a:r>
              <a:rPr lang="en-US" sz="2400">
                <a:solidFill>
                  <a:srgbClr val="0000FF"/>
                </a:solidFill>
                <a:latin typeface="Trebuchet MS"/>
                <a:ea typeface="Trebuchet MS"/>
                <a:cs typeface="Trebuchet MS"/>
                <a:sym typeface="Trebuchet MS"/>
              </a:rPr>
              <a:t>The task of creating a visual question answering system involves 4 steps:</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t/>
            </a:r>
            <a:endParaRPr sz="2400">
              <a:solidFill>
                <a:srgbClr val="0000FF"/>
              </a:solidFill>
              <a:latin typeface="Trebuchet MS"/>
              <a:ea typeface="Trebuchet MS"/>
              <a:cs typeface="Trebuchet MS"/>
              <a:sym typeface="Trebuchet MS"/>
            </a:endParaRPr>
          </a:p>
          <a:p>
            <a:pPr indent="-381000" lvl="0" marL="457200" marR="0" rtl="0" algn="just">
              <a:lnSpc>
                <a:spcPct val="115000"/>
              </a:lnSpc>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Processing an image to create a representation of the image and identifying the components of it. The image in this context is that of a plot.</a:t>
            </a:r>
            <a:endParaRPr sz="2400">
              <a:solidFill>
                <a:srgbClr val="0000FF"/>
              </a:solidFill>
              <a:latin typeface="Trebuchet MS"/>
              <a:ea typeface="Trebuchet MS"/>
              <a:cs typeface="Trebuchet MS"/>
              <a:sym typeface="Trebuchet MS"/>
            </a:endParaRPr>
          </a:p>
          <a:p>
            <a:pPr indent="-381000" lvl="0" marL="457200" marR="0" rtl="0" algn="just">
              <a:lnSpc>
                <a:spcPct val="115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Processing the input relational question as a sequence of words in a pipeline.</a:t>
            </a:r>
            <a:endParaRPr sz="2400">
              <a:solidFill>
                <a:srgbClr val="0000FF"/>
              </a:solidFill>
              <a:latin typeface="Trebuchet MS"/>
              <a:ea typeface="Trebuchet MS"/>
              <a:cs typeface="Trebuchet MS"/>
              <a:sym typeface="Trebuchet MS"/>
            </a:endParaRPr>
          </a:p>
          <a:p>
            <a:pPr indent="-381000" lvl="0" marL="457200" rtl="0" algn="just">
              <a:lnSpc>
                <a:spcPct val="115000"/>
              </a:lnSpc>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Mapping the question to the appropriate components of the image.</a:t>
            </a:r>
            <a:endParaRPr sz="2400">
              <a:solidFill>
                <a:srgbClr val="0000FF"/>
              </a:solidFill>
              <a:latin typeface="Trebuchet MS"/>
              <a:ea typeface="Trebuchet MS"/>
              <a:cs typeface="Trebuchet MS"/>
              <a:sym typeface="Trebuchet MS"/>
            </a:endParaRPr>
          </a:p>
          <a:p>
            <a:pPr indent="-381000" lvl="0" marL="457200" rtl="0" algn="just">
              <a:lnSpc>
                <a:spcPct val="115000"/>
              </a:lnSpc>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Providing a suitable answer with acceptable confidence.</a:t>
            </a:r>
            <a:endParaRPr sz="2400">
              <a:solidFill>
                <a:srgbClr val="0000FF"/>
              </a:solidFill>
              <a:latin typeface="Trebuchet MS"/>
              <a:ea typeface="Trebuchet MS"/>
              <a:cs typeface="Trebuchet MS"/>
              <a:sym typeface="Trebuchet MS"/>
            </a:endParaRPr>
          </a:p>
          <a:p>
            <a:pPr indent="0" lvl="0" marL="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0" rtl="0" algn="just">
              <a:spcBef>
                <a:spcPts val="480"/>
              </a:spcBef>
              <a:spcAft>
                <a:spcPts val="0"/>
              </a:spcAft>
              <a:buNone/>
            </a:pPr>
            <a:r>
              <a:rPr lang="en-US" sz="2400">
                <a:solidFill>
                  <a:srgbClr val="0000FF"/>
                </a:solidFill>
                <a:latin typeface="Trebuchet MS"/>
                <a:ea typeface="Trebuchet MS"/>
                <a:cs typeface="Trebuchet MS"/>
                <a:sym typeface="Trebuchet MS"/>
              </a:rPr>
              <a:t>The plots we intend to explore on are - Vertical and Horizontal Bar Graphs, Pie Charts, and Line Plots.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560"/>
              </a:spcBef>
              <a:spcAft>
                <a:spcPts val="0"/>
              </a:spcAft>
              <a:buNone/>
            </a:pPr>
            <a:r>
              <a:t/>
            </a:r>
            <a:endParaRPr sz="2800">
              <a:solidFill>
                <a:schemeClr val="dk1"/>
              </a:solidFill>
              <a:latin typeface="Trebuchet MS"/>
              <a:ea typeface="Trebuchet MS"/>
              <a:cs typeface="Trebuchet MS"/>
              <a:sym typeface="Trebuchet MS"/>
            </a:endParaRPr>
          </a:p>
        </p:txBody>
      </p:sp>
      <p:sp>
        <p:nvSpPr>
          <p:cNvPr id="129" name="Google Shape;129;p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extLst>
                  <a:ext uri="http://customooxmlschemas.google.com/">
                    <go:slidesCustomData xmlns:go="http://customooxmlschemas.google.com/" textRoundtripDataId="4"/>
                  </a:ext>
                </a:extLst>
              </a:rPr>
              <a:t>FEASIBILITY</a:t>
            </a:r>
            <a:r>
              <a:rPr lang="en-US" sz="2400">
                <a:solidFill>
                  <a:srgbClr val="FF0000"/>
                </a:solidFill>
                <a:latin typeface="Trebuchet MS"/>
                <a:ea typeface="Trebuchet MS"/>
                <a:cs typeface="Trebuchet MS"/>
                <a:sym typeface="Trebuchet MS"/>
                <a:extLst>
                  <a:ext uri="http://customooxmlschemas.google.com/">
                    <go:slidesCustomData xmlns:go="http://customooxmlschemas.google.com/" textRoundtripDataId="5"/>
                  </a:ext>
                </a:extLst>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ae31e68660_0_1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gae31e68660_0_14"/>
          <p:cNvSpPr txBox="1"/>
          <p:nvPr/>
        </p:nvSpPr>
        <p:spPr>
          <a:xfrm>
            <a:off x="528650" y="2188875"/>
            <a:ext cx="11458500" cy="4526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lnSpc>
                <a:spcPct val="115000"/>
              </a:lnSpc>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Construction of an efficient Image channel and Question channel by retaining the roots from the baseline model.</a:t>
            </a:r>
            <a:endParaRPr sz="2400">
              <a:solidFill>
                <a:srgbClr val="0000FF"/>
              </a:solidFill>
              <a:latin typeface="Trebuchet MS"/>
              <a:ea typeface="Trebuchet MS"/>
              <a:cs typeface="Trebuchet MS"/>
              <a:sym typeface="Trebuchet MS"/>
            </a:endParaRPr>
          </a:p>
          <a:p>
            <a:pPr indent="-381000" lvl="0" marL="457200" marR="0" rtl="0" algn="just">
              <a:lnSpc>
                <a:spcPct val="115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extLst>
                  <a:ext uri="http://customooxmlschemas.google.com/">
                    <go:slidesCustomData xmlns:go="http://customooxmlschemas.google.com/" textRoundtripDataId="6"/>
                  </a:ext>
                </a:extLst>
              </a:rPr>
              <a:t>Questions on smoothness and roughness</a:t>
            </a:r>
            <a:r>
              <a:rPr lang="en-US" sz="2400">
                <a:solidFill>
                  <a:srgbClr val="0000FF"/>
                </a:solidFill>
                <a:latin typeface="Trebuchet MS"/>
                <a:ea typeface="Trebuchet MS"/>
                <a:cs typeface="Trebuchet MS"/>
                <a:sym typeface="Trebuchet MS"/>
              </a:rPr>
              <a:t> of curves/plots .</a:t>
            </a:r>
            <a:endParaRPr sz="2400">
              <a:solidFill>
                <a:srgbClr val="0000FF"/>
              </a:solidFill>
              <a:latin typeface="Trebuchet MS"/>
              <a:ea typeface="Trebuchet MS"/>
              <a:cs typeface="Trebuchet MS"/>
              <a:sym typeface="Trebuchet MS"/>
            </a:endParaRPr>
          </a:p>
          <a:p>
            <a:pPr indent="-381000" lvl="0" marL="457200" marR="0" rtl="0" algn="just">
              <a:lnSpc>
                <a:spcPct val="115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Attempting to inculcate open ended queries and responses with respect to the input plot image.</a:t>
            </a:r>
            <a:endParaRPr sz="2400">
              <a:solidFill>
                <a:srgbClr val="0000FF"/>
              </a:solidFill>
              <a:latin typeface="Trebuchet MS"/>
              <a:ea typeface="Trebuchet MS"/>
              <a:cs typeface="Trebuchet MS"/>
              <a:sym typeface="Trebuchet MS"/>
            </a:endParaRPr>
          </a:p>
          <a:p>
            <a:pPr indent="-381000" lvl="0" marL="457200" rtl="0" algn="just">
              <a:lnSpc>
                <a:spcPct val="115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Might require text recognition modules(OCR) for graph annotations.</a:t>
            </a:r>
            <a:endParaRPr sz="2400">
              <a:solidFill>
                <a:srgbClr val="0000FF"/>
              </a:solidFill>
              <a:latin typeface="Trebuchet MS"/>
              <a:ea typeface="Trebuchet MS"/>
              <a:cs typeface="Trebuchet MS"/>
              <a:sym typeface="Trebuchet MS"/>
            </a:endParaRPr>
          </a:p>
          <a:p>
            <a:pPr indent="0" lvl="0" marL="4572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560"/>
              </a:spcBef>
              <a:spcAft>
                <a:spcPts val="0"/>
              </a:spcAft>
              <a:buNone/>
            </a:pPr>
            <a:r>
              <a:t/>
            </a:r>
            <a:endParaRPr sz="2800">
              <a:solidFill>
                <a:schemeClr val="dk1"/>
              </a:solidFill>
              <a:latin typeface="Trebuchet MS"/>
              <a:ea typeface="Trebuchet MS"/>
              <a:cs typeface="Trebuchet MS"/>
              <a:sym typeface="Trebuchet MS"/>
            </a:endParaRPr>
          </a:p>
        </p:txBody>
      </p:sp>
      <p:sp>
        <p:nvSpPr>
          <p:cNvPr id="137" name="Google Shape;137;gae31e68660_0_14"/>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CHALLENGES</a:t>
            </a:r>
            <a:r>
              <a:rPr lang="en-US" sz="2400">
                <a:solidFill>
                  <a:srgbClr val="FF0000"/>
                </a:solidFill>
                <a:latin typeface="Trebuchet MS"/>
                <a:ea typeface="Trebuchet MS"/>
                <a:cs typeface="Trebuchet MS"/>
                <a:sym typeface="Trebuchet MS"/>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5"/>
          <p:cNvSpPr txBox="1"/>
          <p:nvPr/>
        </p:nvSpPr>
        <p:spPr>
          <a:xfrm>
            <a:off x="371475" y="1746550"/>
            <a:ext cx="11573100" cy="5011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Statistical charts are an intuitive and simple way to represent data. Deep Learning focuses on emulating human intelligence to develop new models that can reason figures and understand relationships that are intuitive to humans. Therefore, it is useful to build a model that can reason visual data in statistical plots.</a:t>
            </a:r>
            <a:endParaRPr sz="2400">
              <a:solidFill>
                <a:srgbClr val="0000FF"/>
              </a:solidFill>
              <a:latin typeface="Trebuchet MS"/>
              <a:ea typeface="Trebuchet MS"/>
              <a:cs typeface="Trebuchet MS"/>
              <a:sym typeface="Trebuchet MS"/>
            </a:endParaRPr>
          </a:p>
          <a:p>
            <a:pPr indent="0" lvl="0" marL="45720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It becomes important to analyse digital images through the content of the image rather than the tags or metadata associated with it, to better describe the image, more so in the case of data visualisation charts.</a:t>
            </a:r>
            <a:endParaRPr sz="2400">
              <a:solidFill>
                <a:srgbClr val="0000FF"/>
              </a:solidFill>
              <a:latin typeface="Trebuchet MS"/>
              <a:ea typeface="Trebuchet MS"/>
              <a:cs typeface="Trebuchet MS"/>
              <a:sym typeface="Trebuchet MS"/>
            </a:endParaRPr>
          </a:p>
          <a:p>
            <a:pPr indent="0" lvl="0" marL="45720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45720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p:txBody>
      </p:sp>
      <p:sp>
        <p:nvSpPr>
          <p:cNvPr id="145" name="Google Shape;145;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APPLICATIONS/USE CASES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