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5" roundtripDataSignature="AMtx7mjvvbyyedZ9XQR8EF/Eo6Oc0GlG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E7FE6B-7C42-4E96-B600-81DAC3E320BB}">
  <a:tblStyle styleId="{2DE7FE6B-7C42-4E96-B600-81DAC3E320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6" name="Google Shape;86;p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2185142af_0_4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7" name="Google Shape;157;gc2185142af_0_4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3a0094a9f_0_4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6" name="Google Shape;166;gc3a0094a9f_0_4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4" name="Google Shape;174;p8: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2185142af_0_5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8" name="Google Shape;188;gc2185142af_0_5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28ff4997d_1_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6" name="Google Shape;196;gc28ff4997d_1_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2185142af_0_6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4" name="Google Shape;204;gc2185142af_0_6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2185142af_0_17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A critical assessment of the research that has been conducted on the topic.</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4 – 5 recently published research papers/products.</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Summarize the individual papers/products with as much detail as each deserves, depending up on its relative importance in the overall literature on the topic. </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Minimum 4 slides on each paper/product is required.</a:t>
            </a:r>
            <a:endParaRPr sz="1000">
              <a:latin typeface="Arial"/>
              <a:ea typeface="Arial"/>
              <a:cs typeface="Arial"/>
              <a:sym typeface="Arial"/>
            </a:endParaRPr>
          </a:p>
          <a:p>
            <a:pPr indent="-176212" lvl="1" marL="1077912"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The survey should be organized into categories.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Supporting and against the particular hypothesis.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Some alternative hypothesis. </a:t>
            </a:r>
            <a:endParaRPr sz="1000">
              <a:solidFill>
                <a:schemeClr val="hlink"/>
              </a:solidFill>
              <a:latin typeface="Trebuchet MS"/>
              <a:ea typeface="Trebuchet MS"/>
              <a:cs typeface="Trebuchet MS"/>
              <a:sym typeface="Trebuchet MS"/>
            </a:endParaRPr>
          </a:p>
          <a:p>
            <a:pPr indent="0" lvl="0" marL="0" rtl="0" algn="l">
              <a:lnSpc>
                <a:spcPct val="100000"/>
              </a:lnSpc>
              <a:spcBef>
                <a:spcPts val="360"/>
              </a:spcBef>
              <a:spcAft>
                <a:spcPts val="0"/>
              </a:spcAft>
              <a:buSzPts val="1400"/>
              <a:buNone/>
            </a:pPr>
            <a:r>
              <a:t/>
            </a:r>
            <a:endParaRPr sz="1000"/>
          </a:p>
        </p:txBody>
      </p:sp>
      <p:sp>
        <p:nvSpPr>
          <p:cNvPr id="212" name="Google Shape;212;gc2185142af_0_17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2185142af_0_18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0" name="Google Shape;220;gc2185142af_0_18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2185142af_0_19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8" name="Google Shape;228;gc2185142af_0_19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2185142af_0_19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7" name="Google Shape;237;gc2185142af_0_19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457200" rtl="0" algn="just">
              <a:spcBef>
                <a:spcPts val="480"/>
              </a:spcBef>
              <a:spcAft>
                <a:spcPts val="0"/>
              </a:spcAft>
              <a:buNone/>
            </a:pPr>
            <a:r>
              <a:rPr lang="en-US" sz="1000">
                <a:solidFill>
                  <a:srgbClr val="0033CC"/>
                </a:solidFill>
                <a:latin typeface="Trebuchet MS"/>
                <a:ea typeface="Trebuchet MS"/>
                <a:cs typeface="Trebuchet MS"/>
                <a:sym typeface="Trebuchet MS"/>
              </a:rPr>
              <a:t>Provide a basic introduction of the Project and also an overview of the scope it entails. </a:t>
            </a:r>
            <a:endParaRPr sz="1000"/>
          </a:p>
        </p:txBody>
      </p:sp>
      <p:sp>
        <p:nvSpPr>
          <p:cNvPr id="93" name="Google Shape;93;p2: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395f6b494_0_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5" name="Google Shape;245;gc395f6b494_0_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395f6b494_0_2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6" name="Google Shape;256;gc395f6b494_0_2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234f5ded3_0_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6" name="Google Shape;266;gc234f5ded3_0_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2185142af_0_21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A critical assessment of the research that has been conducted on the topic.</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4 – 5 recently published research papers/products.</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Summarize the individual papers/products with as much detail as each deserves, depending up on its relative importance in the overall literature on the topic. </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Minimum 4 slides on each paper/product is required.</a:t>
            </a:r>
            <a:endParaRPr sz="1000">
              <a:latin typeface="Arial"/>
              <a:ea typeface="Arial"/>
              <a:cs typeface="Arial"/>
              <a:sym typeface="Arial"/>
            </a:endParaRPr>
          </a:p>
          <a:p>
            <a:pPr indent="-176212" lvl="1" marL="1077912"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The survey should be organized into categories.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Supporting and against the particular hypothesis.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Some alternative hypothesis. </a:t>
            </a:r>
            <a:endParaRPr sz="1000">
              <a:solidFill>
                <a:schemeClr val="hlink"/>
              </a:solidFill>
              <a:latin typeface="Trebuchet MS"/>
              <a:ea typeface="Trebuchet MS"/>
              <a:cs typeface="Trebuchet MS"/>
              <a:sym typeface="Trebuchet MS"/>
            </a:endParaRPr>
          </a:p>
          <a:p>
            <a:pPr indent="0" lvl="0" marL="0" rtl="0" algn="l">
              <a:lnSpc>
                <a:spcPct val="100000"/>
              </a:lnSpc>
              <a:spcBef>
                <a:spcPts val="360"/>
              </a:spcBef>
              <a:spcAft>
                <a:spcPts val="0"/>
              </a:spcAft>
              <a:buSzPts val="1400"/>
              <a:buNone/>
            </a:pPr>
            <a:r>
              <a:t/>
            </a:r>
            <a:endParaRPr sz="1000"/>
          </a:p>
        </p:txBody>
      </p:sp>
      <p:sp>
        <p:nvSpPr>
          <p:cNvPr id="274" name="Google Shape;274;gc2185142af_0_21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2185142af_0_22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2" name="Google Shape;282;gc2185142af_0_22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22397c51b_0_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0" name="Google Shape;290;gc22397c51b_0_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2185142af_0_23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8" name="Google Shape;298;gc2185142af_0_233: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2185142af_0_24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6" name="Google Shape;306;gc2185142af_0_240: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2185142af_0_24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A critical assessment of the research that has been conducted on the topic.</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4 – 5 recently published research papers/products.</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Summarize the individual papers/products with as much detail as each deserves, depending up on its relative importance in the overall literature on the topic. </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Minimum 4 slides on each paper/product is required.</a:t>
            </a:r>
            <a:endParaRPr sz="1000">
              <a:latin typeface="Arial"/>
              <a:ea typeface="Arial"/>
              <a:cs typeface="Arial"/>
              <a:sym typeface="Arial"/>
            </a:endParaRPr>
          </a:p>
          <a:p>
            <a:pPr indent="-176212" lvl="1" marL="1077912"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The survey should be organized into categories.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Supporting and against the particular hypothesis.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Some alternative hypothesis. </a:t>
            </a:r>
            <a:endParaRPr sz="1000">
              <a:solidFill>
                <a:schemeClr val="hlink"/>
              </a:solidFill>
              <a:latin typeface="Trebuchet MS"/>
              <a:ea typeface="Trebuchet MS"/>
              <a:cs typeface="Trebuchet MS"/>
              <a:sym typeface="Trebuchet MS"/>
            </a:endParaRPr>
          </a:p>
          <a:p>
            <a:pPr indent="0" lvl="0" marL="0" rtl="0" algn="l">
              <a:lnSpc>
                <a:spcPct val="100000"/>
              </a:lnSpc>
              <a:spcBef>
                <a:spcPts val="360"/>
              </a:spcBef>
              <a:spcAft>
                <a:spcPts val="0"/>
              </a:spcAft>
              <a:buSzPts val="1400"/>
              <a:buNone/>
            </a:pPr>
            <a:r>
              <a:t/>
            </a:r>
            <a:endParaRPr sz="1000"/>
          </a:p>
        </p:txBody>
      </p:sp>
      <p:sp>
        <p:nvSpPr>
          <p:cNvPr id="314" name="Google Shape;314;gc2185142af_0_24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2185142af_0_25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2" name="Google Shape;322;gc2185142af_0_254: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76199" lvl="0" marL="355591" rtl="0" algn="just">
              <a:spcBef>
                <a:spcPts val="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Provide the suggestions and remarks given by the panel members. </a:t>
            </a:r>
            <a:endParaRPr sz="1000">
              <a:solidFill>
                <a:schemeClr val="hlink"/>
              </a:solidFill>
              <a:latin typeface="Trebuchet MS"/>
              <a:ea typeface="Trebuchet MS"/>
              <a:cs typeface="Trebuchet MS"/>
              <a:sym typeface="Trebuchet MS"/>
            </a:endParaRPr>
          </a:p>
          <a:p>
            <a:pPr indent="76199" lvl="0" marL="3555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Mention the feasibility on the same showing the progress.</a:t>
            </a:r>
            <a:endParaRPr sz="1000"/>
          </a:p>
        </p:txBody>
      </p:sp>
      <p:sp>
        <p:nvSpPr>
          <p:cNvPr id="101" name="Google Shape;101;p3: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2215b0918_0_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1" name="Google Shape;331;gc2215b0918_0_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2185142af_0_26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9" name="Google Shape;349;gc2185142af_0_261: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2185142af_0_26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0" name="Google Shape;360;gc2185142af_0_268: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2215b0918_0_3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9" name="Google Shape;369;gc2215b0918_0_37: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2185142af_0_27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9" name="Google Shape;379;gc2185142af_0_275: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2185142af_0_4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63500" lvl="0" marL="0" rtl="0" algn="just">
              <a:spcBef>
                <a:spcPts val="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A conclusion should then state clearly the main conclusions of the review and give a clear explanation of their importance and relevance.</a:t>
            </a:r>
            <a:endParaRPr sz="1000">
              <a:latin typeface="Arial"/>
              <a:ea typeface="Arial"/>
              <a:cs typeface="Arial"/>
              <a:sym typeface="Arial"/>
            </a:endParaRPr>
          </a:p>
          <a:p>
            <a:pPr indent="0" lvl="0" marL="0" rtl="0" algn="just">
              <a:spcBef>
                <a:spcPts val="0"/>
              </a:spcBef>
              <a:spcAft>
                <a:spcPts val="0"/>
              </a:spcAft>
              <a:buClr>
                <a:schemeClr val="dk1"/>
              </a:buClr>
              <a:buSzPts val="2400"/>
              <a:buFont typeface="Noto Sans Symbols"/>
              <a:buNone/>
            </a:pPr>
            <a:r>
              <a:t/>
            </a:r>
            <a:endParaRPr sz="1000">
              <a:solidFill>
                <a:schemeClr val="hlink"/>
              </a:solidFill>
              <a:latin typeface="Trebuchet MS"/>
              <a:ea typeface="Trebuchet MS"/>
              <a:cs typeface="Trebuchet MS"/>
              <a:sym typeface="Trebuchet MS"/>
            </a:endParaRPr>
          </a:p>
          <a:p>
            <a:pPr indent="-63500" lvl="0" marL="0" rtl="0" algn="just">
              <a:spcBef>
                <a:spcPts val="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Give a glimpse of the proposed methodology.</a:t>
            </a:r>
            <a:endParaRPr sz="1000">
              <a:latin typeface="Arial"/>
              <a:ea typeface="Arial"/>
              <a:cs typeface="Arial"/>
              <a:sym typeface="Arial"/>
            </a:endParaRPr>
          </a:p>
          <a:p>
            <a:pPr indent="-63500" lvl="0" marL="0" rtl="0" algn="l">
              <a:spcBef>
                <a:spcPts val="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The strengths or weaknesses in the methods of the studies reviewed should be highlighted.   </a:t>
            </a:r>
            <a:endParaRPr sz="1000">
              <a:latin typeface="Arial"/>
              <a:ea typeface="Arial"/>
              <a:cs typeface="Arial"/>
              <a:sym typeface="Arial"/>
            </a:endParaRPr>
          </a:p>
          <a:p>
            <a:pPr indent="0" lvl="0" marL="0" rtl="0" algn="l">
              <a:spcBef>
                <a:spcPts val="0"/>
              </a:spcBef>
              <a:spcAft>
                <a:spcPts val="0"/>
              </a:spcAft>
              <a:buClr>
                <a:schemeClr val="dk1"/>
              </a:buClr>
              <a:buSzPts val="2400"/>
              <a:buFont typeface="Noto Sans Symbols"/>
              <a:buNone/>
            </a:pPr>
            <a:r>
              <a:t/>
            </a:r>
            <a:endParaRPr sz="1000">
              <a:solidFill>
                <a:schemeClr val="hlink"/>
              </a:solidFill>
              <a:latin typeface="Trebuchet MS"/>
              <a:ea typeface="Trebuchet MS"/>
              <a:cs typeface="Trebuchet MS"/>
              <a:sym typeface="Trebuchet MS"/>
            </a:endParaRPr>
          </a:p>
          <a:p>
            <a:pPr indent="-63500" lvl="0" marL="0" rtl="0" algn="l">
              <a:spcBef>
                <a:spcPts val="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Include the relevant similarities and differences between papers/products.</a:t>
            </a:r>
            <a:endParaRPr sz="1000"/>
          </a:p>
        </p:txBody>
      </p:sp>
      <p:sp>
        <p:nvSpPr>
          <p:cNvPr id="388" name="Google Shape;388;gc2185142af_0_42: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12700" lvl="0" marL="342891" rtl="0" algn="just">
              <a:spcBef>
                <a:spcPts val="480"/>
              </a:spcBef>
              <a:spcAft>
                <a:spcPts val="0"/>
              </a:spcAft>
              <a:buClr>
                <a:schemeClr val="dk1"/>
              </a:buClr>
              <a:buFont typeface="Arial"/>
              <a:buNone/>
            </a:pPr>
            <a:r>
              <a:rPr lang="en-US" sz="1000">
                <a:solidFill>
                  <a:schemeClr val="hlink"/>
                </a:solidFill>
                <a:latin typeface="Trebuchet MS"/>
                <a:ea typeface="Trebuchet MS"/>
                <a:cs typeface="Trebuchet MS"/>
                <a:sym typeface="Trebuchet MS"/>
              </a:rPr>
              <a:t>Provide any other information you wish to add on.</a:t>
            </a:r>
            <a:endParaRPr sz="1000">
              <a:solidFill>
                <a:schemeClr val="hlink"/>
              </a:solidFill>
              <a:latin typeface="Trebuchet MS"/>
              <a:ea typeface="Trebuchet MS"/>
              <a:cs typeface="Trebuchet MS"/>
              <a:sym typeface="Trebuchet MS"/>
            </a:endParaRPr>
          </a:p>
          <a:p>
            <a:pPr indent="12700" lvl="0" marL="342891" rtl="0" algn="just">
              <a:spcBef>
                <a:spcPts val="480"/>
              </a:spcBef>
              <a:spcAft>
                <a:spcPts val="0"/>
              </a:spcAft>
              <a:buNone/>
            </a:pPr>
            <a:r>
              <a:rPr lang="en-US" sz="1000">
                <a:solidFill>
                  <a:schemeClr val="hlink"/>
                </a:solidFill>
                <a:latin typeface="Trebuchet MS"/>
                <a:ea typeface="Trebuchet MS"/>
                <a:cs typeface="Trebuchet MS"/>
                <a:sym typeface="Trebuchet MS"/>
              </a:rPr>
              <a:t>Note: Changes can be made in the template, with the consent of the guide for inclusion of any other information.</a:t>
            </a:r>
            <a:endParaRPr sz="1000"/>
          </a:p>
        </p:txBody>
      </p:sp>
      <p:sp>
        <p:nvSpPr>
          <p:cNvPr id="396" name="Google Shape;396;p9: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12700" lvl="0" marL="342900" rtl="0" algn="just">
              <a:spcBef>
                <a:spcPts val="480"/>
              </a:spcBef>
              <a:spcAft>
                <a:spcPts val="0"/>
              </a:spcAft>
              <a:buClr>
                <a:schemeClr val="dk1"/>
              </a:buClr>
              <a:buFont typeface="Arial"/>
              <a:buNone/>
            </a:pPr>
            <a:r>
              <a:rPr lang="en-US" sz="1000">
                <a:solidFill>
                  <a:schemeClr val="hlink"/>
                </a:solidFill>
                <a:latin typeface="Trebuchet MS"/>
                <a:ea typeface="Trebuchet MS"/>
                <a:cs typeface="Trebuchet MS"/>
                <a:sym typeface="Trebuchet MS"/>
              </a:rPr>
              <a:t>Provide references pertaining to your research according to IEEE format.</a:t>
            </a:r>
            <a:endParaRPr sz="1000">
              <a:latin typeface="Arial"/>
              <a:ea typeface="Arial"/>
              <a:cs typeface="Arial"/>
              <a:sym typeface="Arial"/>
            </a:endParaRPr>
          </a:p>
          <a:p>
            <a:pPr indent="12700" lvl="0" marL="342900" rtl="0" algn="just">
              <a:spcBef>
                <a:spcPts val="480"/>
              </a:spcBef>
              <a:spcAft>
                <a:spcPts val="0"/>
              </a:spcAft>
              <a:buClr>
                <a:schemeClr val="dk1"/>
              </a:buClr>
              <a:buFont typeface="Arial"/>
              <a:buNone/>
            </a:pPr>
            <a:r>
              <a:t/>
            </a:r>
            <a:endParaRPr sz="1000">
              <a:solidFill>
                <a:schemeClr val="hlink"/>
              </a:solidFill>
              <a:latin typeface="Trebuchet MS"/>
              <a:ea typeface="Trebuchet MS"/>
              <a:cs typeface="Trebuchet MS"/>
              <a:sym typeface="Trebuchet MS"/>
            </a:endParaRPr>
          </a:p>
          <a:p>
            <a:pPr indent="12700" lvl="0" marL="342900" rtl="0" algn="just">
              <a:spcBef>
                <a:spcPts val="480"/>
              </a:spcBef>
              <a:spcAft>
                <a:spcPts val="0"/>
              </a:spcAft>
              <a:buClr>
                <a:schemeClr val="dk1"/>
              </a:buClr>
              <a:buFont typeface="Arial"/>
              <a:buNone/>
            </a:pPr>
            <a:r>
              <a:rPr lang="en-US" sz="1000">
                <a:solidFill>
                  <a:schemeClr val="hlink"/>
                </a:solidFill>
                <a:latin typeface="Trebuchet MS"/>
                <a:ea typeface="Trebuchet MS"/>
                <a:cs typeface="Trebuchet MS"/>
                <a:sym typeface="Trebuchet MS"/>
              </a:rPr>
              <a:t>Example:</a:t>
            </a:r>
            <a:endParaRPr sz="1000">
              <a:latin typeface="Arial"/>
              <a:ea typeface="Arial"/>
              <a:cs typeface="Arial"/>
              <a:sym typeface="Arial"/>
            </a:endParaRPr>
          </a:p>
          <a:p>
            <a:pPr indent="12700" lvl="0" marL="342900" rtl="0" algn="just">
              <a:spcBef>
                <a:spcPts val="480"/>
              </a:spcBef>
              <a:spcAft>
                <a:spcPts val="0"/>
              </a:spcAft>
              <a:buClr>
                <a:schemeClr val="dk1"/>
              </a:buClr>
              <a:buFont typeface="Arial"/>
              <a:buNone/>
            </a:pPr>
            <a:r>
              <a:rPr lang="en-US" sz="1000">
                <a:solidFill>
                  <a:srgbClr val="ED7D31"/>
                </a:solidFill>
                <a:latin typeface="Trebuchet MS"/>
                <a:ea typeface="Trebuchet MS"/>
                <a:cs typeface="Trebuchet MS"/>
                <a:sym typeface="Trebuchet MS"/>
              </a:rPr>
              <a:t>G. Eason, B. Noble, and I. N. Sneddon, “On certain integrals of Lipschitz-Hankel type involving products of Bessel functions,” Phil. Trans. Roy. Soc. London, vol. A247, pp. 529–551, April 1955. (references)</a:t>
            </a:r>
            <a:endParaRPr sz="1000">
              <a:latin typeface="Arial"/>
              <a:ea typeface="Arial"/>
              <a:cs typeface="Arial"/>
              <a:sym typeface="Arial"/>
            </a:endParaRPr>
          </a:p>
          <a:p>
            <a:pPr indent="0" lvl="0" marL="0" rtl="0" algn="l">
              <a:lnSpc>
                <a:spcPct val="100000"/>
              </a:lnSpc>
              <a:spcBef>
                <a:spcPts val="360"/>
              </a:spcBef>
              <a:spcAft>
                <a:spcPts val="0"/>
              </a:spcAft>
              <a:buSzPts val="1400"/>
              <a:buNone/>
            </a:pPr>
            <a:r>
              <a:t/>
            </a:r>
            <a:endParaRPr sz="1000"/>
          </a:p>
        </p:txBody>
      </p:sp>
      <p:sp>
        <p:nvSpPr>
          <p:cNvPr id="404" name="Google Shape;404;p11: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2" name="Google Shape;412;p12: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Describe the issues such as legal implications, usage limitations, specific software/hardware requirements etc under dependencies. </a:t>
            </a:r>
            <a:endParaRPr sz="1000">
              <a:solidFill>
                <a:srgbClr val="0033CC"/>
              </a:solidFill>
              <a:latin typeface="Trebuchet MS"/>
              <a:ea typeface="Trebuchet MS"/>
              <a:cs typeface="Trebuchet MS"/>
              <a:sym typeface="Trebuchet MS"/>
            </a:endParaRPr>
          </a:p>
          <a:p>
            <a:pPr indent="0" lvl="0" marL="0" rtl="0" algn="just">
              <a:spcBef>
                <a:spcPts val="480"/>
              </a:spcBef>
              <a:spcAft>
                <a:spcPts val="0"/>
              </a:spcAft>
              <a:buClr>
                <a:schemeClr val="dk1"/>
              </a:buClr>
              <a:buFont typeface="Arial"/>
              <a:buNone/>
            </a:pPr>
            <a:r>
              <a:rPr lang="en-US" sz="1000">
                <a:solidFill>
                  <a:srgbClr val="0033CC"/>
                </a:solidFill>
                <a:latin typeface="Trebuchet MS"/>
                <a:ea typeface="Trebuchet MS"/>
                <a:cs typeface="Trebuchet MS"/>
                <a:sym typeface="Trebuchet MS"/>
              </a:rPr>
              <a:t>Describe the assumptions made in your project/problem statement.</a:t>
            </a:r>
            <a:endParaRPr sz="1000">
              <a:solidFill>
                <a:srgbClr val="0033CC"/>
              </a:solidFill>
              <a:latin typeface="Trebuchet MS"/>
              <a:ea typeface="Trebuchet MS"/>
              <a:cs typeface="Trebuchet MS"/>
              <a:sym typeface="Trebuchet MS"/>
            </a:endParaRPr>
          </a:p>
          <a:p>
            <a:pPr indent="0" lvl="0" marL="0" rtl="0" algn="just">
              <a:spcBef>
                <a:spcPts val="480"/>
              </a:spcBef>
              <a:spcAft>
                <a:spcPts val="0"/>
              </a:spcAft>
              <a:buNone/>
            </a:pPr>
            <a:r>
              <a:rPr lang="en-US" sz="1000">
                <a:solidFill>
                  <a:srgbClr val="0033CC"/>
                </a:solidFill>
                <a:latin typeface="Trebuchet MS"/>
                <a:ea typeface="Trebuchet MS"/>
                <a:cs typeface="Trebuchet MS"/>
                <a:sym typeface="Trebuchet MS"/>
              </a:rPr>
              <a:t>Talk about the risks that could pose obstacle to your final project delivery(technology failure or hardware failure threats or version compatibility problems). </a:t>
            </a:r>
            <a:endParaRPr sz="1000"/>
          </a:p>
        </p:txBody>
      </p:sp>
      <p:sp>
        <p:nvSpPr>
          <p:cNvPr id="109" name="Google Shape;109;p4: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 name="Google Shape;117;p5: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 name="Google Shape;125;p6: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3c0fdc888_4_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3" name="Google Shape;133;gc3c0fdc888_4_6: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A critical assessment of the research that has been conducted on the topic.</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4 – 5 recently published research papers/products.</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Summarize the individual papers/products with as much detail as each deserves, depending up on its relative importance in the overall literature on the topic. </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Minimum 4 slides on each paper/product is required.</a:t>
            </a:r>
            <a:endParaRPr sz="1000">
              <a:latin typeface="Arial"/>
              <a:ea typeface="Arial"/>
              <a:cs typeface="Arial"/>
              <a:sym typeface="Arial"/>
            </a:endParaRPr>
          </a:p>
          <a:p>
            <a:pPr indent="-176212" lvl="1" marL="1077912"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The survey should be organized into categories.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Supporting and against the particular hypothesis.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Some alternative hypothesis. </a:t>
            </a:r>
            <a:endParaRPr sz="1000">
              <a:solidFill>
                <a:schemeClr val="hlink"/>
              </a:solidFill>
              <a:latin typeface="Trebuchet MS"/>
              <a:ea typeface="Trebuchet MS"/>
              <a:cs typeface="Trebuchet MS"/>
              <a:sym typeface="Trebuchet MS"/>
            </a:endParaRPr>
          </a:p>
          <a:p>
            <a:pPr indent="0" lvl="0" marL="0" rtl="0" algn="l">
              <a:lnSpc>
                <a:spcPct val="100000"/>
              </a:lnSpc>
              <a:spcBef>
                <a:spcPts val="360"/>
              </a:spcBef>
              <a:spcAft>
                <a:spcPts val="0"/>
              </a:spcAft>
              <a:buSzPts val="1400"/>
              <a:buNone/>
            </a:pPr>
            <a:r>
              <a:t/>
            </a:r>
            <a:endParaRPr sz="1000"/>
          </a:p>
        </p:txBody>
      </p:sp>
      <p:sp>
        <p:nvSpPr>
          <p:cNvPr id="141" name="Google Shape;141;p7:notes"/>
          <p:cNvSpPr/>
          <p:nvPr>
            <p:ph idx="2" type="sldImg"/>
          </p:nvPr>
        </p:nvSpPr>
        <p:spPr>
          <a:xfrm>
            <a:off x="107950" y="739775"/>
            <a:ext cx="6583363"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2185142af_0_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A critical assessment of the research that has been conducted on the topic.</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4 – 5 recently published research papers/products.</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Summarize the individual papers/products with as much detail as each deserves, depending up on its relative importance in the overall literature on the topic. </a:t>
            </a:r>
            <a:endParaRPr sz="1000">
              <a:latin typeface="Arial"/>
              <a:ea typeface="Arial"/>
              <a:cs typeface="Arial"/>
              <a:sym typeface="Arial"/>
            </a:endParaRPr>
          </a:p>
          <a:p>
            <a:pPr indent="-254000" lvl="0" marL="685791"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Minimum 4 slides on each paper/product is required.</a:t>
            </a:r>
            <a:endParaRPr sz="1000">
              <a:latin typeface="Arial"/>
              <a:ea typeface="Arial"/>
              <a:cs typeface="Arial"/>
              <a:sym typeface="Arial"/>
            </a:endParaRPr>
          </a:p>
          <a:p>
            <a:pPr indent="-176212" lvl="1" marL="1077912" rtl="0" algn="just">
              <a:spcBef>
                <a:spcPts val="480"/>
              </a:spcBef>
              <a:spcAft>
                <a:spcPts val="0"/>
              </a:spcAft>
              <a:buClr>
                <a:schemeClr val="hlink"/>
              </a:buClr>
              <a:buSzPts val="1000"/>
              <a:buFont typeface="Noto Sans Symbols"/>
              <a:buChar char="▪"/>
            </a:pPr>
            <a:r>
              <a:rPr lang="en-US" sz="1000">
                <a:solidFill>
                  <a:schemeClr val="hlink"/>
                </a:solidFill>
                <a:latin typeface="Trebuchet MS"/>
                <a:ea typeface="Trebuchet MS"/>
                <a:cs typeface="Trebuchet MS"/>
                <a:sym typeface="Trebuchet MS"/>
              </a:rPr>
              <a:t>The survey should be organized into categories.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Supporting and against the particular hypothesis.</a:t>
            </a:r>
            <a:endParaRPr sz="1000">
              <a:latin typeface="Arial"/>
              <a:ea typeface="Arial"/>
              <a:cs typeface="Arial"/>
              <a:sym typeface="Arial"/>
            </a:endParaRPr>
          </a:p>
          <a:p>
            <a:pPr indent="-368300" lvl="1" marL="1270000" rtl="0" algn="just">
              <a:spcBef>
                <a:spcPts val="480"/>
              </a:spcBef>
              <a:spcAft>
                <a:spcPts val="0"/>
              </a:spcAft>
              <a:buClr>
                <a:schemeClr val="hlink"/>
              </a:buClr>
              <a:buSzPts val="1000"/>
              <a:buFont typeface="Trebuchet MS"/>
              <a:buAutoNum type="alphaLcParenR"/>
            </a:pPr>
            <a:r>
              <a:rPr lang="en-US" sz="1000">
                <a:solidFill>
                  <a:schemeClr val="hlink"/>
                </a:solidFill>
                <a:latin typeface="Trebuchet MS"/>
                <a:ea typeface="Trebuchet MS"/>
                <a:cs typeface="Trebuchet MS"/>
                <a:sym typeface="Trebuchet MS"/>
              </a:rPr>
              <a:t>Some alternative hypothesis. </a:t>
            </a:r>
            <a:endParaRPr sz="1000">
              <a:solidFill>
                <a:schemeClr val="hlink"/>
              </a:solidFill>
              <a:latin typeface="Trebuchet MS"/>
              <a:ea typeface="Trebuchet MS"/>
              <a:cs typeface="Trebuchet MS"/>
              <a:sym typeface="Trebuchet MS"/>
            </a:endParaRPr>
          </a:p>
          <a:p>
            <a:pPr indent="0" lvl="0" marL="0" rtl="0" algn="l">
              <a:lnSpc>
                <a:spcPct val="100000"/>
              </a:lnSpc>
              <a:spcBef>
                <a:spcPts val="360"/>
              </a:spcBef>
              <a:spcAft>
                <a:spcPts val="0"/>
              </a:spcAft>
              <a:buSzPts val="1400"/>
              <a:buNone/>
            </a:pPr>
            <a:r>
              <a:t/>
            </a:r>
            <a:endParaRPr sz="1000"/>
          </a:p>
        </p:txBody>
      </p:sp>
      <p:sp>
        <p:nvSpPr>
          <p:cNvPr id="149" name="Google Shape;149;gc2185142af_0_9:notes"/>
          <p:cNvSpPr/>
          <p:nvPr>
            <p:ph idx="2" type="sldImg"/>
          </p:nvPr>
        </p:nvSpPr>
        <p:spPr>
          <a:xfrm>
            <a:off x="107950" y="739775"/>
            <a:ext cx="65835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hyperlink" Target="https://arxiv.org/pdf/1806.0465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hyperlink" Target="https://arxiv.org/pdf/1911.09375.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hyperlink" Target="https://arxiv.org/pdf/1909.00997.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8.jpg"/><Relationship Id="rId5" Type="http://schemas.openxmlformats.org/officeDocument/2006/relationships/image" Target="../media/image13.jpg"/><Relationship Id="rId6"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hyperlink" Target="https://github.com/dhkim16/VisQA-release" TargetMode="External"/><Relationship Id="rId10" Type="http://schemas.openxmlformats.org/officeDocument/2006/relationships/hyperlink" Target="https://github.com/xeniaqian94/DVQA" TargetMode="External"/><Relationship Id="rId9" Type="http://schemas.openxmlformats.org/officeDocument/2006/relationships/hyperlink" Target="https://github.com/kushalkafle/DVQA_dataset" TargetMode="External"/><Relationship Id="rId5" Type="http://schemas.openxmlformats.org/officeDocument/2006/relationships/hyperlink" Target="https://github.com/vmichals/FigureQA-baseline" TargetMode="External"/><Relationship Id="rId6" Type="http://schemas.openxmlformats.org/officeDocument/2006/relationships/hyperlink" Target="https://github.com/Maluuba/FigureQA" TargetMode="External"/><Relationship Id="rId7" Type="http://schemas.openxmlformats.org/officeDocument/2006/relationships/hyperlink" Target="https://github.com/Maluuba/FigureQA/releases/tag/v0.1.0" TargetMode="External"/><Relationship Id="rId8" Type="http://schemas.openxmlformats.org/officeDocument/2006/relationships/hyperlink" Target="https://github.com/NiteshMethani/PlotQ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s://dl.acm.org/doi/pdf/10.1145/3313831.337646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1935400" y="4261894"/>
            <a:ext cx="8458200" cy="205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33CC"/>
                </a:solidFill>
                <a:latin typeface="Trebuchet MS"/>
                <a:ea typeface="Trebuchet MS"/>
                <a:cs typeface="Trebuchet MS"/>
                <a:sym typeface="Trebuchet MS"/>
              </a:rPr>
              <a:t>Project Title     : Visual Question Answering on Statistical Plots </a:t>
            </a:r>
            <a:endParaRPr b="0" i="0" sz="20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33CC"/>
                </a:solidFill>
                <a:latin typeface="Trebuchet MS"/>
                <a:ea typeface="Trebuchet MS"/>
                <a:cs typeface="Trebuchet MS"/>
                <a:sym typeface="Trebuchet MS"/>
              </a:rPr>
              <a:t>Project ID 		: </a:t>
            </a:r>
            <a:r>
              <a:rPr lang="en-US" sz="2000">
                <a:solidFill>
                  <a:srgbClr val="0033CC"/>
                </a:solidFill>
                <a:latin typeface="Trebuchet MS"/>
                <a:ea typeface="Trebuchet MS"/>
                <a:cs typeface="Trebuchet MS"/>
                <a:sym typeface="Trebuchet MS"/>
              </a:rPr>
              <a:t>PW22MHR02</a:t>
            </a:r>
            <a:endParaRPr b="0" i="0" sz="20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33CC"/>
                </a:solidFill>
                <a:latin typeface="Trebuchet MS"/>
                <a:ea typeface="Trebuchet MS"/>
                <a:cs typeface="Trebuchet MS"/>
                <a:sym typeface="Trebuchet MS"/>
              </a:rPr>
              <a:t>Project Guide	: </a:t>
            </a:r>
            <a:r>
              <a:rPr lang="en-US" sz="2000">
                <a:solidFill>
                  <a:srgbClr val="0033CC"/>
                </a:solidFill>
                <a:latin typeface="Trebuchet MS"/>
                <a:ea typeface="Trebuchet MS"/>
                <a:cs typeface="Trebuchet MS"/>
                <a:sym typeface="Trebuchet MS"/>
              </a:rPr>
              <a:t>Dr. Mamatha H.R.</a:t>
            </a:r>
            <a:r>
              <a:rPr b="0" i="0" lang="en-US" sz="2000" u="none" cap="none" strike="noStrike">
                <a:solidFill>
                  <a:srgbClr val="0033CC"/>
                </a:solidFill>
                <a:latin typeface="Trebuchet MS"/>
                <a:ea typeface="Trebuchet MS"/>
                <a:cs typeface="Trebuchet MS"/>
                <a:sym typeface="Trebuchet MS"/>
              </a:rPr>
              <a:t>            </a:t>
            </a:r>
            <a:endParaRPr b="0" i="0" sz="20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000" u="none" cap="none" strike="noStrike">
                <a:solidFill>
                  <a:srgbClr val="0033CC"/>
                </a:solidFill>
                <a:latin typeface="Trebuchet MS"/>
                <a:ea typeface="Trebuchet MS"/>
                <a:cs typeface="Trebuchet MS"/>
                <a:sym typeface="Trebuchet MS"/>
              </a:rPr>
              <a:t>Project Team 	: Sneha Jayaraman 	PES1201802825</a:t>
            </a:r>
            <a:endParaRPr b="0" i="0" sz="2000" u="none" cap="none" strike="noStrike">
              <a:solidFill>
                <a:srgbClr val="0033CC"/>
              </a:solidFill>
              <a:latin typeface="Trebuchet MS"/>
              <a:ea typeface="Trebuchet MS"/>
              <a:cs typeface="Trebuchet MS"/>
              <a:sym typeface="Trebuchet MS"/>
            </a:endParaRPr>
          </a:p>
          <a:p>
            <a:pPr indent="0" lvl="0" marL="1828800" marR="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a:t>
            </a:r>
            <a:r>
              <a:rPr b="0" i="0" lang="en-US" sz="2000" u="none" cap="none" strike="noStrike">
                <a:solidFill>
                  <a:srgbClr val="0033CC"/>
                </a:solidFill>
                <a:latin typeface="Trebuchet MS"/>
                <a:ea typeface="Trebuchet MS"/>
                <a:cs typeface="Trebuchet MS"/>
                <a:sym typeface="Trebuchet MS"/>
              </a:rPr>
              <a:t>Sooryanath I T 	PES1201802827</a:t>
            </a:r>
            <a:endParaRPr b="0" i="0" sz="2000" u="none" cap="none" strike="noStrike">
              <a:solidFill>
                <a:srgbClr val="0033CC"/>
              </a:solidFill>
              <a:latin typeface="Trebuchet MS"/>
              <a:ea typeface="Trebuchet MS"/>
              <a:cs typeface="Trebuchet MS"/>
              <a:sym typeface="Trebuchet MS"/>
            </a:endParaRPr>
          </a:p>
          <a:p>
            <a:pPr indent="0" lvl="0" marL="1828800" marR="0" rtl="0" algn="l">
              <a:spcBef>
                <a:spcPts val="0"/>
              </a:spcBef>
              <a:spcAft>
                <a:spcPts val="0"/>
              </a:spcAft>
              <a:buClr>
                <a:schemeClr val="dk1"/>
              </a:buClr>
              <a:buSzPts val="1100"/>
              <a:buFont typeface="Arial"/>
              <a:buNone/>
            </a:pPr>
            <a:r>
              <a:rPr lang="en-US" sz="2000">
                <a:solidFill>
                  <a:srgbClr val="0033CC"/>
                </a:solidFill>
                <a:latin typeface="Trebuchet MS"/>
                <a:ea typeface="Trebuchet MS"/>
                <a:cs typeface="Trebuchet MS"/>
                <a:sym typeface="Trebuchet MS"/>
              </a:rPr>
              <a:t>  </a:t>
            </a:r>
            <a:r>
              <a:rPr b="0" i="0" lang="en-US" sz="2000" u="none" cap="none" strike="noStrike">
                <a:solidFill>
                  <a:srgbClr val="0033CC"/>
                </a:solidFill>
                <a:latin typeface="Trebuchet MS"/>
                <a:ea typeface="Trebuchet MS"/>
                <a:cs typeface="Trebuchet MS"/>
                <a:sym typeface="Trebuchet MS"/>
              </a:rPr>
              <a:t>Himanshu Jain 	PES1201802828</a:t>
            </a:r>
            <a:endParaRPr b="0" i="0" sz="20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0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000" u="none" cap="none" strike="noStrike">
              <a:solidFill>
                <a:srgbClr val="0033CC"/>
              </a:solidFill>
              <a:latin typeface="Trebuchet MS"/>
              <a:ea typeface="Trebuchet MS"/>
              <a:cs typeface="Trebuchet MS"/>
              <a:sym typeface="Trebuchet MS"/>
            </a:endParaRPr>
          </a:p>
        </p:txBody>
      </p:sp>
      <p:pic>
        <p:nvPicPr>
          <p:cNvPr id="89" name="Google Shape;89;p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90" name="Google Shape;90;p1"/>
          <p:cNvSpPr/>
          <p:nvPr/>
        </p:nvSpPr>
        <p:spPr>
          <a:xfrm>
            <a:off x="2057400" y="1600201"/>
            <a:ext cx="7924800"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UE18CS390A – Capstone Project Phase – 1</a:t>
            </a:r>
            <a:endParaRPr/>
          </a:p>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 </a:t>
            </a:r>
            <a:endParaRPr/>
          </a:p>
          <a:p>
            <a:pPr indent="0" lvl="0" marL="0"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Project Progress Review #2</a:t>
            </a:r>
            <a:endParaRPr/>
          </a:p>
          <a:p>
            <a:pPr indent="0" lvl="0" marL="0"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(Project Requirements Specification and Literature Survey)</a:t>
            </a:r>
            <a:endParaRPr b="0" i="0" sz="24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c2185142af_0_4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0" name="Google Shape;160;gc2185142af_0_4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Dataset</a:t>
            </a:r>
            <a:endParaRPr/>
          </a:p>
        </p:txBody>
      </p:sp>
      <p:pic>
        <p:nvPicPr>
          <p:cNvPr id="161" name="Google Shape;161;gc2185142af_0_49"/>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pic>
        <p:nvPicPr>
          <p:cNvPr id="162" name="Google Shape;162;gc2185142af_0_49"/>
          <p:cNvPicPr preferRelativeResize="0"/>
          <p:nvPr/>
        </p:nvPicPr>
        <p:blipFill>
          <a:blip r:embed="rId4">
            <a:alphaModFix/>
          </a:blip>
          <a:stretch>
            <a:fillRect/>
          </a:stretch>
        </p:blipFill>
        <p:spPr>
          <a:xfrm>
            <a:off x="233800" y="2747189"/>
            <a:ext cx="6096001" cy="3122598"/>
          </a:xfrm>
          <a:prstGeom prst="rect">
            <a:avLst/>
          </a:prstGeom>
          <a:noFill/>
          <a:ln>
            <a:noFill/>
          </a:ln>
        </p:spPr>
      </p:pic>
      <p:pic>
        <p:nvPicPr>
          <p:cNvPr id="163" name="Google Shape;163;gc2185142af_0_49"/>
          <p:cNvPicPr preferRelativeResize="0"/>
          <p:nvPr/>
        </p:nvPicPr>
        <p:blipFill>
          <a:blip r:embed="rId5">
            <a:alphaModFix/>
          </a:blip>
          <a:stretch>
            <a:fillRect/>
          </a:stretch>
        </p:blipFill>
        <p:spPr>
          <a:xfrm>
            <a:off x="6849625" y="2260026"/>
            <a:ext cx="4496474" cy="4096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c3a0094a9f_0_4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9" name="Google Shape;169;gc3a0094a9f_0_49"/>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Dataset</a:t>
            </a:r>
            <a:endParaRPr/>
          </a:p>
        </p:txBody>
      </p:sp>
      <p:pic>
        <p:nvPicPr>
          <p:cNvPr id="170" name="Google Shape;170;gc3a0094a9f_0_49"/>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71" name="Google Shape;171;gc3a0094a9f_0_49"/>
          <p:cNvSpPr txBox="1"/>
          <p:nvPr/>
        </p:nvSpPr>
        <p:spPr>
          <a:xfrm>
            <a:off x="1936150" y="212697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700"/>
              <a:t>The corpus includes </a:t>
            </a:r>
            <a:r>
              <a:rPr b="1" lang="en-US" sz="1700"/>
              <a:t>52 charts</a:t>
            </a:r>
            <a:r>
              <a:rPr lang="en-US" sz="1700"/>
              <a:t>, gathered from </a:t>
            </a:r>
            <a:r>
              <a:rPr b="1" lang="en-US" sz="1700"/>
              <a:t>four different sources</a:t>
            </a:r>
            <a:r>
              <a:rPr lang="en-US" sz="1700"/>
              <a:t>:</a:t>
            </a:r>
            <a:endParaRPr sz="1700"/>
          </a:p>
          <a:p>
            <a:pPr indent="-336550" lvl="0" marL="457200" marR="0" rtl="0" algn="l">
              <a:spcBef>
                <a:spcPts val="0"/>
              </a:spcBef>
              <a:spcAft>
                <a:spcPts val="0"/>
              </a:spcAft>
              <a:buSzPts val="1700"/>
              <a:buAutoNum type="arabicPeriod"/>
            </a:pPr>
            <a:r>
              <a:rPr lang="en-US" sz="1700"/>
              <a:t>The Vega-Lite Example Gallery </a:t>
            </a:r>
            <a:endParaRPr sz="1700"/>
          </a:p>
          <a:p>
            <a:pPr indent="-336550" lvl="0" marL="457200" marR="0" rtl="0" algn="l">
              <a:spcBef>
                <a:spcPts val="0"/>
              </a:spcBef>
              <a:spcAft>
                <a:spcPts val="0"/>
              </a:spcAft>
              <a:buSzPts val="1700"/>
              <a:buAutoNum type="arabicPeriod"/>
            </a:pPr>
            <a:r>
              <a:rPr lang="en-US" sz="1700"/>
              <a:t>Charts in Pew Research Reports </a:t>
            </a:r>
            <a:endParaRPr sz="1700"/>
          </a:p>
          <a:p>
            <a:pPr indent="-336550" lvl="0" marL="457200" marR="0" rtl="0" algn="l">
              <a:spcBef>
                <a:spcPts val="0"/>
              </a:spcBef>
              <a:spcAft>
                <a:spcPts val="0"/>
              </a:spcAft>
              <a:buSzPts val="1700"/>
              <a:buAutoNum type="arabicPeriod"/>
            </a:pPr>
            <a:r>
              <a:rPr lang="en-US" sz="1700"/>
              <a:t>D3 charts that are found across the Web</a:t>
            </a:r>
            <a:endParaRPr sz="1700"/>
          </a:p>
          <a:p>
            <a:pPr indent="-336550" lvl="0" marL="457200" marR="0" rtl="0" algn="l">
              <a:spcBef>
                <a:spcPts val="0"/>
              </a:spcBef>
              <a:spcAft>
                <a:spcPts val="0"/>
              </a:spcAft>
              <a:buSzPts val="1700"/>
              <a:buAutoNum type="arabicPeriod"/>
            </a:pPr>
            <a:r>
              <a:rPr lang="en-US" sz="1700"/>
              <a:t>Charts constructed from tables found in the WikiTableQuestions dataset </a:t>
            </a:r>
            <a:endParaRPr sz="1700"/>
          </a:p>
          <a:p>
            <a:pPr indent="0" lvl="0" marL="457200" marR="0" rtl="0" algn="l">
              <a:spcBef>
                <a:spcPts val="0"/>
              </a:spcBef>
              <a:spcAft>
                <a:spcPts val="0"/>
              </a:spcAft>
              <a:buNone/>
            </a:pPr>
            <a:r>
              <a:t/>
            </a:r>
            <a:endParaRPr sz="1700"/>
          </a:p>
          <a:p>
            <a:pPr indent="0" lvl="0" marL="0" rtl="0" algn="l">
              <a:spcBef>
                <a:spcPts val="0"/>
              </a:spcBef>
              <a:spcAft>
                <a:spcPts val="0"/>
              </a:spcAft>
              <a:buNone/>
            </a:pPr>
            <a:r>
              <a:rPr lang="en-US" sz="1700">
                <a:solidFill>
                  <a:schemeClr val="dk1"/>
                </a:solidFill>
              </a:rPr>
              <a:t>The questions, answers and their explanations were manually generated.</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US" sz="1700">
                <a:solidFill>
                  <a:schemeClr val="dk1"/>
                </a:solidFill>
              </a:rPr>
              <a:t>Dataset Counts : </a:t>
            </a:r>
            <a:endParaRPr sz="1700"/>
          </a:p>
          <a:p>
            <a:pPr indent="0" lvl="0" marL="0" marR="0" rtl="0" algn="l">
              <a:spcBef>
                <a:spcPts val="0"/>
              </a:spcBef>
              <a:spcAft>
                <a:spcPts val="0"/>
              </a:spcAft>
              <a:buNone/>
            </a:pPr>
            <a:r>
              <a:rPr lang="en-US" sz="1700"/>
              <a:t>In total, the corpus includes 47 bar charts (32 simple, 8 grouped, 7 stacked) and 5 line charts.</a:t>
            </a:r>
            <a:endParaRPr sz="1700"/>
          </a:p>
          <a:p>
            <a:pPr indent="0" lvl="0" marL="0" marR="0" rtl="0" algn="l">
              <a:spcBef>
                <a:spcPts val="0"/>
              </a:spcBef>
              <a:spcAft>
                <a:spcPts val="0"/>
              </a:spcAft>
              <a:buNone/>
            </a:pPr>
            <a:r>
              <a:rPr lang="en-US" sz="1700"/>
              <a:t>In total, 629 questions, 866 answers and 748 explanations for the 52 charts were generated.</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7" name="Google Shape;177;p8"/>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Model</a:t>
            </a:r>
            <a:endParaRPr/>
          </a:p>
        </p:txBody>
      </p:sp>
      <p:pic>
        <p:nvPicPr>
          <p:cNvPr id="178" name="Google Shape;178;p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pic>
        <p:nvPicPr>
          <p:cNvPr id="179" name="Google Shape;179;p8"/>
          <p:cNvPicPr preferRelativeResize="0"/>
          <p:nvPr/>
        </p:nvPicPr>
        <p:blipFill>
          <a:blip r:embed="rId4">
            <a:alphaModFix/>
          </a:blip>
          <a:stretch>
            <a:fillRect/>
          </a:stretch>
        </p:blipFill>
        <p:spPr>
          <a:xfrm>
            <a:off x="3200400" y="1703684"/>
            <a:ext cx="5943600" cy="1928566"/>
          </a:xfrm>
          <a:prstGeom prst="rect">
            <a:avLst/>
          </a:prstGeom>
          <a:noFill/>
          <a:ln>
            <a:noFill/>
          </a:ln>
        </p:spPr>
      </p:pic>
      <p:pic>
        <p:nvPicPr>
          <p:cNvPr id="180" name="Google Shape;180;p8"/>
          <p:cNvPicPr preferRelativeResize="0"/>
          <p:nvPr/>
        </p:nvPicPr>
        <p:blipFill>
          <a:blip r:embed="rId5">
            <a:alphaModFix/>
          </a:blip>
          <a:stretch>
            <a:fillRect/>
          </a:stretch>
        </p:blipFill>
        <p:spPr>
          <a:xfrm>
            <a:off x="323850" y="4153575"/>
            <a:ext cx="5371148" cy="1928575"/>
          </a:xfrm>
          <a:prstGeom prst="rect">
            <a:avLst/>
          </a:prstGeom>
          <a:noFill/>
          <a:ln>
            <a:noFill/>
          </a:ln>
        </p:spPr>
      </p:pic>
      <p:pic>
        <p:nvPicPr>
          <p:cNvPr id="181" name="Google Shape;181;p8"/>
          <p:cNvPicPr preferRelativeResize="0"/>
          <p:nvPr/>
        </p:nvPicPr>
        <p:blipFill>
          <a:blip r:embed="rId6">
            <a:alphaModFix/>
          </a:blip>
          <a:stretch>
            <a:fillRect/>
          </a:stretch>
        </p:blipFill>
        <p:spPr>
          <a:xfrm>
            <a:off x="6221450" y="4134314"/>
            <a:ext cx="5371151" cy="1967097"/>
          </a:xfrm>
          <a:prstGeom prst="rect">
            <a:avLst/>
          </a:prstGeom>
          <a:noFill/>
          <a:ln>
            <a:noFill/>
          </a:ln>
        </p:spPr>
      </p:pic>
      <p:sp>
        <p:nvSpPr>
          <p:cNvPr id="182" name="Google Shape;182;p8"/>
          <p:cNvSpPr txBox="1"/>
          <p:nvPr/>
        </p:nvSpPr>
        <p:spPr>
          <a:xfrm>
            <a:off x="323850" y="3429000"/>
            <a:ext cx="272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Vega-Lite specification of the chart</a:t>
            </a:r>
            <a:endParaRPr>
              <a:latin typeface="Calibri"/>
              <a:ea typeface="Calibri"/>
              <a:cs typeface="Calibri"/>
              <a:sym typeface="Calibri"/>
            </a:endParaRPr>
          </a:p>
        </p:txBody>
      </p:sp>
      <p:cxnSp>
        <p:nvCxnSpPr>
          <p:cNvPr id="183" name="Google Shape;183;p8"/>
          <p:cNvCxnSpPr>
            <a:stCxn id="182" idx="2"/>
          </p:cNvCxnSpPr>
          <p:nvPr/>
        </p:nvCxnSpPr>
        <p:spPr>
          <a:xfrm>
            <a:off x="1686900" y="3829200"/>
            <a:ext cx="354900" cy="4416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8"/>
          <p:cNvSpPr txBox="1"/>
          <p:nvPr/>
        </p:nvSpPr>
        <p:spPr>
          <a:xfrm>
            <a:off x="9340650" y="3429000"/>
            <a:ext cx="24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Data extracted from the chart</a:t>
            </a:r>
            <a:endParaRPr>
              <a:latin typeface="Calibri"/>
              <a:ea typeface="Calibri"/>
              <a:cs typeface="Calibri"/>
              <a:sym typeface="Calibri"/>
            </a:endParaRPr>
          </a:p>
        </p:txBody>
      </p:sp>
      <p:cxnSp>
        <p:nvCxnSpPr>
          <p:cNvPr id="185" name="Google Shape;185;p8"/>
          <p:cNvCxnSpPr>
            <a:stCxn id="184" idx="2"/>
            <a:endCxn id="181" idx="0"/>
          </p:cNvCxnSpPr>
          <p:nvPr/>
        </p:nvCxnSpPr>
        <p:spPr>
          <a:xfrm flipH="1">
            <a:off x="8907150" y="3829200"/>
            <a:ext cx="1645200" cy="305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c2185142af_0_5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1" name="Google Shape;191;gc2185142af_0_5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Methodology proposed</a:t>
            </a:r>
            <a:endParaRPr/>
          </a:p>
        </p:txBody>
      </p:sp>
      <p:pic>
        <p:nvPicPr>
          <p:cNvPr id="192" name="Google Shape;192;gc2185142af_0_5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93" name="Google Shape;193;gc2185142af_0_56"/>
          <p:cNvSpPr txBox="1"/>
          <p:nvPr/>
        </p:nvSpPr>
        <p:spPr>
          <a:xfrm>
            <a:off x="1776750" y="1990100"/>
            <a:ext cx="8638500" cy="3985500"/>
          </a:xfrm>
          <a:prstGeom prst="rect">
            <a:avLst/>
          </a:prstGeom>
          <a:noFill/>
          <a:ln>
            <a:noFill/>
          </a:ln>
        </p:spPr>
        <p:txBody>
          <a:bodyPr anchorCtr="0" anchor="ctr" bIns="45700" lIns="91425" spcFirstLastPara="1" rIns="91425" wrap="square" tIns="45700">
            <a:noAutofit/>
          </a:bodyPr>
          <a:lstStyle/>
          <a:p>
            <a:pPr indent="-330200" lvl="0" marL="457200" marR="0" rtl="0" algn="l">
              <a:lnSpc>
                <a:spcPct val="150000"/>
              </a:lnSpc>
              <a:spcBef>
                <a:spcPts val="0"/>
              </a:spcBef>
              <a:spcAft>
                <a:spcPts val="0"/>
              </a:spcAft>
              <a:buSzPts val="1600"/>
              <a:buChar char="●"/>
            </a:pPr>
            <a:r>
              <a:rPr lang="en-US" sz="1600"/>
              <a:t>Firstly, visual encodings like the height of the bar, color of the line, etc. are extracted from the charts.</a:t>
            </a:r>
            <a:endParaRPr sz="1600"/>
          </a:p>
          <a:p>
            <a:pPr indent="-330200" lvl="0" marL="457200" marR="0" rtl="0" algn="l">
              <a:lnSpc>
                <a:spcPct val="150000"/>
              </a:lnSpc>
              <a:spcBef>
                <a:spcPts val="0"/>
              </a:spcBef>
              <a:spcAft>
                <a:spcPts val="0"/>
              </a:spcAft>
              <a:buSzPts val="1600"/>
              <a:buChar char="●"/>
            </a:pPr>
            <a:r>
              <a:rPr lang="en-US" sz="1600"/>
              <a:t>The input question is transformed, replacing any visual references to chart elements with non-visual references to data fields and data values.</a:t>
            </a:r>
            <a:endParaRPr sz="1600"/>
          </a:p>
          <a:p>
            <a:pPr indent="-330200" lvl="0" marL="457200" marR="0" rtl="0" algn="l">
              <a:lnSpc>
                <a:spcPct val="150000"/>
              </a:lnSpc>
              <a:spcBef>
                <a:spcPts val="0"/>
              </a:spcBef>
              <a:spcAft>
                <a:spcPts val="0"/>
              </a:spcAft>
              <a:buSzPts val="1600"/>
              <a:buChar char="●"/>
            </a:pPr>
            <a:r>
              <a:rPr lang="en-US" sz="1600"/>
              <a:t>The Unfolded table, the transformed non-visual question in passed through Sempre (question answering algorithm that works with relational data tables instead of charts) to generate the answer.</a:t>
            </a:r>
            <a:endParaRPr sz="1600"/>
          </a:p>
          <a:p>
            <a:pPr indent="-330200" lvl="0" marL="457200" marR="0" rtl="0" algn="l">
              <a:lnSpc>
                <a:spcPct val="150000"/>
              </a:lnSpc>
              <a:spcBef>
                <a:spcPts val="0"/>
              </a:spcBef>
              <a:spcAft>
                <a:spcPts val="0"/>
              </a:spcAft>
              <a:buSzPts val="1600"/>
              <a:buChar char="●"/>
            </a:pPr>
            <a:r>
              <a:rPr lang="en-US" sz="1600"/>
              <a:t>Sempre converts the input natural language question into a logical query called a lambda expression, and then executes the query on the data table to generate the answer.</a:t>
            </a:r>
            <a:endParaRPr sz="1600"/>
          </a:p>
          <a:p>
            <a:pPr indent="-330200" lvl="0" marL="457200" marR="0" rtl="0" algn="l">
              <a:lnSpc>
                <a:spcPct val="150000"/>
              </a:lnSpc>
              <a:spcBef>
                <a:spcPts val="0"/>
              </a:spcBef>
              <a:spcAft>
                <a:spcPts val="0"/>
              </a:spcAft>
              <a:buSzPts val="1600"/>
              <a:buChar char="●"/>
            </a:pPr>
            <a:r>
              <a:rPr lang="en-US" sz="1600"/>
              <a:t>Finally, we convert the lambda expression from Sempre into a visual explanation for the answer, using template-based translation.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c28ff4997d_1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9" name="Google Shape;199;gc28ff4997d_1_0"/>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Methodology proposed</a:t>
            </a:r>
            <a:endParaRPr/>
          </a:p>
        </p:txBody>
      </p:sp>
      <p:pic>
        <p:nvPicPr>
          <p:cNvPr id="200" name="Google Shape;200;gc28ff4997d_1_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01" name="Google Shape;201;gc28ff4997d_1_0"/>
          <p:cNvSpPr txBox="1"/>
          <p:nvPr/>
        </p:nvSpPr>
        <p:spPr>
          <a:xfrm>
            <a:off x="1776750" y="1818200"/>
            <a:ext cx="8638500" cy="4357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t>Formal Steps Stated in the paper</a:t>
            </a:r>
            <a:endParaRPr b="1" sz="1800"/>
          </a:p>
          <a:p>
            <a:pPr indent="0" lvl="0" marL="0" marR="0" rtl="0" algn="l">
              <a:spcBef>
                <a:spcPts val="0"/>
              </a:spcBef>
              <a:spcAft>
                <a:spcPts val="0"/>
              </a:spcAft>
              <a:buNone/>
            </a:pPr>
            <a:r>
              <a:t/>
            </a:r>
            <a:endParaRPr/>
          </a:p>
          <a:p>
            <a:pPr indent="0" lvl="0" marL="0" marR="0" rtl="0" algn="l">
              <a:spcBef>
                <a:spcPts val="0"/>
              </a:spcBef>
              <a:spcAft>
                <a:spcPts val="0"/>
              </a:spcAft>
              <a:buNone/>
            </a:pPr>
            <a:r>
              <a:rPr lang="en-US" sz="1500"/>
              <a:t>Stage 1: Extract Data Table and Encodings</a:t>
            </a:r>
            <a:endParaRPr sz="1500"/>
          </a:p>
          <a:p>
            <a:pPr indent="0" lvl="0" marL="0" marR="0" rtl="0" algn="l">
              <a:spcBef>
                <a:spcPts val="0"/>
              </a:spcBef>
              <a:spcAft>
                <a:spcPts val="0"/>
              </a:spcAft>
              <a:buNone/>
            </a:pPr>
            <a:r>
              <a:t/>
            </a:r>
            <a:endParaRPr sz="1500"/>
          </a:p>
          <a:p>
            <a:pPr indent="0" lvl="0" marL="0" marR="0" rtl="0" algn="l">
              <a:spcBef>
                <a:spcPts val="0"/>
              </a:spcBef>
              <a:spcAft>
                <a:spcPts val="0"/>
              </a:spcAft>
              <a:buNone/>
            </a:pPr>
            <a:r>
              <a:rPr lang="en-US" sz="1500"/>
              <a:t>Stage 2: Visual to Non-Visual Question Conversion</a:t>
            </a:r>
            <a:endParaRPr sz="1500"/>
          </a:p>
          <a:p>
            <a:pPr indent="0" lvl="0" marL="457200" marR="0" rtl="0" algn="l">
              <a:spcBef>
                <a:spcPts val="0"/>
              </a:spcBef>
              <a:spcAft>
                <a:spcPts val="0"/>
              </a:spcAft>
              <a:buNone/>
            </a:pPr>
            <a:r>
              <a:rPr lang="en-US" sz="1500"/>
              <a:t>Step 1: Mark detection</a:t>
            </a:r>
            <a:endParaRPr sz="1500"/>
          </a:p>
          <a:p>
            <a:pPr indent="0" lvl="0" marL="457200" marR="0" rtl="0" algn="l">
              <a:spcBef>
                <a:spcPts val="0"/>
              </a:spcBef>
              <a:spcAft>
                <a:spcPts val="0"/>
              </a:spcAft>
              <a:buNone/>
            </a:pPr>
            <a:r>
              <a:rPr lang="en-US" sz="1500"/>
              <a:t>Step 2: Dependency parsing</a:t>
            </a:r>
            <a:endParaRPr sz="1500"/>
          </a:p>
          <a:p>
            <a:pPr indent="0" lvl="0" marL="457200" marR="0" rtl="0" algn="l">
              <a:spcBef>
                <a:spcPts val="0"/>
              </a:spcBef>
              <a:spcAft>
                <a:spcPts val="0"/>
              </a:spcAft>
              <a:buNone/>
            </a:pPr>
            <a:r>
              <a:rPr lang="en-US" sz="1500"/>
              <a:t>Step 3: Visual attribute detection</a:t>
            </a:r>
            <a:endParaRPr sz="1500"/>
          </a:p>
          <a:p>
            <a:pPr indent="0" lvl="0" marL="457200" marR="0" rtl="0" algn="l">
              <a:spcBef>
                <a:spcPts val="0"/>
              </a:spcBef>
              <a:spcAft>
                <a:spcPts val="0"/>
              </a:spcAft>
              <a:buNone/>
            </a:pPr>
            <a:r>
              <a:rPr lang="en-US" sz="1500"/>
              <a:t>Step 4: Visual operation detection</a:t>
            </a:r>
            <a:endParaRPr sz="1500"/>
          </a:p>
          <a:p>
            <a:pPr indent="0" lvl="0" marL="457200" marR="0" rtl="0" algn="l">
              <a:spcBef>
                <a:spcPts val="0"/>
              </a:spcBef>
              <a:spcAft>
                <a:spcPts val="0"/>
              </a:spcAft>
              <a:buNone/>
            </a:pPr>
            <a:r>
              <a:rPr lang="en-US" sz="1500"/>
              <a:t>Step 5: Apply encodings</a:t>
            </a:r>
            <a:endParaRPr sz="1500"/>
          </a:p>
          <a:p>
            <a:pPr indent="0" lvl="0" marL="457200" marR="0" rtl="0" algn="l">
              <a:spcBef>
                <a:spcPts val="0"/>
              </a:spcBef>
              <a:spcAft>
                <a:spcPts val="0"/>
              </a:spcAft>
              <a:buNone/>
            </a:pPr>
            <a:r>
              <a:rPr lang="en-US" sz="1500"/>
              <a:t>Step 6: Natural language conversion</a:t>
            </a:r>
            <a:endParaRPr sz="1500"/>
          </a:p>
          <a:p>
            <a:pPr indent="0" lvl="0" marL="457200" marR="0" rtl="0" algn="l">
              <a:spcBef>
                <a:spcPts val="0"/>
              </a:spcBef>
              <a:spcAft>
                <a:spcPts val="0"/>
              </a:spcAft>
              <a:buNone/>
            </a:pPr>
            <a:r>
              <a:t/>
            </a:r>
            <a:endParaRPr sz="1500"/>
          </a:p>
          <a:p>
            <a:pPr indent="0" lvl="0" marL="0" marR="0" rtl="0" algn="l">
              <a:spcBef>
                <a:spcPts val="0"/>
              </a:spcBef>
              <a:spcAft>
                <a:spcPts val="0"/>
              </a:spcAft>
              <a:buNone/>
            </a:pPr>
            <a:r>
              <a:rPr lang="en-US" sz="1500"/>
              <a:t>Stage 3: Explanation Generation</a:t>
            </a:r>
            <a:endParaRPr sz="1500"/>
          </a:p>
          <a:p>
            <a:pPr indent="0" lvl="0" marL="457200" marR="0" rtl="0" algn="l">
              <a:spcBef>
                <a:spcPts val="0"/>
              </a:spcBef>
              <a:spcAft>
                <a:spcPts val="0"/>
              </a:spcAft>
              <a:buNone/>
            </a:pPr>
            <a:r>
              <a:rPr lang="en-US" sz="1500"/>
              <a:t>Step 1: Natural language conversion</a:t>
            </a:r>
            <a:endParaRPr sz="1500"/>
          </a:p>
          <a:p>
            <a:pPr indent="0" lvl="0" marL="457200" marR="0" rtl="0" algn="l">
              <a:spcBef>
                <a:spcPts val="0"/>
              </a:spcBef>
              <a:spcAft>
                <a:spcPts val="0"/>
              </a:spcAft>
              <a:buNone/>
            </a:pPr>
            <a:r>
              <a:rPr lang="en-US" sz="1500"/>
              <a:t>Step 2: Implicit field recovery</a:t>
            </a:r>
            <a:endParaRPr sz="1500"/>
          </a:p>
          <a:p>
            <a:pPr indent="0" lvl="0" marL="457200" marR="0" rtl="0" algn="l">
              <a:spcBef>
                <a:spcPts val="0"/>
              </a:spcBef>
              <a:spcAft>
                <a:spcPts val="0"/>
              </a:spcAft>
              <a:buNone/>
            </a:pPr>
            <a:r>
              <a:rPr lang="en-US" sz="1500"/>
              <a:t>Step 3: Redundancy Cleanup</a:t>
            </a:r>
            <a:endParaRPr sz="1500"/>
          </a:p>
          <a:p>
            <a:pPr indent="0" lvl="0" marL="457200" marR="0" rtl="0" algn="l">
              <a:spcBef>
                <a:spcPts val="0"/>
              </a:spcBef>
              <a:spcAft>
                <a:spcPts val="0"/>
              </a:spcAft>
              <a:buNone/>
            </a:pPr>
            <a:r>
              <a:rPr lang="en-US" sz="1500"/>
              <a:t>Step 4: Sentence Completion</a:t>
            </a:r>
            <a:endParaRPr sz="1500"/>
          </a:p>
          <a:p>
            <a:pPr indent="0" lvl="0" marL="457200" marR="0" rtl="0" algn="l">
              <a:spcBef>
                <a:spcPts val="0"/>
              </a:spcBef>
              <a:spcAft>
                <a:spcPts val="0"/>
              </a:spcAft>
              <a:buNone/>
            </a:pPr>
            <a:r>
              <a:rPr lang="en-US" sz="1500"/>
              <a:t>Step 5: Encoding application</a:t>
            </a:r>
            <a:endParaRPr sz="1500"/>
          </a:p>
          <a:p>
            <a:pPr indent="0" lvl="0" marL="0" marR="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c2185142af_0_6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7" name="Google Shape;207;gc2185142af_0_64"/>
          <p:cNvSpPr txBox="1"/>
          <p:nvPr/>
        </p:nvSpPr>
        <p:spPr>
          <a:xfrm>
            <a:off x="2379000" y="1143000"/>
            <a:ext cx="82893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Merits and Demerits of the proposed method in the paper</a:t>
            </a:r>
            <a:endParaRPr/>
          </a:p>
        </p:txBody>
      </p:sp>
      <p:pic>
        <p:nvPicPr>
          <p:cNvPr id="208" name="Google Shape;208;gc2185142af_0_64"/>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09" name="Google Shape;209;gc2185142af_0_64"/>
          <p:cNvSpPr txBox="1"/>
          <p:nvPr/>
        </p:nvSpPr>
        <p:spPr>
          <a:xfrm>
            <a:off x="1872150" y="21478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t>Merits</a:t>
            </a:r>
            <a:endParaRPr b="1" sz="1800"/>
          </a:p>
          <a:p>
            <a:pPr indent="-317500" lvl="0" marL="457200" marR="0" rtl="0" algn="l">
              <a:spcBef>
                <a:spcPts val="0"/>
              </a:spcBef>
              <a:spcAft>
                <a:spcPts val="0"/>
              </a:spcAft>
              <a:buSzPts val="1400"/>
              <a:buChar char="●"/>
            </a:pPr>
            <a:r>
              <a:rPr lang="en-US"/>
              <a:t>The paper not only provides accurate answers to the questions but also provides an explanation on how the answer was obtained</a:t>
            </a:r>
            <a:endParaRPr/>
          </a:p>
          <a:p>
            <a:pPr indent="-317500" lvl="0" marL="457200" marR="0" rtl="0" algn="l">
              <a:spcBef>
                <a:spcPts val="0"/>
              </a:spcBef>
              <a:spcAft>
                <a:spcPts val="0"/>
              </a:spcAft>
              <a:buSzPts val="1400"/>
              <a:buChar char="●"/>
            </a:pPr>
            <a:r>
              <a:rPr lang="en-US"/>
              <a:t>The system generates correct answers and explanations for many questions that </a:t>
            </a:r>
            <a:r>
              <a:rPr b="1" lang="en-US"/>
              <a:t>Sempre </a:t>
            </a:r>
            <a:r>
              <a:rPr lang="en-US"/>
              <a:t>cannot answer correctly</a:t>
            </a:r>
            <a:endParaRPr/>
          </a:p>
          <a:p>
            <a:pPr indent="0" lvl="0" marL="0" marR="0" rtl="0" algn="l">
              <a:spcBef>
                <a:spcPts val="0"/>
              </a:spcBef>
              <a:spcAft>
                <a:spcPts val="0"/>
              </a:spcAft>
              <a:buNone/>
            </a:pPr>
            <a:r>
              <a:t/>
            </a:r>
            <a:endParaRPr b="1" sz="1800"/>
          </a:p>
          <a:p>
            <a:pPr indent="0" lvl="0" marL="0" marR="0" rtl="0" algn="l">
              <a:spcBef>
                <a:spcPts val="0"/>
              </a:spcBef>
              <a:spcAft>
                <a:spcPts val="0"/>
              </a:spcAft>
              <a:buNone/>
            </a:pPr>
            <a:r>
              <a:t/>
            </a:r>
            <a:endParaRPr b="1" sz="1800"/>
          </a:p>
          <a:p>
            <a:pPr indent="0" lvl="0" marL="0" marR="0" rtl="0" algn="l">
              <a:spcBef>
                <a:spcPts val="0"/>
              </a:spcBef>
              <a:spcAft>
                <a:spcPts val="0"/>
              </a:spcAft>
              <a:buNone/>
            </a:pPr>
            <a:r>
              <a:rPr b="1" lang="en-US" sz="1800"/>
              <a:t>Demerits</a:t>
            </a:r>
            <a:endParaRPr b="1" sz="1800"/>
          </a:p>
          <a:p>
            <a:pPr indent="-317500" lvl="0" marL="457200" marR="0" rtl="0" algn="l">
              <a:spcBef>
                <a:spcPts val="0"/>
              </a:spcBef>
              <a:spcAft>
                <a:spcPts val="0"/>
              </a:spcAft>
              <a:buSzPts val="1400"/>
              <a:buChar char="●"/>
            </a:pPr>
            <a:r>
              <a:rPr lang="en-US"/>
              <a:t>The system cannot handle certain types of questions that </a:t>
            </a:r>
            <a:r>
              <a:rPr lang="en-US"/>
              <a:t>involve</a:t>
            </a:r>
            <a:r>
              <a:rPr lang="en-US"/>
              <a:t> synonyms of the features present in the chart</a:t>
            </a:r>
            <a:endParaRPr/>
          </a:p>
          <a:p>
            <a:pPr indent="-317500" lvl="0" marL="457200" marR="0" rtl="0" algn="l">
              <a:spcBef>
                <a:spcPts val="0"/>
              </a:spcBef>
              <a:spcAft>
                <a:spcPts val="0"/>
              </a:spcAft>
              <a:buSzPts val="1400"/>
              <a:buChar char="●"/>
            </a:pPr>
            <a:r>
              <a:rPr lang="en-US"/>
              <a:t>Improving the </a:t>
            </a:r>
            <a:r>
              <a:rPr lang="en-US"/>
              <a:t>explanation</a:t>
            </a:r>
            <a:r>
              <a:rPr lang="en-US"/>
              <a:t> provided for the answers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c2185142af_0_17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15" name="Google Shape;215;gc2185142af_0_177"/>
          <p:cNvSpPr txBox="1"/>
          <p:nvPr/>
        </p:nvSpPr>
        <p:spPr>
          <a:xfrm>
            <a:off x="3567600" y="784050"/>
            <a:ext cx="7100400" cy="833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Paper 2</a:t>
            </a:r>
            <a:endParaRPr/>
          </a:p>
        </p:txBody>
      </p:sp>
      <p:pic>
        <p:nvPicPr>
          <p:cNvPr id="216" name="Google Shape;216;gc2185142af_0_17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17" name="Google Shape;217;gc2185142af_0_177"/>
          <p:cNvSpPr txBox="1"/>
          <p:nvPr/>
        </p:nvSpPr>
        <p:spPr>
          <a:xfrm>
            <a:off x="1185875" y="2182100"/>
            <a:ext cx="10401300" cy="38133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200">
                <a:solidFill>
                  <a:srgbClr val="0000FF"/>
                </a:solidFill>
                <a:latin typeface="Calibri"/>
                <a:ea typeface="Calibri"/>
                <a:cs typeface="Calibri"/>
                <a:sym typeface="Calibri"/>
              </a:rPr>
              <a:t>Paper Title: </a:t>
            </a:r>
            <a:r>
              <a:rPr lang="en-US" sz="2200">
                <a:solidFill>
                  <a:schemeClr val="dk1"/>
                </a:solidFill>
                <a:latin typeface="Calibri"/>
                <a:ea typeface="Calibri"/>
                <a:cs typeface="Calibri"/>
                <a:sym typeface="Calibri"/>
              </a:rPr>
              <a:t>FigureNet: A Deep Learning model for Question-Answering on Scientific Plots</a:t>
            </a:r>
            <a:endParaRPr sz="2200">
              <a:solidFill>
                <a:srgbClr val="0000FF"/>
              </a:solidFill>
              <a:latin typeface="Calibri"/>
              <a:ea typeface="Calibri"/>
              <a:cs typeface="Calibri"/>
              <a:sym typeface="Calibri"/>
            </a:endParaRPr>
          </a:p>
          <a:p>
            <a:pPr indent="0" lvl="0" marL="0" marR="0" rtl="0" algn="just">
              <a:spcBef>
                <a:spcPts val="480"/>
              </a:spcBef>
              <a:spcAft>
                <a:spcPts val="0"/>
              </a:spcAft>
              <a:buNone/>
            </a:pPr>
            <a:r>
              <a:rPr lang="en-US" sz="2200">
                <a:solidFill>
                  <a:srgbClr val="0000FF"/>
                </a:solidFill>
                <a:latin typeface="Calibri"/>
                <a:ea typeface="Calibri"/>
                <a:cs typeface="Calibri"/>
                <a:sym typeface="Calibri"/>
              </a:rPr>
              <a:t>Year of Publication: </a:t>
            </a:r>
            <a:r>
              <a:rPr lang="en-US" sz="2200">
                <a:solidFill>
                  <a:schemeClr val="dk1"/>
                </a:solidFill>
                <a:latin typeface="Calibri"/>
                <a:ea typeface="Calibri"/>
                <a:cs typeface="Calibri"/>
                <a:sym typeface="Calibri"/>
              </a:rPr>
              <a:t>July 2019 (</a:t>
            </a:r>
            <a:r>
              <a:rPr lang="en-US" sz="2200">
                <a:solidFill>
                  <a:schemeClr val="dk1"/>
                </a:solidFill>
                <a:highlight>
                  <a:srgbClr val="FFFFFF"/>
                </a:highlight>
                <a:latin typeface="Calibri"/>
                <a:ea typeface="Calibri"/>
                <a:cs typeface="Calibri"/>
                <a:sym typeface="Calibri"/>
              </a:rPr>
              <a:t>2019 International Joint Conference on Neural Networks (IJCNN)</a:t>
            </a:r>
            <a:r>
              <a:rPr lang="en-US" sz="2200">
                <a:solidFill>
                  <a:schemeClr val="dk1"/>
                </a:solidFill>
                <a:latin typeface="Calibri"/>
                <a:ea typeface="Calibri"/>
                <a:cs typeface="Calibri"/>
                <a:sym typeface="Calibri"/>
              </a:rPr>
              <a:t>)</a:t>
            </a:r>
            <a:endParaRPr sz="2200">
              <a:solidFill>
                <a:srgbClr val="0000FF"/>
              </a:solidFill>
              <a:latin typeface="Calibri"/>
              <a:ea typeface="Calibri"/>
              <a:cs typeface="Calibri"/>
              <a:sym typeface="Calibri"/>
            </a:endParaRPr>
          </a:p>
          <a:p>
            <a:pPr indent="0" lvl="0" marL="0" marR="0" rtl="0" algn="just">
              <a:spcBef>
                <a:spcPts val="480"/>
              </a:spcBef>
              <a:spcAft>
                <a:spcPts val="0"/>
              </a:spcAft>
              <a:buNone/>
            </a:pPr>
            <a:r>
              <a:rPr lang="en-US" sz="2200">
                <a:solidFill>
                  <a:srgbClr val="0000FF"/>
                </a:solidFill>
                <a:latin typeface="Calibri"/>
                <a:ea typeface="Calibri"/>
                <a:cs typeface="Calibri"/>
                <a:sym typeface="Calibri"/>
              </a:rPr>
              <a:t>Authors: </a:t>
            </a:r>
            <a:r>
              <a:rPr lang="en-US" sz="2200">
                <a:latin typeface="Calibri"/>
                <a:ea typeface="Calibri"/>
                <a:cs typeface="Calibri"/>
                <a:sym typeface="Calibri"/>
              </a:rPr>
              <a:t>Revanth Reddy, Rahul Ramesh, Ameet Deshpande, Mitesh M. Kapra</a:t>
            </a:r>
            <a:endParaRPr sz="2200">
              <a:latin typeface="Calibri"/>
              <a:ea typeface="Calibri"/>
              <a:cs typeface="Calibri"/>
              <a:sym typeface="Calibri"/>
            </a:endParaRPr>
          </a:p>
          <a:p>
            <a:pPr indent="0" lvl="0" marL="0" marR="0" rtl="0" algn="just">
              <a:spcBef>
                <a:spcPts val="480"/>
              </a:spcBef>
              <a:spcAft>
                <a:spcPts val="0"/>
              </a:spcAft>
              <a:buNone/>
            </a:pPr>
            <a:r>
              <a:rPr lang="en-US" sz="2200">
                <a:solidFill>
                  <a:srgbClr val="0000FF"/>
                </a:solidFill>
                <a:latin typeface="Calibri"/>
                <a:ea typeface="Calibri"/>
                <a:cs typeface="Calibri"/>
                <a:sym typeface="Calibri"/>
              </a:rPr>
              <a:t>Data:  </a:t>
            </a:r>
            <a:r>
              <a:rPr lang="en-US" sz="2200" u="sng">
                <a:solidFill>
                  <a:schemeClr val="hlink"/>
                </a:solidFill>
                <a:latin typeface="Calibri"/>
                <a:ea typeface="Calibri"/>
                <a:cs typeface="Calibri"/>
                <a:sym typeface="Calibri"/>
                <a:hlinkClick r:id="rId4"/>
              </a:rPr>
              <a:t>https://arxiv.org/pdf/1806.04655</a:t>
            </a:r>
            <a:endParaRPr sz="2200">
              <a:solidFill>
                <a:srgbClr val="0000FF"/>
              </a:solidFill>
              <a:latin typeface="Calibri"/>
              <a:ea typeface="Calibri"/>
              <a:cs typeface="Calibri"/>
              <a:sym typeface="Calibri"/>
            </a:endParaRPr>
          </a:p>
          <a:p>
            <a:pPr indent="0" lvl="0" marL="0" marR="0" rtl="0" algn="just">
              <a:spcBef>
                <a:spcPts val="480"/>
              </a:spcBef>
              <a:spcAft>
                <a:spcPts val="0"/>
              </a:spcAft>
              <a:buNone/>
            </a:pPr>
            <a:r>
              <a:rPr lang="en-US" sz="2200">
                <a:solidFill>
                  <a:srgbClr val="0000FF"/>
                </a:solidFill>
                <a:latin typeface="Calibri"/>
                <a:ea typeface="Calibri"/>
                <a:cs typeface="Calibri"/>
                <a:sym typeface="Calibri"/>
              </a:rPr>
              <a:t>Summary: </a:t>
            </a:r>
            <a:r>
              <a:rPr lang="en-US" sz="2200">
                <a:solidFill>
                  <a:schemeClr val="dk1"/>
                </a:solidFill>
                <a:latin typeface="Calibri"/>
                <a:ea typeface="Calibri"/>
                <a:cs typeface="Calibri"/>
                <a:sym typeface="Calibri"/>
              </a:rPr>
              <a:t>Use of  CNN with depth-wise convolutions, LSTM and feed-forward NN to handle the task of visual question answering on bar plots and pie charts on the FigureQA dataset.</a:t>
            </a:r>
            <a:endParaRPr sz="2200">
              <a:solidFill>
                <a:srgbClr val="0000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c2185142af_0_18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3" name="Google Shape;223;gc2185142af_0_18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Model</a:t>
            </a:r>
            <a:endParaRPr/>
          </a:p>
        </p:txBody>
      </p:sp>
      <p:pic>
        <p:nvPicPr>
          <p:cNvPr id="224" name="Google Shape;224;gc2185142af_0_184"/>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25" name="Google Shape;225;gc2185142af_0_184"/>
          <p:cNvSpPr txBox="1"/>
          <p:nvPr/>
        </p:nvSpPr>
        <p:spPr>
          <a:xfrm>
            <a:off x="2029650" y="27348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900">
                <a:latin typeface="Calibri"/>
                <a:ea typeface="Calibri"/>
                <a:cs typeface="Calibri"/>
                <a:sym typeface="Calibri"/>
              </a:rPr>
              <a:t>The FigureNet architecture as proposed, can handle the task of relational question </a:t>
            </a:r>
            <a:r>
              <a:rPr lang="en-US" sz="1900">
                <a:latin typeface="Calibri"/>
                <a:ea typeface="Calibri"/>
                <a:cs typeface="Calibri"/>
                <a:sym typeface="Calibri"/>
              </a:rPr>
              <a:t>answering</a:t>
            </a:r>
            <a:r>
              <a:rPr lang="en-US" sz="1900">
                <a:latin typeface="Calibri"/>
                <a:ea typeface="Calibri"/>
                <a:cs typeface="Calibri"/>
                <a:sym typeface="Calibri"/>
              </a:rPr>
              <a:t> on Bar Plots and Pie charts. It uses the FigureQA dataset, that consists of statistical plots with plot elements that are color coded. Additionally, it is guaranteed that the plot consists of no more than 11 plot </a:t>
            </a:r>
            <a:r>
              <a:rPr lang="en-US" sz="1900">
                <a:latin typeface="Calibri"/>
                <a:ea typeface="Calibri"/>
                <a:cs typeface="Calibri"/>
                <a:sym typeface="Calibri"/>
              </a:rPr>
              <a:t>elements, and that there are 100 different colors that are used to represent plot elements.</a:t>
            </a:r>
            <a:endParaRPr sz="1900">
              <a:latin typeface="Calibri"/>
              <a:ea typeface="Calibri"/>
              <a:cs typeface="Calibri"/>
              <a:sym typeface="Calibri"/>
            </a:endParaRPr>
          </a:p>
          <a:p>
            <a:pPr indent="0" lvl="0" marL="0" marR="0" rtl="0" algn="l">
              <a:spcBef>
                <a:spcPts val="0"/>
              </a:spcBef>
              <a:spcAft>
                <a:spcPts val="0"/>
              </a:spcAft>
              <a:buNone/>
            </a:pPr>
            <a:r>
              <a:t/>
            </a:r>
            <a:endParaRPr sz="1900">
              <a:latin typeface="Calibri"/>
              <a:ea typeface="Calibri"/>
              <a:cs typeface="Calibri"/>
              <a:sym typeface="Calibri"/>
            </a:endParaRPr>
          </a:p>
          <a:p>
            <a:pPr indent="0" lvl="0" marL="0" marR="0" rtl="0" algn="l">
              <a:spcBef>
                <a:spcPts val="0"/>
              </a:spcBef>
              <a:spcAft>
                <a:spcPts val="0"/>
              </a:spcAft>
              <a:buNone/>
            </a:pPr>
            <a:r>
              <a:rPr lang="en-US" sz="1900">
                <a:latin typeface="Calibri"/>
                <a:ea typeface="Calibri"/>
                <a:cs typeface="Calibri"/>
                <a:sym typeface="Calibri"/>
              </a:rPr>
              <a:t>The end goal of the FigureNet model is to be able to answer to questions in a binary yes/no manner. To be able to do this, the authors have divided the task into subtasks as follows.</a:t>
            </a:r>
            <a:endParaRPr sz="1900">
              <a:latin typeface="Calibri"/>
              <a:ea typeface="Calibri"/>
              <a:cs typeface="Calibri"/>
              <a:sym typeface="Calibri"/>
            </a:endParaRPr>
          </a:p>
          <a:p>
            <a:pPr indent="0" lvl="0" marL="0" marR="0" rtl="0" algn="l">
              <a:spcBef>
                <a:spcPts val="0"/>
              </a:spcBef>
              <a:spcAft>
                <a:spcPts val="0"/>
              </a:spcAft>
              <a:buNone/>
            </a:pPr>
            <a:r>
              <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Spectral Segregator Module - Identify plot elements and color of the plot elements</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Order Extraction Module - Identify and quantify the statistical values of each plot element, followed by sorting of these values into a linear order.</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Question Encoding</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Question Color encoding </a:t>
            </a:r>
            <a:endParaRPr sz="1900">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c2185142af_0_19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1" name="Google Shape;231;gc2185142af_0_19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Dataset</a:t>
            </a:r>
            <a:endParaRPr/>
          </a:p>
        </p:txBody>
      </p:sp>
      <p:pic>
        <p:nvPicPr>
          <p:cNvPr id="232" name="Google Shape;232;gc2185142af_0_19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33" name="Google Shape;233;gc2185142af_0_191"/>
          <p:cNvSpPr txBox="1"/>
          <p:nvPr/>
        </p:nvSpPr>
        <p:spPr>
          <a:xfrm>
            <a:off x="400050" y="2057400"/>
            <a:ext cx="8544000" cy="4319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900">
                <a:latin typeface="Calibri"/>
                <a:ea typeface="Calibri"/>
                <a:cs typeface="Calibri"/>
                <a:sym typeface="Calibri"/>
              </a:rPr>
              <a:t>FigureQA</a:t>
            </a:r>
            <a:endParaRPr b="1" sz="1900">
              <a:latin typeface="Calibri"/>
              <a:ea typeface="Calibri"/>
              <a:cs typeface="Calibri"/>
              <a:sym typeface="Calibri"/>
            </a:endParaRPr>
          </a:p>
          <a:p>
            <a:pPr indent="0" lvl="0" marL="0" marR="0" rtl="0" algn="l">
              <a:spcBef>
                <a:spcPts val="0"/>
              </a:spcBef>
              <a:spcAft>
                <a:spcPts val="0"/>
              </a:spcAft>
              <a:buNone/>
            </a:pPr>
            <a:r>
              <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FigureQA is a visual reasoning corpus which contains over a million question-answer pairs which are grounded in scientific style figures. This synthetic corpus has been designed to focus specifically on reasoning.</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 FigureQA also has the advantage of not requiring text identification modules like OCR, since plot elements are colour-coded. </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It follows the general Visual Question answering setup, but also provides annotated data with bounding boxes for each figure. </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100 unique colours covering the entire spectrum of colours, were chosen from the X11 named colour set. </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en-US" sz="1900">
                <a:latin typeface="Calibri"/>
                <a:ea typeface="Calibri"/>
                <a:cs typeface="Calibri"/>
                <a:sym typeface="Calibri"/>
              </a:rPr>
              <a:t>FigureQA’s training, validation and test sets are constructed such that all 100 colours are seen during training.</a:t>
            </a:r>
            <a:endParaRPr sz="1900">
              <a:latin typeface="Calibri"/>
              <a:ea typeface="Calibri"/>
              <a:cs typeface="Calibri"/>
              <a:sym typeface="Calibri"/>
            </a:endParaRPr>
          </a:p>
        </p:txBody>
      </p:sp>
      <p:pic>
        <p:nvPicPr>
          <p:cNvPr id="234" name="Google Shape;234;gc2185142af_0_191"/>
          <p:cNvPicPr preferRelativeResize="0"/>
          <p:nvPr/>
        </p:nvPicPr>
        <p:blipFill>
          <a:blip r:embed="rId4">
            <a:alphaModFix/>
          </a:blip>
          <a:stretch>
            <a:fillRect/>
          </a:stretch>
        </p:blipFill>
        <p:spPr>
          <a:xfrm>
            <a:off x="9010650" y="3286125"/>
            <a:ext cx="2827025" cy="240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c2185142af_0_19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0" name="Google Shape;240;gc2185142af_0_19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Methodology proposed</a:t>
            </a:r>
            <a:endParaRPr/>
          </a:p>
        </p:txBody>
      </p:sp>
      <p:pic>
        <p:nvPicPr>
          <p:cNvPr id="241" name="Google Shape;241;gc2185142af_0_19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42" name="Google Shape;242;gc2185142af_0_198"/>
          <p:cNvSpPr txBox="1"/>
          <p:nvPr/>
        </p:nvSpPr>
        <p:spPr>
          <a:xfrm>
            <a:off x="571500" y="2014550"/>
            <a:ext cx="10096800" cy="43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900">
                <a:solidFill>
                  <a:schemeClr val="dk1"/>
                </a:solidFill>
                <a:latin typeface="Calibri"/>
                <a:ea typeface="Calibri"/>
                <a:cs typeface="Calibri"/>
                <a:sym typeface="Calibri"/>
              </a:rPr>
              <a:t>Spectral Segregator Module:</a:t>
            </a:r>
            <a:endParaRPr b="1" sz="19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Identify plot elements and color of the plot elements</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128 x 128 x 3 image is passed as input to a CNN that uses depth-wise convolutions to identify colors and separate channel information. This way we don’t just get an aggregate map of the image. The output here is a 512 dimensional image representation.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This image representation is passed to a 2-layer LSTM to get a probability distribution across the 100 images and an additional STOP label(used for no plot element)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900">
                <a:solidFill>
                  <a:schemeClr val="dk1"/>
                </a:solidFill>
                <a:latin typeface="Calibri"/>
                <a:ea typeface="Calibri"/>
                <a:cs typeface="Calibri"/>
                <a:sym typeface="Calibri"/>
              </a:rPr>
              <a:t>Order Extraction Module:</a:t>
            </a:r>
            <a:endParaRPr b="1" sz="19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Identify and quantify the statistical values of each plot element and their relative order</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Similar to that of the previous module expect that now the output of the LSTM will be the ordering for each of the plot elements starting from 1.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900">
                <a:solidFill>
                  <a:schemeClr val="dk1"/>
                </a:solidFill>
                <a:latin typeface="Calibri"/>
                <a:ea typeface="Calibri"/>
                <a:cs typeface="Calibri"/>
                <a:sym typeface="Calibri"/>
              </a:rPr>
              <a:t>Question Encoding and Question Color encoding:</a:t>
            </a:r>
            <a:endParaRPr b="1" sz="19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Uses LSTM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b="1" lang="en-US" sz="1900">
                <a:solidFill>
                  <a:schemeClr val="dk1"/>
                </a:solidFill>
                <a:latin typeface="Calibri"/>
                <a:ea typeface="Calibri"/>
                <a:cs typeface="Calibri"/>
                <a:sym typeface="Calibri"/>
              </a:rPr>
              <a:t>Final feed-forward NN:</a:t>
            </a:r>
            <a:endParaRPr b="1" sz="19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All the four modules are concatenated and passed onto a feed forward NN to produce a binary (Yes/No) answer ( using Sigmoid Activation)</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6" name="Google Shape;96;p2"/>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Abstract and Scope </a:t>
            </a:r>
            <a:endParaRPr b="0" i="0" sz="1400" u="none" cap="none" strike="noStrike">
              <a:solidFill>
                <a:srgbClr val="000000"/>
              </a:solidFill>
              <a:latin typeface="Arial"/>
              <a:ea typeface="Arial"/>
              <a:cs typeface="Arial"/>
              <a:sym typeface="Arial"/>
            </a:endParaRPr>
          </a:p>
        </p:txBody>
      </p:sp>
      <p:sp>
        <p:nvSpPr>
          <p:cNvPr id="97" name="Google Shape;97;p2"/>
          <p:cNvSpPr txBox="1"/>
          <p:nvPr/>
        </p:nvSpPr>
        <p:spPr>
          <a:xfrm>
            <a:off x="2218550" y="2733503"/>
            <a:ext cx="8829300" cy="2506800"/>
          </a:xfrm>
          <a:prstGeom prst="rect">
            <a:avLst/>
          </a:prstGeom>
          <a:noFill/>
          <a:ln>
            <a:noFill/>
          </a:ln>
        </p:spPr>
        <p:txBody>
          <a:bodyPr anchorCtr="0" anchor="ctr" bIns="45700" lIns="91425" spcFirstLastPara="1" rIns="91425" wrap="square" tIns="45700">
            <a:noAutofit/>
          </a:bodyPr>
          <a:lstStyle/>
          <a:p>
            <a:pPr indent="0" lvl="0" marL="457200" rtl="0" algn="just">
              <a:lnSpc>
                <a:spcPct val="115000"/>
              </a:lnSpc>
              <a:spcBef>
                <a:spcPts val="500"/>
              </a:spcBef>
              <a:spcAft>
                <a:spcPts val="0"/>
              </a:spcAft>
              <a:buClr>
                <a:schemeClr val="dk1"/>
              </a:buClr>
              <a:buSzPts val="1100"/>
              <a:buFont typeface="Arial"/>
              <a:buNone/>
            </a:pPr>
            <a:r>
              <a:rPr lang="en-US" sz="1900">
                <a:solidFill>
                  <a:srgbClr val="0033CC"/>
                </a:solidFill>
              </a:rPr>
              <a:t>The aim of the project is to build a Visual Question Answering system which accepts statistical plots along with questions on the plot with respect to the elements of the plot (such as intersection of the curves, area under the curve, median value and few other varieties of such relational queries) and provides answers to the questions posed.</a:t>
            </a:r>
            <a:endParaRPr sz="1900">
              <a:solidFill>
                <a:srgbClr val="0033CC"/>
              </a:solidFill>
            </a:endParaRPr>
          </a:p>
          <a:p>
            <a:pPr indent="0" lvl="0" marL="457200" rtl="0" algn="just">
              <a:lnSpc>
                <a:spcPct val="115000"/>
              </a:lnSpc>
              <a:spcBef>
                <a:spcPts val="500"/>
              </a:spcBef>
              <a:spcAft>
                <a:spcPts val="0"/>
              </a:spcAft>
              <a:buClr>
                <a:schemeClr val="dk1"/>
              </a:buClr>
              <a:buSzPts val="1100"/>
              <a:buFont typeface="Arial"/>
              <a:buNone/>
            </a:pPr>
            <a:r>
              <a:t/>
            </a:r>
            <a:endParaRPr sz="1900">
              <a:solidFill>
                <a:srgbClr val="0033CC"/>
              </a:solidFill>
            </a:endParaRPr>
          </a:p>
          <a:p>
            <a:pPr indent="0" lvl="0" marL="457200" rtl="0" algn="just">
              <a:lnSpc>
                <a:spcPct val="115000"/>
              </a:lnSpc>
              <a:spcBef>
                <a:spcPts val="500"/>
              </a:spcBef>
              <a:spcAft>
                <a:spcPts val="0"/>
              </a:spcAft>
              <a:buClr>
                <a:schemeClr val="dk1"/>
              </a:buClr>
              <a:buSzPts val="1100"/>
              <a:buFont typeface="Arial"/>
              <a:buNone/>
            </a:pPr>
            <a:r>
              <a:rPr lang="en-US" sz="1900">
                <a:solidFill>
                  <a:srgbClr val="0033CC"/>
                </a:solidFill>
              </a:rPr>
              <a:t>The system should discover relationships between elements of a plot and provide relational reasoning to answer questions on the plot.</a:t>
            </a:r>
            <a:endParaRPr sz="1900">
              <a:solidFill>
                <a:srgbClr val="0033CC"/>
              </a:solidFill>
            </a:endParaRPr>
          </a:p>
          <a:p>
            <a:pPr indent="0" lvl="0" marL="457200" rtl="0" algn="just">
              <a:lnSpc>
                <a:spcPct val="115000"/>
              </a:lnSpc>
              <a:spcBef>
                <a:spcPts val="1200"/>
              </a:spcBef>
              <a:spcAft>
                <a:spcPts val="0"/>
              </a:spcAft>
              <a:buClr>
                <a:schemeClr val="dk1"/>
              </a:buClr>
              <a:buSzPts val="1100"/>
              <a:buFont typeface="Arial"/>
              <a:buNone/>
            </a:pPr>
            <a:r>
              <a:rPr lang="en-US" sz="1900">
                <a:solidFill>
                  <a:srgbClr val="0033CC"/>
                </a:solidFill>
              </a:rPr>
              <a:t>The most important benefit is that visual question answering models on charts will help data analysts question and reason plots on a large scale, and automate the decision-making capabilities in several sectors such as the financial sector.</a:t>
            </a:r>
            <a:endParaRPr sz="2000">
              <a:solidFill>
                <a:srgbClr val="0033CC"/>
              </a:solidFill>
            </a:endParaRPr>
          </a:p>
        </p:txBody>
      </p:sp>
      <p:pic>
        <p:nvPicPr>
          <p:cNvPr id="98" name="Google Shape;98;p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gc395f6b494_0_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48" name="Google Shape;248;gc395f6b494_0_7"/>
          <p:cNvSpPr txBox="1"/>
          <p:nvPr/>
        </p:nvSpPr>
        <p:spPr>
          <a:xfrm>
            <a:off x="571500" y="2014550"/>
            <a:ext cx="10096800" cy="436200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p:txBody>
      </p:sp>
      <p:pic>
        <p:nvPicPr>
          <p:cNvPr id="249" name="Google Shape;249;gc395f6b494_0_7"/>
          <p:cNvPicPr preferRelativeResize="0"/>
          <p:nvPr/>
        </p:nvPicPr>
        <p:blipFill>
          <a:blip r:embed="rId4">
            <a:alphaModFix/>
          </a:blip>
          <a:stretch>
            <a:fillRect/>
          </a:stretch>
        </p:blipFill>
        <p:spPr>
          <a:xfrm>
            <a:off x="919150" y="0"/>
            <a:ext cx="7619999" cy="3429000"/>
          </a:xfrm>
          <a:prstGeom prst="rect">
            <a:avLst/>
          </a:prstGeom>
          <a:noFill/>
          <a:ln>
            <a:noFill/>
          </a:ln>
        </p:spPr>
      </p:pic>
      <p:pic>
        <p:nvPicPr>
          <p:cNvPr id="250" name="Google Shape;250;gc395f6b494_0_7"/>
          <p:cNvPicPr preferRelativeResize="0"/>
          <p:nvPr/>
        </p:nvPicPr>
        <p:blipFill>
          <a:blip r:embed="rId5">
            <a:alphaModFix/>
          </a:blip>
          <a:stretch>
            <a:fillRect/>
          </a:stretch>
        </p:blipFill>
        <p:spPr>
          <a:xfrm>
            <a:off x="1957513" y="3695700"/>
            <a:ext cx="4267200" cy="3162300"/>
          </a:xfrm>
          <a:prstGeom prst="rect">
            <a:avLst/>
          </a:prstGeom>
          <a:noFill/>
          <a:ln>
            <a:noFill/>
          </a:ln>
        </p:spPr>
      </p:pic>
      <p:cxnSp>
        <p:nvCxnSpPr>
          <p:cNvPr id="251" name="Google Shape;251;gc395f6b494_0_7"/>
          <p:cNvCxnSpPr/>
          <p:nvPr/>
        </p:nvCxnSpPr>
        <p:spPr>
          <a:xfrm flipH="1">
            <a:off x="2328725" y="2486050"/>
            <a:ext cx="514500" cy="2128800"/>
          </a:xfrm>
          <a:prstGeom prst="straightConnector1">
            <a:avLst/>
          </a:prstGeom>
          <a:noFill/>
          <a:ln cap="flat" cmpd="sng" w="9525">
            <a:solidFill>
              <a:schemeClr val="dk2"/>
            </a:solidFill>
            <a:prstDash val="solid"/>
            <a:round/>
            <a:headEnd len="med" w="med" type="none"/>
            <a:tailEnd len="med" w="med" type="triangle"/>
          </a:ln>
        </p:spPr>
      </p:cxnSp>
      <p:pic>
        <p:nvPicPr>
          <p:cNvPr id="252" name="Google Shape;252;gc395f6b494_0_7"/>
          <p:cNvPicPr preferRelativeResize="0"/>
          <p:nvPr/>
        </p:nvPicPr>
        <p:blipFill>
          <a:blip r:embed="rId6">
            <a:alphaModFix/>
          </a:blip>
          <a:stretch>
            <a:fillRect/>
          </a:stretch>
        </p:blipFill>
        <p:spPr>
          <a:xfrm>
            <a:off x="7653500" y="4305300"/>
            <a:ext cx="3780429" cy="833750"/>
          </a:xfrm>
          <a:prstGeom prst="rect">
            <a:avLst/>
          </a:prstGeom>
          <a:noFill/>
          <a:ln>
            <a:noFill/>
          </a:ln>
        </p:spPr>
      </p:pic>
      <p:sp>
        <p:nvSpPr>
          <p:cNvPr id="253" name="Google Shape;253;gc395f6b494_0_7"/>
          <p:cNvSpPr txBox="1"/>
          <p:nvPr/>
        </p:nvSpPr>
        <p:spPr>
          <a:xfrm>
            <a:off x="7686675" y="3529025"/>
            <a:ext cx="36720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latin typeface="Calibri"/>
                <a:ea typeface="Calibri"/>
                <a:cs typeface="Calibri"/>
                <a:sym typeface="Calibri"/>
              </a:rPr>
              <a:t>Sample Output </a:t>
            </a:r>
            <a:endParaRPr sz="2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gc395f6b494_0_2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59" name="Google Shape;259;gc395f6b494_0_20"/>
          <p:cNvSpPr txBox="1"/>
          <p:nvPr/>
        </p:nvSpPr>
        <p:spPr>
          <a:xfrm>
            <a:off x="571500" y="2014550"/>
            <a:ext cx="10096800" cy="436200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US" sz="1900">
                <a:solidFill>
                  <a:schemeClr val="dk1"/>
                </a:solidFill>
                <a:latin typeface="Calibri"/>
                <a:ea typeface="Calibri"/>
                <a:cs typeface="Calibri"/>
                <a:sym typeface="Calibri"/>
              </a:rPr>
              <a:t> </a:t>
            </a:r>
            <a:endParaRPr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900">
              <a:solidFill>
                <a:schemeClr val="dk1"/>
              </a:solidFill>
              <a:latin typeface="Calibri"/>
              <a:ea typeface="Calibri"/>
              <a:cs typeface="Calibri"/>
              <a:sym typeface="Calibri"/>
            </a:endParaRPr>
          </a:p>
        </p:txBody>
      </p:sp>
      <p:sp>
        <p:nvSpPr>
          <p:cNvPr id="260" name="Google Shape;260;gc395f6b494_0_20"/>
          <p:cNvSpPr txBox="1"/>
          <p:nvPr/>
        </p:nvSpPr>
        <p:spPr>
          <a:xfrm>
            <a:off x="7686675" y="3529025"/>
            <a:ext cx="36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61" name="Google Shape;261;gc395f6b494_0_20"/>
          <p:cNvPicPr preferRelativeResize="0"/>
          <p:nvPr/>
        </p:nvPicPr>
        <p:blipFill>
          <a:blip r:embed="rId4">
            <a:alphaModFix/>
          </a:blip>
          <a:stretch>
            <a:fillRect/>
          </a:stretch>
        </p:blipFill>
        <p:spPr>
          <a:xfrm>
            <a:off x="1377800" y="229525"/>
            <a:ext cx="9729800" cy="3299500"/>
          </a:xfrm>
          <a:prstGeom prst="rect">
            <a:avLst/>
          </a:prstGeom>
          <a:noFill/>
          <a:ln>
            <a:noFill/>
          </a:ln>
        </p:spPr>
      </p:pic>
      <p:pic>
        <p:nvPicPr>
          <p:cNvPr id="262" name="Google Shape;262;gc395f6b494_0_20"/>
          <p:cNvPicPr preferRelativeResize="0"/>
          <p:nvPr/>
        </p:nvPicPr>
        <p:blipFill>
          <a:blip r:embed="rId5">
            <a:alphaModFix/>
          </a:blip>
          <a:stretch>
            <a:fillRect/>
          </a:stretch>
        </p:blipFill>
        <p:spPr>
          <a:xfrm>
            <a:off x="3250850" y="5067300"/>
            <a:ext cx="5983700" cy="1562100"/>
          </a:xfrm>
          <a:prstGeom prst="rect">
            <a:avLst/>
          </a:prstGeom>
          <a:noFill/>
          <a:ln>
            <a:noFill/>
          </a:ln>
        </p:spPr>
      </p:pic>
      <p:sp>
        <p:nvSpPr>
          <p:cNvPr id="263" name="Google Shape;263;gc395f6b494_0_20"/>
          <p:cNvSpPr txBox="1"/>
          <p:nvPr/>
        </p:nvSpPr>
        <p:spPr>
          <a:xfrm>
            <a:off x="1585925" y="4329125"/>
            <a:ext cx="9082500" cy="5388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US" sz="2300">
                <a:latin typeface="Calibri"/>
                <a:ea typeface="Calibri"/>
                <a:cs typeface="Calibri"/>
                <a:sym typeface="Calibri"/>
              </a:rPr>
              <a:t>Results</a:t>
            </a:r>
            <a:endParaRPr b="1" sz="2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c234f5ded3_0_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69" name="Google Shape;269;gc234f5ded3_0_7"/>
          <p:cNvSpPr txBox="1"/>
          <p:nvPr/>
        </p:nvSpPr>
        <p:spPr>
          <a:xfrm>
            <a:off x="2379000" y="1143000"/>
            <a:ext cx="82893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Merits and Demerits of the proposed method in the paper</a:t>
            </a:r>
            <a:endParaRPr/>
          </a:p>
        </p:txBody>
      </p:sp>
      <p:pic>
        <p:nvPicPr>
          <p:cNvPr id="270" name="Google Shape;270;gc234f5ded3_0_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71" name="Google Shape;271;gc234f5ded3_0_7"/>
          <p:cNvSpPr txBox="1"/>
          <p:nvPr/>
        </p:nvSpPr>
        <p:spPr>
          <a:xfrm>
            <a:off x="1957900" y="21609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900"/>
              <a:t>Merits:</a:t>
            </a:r>
            <a:endParaRPr sz="1900"/>
          </a:p>
          <a:p>
            <a:pPr indent="-349250" lvl="0" marL="457200" marR="0" rtl="0" algn="l">
              <a:spcBef>
                <a:spcPts val="0"/>
              </a:spcBef>
              <a:spcAft>
                <a:spcPts val="0"/>
              </a:spcAft>
              <a:buSzPts val="1900"/>
              <a:buChar char="●"/>
            </a:pPr>
            <a:r>
              <a:rPr lang="en-US" sz="1900"/>
              <a:t>The model performs significantly better than the baseline models. </a:t>
            </a:r>
            <a:endParaRPr sz="1900"/>
          </a:p>
          <a:p>
            <a:pPr indent="-349250" lvl="0" marL="457200" marR="0" rtl="0" algn="l">
              <a:spcBef>
                <a:spcPts val="0"/>
              </a:spcBef>
              <a:spcAft>
                <a:spcPts val="0"/>
              </a:spcAft>
              <a:buSzPts val="1900"/>
              <a:buChar char="●"/>
            </a:pPr>
            <a:r>
              <a:rPr lang="en-US" sz="1900"/>
              <a:t>This is </a:t>
            </a:r>
            <a:r>
              <a:rPr lang="en-US" sz="1900"/>
              <a:t>because</a:t>
            </a:r>
            <a:r>
              <a:rPr lang="en-US" sz="1900"/>
              <a:t> the </a:t>
            </a:r>
            <a:r>
              <a:rPr lang="en-US" sz="1900"/>
              <a:t>architecture</a:t>
            </a:r>
            <a:r>
              <a:rPr lang="en-US" sz="1900"/>
              <a:t> doesn’t use the traditional CNN, </a:t>
            </a:r>
            <a:r>
              <a:rPr lang="en-US" sz="1900"/>
              <a:t>instead</a:t>
            </a:r>
            <a:r>
              <a:rPr lang="en-US" sz="1900"/>
              <a:t> uses depthwise convolutions </a:t>
            </a:r>
            <a:endParaRPr sz="1900"/>
          </a:p>
          <a:p>
            <a:pPr indent="-349250" lvl="0" marL="457200" marR="0" rtl="0" algn="l">
              <a:spcBef>
                <a:spcPts val="0"/>
              </a:spcBef>
              <a:spcAft>
                <a:spcPts val="0"/>
              </a:spcAft>
              <a:buSzPts val="1900"/>
              <a:buChar char="●"/>
            </a:pPr>
            <a:r>
              <a:rPr lang="en-US" sz="1900"/>
              <a:t>Lesser </a:t>
            </a:r>
            <a:r>
              <a:rPr lang="en-US" sz="1900"/>
              <a:t>training</a:t>
            </a:r>
            <a:r>
              <a:rPr lang="en-US" sz="1900"/>
              <a:t> time as articulated in the </a:t>
            </a:r>
            <a:r>
              <a:rPr lang="en-US" sz="1900"/>
              <a:t>paper</a:t>
            </a:r>
            <a:r>
              <a:rPr lang="en-US" sz="1900"/>
              <a:t> </a:t>
            </a:r>
            <a:endParaRPr sz="1900"/>
          </a:p>
          <a:p>
            <a:pPr indent="0" lvl="0" marL="0" marR="0" rtl="0" algn="l">
              <a:spcBef>
                <a:spcPts val="0"/>
              </a:spcBef>
              <a:spcAft>
                <a:spcPts val="0"/>
              </a:spcAft>
              <a:buNone/>
            </a:pPr>
            <a:r>
              <a:rPr lang="en-US" sz="1900"/>
              <a:t>Demerits </a:t>
            </a:r>
            <a:endParaRPr sz="1900"/>
          </a:p>
          <a:p>
            <a:pPr indent="-349250" lvl="0" marL="457200" marR="0" rtl="0" algn="l">
              <a:spcBef>
                <a:spcPts val="0"/>
              </a:spcBef>
              <a:spcAft>
                <a:spcPts val="0"/>
              </a:spcAft>
              <a:buSzPts val="1900"/>
              <a:buChar char="●"/>
            </a:pPr>
            <a:r>
              <a:rPr lang="en-US" sz="1900"/>
              <a:t>The model works on only bar plots and pie charts </a:t>
            </a:r>
            <a:endParaRPr sz="1900"/>
          </a:p>
          <a:p>
            <a:pPr indent="-349250" lvl="0" marL="457200" marR="0" rtl="0" algn="l">
              <a:spcBef>
                <a:spcPts val="0"/>
              </a:spcBef>
              <a:spcAft>
                <a:spcPts val="0"/>
              </a:spcAft>
              <a:buSzPts val="1900"/>
              <a:buChar char="●"/>
            </a:pPr>
            <a:r>
              <a:rPr lang="en-US" sz="1900"/>
              <a:t>It is capable of only binary reasoning, and not capable of answering open-ended questions</a:t>
            </a:r>
            <a:endParaRPr sz="1900"/>
          </a:p>
          <a:p>
            <a:pPr indent="-349250" lvl="0" marL="457200" marR="0" rtl="0" algn="l">
              <a:spcBef>
                <a:spcPts val="0"/>
              </a:spcBef>
              <a:spcAft>
                <a:spcPts val="0"/>
              </a:spcAft>
              <a:buSzPts val="1900"/>
              <a:buChar char="●"/>
            </a:pPr>
            <a:r>
              <a:rPr lang="en-US" sz="1900"/>
              <a:t>It makes use of the FigureQA dataset, thereby making use of the property of the charts being color coded.</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c2185142af_0_21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77" name="Google Shape;277;gc2185142af_0_212"/>
          <p:cNvSpPr txBox="1"/>
          <p:nvPr/>
        </p:nvSpPr>
        <p:spPr>
          <a:xfrm>
            <a:off x="3567600" y="784050"/>
            <a:ext cx="7100400" cy="833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Paper 3</a:t>
            </a:r>
            <a:endParaRPr/>
          </a:p>
        </p:txBody>
      </p:sp>
      <p:pic>
        <p:nvPicPr>
          <p:cNvPr id="278" name="Google Shape;278;gc2185142af_0_21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79" name="Google Shape;279;gc2185142af_0_212"/>
          <p:cNvSpPr txBox="1"/>
          <p:nvPr/>
        </p:nvSpPr>
        <p:spPr>
          <a:xfrm>
            <a:off x="2029500" y="2182100"/>
            <a:ext cx="8638500" cy="38133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1800">
                <a:solidFill>
                  <a:srgbClr val="0000FF"/>
                </a:solidFill>
                <a:latin typeface="Trebuchet MS"/>
                <a:ea typeface="Trebuchet MS"/>
                <a:cs typeface="Trebuchet MS"/>
                <a:sym typeface="Trebuchet MS"/>
              </a:rPr>
              <a:t>Paper Title: </a:t>
            </a:r>
            <a:r>
              <a:rPr lang="en-US" sz="1800">
                <a:latin typeface="Trebuchet MS"/>
                <a:ea typeface="Trebuchet MS"/>
                <a:cs typeface="Trebuchet MS"/>
                <a:sym typeface="Trebuchet MS"/>
              </a:rPr>
              <a:t>ChartNet: Visual Reasoning over Statistical Charts using MAC-Networks</a:t>
            </a:r>
            <a:endParaRPr sz="1800">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00FF"/>
                </a:solidFill>
                <a:latin typeface="Trebuchet MS"/>
                <a:ea typeface="Trebuchet MS"/>
                <a:cs typeface="Trebuchet MS"/>
                <a:sym typeface="Trebuchet MS"/>
              </a:rPr>
              <a:t>Year of Publication: </a:t>
            </a:r>
            <a:r>
              <a:rPr lang="en-US" sz="1800">
                <a:latin typeface="Trebuchet MS"/>
                <a:ea typeface="Trebuchet MS"/>
                <a:cs typeface="Trebuchet MS"/>
                <a:sym typeface="Trebuchet MS"/>
              </a:rPr>
              <a:t>July 2019</a:t>
            </a:r>
            <a:endParaRPr sz="1800">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00FF"/>
                </a:solidFill>
                <a:latin typeface="Trebuchet MS"/>
                <a:ea typeface="Trebuchet MS"/>
                <a:cs typeface="Trebuchet MS"/>
                <a:sym typeface="Trebuchet MS"/>
              </a:rPr>
              <a:t>Authors: </a:t>
            </a:r>
            <a:r>
              <a:rPr lang="en-US" sz="1800">
                <a:latin typeface="Trebuchet MS"/>
                <a:ea typeface="Trebuchet MS"/>
                <a:cs typeface="Trebuchet MS"/>
                <a:sym typeface="Trebuchet MS"/>
              </a:rPr>
              <a:t>Monika Sharmaa, Shikha Guptab, Arindam Chowdhurya, Lovekesh Vig</a:t>
            </a:r>
            <a:endParaRPr sz="1800">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00FF"/>
                </a:solidFill>
                <a:latin typeface="Trebuchet MS"/>
                <a:ea typeface="Trebuchet MS"/>
                <a:cs typeface="Trebuchet MS"/>
                <a:sym typeface="Trebuchet MS"/>
              </a:rPr>
              <a:t>Data </a:t>
            </a:r>
            <a:r>
              <a:rPr lang="en-US" sz="1800">
                <a:latin typeface="Trebuchet MS"/>
                <a:ea typeface="Trebuchet MS"/>
                <a:cs typeface="Trebuchet MS"/>
                <a:sym typeface="Trebuchet MS"/>
              </a:rPr>
              <a:t>: </a:t>
            </a:r>
            <a:r>
              <a:rPr lang="en-US" sz="1800" u="sng">
                <a:solidFill>
                  <a:schemeClr val="hlink"/>
                </a:solidFill>
                <a:latin typeface="Trebuchet MS"/>
                <a:ea typeface="Trebuchet MS"/>
                <a:cs typeface="Trebuchet MS"/>
                <a:sym typeface="Trebuchet MS"/>
                <a:hlinkClick r:id="rId4"/>
              </a:rPr>
              <a:t>https://arxiv.org/pdf/1911.09375.pdf</a:t>
            </a:r>
            <a:r>
              <a:rPr lang="en-US" sz="1800">
                <a:latin typeface="Trebuchet MS"/>
                <a:ea typeface="Trebuchet MS"/>
                <a:cs typeface="Trebuchet MS"/>
                <a:sym typeface="Trebuchet MS"/>
              </a:rPr>
              <a:t> </a:t>
            </a:r>
            <a:endParaRPr sz="1800">
              <a:latin typeface="Trebuchet MS"/>
              <a:ea typeface="Trebuchet MS"/>
              <a:cs typeface="Trebuchet MS"/>
              <a:sym typeface="Trebuchet MS"/>
            </a:endParaRPr>
          </a:p>
          <a:p>
            <a:pPr indent="0" lvl="0" marL="0" marR="0" rtl="0" algn="just">
              <a:spcBef>
                <a:spcPts val="480"/>
              </a:spcBef>
              <a:spcAft>
                <a:spcPts val="0"/>
              </a:spcAft>
              <a:buNone/>
            </a:pPr>
            <a:r>
              <a:rPr lang="en-US" sz="1800">
                <a:solidFill>
                  <a:srgbClr val="0000FF"/>
                </a:solidFill>
                <a:latin typeface="Trebuchet MS"/>
                <a:ea typeface="Trebuchet MS"/>
                <a:cs typeface="Trebuchet MS"/>
                <a:sym typeface="Trebuchet MS"/>
              </a:rPr>
              <a:t>Summary: </a:t>
            </a:r>
            <a:endParaRPr sz="18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lang="en-US" sz="1800">
                <a:latin typeface="Trebuchet MS"/>
                <a:ea typeface="Trebuchet MS"/>
                <a:cs typeface="Trebuchet MS"/>
                <a:sym typeface="Trebuchet MS"/>
              </a:rPr>
              <a:t>The paper solves the problem of reasoning over statistical charts (only bar charts and pie charts) using MAC-Network (Memory, Attention, and Composition). The model is capable of answering open-ended questions and gives chart-specific answers. The classification layer of MAC is replaced by the regression layer and constructs a bounding box around the text of the answer. OCR is used to read the text and display the answer.</a:t>
            </a:r>
            <a:endParaRPr sz="1800">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c2185142af_0_22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85" name="Google Shape;285;gc2185142af_0_22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Dataset</a:t>
            </a:r>
            <a:endParaRPr/>
          </a:p>
        </p:txBody>
      </p:sp>
      <p:pic>
        <p:nvPicPr>
          <p:cNvPr id="286" name="Google Shape;286;gc2185142af_0_22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287" name="Google Shape;287;gc2185142af_0_226"/>
          <p:cNvSpPr txBox="1"/>
          <p:nvPr/>
        </p:nvSpPr>
        <p:spPr>
          <a:xfrm>
            <a:off x="1776750" y="2304404"/>
            <a:ext cx="8638500" cy="3641700"/>
          </a:xfrm>
          <a:prstGeom prst="rect">
            <a:avLst/>
          </a:prstGeom>
          <a:noFill/>
          <a:ln>
            <a:noFill/>
          </a:ln>
        </p:spPr>
        <p:txBody>
          <a:bodyPr anchorCtr="0" anchor="ctr" bIns="45700" lIns="91425" spcFirstLastPara="1" rIns="91425" wrap="square" tIns="45700">
            <a:noAutofit/>
          </a:bodyPr>
          <a:lstStyle/>
          <a:p>
            <a:pPr indent="-336550" lvl="0" marL="457200" marR="0" rtl="0" algn="l">
              <a:lnSpc>
                <a:spcPct val="150000"/>
              </a:lnSpc>
              <a:spcBef>
                <a:spcPts val="0"/>
              </a:spcBef>
              <a:spcAft>
                <a:spcPts val="0"/>
              </a:spcAft>
              <a:buSzPts val="1700"/>
              <a:buChar char="●"/>
            </a:pPr>
            <a:r>
              <a:rPr lang="en-US" sz="1700"/>
              <a:t>D</a:t>
            </a:r>
            <a:r>
              <a:rPr lang="en-US" sz="1700"/>
              <a:t>ataset of bar-charts and pie-charts was made.</a:t>
            </a:r>
            <a:endParaRPr sz="1700"/>
          </a:p>
          <a:p>
            <a:pPr indent="-336550" lvl="0" marL="457200" marR="0" rtl="0" algn="l">
              <a:lnSpc>
                <a:spcPct val="150000"/>
              </a:lnSpc>
              <a:spcBef>
                <a:spcPts val="0"/>
              </a:spcBef>
              <a:spcAft>
                <a:spcPts val="0"/>
              </a:spcAft>
              <a:buSzPts val="1700"/>
              <a:buChar char="●"/>
            </a:pPr>
            <a:r>
              <a:rPr lang="en-US" sz="1700"/>
              <a:t>The bar charts dataset consists of vertical bars and was created by varying the height and number of colors of bars</a:t>
            </a:r>
            <a:endParaRPr sz="1700"/>
          </a:p>
          <a:p>
            <a:pPr indent="-336550" lvl="0" marL="457200" marR="0" rtl="0" algn="l">
              <a:lnSpc>
                <a:spcPct val="150000"/>
              </a:lnSpc>
              <a:spcBef>
                <a:spcPts val="0"/>
              </a:spcBef>
              <a:spcAft>
                <a:spcPts val="0"/>
              </a:spcAft>
              <a:buSzPts val="1700"/>
              <a:buChar char="●"/>
            </a:pPr>
            <a:r>
              <a:rPr lang="en-US" sz="1700"/>
              <a:t>Dataset for pie-charts was created by varying the angles and colors of sectors.</a:t>
            </a:r>
            <a:endParaRPr sz="1700"/>
          </a:p>
          <a:p>
            <a:pPr indent="-336550" lvl="0" marL="457200" marR="0" rtl="0" algn="l">
              <a:lnSpc>
                <a:spcPct val="150000"/>
              </a:lnSpc>
              <a:spcBef>
                <a:spcPts val="0"/>
              </a:spcBef>
              <a:spcAft>
                <a:spcPts val="0"/>
              </a:spcAft>
              <a:buSzPts val="1700"/>
              <a:buChar char="●"/>
            </a:pPr>
            <a:r>
              <a:rPr lang="en-US" sz="1700"/>
              <a:t>Bounding box annotations of textual content present over the chart images was saved to give chart specific answers</a:t>
            </a:r>
            <a:endParaRPr sz="1700"/>
          </a:p>
          <a:p>
            <a:pPr indent="-336550" lvl="0" marL="457200" marR="0" rtl="0" algn="l">
              <a:lnSpc>
                <a:spcPct val="150000"/>
              </a:lnSpc>
              <a:spcBef>
                <a:spcPts val="0"/>
              </a:spcBef>
              <a:spcAft>
                <a:spcPts val="0"/>
              </a:spcAft>
              <a:buSzPts val="1700"/>
              <a:buChar char="●"/>
            </a:pPr>
            <a:r>
              <a:rPr lang="en-US" sz="1700"/>
              <a:t>Total number of image question pair examples for training, validation and testing are 20000, 5000 and 5000 respectively for each dataset ( i.e., bar and pie charts).</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c22397c51b_0_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3" name="Google Shape;293;gc22397c51b_0_5"/>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Model</a:t>
            </a:r>
            <a:endParaRPr/>
          </a:p>
        </p:txBody>
      </p:sp>
      <p:pic>
        <p:nvPicPr>
          <p:cNvPr id="294" name="Google Shape;294;gc22397c51b_0_5"/>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pic>
        <p:nvPicPr>
          <p:cNvPr id="295" name="Google Shape;295;gc22397c51b_0_5"/>
          <p:cNvPicPr preferRelativeResize="0"/>
          <p:nvPr/>
        </p:nvPicPr>
        <p:blipFill>
          <a:blip r:embed="rId4">
            <a:alphaModFix/>
          </a:blip>
          <a:stretch>
            <a:fillRect/>
          </a:stretch>
        </p:blipFill>
        <p:spPr>
          <a:xfrm>
            <a:off x="2943771" y="1617750"/>
            <a:ext cx="6304465" cy="5240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c2185142af_0_233"/>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1" name="Google Shape;301;gc2185142af_0_233"/>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Methodology proposed</a:t>
            </a:r>
            <a:endParaRPr/>
          </a:p>
        </p:txBody>
      </p:sp>
      <p:pic>
        <p:nvPicPr>
          <p:cNvPr id="302" name="Google Shape;302;gc2185142af_0_23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03" name="Google Shape;303;gc2185142af_0_233"/>
          <p:cNvSpPr txBox="1"/>
          <p:nvPr/>
        </p:nvSpPr>
        <p:spPr>
          <a:xfrm>
            <a:off x="2029550" y="1897550"/>
            <a:ext cx="8638500" cy="4518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ChartNet network consists of </a:t>
            </a:r>
            <a:r>
              <a:rPr b="1" lang="en-US"/>
              <a:t>three layers</a:t>
            </a:r>
            <a:r>
              <a:rPr lang="en-US"/>
              <a:t>:</a:t>
            </a:r>
            <a:endParaRPr/>
          </a:p>
          <a:p>
            <a:pPr indent="-317500" lvl="0" marL="457200" marR="0" rtl="0" algn="l">
              <a:spcBef>
                <a:spcPts val="0"/>
              </a:spcBef>
              <a:spcAft>
                <a:spcPts val="0"/>
              </a:spcAft>
              <a:buSzPts val="1400"/>
              <a:buChar char="●"/>
            </a:pPr>
            <a:r>
              <a:rPr lang="en-US"/>
              <a:t>Input unit </a:t>
            </a:r>
            <a:endParaRPr/>
          </a:p>
          <a:p>
            <a:pPr indent="-317500" lvl="0" marL="457200" marR="0" rtl="0" algn="l">
              <a:spcBef>
                <a:spcPts val="0"/>
              </a:spcBef>
              <a:spcAft>
                <a:spcPts val="0"/>
              </a:spcAft>
              <a:buSzPts val="1400"/>
              <a:buChar char="●"/>
            </a:pPr>
            <a:r>
              <a:rPr lang="en-US"/>
              <a:t>MAC Cell</a:t>
            </a:r>
            <a:endParaRPr/>
          </a:p>
          <a:p>
            <a:pPr indent="-317500" lvl="0" marL="457200" marR="0" rtl="0" algn="l">
              <a:spcBef>
                <a:spcPts val="0"/>
              </a:spcBef>
              <a:spcAft>
                <a:spcPts val="0"/>
              </a:spcAft>
              <a:buSzPts val="1400"/>
              <a:buChar char="●"/>
            </a:pPr>
            <a:r>
              <a:rPr lang="en-US"/>
              <a:t>Output unit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1" lang="en-US"/>
              <a:t>Input Unit</a:t>
            </a:r>
            <a:endParaRPr b="1"/>
          </a:p>
          <a:p>
            <a:pPr indent="-317500" lvl="0" marL="457200" marR="0" rtl="0" algn="l">
              <a:spcBef>
                <a:spcPts val="0"/>
              </a:spcBef>
              <a:spcAft>
                <a:spcPts val="0"/>
              </a:spcAft>
              <a:buSzPts val="1400"/>
              <a:buChar char="●"/>
            </a:pPr>
            <a:r>
              <a:rPr lang="en-US"/>
              <a:t>Bar or pie chart is given as input and corresponding question</a:t>
            </a:r>
            <a:endParaRPr/>
          </a:p>
          <a:p>
            <a:pPr indent="-317500" lvl="0" marL="457200" marR="0" rtl="0" algn="l">
              <a:spcBef>
                <a:spcPts val="0"/>
              </a:spcBef>
              <a:spcAft>
                <a:spcPts val="0"/>
              </a:spcAft>
              <a:buSzPts val="1400"/>
              <a:buChar char="●"/>
            </a:pPr>
            <a:r>
              <a:rPr lang="en-US"/>
              <a:t>Features from the images are </a:t>
            </a:r>
            <a:r>
              <a:rPr lang="en-US"/>
              <a:t>extracted</a:t>
            </a:r>
            <a:r>
              <a:rPr lang="en-US"/>
              <a:t> using ResNet101 deep CNN architecture </a:t>
            </a:r>
            <a:endParaRPr/>
          </a:p>
          <a:p>
            <a:pPr indent="-317500" lvl="0" marL="457200" marR="0" rtl="0" algn="l">
              <a:spcBef>
                <a:spcPts val="0"/>
              </a:spcBef>
              <a:spcAft>
                <a:spcPts val="0"/>
              </a:spcAft>
              <a:buSzPts val="1400"/>
              <a:buChar char="●"/>
            </a:pPr>
            <a:r>
              <a:rPr lang="en-US"/>
              <a:t>Knowledge base is defined to represent the height and width of the processed image</a:t>
            </a:r>
            <a:endParaRPr/>
          </a:p>
          <a:p>
            <a:pPr indent="-317500" lvl="0" marL="457200" marR="0" rtl="0" algn="l">
              <a:spcBef>
                <a:spcPts val="0"/>
              </a:spcBef>
              <a:spcAft>
                <a:spcPts val="0"/>
              </a:spcAft>
              <a:buSzPts val="1400"/>
              <a:buChar char="●"/>
            </a:pPr>
            <a:r>
              <a:rPr lang="en-US"/>
              <a:t>Question is converted into a word embedding and further processed by biLSTM</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1" lang="en-US"/>
              <a:t>MAC Cell</a:t>
            </a:r>
            <a:endParaRPr b="1"/>
          </a:p>
          <a:p>
            <a:pPr indent="-317500" lvl="0" marL="457200" marR="0" rtl="0" algn="l">
              <a:spcBef>
                <a:spcPts val="0"/>
              </a:spcBef>
              <a:spcAft>
                <a:spcPts val="0"/>
              </a:spcAft>
              <a:buSzPts val="1400"/>
              <a:buChar char="●"/>
            </a:pPr>
            <a:r>
              <a:rPr lang="en-US"/>
              <a:t>Recurrent unit which consists of three components : Control, Read and Write </a:t>
            </a:r>
            <a:endParaRPr/>
          </a:p>
          <a:p>
            <a:pPr indent="-317500" lvl="0" marL="457200" marR="0" rtl="0" algn="l">
              <a:spcBef>
                <a:spcPts val="0"/>
              </a:spcBef>
              <a:spcAft>
                <a:spcPts val="0"/>
              </a:spcAft>
              <a:buSzPts val="1400"/>
              <a:buChar char="●"/>
            </a:pPr>
            <a:r>
              <a:rPr lang="en-US"/>
              <a:t>Defined to learn fundamental </a:t>
            </a:r>
            <a:r>
              <a:rPr lang="en-US"/>
              <a:t>reasoning</a:t>
            </a:r>
            <a:r>
              <a:rPr lang="en-US"/>
              <a:t> operations and implement them</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1" lang="en-US"/>
              <a:t>Output Unit</a:t>
            </a:r>
            <a:endParaRPr b="1"/>
          </a:p>
          <a:p>
            <a:pPr indent="-317500" lvl="0" marL="457200" marR="0" rtl="0" algn="l">
              <a:spcBef>
                <a:spcPts val="0"/>
              </a:spcBef>
              <a:spcAft>
                <a:spcPts val="0"/>
              </a:spcAft>
              <a:buSzPts val="1400"/>
              <a:buChar char="●"/>
            </a:pPr>
            <a:r>
              <a:rPr lang="en-US"/>
              <a:t>This unit consists of two networks : Classifier and Regressor</a:t>
            </a:r>
            <a:endParaRPr/>
          </a:p>
          <a:p>
            <a:pPr indent="-317500" lvl="0" marL="457200" marR="0" rtl="0" algn="l">
              <a:spcBef>
                <a:spcPts val="0"/>
              </a:spcBef>
              <a:spcAft>
                <a:spcPts val="0"/>
              </a:spcAft>
              <a:buSzPts val="1400"/>
              <a:buChar char="●"/>
            </a:pPr>
            <a:r>
              <a:rPr lang="en-US"/>
              <a:t>C</a:t>
            </a:r>
            <a:r>
              <a:rPr lang="en-US"/>
              <a:t>lassifier network predicts a probability distribution over the pre-defined set of generic answers through a </a:t>
            </a:r>
            <a:r>
              <a:rPr lang="en-US"/>
              <a:t>so</a:t>
            </a:r>
            <a:r>
              <a:rPr lang="en-US"/>
              <a:t>ftmax normalization</a:t>
            </a:r>
            <a:endParaRPr/>
          </a:p>
          <a:p>
            <a:pPr indent="-317500" lvl="0" marL="457200" marR="0" rtl="0" algn="l">
              <a:spcBef>
                <a:spcPts val="0"/>
              </a:spcBef>
              <a:spcAft>
                <a:spcPts val="0"/>
              </a:spcAft>
              <a:buSzPts val="1400"/>
              <a:buChar char="●"/>
            </a:pPr>
            <a:r>
              <a:rPr lang="en-US"/>
              <a:t>Regressor network is used to provide chart-specific answers</a:t>
            </a:r>
            <a:endParaRPr/>
          </a:p>
          <a:p>
            <a:pPr indent="0" lvl="0" marL="0" marR="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c2185142af_0_24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9" name="Google Shape;309;gc2185142af_0_240"/>
          <p:cNvSpPr txBox="1"/>
          <p:nvPr/>
        </p:nvSpPr>
        <p:spPr>
          <a:xfrm>
            <a:off x="2379000" y="1143000"/>
            <a:ext cx="82893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Merits and Demerits of the proposed method in the paper</a:t>
            </a:r>
            <a:endParaRPr/>
          </a:p>
        </p:txBody>
      </p:sp>
      <p:pic>
        <p:nvPicPr>
          <p:cNvPr id="310" name="Google Shape;310;gc2185142af_0_240"/>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11" name="Google Shape;311;gc2185142af_0_240"/>
          <p:cNvSpPr txBox="1"/>
          <p:nvPr/>
        </p:nvSpPr>
        <p:spPr>
          <a:xfrm>
            <a:off x="1957900" y="21609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t>Merits</a:t>
            </a:r>
            <a:endParaRPr sz="1800"/>
          </a:p>
          <a:p>
            <a:pPr indent="-342900" lvl="0" marL="457200" marR="0" rtl="0" algn="l">
              <a:spcBef>
                <a:spcPts val="0"/>
              </a:spcBef>
              <a:spcAft>
                <a:spcPts val="0"/>
              </a:spcAft>
              <a:buSzPts val="1800"/>
              <a:buChar char="●"/>
            </a:pPr>
            <a:r>
              <a:rPr lang="en-US" sz="1800"/>
              <a:t>Automated method for question answering over open-ended questions</a:t>
            </a:r>
            <a:endParaRPr sz="1800"/>
          </a:p>
          <a:p>
            <a:pPr indent="-342900" lvl="0" marL="457200" marR="0" rtl="0" algn="l">
              <a:spcBef>
                <a:spcPts val="0"/>
              </a:spcBef>
              <a:spcAft>
                <a:spcPts val="0"/>
              </a:spcAft>
              <a:buSzPts val="1800"/>
              <a:buChar char="●"/>
            </a:pPr>
            <a:r>
              <a:rPr lang="en-US" sz="1800"/>
              <a:t>MAC-Network appended with a regression layer helps the model make prediction over unseen answers</a:t>
            </a:r>
            <a:endParaRPr sz="1800"/>
          </a:p>
          <a:p>
            <a:pPr indent="0" lvl="0" marL="45720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Demerits</a:t>
            </a:r>
            <a:endParaRPr sz="1800"/>
          </a:p>
          <a:p>
            <a:pPr indent="-342900" lvl="0" marL="457200" marR="0" rtl="0" algn="l">
              <a:spcBef>
                <a:spcPts val="0"/>
              </a:spcBef>
              <a:spcAft>
                <a:spcPts val="0"/>
              </a:spcAft>
              <a:buSzPts val="1800"/>
              <a:buChar char="●"/>
            </a:pPr>
            <a:r>
              <a:rPr lang="en-US" sz="1800"/>
              <a:t>The model is not generic and works only for vertical bar charts and pie charts</a:t>
            </a:r>
            <a:endParaRPr sz="1800"/>
          </a:p>
          <a:p>
            <a:pPr indent="-342900" lvl="0" marL="457200" marR="0" rtl="0" algn="l">
              <a:spcBef>
                <a:spcPts val="0"/>
              </a:spcBef>
              <a:spcAft>
                <a:spcPts val="0"/>
              </a:spcAft>
              <a:buSzPts val="1800"/>
              <a:buChar char="●"/>
            </a:pPr>
            <a:r>
              <a:rPr lang="en-US" sz="1800"/>
              <a:t>Model cannot answer questions that require numerical operations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c2185142af_0_24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17" name="Google Shape;317;gc2185142af_0_247"/>
          <p:cNvSpPr txBox="1"/>
          <p:nvPr/>
        </p:nvSpPr>
        <p:spPr>
          <a:xfrm>
            <a:off x="3567600" y="784050"/>
            <a:ext cx="7100400" cy="833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Paper 4</a:t>
            </a:r>
            <a:endParaRPr/>
          </a:p>
        </p:txBody>
      </p:sp>
      <p:pic>
        <p:nvPicPr>
          <p:cNvPr id="318" name="Google Shape;318;gc2185142af_0_24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19" name="Google Shape;319;gc2185142af_0_247"/>
          <p:cNvSpPr txBox="1"/>
          <p:nvPr/>
        </p:nvSpPr>
        <p:spPr>
          <a:xfrm>
            <a:off x="2029500" y="1617750"/>
            <a:ext cx="9380400" cy="50196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00FF"/>
                </a:solidFill>
                <a:latin typeface="Trebuchet MS"/>
                <a:ea typeface="Trebuchet MS"/>
                <a:cs typeface="Trebuchet MS"/>
                <a:sym typeface="Trebuchet MS"/>
              </a:rPr>
              <a:t>Paper Title: 			“</a:t>
            </a:r>
            <a:r>
              <a:rPr lang="en-US" sz="2400">
                <a:latin typeface="Trebuchet MS"/>
                <a:ea typeface="Trebuchet MS"/>
                <a:cs typeface="Trebuchet MS"/>
                <a:sym typeface="Trebuchet MS"/>
              </a:rPr>
              <a:t>PlotQA: Reasoning over Scientific Plots</a:t>
            </a:r>
            <a:r>
              <a:rPr lang="en-US" sz="2400">
                <a:solidFill>
                  <a:srgbClr val="0000FF"/>
                </a:solidFill>
                <a:latin typeface="Trebuchet MS"/>
                <a:ea typeface="Trebuchet MS"/>
                <a:cs typeface="Trebuchet MS"/>
                <a:sym typeface="Trebuchet MS"/>
              </a:rPr>
              <a:t>”</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00FF"/>
                </a:solidFill>
                <a:latin typeface="Trebuchet MS"/>
                <a:ea typeface="Trebuchet MS"/>
                <a:cs typeface="Trebuchet MS"/>
                <a:sym typeface="Trebuchet MS"/>
              </a:rPr>
              <a:t>Year of Publication: </a:t>
            </a:r>
            <a:r>
              <a:rPr lang="en-US" sz="2400">
                <a:latin typeface="Trebuchet MS"/>
                <a:ea typeface="Trebuchet MS"/>
                <a:cs typeface="Trebuchet MS"/>
                <a:sym typeface="Trebuchet MS"/>
              </a:rPr>
              <a:t>2020</a:t>
            </a:r>
            <a:endParaRPr sz="2400">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00FF"/>
                </a:solidFill>
                <a:latin typeface="Trebuchet MS"/>
                <a:ea typeface="Trebuchet MS"/>
                <a:cs typeface="Trebuchet MS"/>
                <a:sym typeface="Trebuchet MS"/>
              </a:rPr>
              <a:t>Authors:</a:t>
            </a:r>
            <a:r>
              <a:rPr lang="en-US" sz="2400">
                <a:latin typeface="Trebuchet MS"/>
                <a:ea typeface="Trebuchet MS"/>
                <a:cs typeface="Trebuchet MS"/>
                <a:sym typeface="Trebuchet MS"/>
              </a:rPr>
              <a:t>				Nitesh Methani , Pritha Ganguly,</a:t>
            </a:r>
            <a:endParaRPr sz="2400">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00FF"/>
                </a:solidFill>
                <a:latin typeface="Trebuchet MS"/>
                <a:ea typeface="Trebuchet MS"/>
                <a:cs typeface="Trebuchet MS"/>
                <a:sym typeface="Trebuchet MS"/>
              </a:rPr>
              <a:t>						</a:t>
            </a:r>
            <a:r>
              <a:rPr lang="en-US" sz="2400">
                <a:latin typeface="Trebuchet MS"/>
                <a:ea typeface="Trebuchet MS"/>
                <a:cs typeface="Trebuchet MS"/>
                <a:sym typeface="Trebuchet MS"/>
              </a:rPr>
              <a:t>Mitesh M.Khapra  and Pratyush Kumar.</a:t>
            </a:r>
            <a:endParaRPr sz="2400">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00FF"/>
                </a:solidFill>
                <a:latin typeface="Trebuchet MS"/>
                <a:ea typeface="Trebuchet MS"/>
                <a:cs typeface="Trebuchet MS"/>
                <a:sym typeface="Trebuchet MS"/>
              </a:rPr>
              <a:t>Data: 					</a:t>
            </a:r>
            <a:r>
              <a:rPr lang="en-US" sz="2400" u="sng">
                <a:latin typeface="Trebuchet MS"/>
                <a:ea typeface="Trebuchet MS"/>
                <a:cs typeface="Trebuchet MS"/>
                <a:sym typeface="Trebuchet MS"/>
                <a:hlinkClick r:id="rId4"/>
              </a:rPr>
              <a:t>PlotQA : Link to Official Paper Work</a:t>
            </a:r>
            <a:endParaRPr sz="2400">
              <a:latin typeface="Trebuchet MS"/>
              <a:ea typeface="Trebuchet MS"/>
              <a:cs typeface="Trebuchet MS"/>
              <a:sym typeface="Trebuchet MS"/>
            </a:endParaRPr>
          </a:p>
          <a:p>
            <a:pPr indent="0" lvl="0" marL="0" marR="0" rtl="0" algn="just">
              <a:spcBef>
                <a:spcPts val="480"/>
              </a:spcBef>
              <a:spcAft>
                <a:spcPts val="0"/>
              </a:spcAft>
              <a:buNone/>
            </a:pPr>
            <a:r>
              <a:rPr lang="en-US" sz="2400">
                <a:solidFill>
                  <a:srgbClr val="0000FF"/>
                </a:solidFill>
                <a:latin typeface="Trebuchet MS"/>
                <a:ea typeface="Trebuchet MS"/>
                <a:cs typeface="Trebuchet MS"/>
                <a:sym typeface="Trebuchet MS"/>
              </a:rPr>
              <a:t>Summary: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lang="en-US" sz="2400">
                <a:solidFill>
                  <a:schemeClr val="dk1"/>
                </a:solidFill>
                <a:latin typeface="Trebuchet MS"/>
                <a:ea typeface="Trebuchet MS"/>
                <a:cs typeface="Trebuchet MS"/>
                <a:sym typeface="Trebuchet MS"/>
              </a:rPr>
              <a:t>A step towards developing a holistic plot based visual question answering model , which can handle both in vocabulary and open ended queries using a hybrid approach.</a:t>
            </a:r>
            <a:endParaRPr sz="2400">
              <a:solidFill>
                <a:schemeClr val="dk1"/>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c2185142af_0_25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5" name="Google Shape;325;gc2185142af_0_254"/>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Model</a:t>
            </a:r>
            <a:endParaRPr/>
          </a:p>
        </p:txBody>
      </p:sp>
      <p:pic>
        <p:nvPicPr>
          <p:cNvPr id="326" name="Google Shape;326;gc2185142af_0_254"/>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27" name="Google Shape;327;gc2185142af_0_254"/>
          <p:cNvSpPr txBox="1"/>
          <p:nvPr/>
        </p:nvSpPr>
        <p:spPr>
          <a:xfrm>
            <a:off x="2029650" y="27348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sp>
        <p:nvSpPr>
          <p:cNvPr id="328" name="Google Shape;328;gc2185142af_0_254"/>
          <p:cNvSpPr txBox="1"/>
          <p:nvPr/>
        </p:nvSpPr>
        <p:spPr>
          <a:xfrm>
            <a:off x="255175" y="1722475"/>
            <a:ext cx="10956900" cy="483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Existing Works</a:t>
            </a:r>
            <a:r>
              <a:rPr lang="en-US" sz="1800">
                <a:latin typeface="Calibri"/>
                <a:ea typeface="Calibri"/>
                <a:cs typeface="Calibri"/>
                <a:sym typeface="Calibri"/>
              </a:rPr>
              <a:t> :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Existing models for VQA are of </a:t>
            </a:r>
            <a:r>
              <a:rPr b="1" lang="en-US" sz="1800">
                <a:latin typeface="Calibri"/>
                <a:ea typeface="Calibri"/>
                <a:cs typeface="Calibri"/>
                <a:sym typeface="Calibri"/>
              </a:rPr>
              <a:t>two types</a:t>
            </a:r>
            <a:r>
              <a:rPr lang="en-US" sz="1800">
                <a:latin typeface="Calibri"/>
                <a:ea typeface="Calibri"/>
                <a:cs typeface="Calibri"/>
                <a:sym typeface="Calibri"/>
              </a:rPr>
              <a:t>: </a:t>
            </a:r>
            <a:r>
              <a:rPr b="1" lang="en-US" sz="1800">
                <a:latin typeface="Calibri"/>
                <a:ea typeface="Calibri"/>
                <a:cs typeface="Calibri"/>
                <a:sym typeface="Calibri"/>
              </a:rPr>
              <a:t>(i) </a:t>
            </a:r>
            <a:r>
              <a:rPr lang="en-US" sz="1800">
                <a:latin typeface="Calibri"/>
                <a:ea typeface="Calibri"/>
                <a:cs typeface="Calibri"/>
                <a:sym typeface="Calibri"/>
              </a:rPr>
              <a:t>read the answer from the image (as in LoRRA) or (ii) pick the answer from a fixed vocabulary (as in SAN and BAN). Such models work well for datasets such as </a:t>
            </a:r>
            <a:r>
              <a:rPr b="1" lang="en-US" sz="1800">
                <a:latin typeface="Calibri"/>
                <a:ea typeface="Calibri"/>
                <a:cs typeface="Calibri"/>
                <a:sym typeface="Calibri"/>
              </a:rPr>
              <a:t>DVQA </a:t>
            </a:r>
            <a:r>
              <a:rPr lang="en-US" sz="1800">
                <a:latin typeface="Calibri"/>
                <a:ea typeface="Calibri"/>
                <a:cs typeface="Calibri"/>
                <a:sym typeface="Calibri"/>
              </a:rPr>
              <a:t>where indeed all answers come from a fixed vocabulary (global or plot specific) but are not suited for </a:t>
            </a:r>
            <a:r>
              <a:rPr b="1" lang="en-US" sz="1800">
                <a:latin typeface="Calibri"/>
                <a:ea typeface="Calibri"/>
                <a:cs typeface="Calibri"/>
                <a:sym typeface="Calibri"/>
              </a:rPr>
              <a:t>PlotQA</a:t>
            </a:r>
            <a:r>
              <a:rPr lang="en-US" sz="1800">
                <a:latin typeface="Calibri"/>
                <a:ea typeface="Calibri"/>
                <a:cs typeface="Calibri"/>
                <a:sym typeface="Calibri"/>
              </a:rPr>
              <a:t> with a large number of OOV questions.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Plot QA’s Model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This is a </a:t>
            </a:r>
            <a:r>
              <a:rPr b="1" lang="en-US" sz="1800">
                <a:latin typeface="Calibri"/>
                <a:ea typeface="Calibri"/>
                <a:cs typeface="Calibri"/>
                <a:sym typeface="Calibri"/>
              </a:rPr>
              <a:t>hybrid model</a:t>
            </a:r>
            <a:r>
              <a:rPr lang="en-US" sz="1800">
                <a:latin typeface="Calibri"/>
                <a:ea typeface="Calibri"/>
                <a:cs typeface="Calibri"/>
                <a:sym typeface="Calibri"/>
              </a:rPr>
              <a:t> containing the following elements: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(i) a </a:t>
            </a:r>
            <a:r>
              <a:rPr b="1" lang="en-US" sz="1800">
                <a:latin typeface="Calibri"/>
                <a:ea typeface="Calibri"/>
                <a:cs typeface="Calibri"/>
                <a:sym typeface="Calibri"/>
              </a:rPr>
              <a:t>binary classifier </a:t>
            </a:r>
            <a:r>
              <a:rPr lang="en-US" sz="1800">
                <a:latin typeface="Calibri"/>
                <a:ea typeface="Calibri"/>
                <a:cs typeface="Calibri"/>
                <a:sym typeface="Calibri"/>
              </a:rPr>
              <a:t>for deciding whether the given question can be answered from a small fixed vocabulary or needs more complex reasoning,.</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(ii) a </a:t>
            </a:r>
            <a:r>
              <a:rPr b="1" lang="en-US" sz="1800">
                <a:latin typeface="Calibri"/>
                <a:ea typeface="Calibri"/>
                <a:cs typeface="Calibri"/>
                <a:sym typeface="Calibri"/>
              </a:rPr>
              <a:t>simpler QA-as-classification model</a:t>
            </a:r>
            <a:r>
              <a:rPr lang="en-US" sz="1800">
                <a:latin typeface="Calibri"/>
                <a:ea typeface="Calibri"/>
                <a:cs typeface="Calibri"/>
                <a:sym typeface="Calibri"/>
              </a:rPr>
              <a:t> to answer questions of the</a:t>
            </a:r>
            <a:r>
              <a:rPr b="1" lang="en-US" sz="1800">
                <a:latin typeface="Calibri"/>
                <a:ea typeface="Calibri"/>
                <a:cs typeface="Calibri"/>
                <a:sym typeface="Calibri"/>
              </a:rPr>
              <a:t> former type.</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(iii) a </a:t>
            </a:r>
            <a:r>
              <a:rPr b="1" lang="en-US" sz="1800">
                <a:latin typeface="Calibri"/>
                <a:ea typeface="Calibri"/>
                <a:cs typeface="Calibri"/>
                <a:sym typeface="Calibri"/>
              </a:rPr>
              <a:t>multi-staged model containing</a:t>
            </a:r>
            <a:r>
              <a:rPr lang="en-US" sz="1800">
                <a:latin typeface="Calibri"/>
                <a:ea typeface="Calibri"/>
                <a:cs typeface="Calibri"/>
                <a:sym typeface="Calibri"/>
              </a:rPr>
              <a:t> four components as described below &lt;in the next slide&gt; to deal with complex reasoning questions.</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4" name="Google Shape;104;p3"/>
          <p:cNvSpPr txBox="1"/>
          <p:nvPr/>
        </p:nvSpPr>
        <p:spPr>
          <a:xfrm>
            <a:off x="4191000" y="1143001"/>
            <a:ext cx="6477000" cy="461665"/>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Suggestions from Review - 1</a:t>
            </a:r>
            <a:endParaRPr/>
          </a:p>
        </p:txBody>
      </p:sp>
      <p:pic>
        <p:nvPicPr>
          <p:cNvPr id="105" name="Google Shape;105;p3"/>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06" name="Google Shape;106;p3"/>
          <p:cNvSpPr txBox="1"/>
          <p:nvPr/>
        </p:nvSpPr>
        <p:spPr>
          <a:xfrm>
            <a:off x="1989450" y="2280375"/>
            <a:ext cx="8077200" cy="37332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50000"/>
              </a:lnSpc>
              <a:spcBef>
                <a:spcPts val="480"/>
              </a:spcBef>
              <a:spcAft>
                <a:spcPts val="0"/>
              </a:spcAft>
              <a:buClr>
                <a:srgbClr val="0000FF"/>
              </a:buClr>
              <a:buSzPts val="1800"/>
              <a:buChar char="●"/>
            </a:pPr>
            <a:r>
              <a:rPr lang="en-US" sz="1800">
                <a:solidFill>
                  <a:srgbClr val="0000FF"/>
                </a:solidFill>
              </a:rPr>
              <a:t>Data for the model</a:t>
            </a:r>
            <a:endParaRPr sz="1800">
              <a:solidFill>
                <a:srgbClr val="0000FF"/>
              </a:solidFill>
            </a:endParaRPr>
          </a:p>
          <a:p>
            <a:pPr indent="-342900" lvl="0" marL="457200" marR="0" rtl="0" algn="just">
              <a:lnSpc>
                <a:spcPct val="150000"/>
              </a:lnSpc>
              <a:spcBef>
                <a:spcPts val="0"/>
              </a:spcBef>
              <a:spcAft>
                <a:spcPts val="0"/>
              </a:spcAft>
              <a:buClr>
                <a:srgbClr val="0000FF"/>
              </a:buClr>
              <a:buSzPts val="1800"/>
              <a:buChar char="●"/>
            </a:pPr>
            <a:r>
              <a:rPr lang="en-US" sz="1800">
                <a:solidFill>
                  <a:srgbClr val="0000FF"/>
                </a:solidFill>
              </a:rPr>
              <a:t>Type of charts we will be addressing </a:t>
            </a:r>
            <a:endParaRPr sz="1800">
              <a:solidFill>
                <a:srgbClr val="0000FF"/>
              </a:solidFill>
            </a:endParaRPr>
          </a:p>
          <a:p>
            <a:pPr indent="-342900" lvl="1" marL="914400" marR="0" rtl="0" algn="just">
              <a:lnSpc>
                <a:spcPct val="150000"/>
              </a:lnSpc>
              <a:spcBef>
                <a:spcPts val="0"/>
              </a:spcBef>
              <a:spcAft>
                <a:spcPts val="0"/>
              </a:spcAft>
              <a:buClr>
                <a:srgbClr val="0000FF"/>
              </a:buClr>
              <a:buSzPts val="1800"/>
              <a:buChar char="○"/>
            </a:pPr>
            <a:r>
              <a:rPr lang="en-US" sz="1800">
                <a:solidFill>
                  <a:srgbClr val="0000FF"/>
                </a:solidFill>
              </a:rPr>
              <a:t>Bar Charts, Pie Charts and Line Charts</a:t>
            </a:r>
            <a:endParaRPr sz="1800">
              <a:solidFill>
                <a:srgbClr val="0000FF"/>
              </a:solidFill>
            </a:endParaRPr>
          </a:p>
          <a:p>
            <a:pPr indent="-342900" lvl="0" marL="457200" marR="0" rtl="0" algn="just">
              <a:lnSpc>
                <a:spcPct val="150000"/>
              </a:lnSpc>
              <a:spcBef>
                <a:spcPts val="0"/>
              </a:spcBef>
              <a:spcAft>
                <a:spcPts val="0"/>
              </a:spcAft>
              <a:buClr>
                <a:srgbClr val="0000FF"/>
              </a:buClr>
              <a:buSzPts val="1800"/>
              <a:buChar char="●"/>
            </a:pPr>
            <a:r>
              <a:rPr lang="en-US" sz="1800">
                <a:solidFill>
                  <a:srgbClr val="0000FF"/>
                </a:solidFill>
              </a:rPr>
              <a:t>Real-Time Data for testing sources</a:t>
            </a:r>
            <a:endParaRPr sz="1800">
              <a:solidFill>
                <a:srgbClr val="0000FF"/>
              </a:solidFill>
            </a:endParaRPr>
          </a:p>
          <a:p>
            <a:pPr indent="-342900" lvl="0" marL="457200" marR="0" rtl="0" algn="just">
              <a:lnSpc>
                <a:spcPct val="150000"/>
              </a:lnSpc>
              <a:spcBef>
                <a:spcPts val="0"/>
              </a:spcBef>
              <a:spcAft>
                <a:spcPts val="0"/>
              </a:spcAft>
              <a:buClr>
                <a:srgbClr val="0000FF"/>
              </a:buClr>
              <a:buSzPts val="1800"/>
              <a:buChar char="●"/>
            </a:pPr>
            <a:r>
              <a:rPr b="1" lang="en-US" sz="1800">
                <a:solidFill>
                  <a:srgbClr val="0000FF"/>
                </a:solidFill>
              </a:rPr>
              <a:t>Open ended questions</a:t>
            </a:r>
            <a:r>
              <a:rPr lang="en-US" sz="1800">
                <a:solidFill>
                  <a:srgbClr val="0000FF"/>
                </a:solidFill>
              </a:rPr>
              <a:t> or yes/no questions</a:t>
            </a:r>
            <a:endParaRPr sz="1800">
              <a:solidFill>
                <a:srgbClr val="0000FF"/>
              </a:solidFill>
            </a:endParaRPr>
          </a:p>
          <a:p>
            <a:pPr indent="-342900" lvl="0" marL="457200" rtl="0" algn="just">
              <a:lnSpc>
                <a:spcPct val="150000"/>
              </a:lnSpc>
              <a:spcBef>
                <a:spcPts val="0"/>
              </a:spcBef>
              <a:spcAft>
                <a:spcPts val="0"/>
              </a:spcAft>
              <a:buClr>
                <a:srgbClr val="0000FF"/>
              </a:buClr>
              <a:buSzPts val="1800"/>
              <a:buChar char="●"/>
            </a:pPr>
            <a:r>
              <a:rPr lang="en-US" sz="1800">
                <a:solidFill>
                  <a:srgbClr val="0000FF"/>
                </a:solidFill>
              </a:rPr>
              <a:t>Domain of the project</a:t>
            </a:r>
            <a:endParaRPr sz="1800">
              <a:solidFill>
                <a:srgbClr val="0000FF"/>
              </a:solidFill>
            </a:endParaRPr>
          </a:p>
          <a:p>
            <a:pPr indent="-342900" lvl="1" marL="914400" marR="0" rtl="0" algn="just">
              <a:lnSpc>
                <a:spcPct val="150000"/>
              </a:lnSpc>
              <a:spcBef>
                <a:spcPts val="0"/>
              </a:spcBef>
              <a:spcAft>
                <a:spcPts val="0"/>
              </a:spcAft>
              <a:buClr>
                <a:srgbClr val="0000FF"/>
              </a:buClr>
              <a:buSzPts val="1800"/>
              <a:buChar char="○"/>
            </a:pPr>
            <a:r>
              <a:rPr lang="en-US" sz="1800">
                <a:solidFill>
                  <a:srgbClr val="0000FF"/>
                </a:solidFill>
              </a:rPr>
              <a:t>Financial Domain, Educational Domain</a:t>
            </a:r>
            <a:endParaRPr sz="1800">
              <a:solidFill>
                <a:srgbClr val="0000FF"/>
              </a:solidFill>
            </a:endParaRPr>
          </a:p>
          <a:p>
            <a:pPr indent="-342900" lvl="1" marL="914400" marR="0" rtl="0" algn="just">
              <a:lnSpc>
                <a:spcPct val="150000"/>
              </a:lnSpc>
              <a:spcBef>
                <a:spcPts val="0"/>
              </a:spcBef>
              <a:spcAft>
                <a:spcPts val="0"/>
              </a:spcAft>
              <a:buClr>
                <a:srgbClr val="0000FF"/>
              </a:buClr>
              <a:buSzPts val="1800"/>
              <a:buChar char="○"/>
            </a:pPr>
            <a:r>
              <a:rPr lang="en-US" sz="1800">
                <a:solidFill>
                  <a:srgbClr val="0000FF"/>
                </a:solidFill>
              </a:rPr>
              <a:t>Domain is unrestricted and depends on the type of charts selected</a:t>
            </a:r>
            <a:endParaRPr sz="1800">
              <a:solidFill>
                <a:srgbClr val="00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c2215b0918_0_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4" name="Google Shape;334;gc2215b0918_0_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Model</a:t>
            </a:r>
            <a:endParaRPr/>
          </a:p>
        </p:txBody>
      </p:sp>
      <p:pic>
        <p:nvPicPr>
          <p:cNvPr id="335" name="Google Shape;335;gc2215b0918_0_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36" name="Google Shape;336;gc2215b0918_0_6"/>
          <p:cNvSpPr txBox="1"/>
          <p:nvPr/>
        </p:nvSpPr>
        <p:spPr>
          <a:xfrm>
            <a:off x="2029650" y="27348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sp>
        <p:nvSpPr>
          <p:cNvPr id="337" name="Google Shape;337;gc2215b0918_0_6"/>
          <p:cNvSpPr txBox="1"/>
          <p:nvPr/>
        </p:nvSpPr>
        <p:spPr>
          <a:xfrm>
            <a:off x="175425" y="1610825"/>
            <a:ext cx="11196000" cy="507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38" name="Google Shape;338;gc2215b0918_0_6"/>
          <p:cNvPicPr preferRelativeResize="0"/>
          <p:nvPr/>
        </p:nvPicPr>
        <p:blipFill>
          <a:blip r:embed="rId4">
            <a:alphaModFix/>
          </a:blip>
          <a:stretch>
            <a:fillRect/>
          </a:stretch>
        </p:blipFill>
        <p:spPr>
          <a:xfrm>
            <a:off x="900125" y="1581150"/>
            <a:ext cx="9943303" cy="3378950"/>
          </a:xfrm>
          <a:prstGeom prst="rect">
            <a:avLst/>
          </a:prstGeom>
          <a:noFill/>
          <a:ln>
            <a:noFill/>
          </a:ln>
        </p:spPr>
      </p:pic>
      <p:sp>
        <p:nvSpPr>
          <p:cNvPr id="339" name="Google Shape;339;gc2215b0918_0_6"/>
          <p:cNvSpPr txBox="1"/>
          <p:nvPr/>
        </p:nvSpPr>
        <p:spPr>
          <a:xfrm>
            <a:off x="1717675" y="5533850"/>
            <a:ext cx="2966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The first task is to extract all these visual elements by drawing bounding boxes around them and classifying them into the appropriate class.</a:t>
            </a:r>
            <a:endParaRPr>
              <a:latin typeface="Calibri"/>
              <a:ea typeface="Calibri"/>
              <a:cs typeface="Calibri"/>
              <a:sym typeface="Calibri"/>
            </a:endParaRPr>
          </a:p>
        </p:txBody>
      </p:sp>
      <p:cxnSp>
        <p:nvCxnSpPr>
          <p:cNvPr id="340" name="Google Shape;340;gc2215b0918_0_6"/>
          <p:cNvCxnSpPr>
            <a:stCxn id="339" idx="0"/>
          </p:cNvCxnSpPr>
          <p:nvPr/>
        </p:nvCxnSpPr>
        <p:spPr>
          <a:xfrm flipH="1" rot="10800000">
            <a:off x="3200875" y="4572050"/>
            <a:ext cx="2151600" cy="9618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gc2215b0918_0_6"/>
          <p:cNvSpPr txBox="1"/>
          <p:nvPr/>
        </p:nvSpPr>
        <p:spPr>
          <a:xfrm>
            <a:off x="5501125" y="5366600"/>
            <a:ext cx="32898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600">
                <a:latin typeface="Calibri"/>
                <a:ea typeface="Calibri"/>
                <a:cs typeface="Calibri"/>
                <a:sym typeface="Calibri"/>
              </a:rPr>
              <a:t>Some of the visual elements such as title, legends, tick labels, etc. contain numeric and textual data. For extracting this data from within these bounding boxes, we use a stateof-the-art OCR model.</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cxnSp>
        <p:nvCxnSpPr>
          <p:cNvPr id="342" name="Google Shape;342;gc2215b0918_0_6"/>
          <p:cNvCxnSpPr/>
          <p:nvPr/>
        </p:nvCxnSpPr>
        <p:spPr>
          <a:xfrm rot="10800000">
            <a:off x="6820700" y="4664900"/>
            <a:ext cx="292500" cy="8343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gc2215b0918_0_6"/>
          <p:cNvCxnSpPr/>
          <p:nvPr/>
        </p:nvCxnSpPr>
        <p:spPr>
          <a:xfrm rot="10800000">
            <a:off x="8121800" y="4590475"/>
            <a:ext cx="1524000" cy="1282500"/>
          </a:xfrm>
          <a:prstGeom prst="straightConnector1">
            <a:avLst/>
          </a:prstGeom>
          <a:noFill/>
          <a:ln cap="flat" cmpd="sng" w="9525">
            <a:solidFill>
              <a:schemeClr val="dk2"/>
            </a:solidFill>
            <a:prstDash val="solid"/>
            <a:round/>
            <a:headEnd len="med" w="med" type="none"/>
            <a:tailEnd len="med" w="med" type="triangle"/>
          </a:ln>
        </p:spPr>
      </p:cxnSp>
      <p:sp>
        <p:nvSpPr>
          <p:cNvPr id="344" name="Google Shape;344;gc2215b0918_0_6"/>
          <p:cNvSpPr txBox="1"/>
          <p:nvPr/>
        </p:nvSpPr>
        <p:spPr>
          <a:xfrm>
            <a:off x="9069650" y="5705300"/>
            <a:ext cx="2431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The next stage of extracting the data into a semistructured table.</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45" name="Google Shape;345;gc2215b0918_0_6"/>
          <p:cNvSpPr txBox="1"/>
          <p:nvPr/>
        </p:nvSpPr>
        <p:spPr>
          <a:xfrm>
            <a:off x="10017500" y="4627750"/>
            <a:ext cx="2286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The final stage of the pipeline is to answer questions on the semi-structured table. As this is similar to answering questions from the WikiTableQuestions dataset , this work adopts the same methodology .</a:t>
            </a:r>
            <a:endParaRPr>
              <a:latin typeface="Calibri"/>
              <a:ea typeface="Calibri"/>
              <a:cs typeface="Calibri"/>
              <a:sym typeface="Calibri"/>
            </a:endParaRPr>
          </a:p>
        </p:txBody>
      </p:sp>
      <p:cxnSp>
        <p:nvCxnSpPr>
          <p:cNvPr id="346" name="Google Shape;346;gc2215b0918_0_6"/>
          <p:cNvCxnSpPr/>
          <p:nvPr/>
        </p:nvCxnSpPr>
        <p:spPr>
          <a:xfrm rot="10800000">
            <a:off x="9274075" y="4386225"/>
            <a:ext cx="799200" cy="65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1000"/>
                                        <p:tgtEl>
                                          <p:spTgt spid="3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9"/>
                                        </p:tgtEl>
                                      </p:cBhvr>
                                    </p:animEffect>
                                    <p:set>
                                      <p:cBhvr>
                                        <p:cTn dur="1" fill="hold">
                                          <p:stCondLst>
                                            <p:cond delay="1000"/>
                                          </p:stCondLst>
                                        </p:cTn>
                                        <p:tgtEl>
                                          <p:spTgt spid="3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1"/>
                                        </p:tgtEl>
                                      </p:cBhvr>
                                    </p:animEffect>
                                    <p:set>
                                      <p:cBhvr>
                                        <p:cTn dur="1" fill="hold">
                                          <p:stCondLst>
                                            <p:cond delay="1000"/>
                                          </p:stCondLst>
                                        </p:cTn>
                                        <p:tgtEl>
                                          <p:spTgt spid="3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4"/>
                                        </p:tgtEl>
                                      </p:cBhvr>
                                    </p:animEffect>
                                    <p:set>
                                      <p:cBhvr>
                                        <p:cTn dur="1" fill="hold">
                                          <p:stCondLst>
                                            <p:cond delay="1000"/>
                                          </p:stCondLst>
                                        </p:cTn>
                                        <p:tgtEl>
                                          <p:spTgt spid="3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5"/>
                                        </p:tgtEl>
                                      </p:cBhvr>
                                    </p:animEffect>
                                    <p:set>
                                      <p:cBhvr>
                                        <p:cTn dur="1" fill="hold">
                                          <p:stCondLst>
                                            <p:cond delay="1000"/>
                                          </p:stCondLst>
                                        </p:cTn>
                                        <p:tgtEl>
                                          <p:spTgt spid="3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c2185142af_0_26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2" name="Google Shape;352;gc2185142af_0_261"/>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Dataset</a:t>
            </a:r>
            <a:endParaRPr/>
          </a:p>
        </p:txBody>
      </p:sp>
      <p:pic>
        <p:nvPicPr>
          <p:cNvPr id="353" name="Google Shape;353;gc2185142af_0_26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54" name="Google Shape;354;gc2185142af_0_261"/>
          <p:cNvSpPr txBox="1"/>
          <p:nvPr/>
        </p:nvSpPr>
        <p:spPr>
          <a:xfrm>
            <a:off x="527550" y="1832500"/>
            <a:ext cx="10633800" cy="417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latin typeface="Calibri"/>
                <a:ea typeface="Calibri"/>
                <a:cs typeface="Calibri"/>
                <a:sym typeface="Calibri"/>
              </a:rPr>
              <a:t>dataset</a:t>
            </a:r>
            <a:r>
              <a:rPr lang="en-US" sz="1800">
                <a:latin typeface="Calibri"/>
                <a:ea typeface="Calibri"/>
                <a:cs typeface="Calibri"/>
                <a:sym typeface="Calibri"/>
              </a:rPr>
              <a:t> :The plots are generated from data sourced from World Bank, government sites, etc., thereby having a large vocabulary of axis and tick labels, and a wide range in data values. The questions are complex as they are generated based on 74 templates extracted from 7,000 crowd-sourced questions asked by workers on a sampled set of 1,400 plots.</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Summary about the Dataset</a:t>
            </a:r>
            <a:r>
              <a:rPr lang="en-US">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1500">
                <a:latin typeface="Calibri"/>
                <a:ea typeface="Calibri"/>
                <a:cs typeface="Calibri"/>
                <a:sym typeface="Calibri"/>
              </a:rPr>
              <a:t>Dissection of the data</a:t>
            </a:r>
            <a:r>
              <a:rPr b="1" lang="en-US" sz="1600">
                <a:latin typeface="Calibri"/>
                <a:ea typeface="Calibri"/>
                <a:cs typeface="Calibri"/>
                <a:sym typeface="Calibri"/>
              </a:rPr>
              <a:t>se</a:t>
            </a:r>
            <a:r>
              <a:rPr b="1" lang="en-US" sz="1500">
                <a:latin typeface="Calibri"/>
                <a:ea typeface="Calibri"/>
                <a:cs typeface="Calibri"/>
                <a:sym typeface="Calibri"/>
              </a:rPr>
              <a:t>t </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5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355" name="Google Shape;355;gc2185142af_0_261"/>
          <p:cNvPicPr preferRelativeResize="0"/>
          <p:nvPr/>
        </p:nvPicPr>
        <p:blipFill rotWithShape="1">
          <a:blip r:embed="rId4">
            <a:alphaModFix/>
          </a:blip>
          <a:srcRect b="6820" l="0" r="2534" t="0"/>
          <a:stretch/>
        </p:blipFill>
        <p:spPr>
          <a:xfrm>
            <a:off x="666025" y="3787750"/>
            <a:ext cx="9509926" cy="390525"/>
          </a:xfrm>
          <a:prstGeom prst="rect">
            <a:avLst/>
          </a:prstGeom>
          <a:noFill/>
          <a:ln>
            <a:noFill/>
          </a:ln>
        </p:spPr>
      </p:pic>
      <p:pic>
        <p:nvPicPr>
          <p:cNvPr id="356" name="Google Shape;356;gc2185142af_0_261"/>
          <p:cNvPicPr preferRelativeResize="0"/>
          <p:nvPr/>
        </p:nvPicPr>
        <p:blipFill rotWithShape="1">
          <a:blip r:embed="rId5">
            <a:alphaModFix/>
          </a:blip>
          <a:srcRect b="0" l="0" r="2818" t="0"/>
          <a:stretch/>
        </p:blipFill>
        <p:spPr>
          <a:xfrm>
            <a:off x="666025" y="4206850"/>
            <a:ext cx="9579325" cy="390525"/>
          </a:xfrm>
          <a:prstGeom prst="rect">
            <a:avLst/>
          </a:prstGeom>
          <a:noFill/>
          <a:ln>
            <a:noFill/>
          </a:ln>
        </p:spPr>
      </p:pic>
      <p:pic>
        <p:nvPicPr>
          <p:cNvPr id="357" name="Google Shape;357;gc2185142af_0_261"/>
          <p:cNvPicPr preferRelativeResize="0"/>
          <p:nvPr/>
        </p:nvPicPr>
        <p:blipFill rotWithShape="1">
          <a:blip r:embed="rId6">
            <a:alphaModFix/>
          </a:blip>
          <a:srcRect b="9418" l="2062" r="53859" t="56765"/>
          <a:stretch/>
        </p:blipFill>
        <p:spPr>
          <a:xfrm>
            <a:off x="596950" y="5469750"/>
            <a:ext cx="4303601" cy="1388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c2185142af_0_26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3" name="Google Shape;363;gc2185142af_0_268"/>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Methodology proposed</a:t>
            </a:r>
            <a:endParaRPr/>
          </a:p>
        </p:txBody>
      </p:sp>
      <p:pic>
        <p:nvPicPr>
          <p:cNvPr id="364" name="Google Shape;364;gc2185142af_0_268"/>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65" name="Google Shape;365;gc2185142af_0_268"/>
          <p:cNvSpPr txBox="1"/>
          <p:nvPr/>
        </p:nvSpPr>
        <p:spPr>
          <a:xfrm>
            <a:off x="2029650" y="27348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sp>
        <p:nvSpPr>
          <p:cNvPr id="366" name="Google Shape;366;gc2185142af_0_268"/>
          <p:cNvSpPr txBox="1"/>
          <p:nvPr/>
        </p:nvSpPr>
        <p:spPr>
          <a:xfrm>
            <a:off x="269250" y="1698625"/>
            <a:ext cx="11494800" cy="52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500">
                <a:latin typeface="Calibri"/>
                <a:ea typeface="Calibri"/>
                <a:cs typeface="Calibri"/>
                <a:sym typeface="Calibri"/>
              </a:rPr>
              <a:t>This is a hybrid model</a:t>
            </a:r>
            <a:r>
              <a:rPr lang="en-US" sz="1500">
                <a:latin typeface="Calibri"/>
                <a:ea typeface="Calibri"/>
                <a:cs typeface="Calibri"/>
                <a:sym typeface="Calibri"/>
              </a:rPr>
              <a:t> containing the following elements: (i) a binary classifier for deciding whether the given question can be answered from a small fixed vocabulary or needs more complex reasoning, and (ii) a simpler QA-as-classification model to answer questions of the former type, and (iii) a multi-staged model containing four components as described below to deal with complex reasoning questions.</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500">
                <a:latin typeface="Calibri"/>
                <a:ea typeface="Calibri"/>
                <a:cs typeface="Calibri"/>
                <a:sym typeface="Calibri"/>
              </a:rPr>
              <a:t>1. Visual Elements Detection (VED)</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500">
                <a:latin typeface="Calibri"/>
                <a:ea typeface="Calibri"/>
                <a:cs typeface="Calibri"/>
                <a:sym typeface="Calibri"/>
              </a:rPr>
              <a:t>The first task is to extract all these visual elements by drawing bounding boxes around them and classifying them into the appropriate class.</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500">
                <a:latin typeface="Calibri"/>
                <a:ea typeface="Calibri"/>
                <a:cs typeface="Calibri"/>
                <a:sym typeface="Calibri"/>
              </a:rPr>
              <a:t>Upon comparing all methods, it is found that Faster R-CNN  model along with Feature Pyramid Network(FPN)  performed the best and hence we used it as our VED module.</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500">
                <a:latin typeface="Calibri"/>
                <a:ea typeface="Calibri"/>
                <a:cs typeface="Calibri"/>
                <a:sym typeface="Calibri"/>
              </a:rPr>
              <a:t>2. Object Character Recognition (OCR):</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500">
                <a:latin typeface="Calibri"/>
                <a:ea typeface="Calibri"/>
                <a:cs typeface="Calibri"/>
                <a:sym typeface="Calibri"/>
              </a:rPr>
              <a:t>Some of the visual elements such as title, legends, tick labels, etc. contain numeric and textual data. For extracting this data from within these bounding boxes, the state of-the-art OCR model is used.</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500">
                <a:latin typeface="Calibri"/>
                <a:ea typeface="Calibri"/>
                <a:cs typeface="Calibri"/>
                <a:sym typeface="Calibri"/>
              </a:rPr>
              <a:t>3. Semi-Structured Information Extraction (SIE)</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500">
                <a:latin typeface="Calibri"/>
                <a:ea typeface="Calibri"/>
                <a:cs typeface="Calibri"/>
                <a:sym typeface="Calibri"/>
              </a:rPr>
              <a:t>4. Table Question Answering (QA)</a:t>
            </a:r>
            <a:endParaRPr b="1"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500">
                <a:latin typeface="Calibri"/>
                <a:ea typeface="Calibri"/>
                <a:cs typeface="Calibri"/>
                <a:sym typeface="Calibri"/>
              </a:rPr>
              <a:t>The final stage of the pipeline is to answer questions on the semi-structured table. As this is similar to answering questions from the WikiTableQuestions dataset , we adopt the same methodology ..</a:t>
            </a:r>
            <a:endParaRPr sz="1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c2215b0918_0_3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72" name="Google Shape;372;gc2215b0918_0_37"/>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Methodology proposed</a:t>
            </a:r>
            <a:endParaRPr/>
          </a:p>
        </p:txBody>
      </p:sp>
      <p:pic>
        <p:nvPicPr>
          <p:cNvPr id="373" name="Google Shape;373;gc2215b0918_0_3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74" name="Google Shape;374;gc2215b0918_0_37"/>
          <p:cNvSpPr txBox="1"/>
          <p:nvPr/>
        </p:nvSpPr>
        <p:spPr>
          <a:xfrm>
            <a:off x="2029650" y="27348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sp>
        <p:nvSpPr>
          <p:cNvPr id="375" name="Google Shape;375;gc2215b0918_0_37"/>
          <p:cNvSpPr txBox="1"/>
          <p:nvPr/>
        </p:nvSpPr>
        <p:spPr>
          <a:xfrm>
            <a:off x="269250" y="1698625"/>
            <a:ext cx="114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376" name="Google Shape;376;gc2215b0918_0_37"/>
          <p:cNvPicPr preferRelativeResize="0"/>
          <p:nvPr/>
        </p:nvPicPr>
        <p:blipFill>
          <a:blip r:embed="rId4">
            <a:alphaModFix/>
          </a:blip>
          <a:stretch>
            <a:fillRect/>
          </a:stretch>
        </p:blipFill>
        <p:spPr>
          <a:xfrm>
            <a:off x="0" y="1581151"/>
            <a:ext cx="12192000" cy="54920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c2185142af_0_27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2" name="Google Shape;382;gc2185142af_0_275"/>
          <p:cNvSpPr txBox="1"/>
          <p:nvPr/>
        </p:nvSpPr>
        <p:spPr>
          <a:xfrm>
            <a:off x="2379000" y="1143000"/>
            <a:ext cx="8289300"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Merits and Demerits of the proposed method in the paper</a:t>
            </a:r>
            <a:endParaRPr/>
          </a:p>
        </p:txBody>
      </p:sp>
      <p:pic>
        <p:nvPicPr>
          <p:cNvPr id="383" name="Google Shape;383;gc2185142af_0_275"/>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384" name="Google Shape;384;gc2185142af_0_275"/>
          <p:cNvSpPr txBox="1"/>
          <p:nvPr/>
        </p:nvSpPr>
        <p:spPr>
          <a:xfrm>
            <a:off x="2029650" y="2734829"/>
            <a:ext cx="8638500" cy="364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sp>
        <p:nvSpPr>
          <p:cNvPr id="385" name="Google Shape;385;gc2185142af_0_275"/>
          <p:cNvSpPr txBox="1"/>
          <p:nvPr/>
        </p:nvSpPr>
        <p:spPr>
          <a:xfrm>
            <a:off x="404125" y="1800225"/>
            <a:ext cx="10263900" cy="40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US" sz="1800">
                <a:solidFill>
                  <a:schemeClr val="dk1"/>
                </a:solidFill>
              </a:rPr>
              <a:t>Merits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Can handle out of the vocabulary questions (OOV) along with in-vocabulary question types.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data collected to prepare graphs in the dataset are from various financial and business resources.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Reduces the gap between existing synthetic plot datasets and real-world plots and question templates.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45720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Font typeface="Arial"/>
              <a:buNone/>
            </a:pPr>
            <a:r>
              <a:t/>
            </a:r>
            <a:endParaRPr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Demerits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model is not generic and works only for bar charts , line charts and dot plots.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There exists a  need for more accurate visual element detection (VED) module  to improve reasoning over plots.</a:t>
            </a:r>
            <a:endParaRPr sz="18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c2185142af_0_42"/>
          <p:cNvSpPr/>
          <p:nvPr/>
        </p:nvSpPr>
        <p:spPr>
          <a:xfrm>
            <a:off x="3133725" y="105252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1" name="Google Shape;391;gc2185142af_0_42"/>
          <p:cNvSpPr txBox="1"/>
          <p:nvPr/>
        </p:nvSpPr>
        <p:spPr>
          <a:xfrm>
            <a:off x="3567650" y="542925"/>
            <a:ext cx="7100400" cy="6429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Summary of Literature Survey</a:t>
            </a:r>
            <a:endParaRPr/>
          </a:p>
        </p:txBody>
      </p:sp>
      <p:pic>
        <p:nvPicPr>
          <p:cNvPr id="392" name="Google Shape;392;gc2185142af_0_4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graphicFrame>
        <p:nvGraphicFramePr>
          <p:cNvPr id="393" name="Google Shape;393;gc2185142af_0_42"/>
          <p:cNvGraphicFramePr/>
          <p:nvPr/>
        </p:nvGraphicFramePr>
        <p:xfrm>
          <a:off x="952500" y="1185815"/>
          <a:ext cx="3000000" cy="3000000"/>
        </p:xfrm>
        <a:graphic>
          <a:graphicData uri="http://schemas.openxmlformats.org/drawingml/2006/table">
            <a:tbl>
              <a:tblPr>
                <a:noFill/>
                <a:tableStyleId>{2DE7FE6B-7C42-4E96-B600-81DAC3E320BB}</a:tableStyleId>
              </a:tblPr>
              <a:tblGrid>
                <a:gridCol w="2057400"/>
                <a:gridCol w="2057400"/>
                <a:gridCol w="2057400"/>
                <a:gridCol w="2057400"/>
                <a:gridCol w="2057400"/>
              </a:tblGrid>
              <a:tr h="395500">
                <a:tc>
                  <a:txBody>
                    <a:bodyPr/>
                    <a:lstStyle/>
                    <a:p>
                      <a:pPr indent="0" lvl="0" marL="457200" rtl="0" algn="just">
                        <a:spcBef>
                          <a:spcPts val="0"/>
                        </a:spcBef>
                        <a:spcAft>
                          <a:spcPts val="0"/>
                        </a:spcAft>
                        <a:buNone/>
                      </a:pPr>
                      <a:r>
                        <a:t/>
                      </a:r>
                      <a:endParaRPr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rtl="0" algn="just">
                        <a:spcBef>
                          <a:spcPts val="0"/>
                        </a:spcBef>
                        <a:spcAft>
                          <a:spcPts val="0"/>
                        </a:spcAft>
                        <a:buNone/>
                      </a:pPr>
                      <a:r>
                        <a:rPr b="1" lang="en-US" sz="1500">
                          <a:solidFill>
                            <a:srgbClr val="0000FF"/>
                          </a:solidFill>
                          <a:latin typeface="Calibri"/>
                          <a:ea typeface="Calibri"/>
                          <a:cs typeface="Calibri"/>
                          <a:sym typeface="Calibri"/>
                        </a:rPr>
                        <a:t>Paper 1</a:t>
                      </a:r>
                      <a:endParaRPr b="1"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rtl="0" algn="just">
                        <a:spcBef>
                          <a:spcPts val="0"/>
                        </a:spcBef>
                        <a:spcAft>
                          <a:spcPts val="0"/>
                        </a:spcAft>
                        <a:buClr>
                          <a:schemeClr val="dk1"/>
                        </a:buClr>
                        <a:buSzPts val="1100"/>
                        <a:buFont typeface="Arial"/>
                        <a:buNone/>
                      </a:pPr>
                      <a:r>
                        <a:rPr b="1" lang="en-US" sz="1500">
                          <a:solidFill>
                            <a:srgbClr val="0000FF"/>
                          </a:solidFill>
                          <a:latin typeface="Calibri"/>
                          <a:ea typeface="Calibri"/>
                          <a:cs typeface="Calibri"/>
                          <a:sym typeface="Calibri"/>
                        </a:rPr>
                        <a:t>Paper 2</a:t>
                      </a:r>
                      <a:endParaRPr b="1"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rtl="0" algn="just">
                        <a:spcBef>
                          <a:spcPts val="0"/>
                        </a:spcBef>
                        <a:spcAft>
                          <a:spcPts val="0"/>
                        </a:spcAft>
                        <a:buClr>
                          <a:schemeClr val="dk1"/>
                        </a:buClr>
                        <a:buSzPts val="1100"/>
                        <a:buFont typeface="Arial"/>
                        <a:buNone/>
                      </a:pPr>
                      <a:r>
                        <a:rPr b="1" lang="en-US" sz="1500">
                          <a:solidFill>
                            <a:srgbClr val="0000FF"/>
                          </a:solidFill>
                          <a:latin typeface="Calibri"/>
                          <a:ea typeface="Calibri"/>
                          <a:cs typeface="Calibri"/>
                          <a:sym typeface="Calibri"/>
                        </a:rPr>
                        <a:t>Paper 3</a:t>
                      </a:r>
                      <a:endParaRPr b="1"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rtl="0" algn="just">
                        <a:spcBef>
                          <a:spcPts val="0"/>
                        </a:spcBef>
                        <a:spcAft>
                          <a:spcPts val="0"/>
                        </a:spcAft>
                        <a:buClr>
                          <a:schemeClr val="dk1"/>
                        </a:buClr>
                        <a:buSzPts val="1100"/>
                        <a:buFont typeface="Arial"/>
                        <a:buNone/>
                      </a:pPr>
                      <a:r>
                        <a:rPr b="1" lang="en-US" sz="1500">
                          <a:solidFill>
                            <a:srgbClr val="0000FF"/>
                          </a:solidFill>
                          <a:latin typeface="Calibri"/>
                          <a:ea typeface="Calibri"/>
                          <a:cs typeface="Calibri"/>
                          <a:sym typeface="Calibri"/>
                        </a:rPr>
                        <a:t>Paper 4</a:t>
                      </a:r>
                      <a:endParaRPr b="1"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74475">
                <a:tc>
                  <a:txBody>
                    <a:bodyPr/>
                    <a:lstStyle/>
                    <a:p>
                      <a:pPr indent="0" lvl="0" marL="0" rtl="0" algn="l">
                        <a:spcBef>
                          <a:spcPts val="0"/>
                        </a:spcBef>
                        <a:spcAft>
                          <a:spcPts val="0"/>
                        </a:spcAft>
                        <a:buNone/>
                      </a:pPr>
                      <a:r>
                        <a:rPr b="1" lang="en-US" sz="1500">
                          <a:solidFill>
                            <a:srgbClr val="0000FF"/>
                          </a:solidFill>
                          <a:latin typeface="Calibri"/>
                          <a:ea typeface="Calibri"/>
                          <a:cs typeface="Calibri"/>
                          <a:sym typeface="Calibri"/>
                        </a:rPr>
                        <a:t>Paper Title</a:t>
                      </a:r>
                      <a:endParaRPr b="1"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480"/>
                        </a:spcBef>
                        <a:spcAft>
                          <a:spcPts val="0"/>
                        </a:spcAft>
                        <a:buClr>
                          <a:schemeClr val="dk1"/>
                        </a:buClr>
                        <a:buSzPts val="1100"/>
                        <a:buFont typeface="Arial"/>
                        <a:buNone/>
                      </a:pPr>
                      <a:r>
                        <a:rPr lang="en-US" sz="1500">
                          <a:solidFill>
                            <a:schemeClr val="dk1"/>
                          </a:solidFill>
                          <a:latin typeface="Calibri"/>
                          <a:ea typeface="Calibri"/>
                          <a:cs typeface="Calibri"/>
                          <a:sym typeface="Calibri"/>
                        </a:rPr>
                        <a:t>Answering Questions about Charts and Generating Visual Explanations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480"/>
                        </a:spcBef>
                        <a:spcAft>
                          <a:spcPts val="0"/>
                        </a:spcAft>
                        <a:buClr>
                          <a:schemeClr val="dk1"/>
                        </a:buClr>
                        <a:buSzPts val="1100"/>
                        <a:buFont typeface="Arial"/>
                        <a:buNone/>
                      </a:pPr>
                      <a:r>
                        <a:rPr lang="en-US" sz="1500">
                          <a:solidFill>
                            <a:schemeClr val="dk1"/>
                          </a:solidFill>
                          <a:latin typeface="Calibri"/>
                          <a:ea typeface="Calibri"/>
                          <a:cs typeface="Calibri"/>
                          <a:sym typeface="Calibri"/>
                        </a:rPr>
                        <a:t>FigureNet: A Deep Learning model for Question-Answering on Scientific Plots</a:t>
                      </a:r>
                      <a:endParaRPr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480"/>
                        </a:spcBef>
                        <a:spcAft>
                          <a:spcPts val="0"/>
                        </a:spcAft>
                        <a:buClr>
                          <a:schemeClr val="dk1"/>
                        </a:buClr>
                        <a:buSzPts val="1100"/>
                        <a:buFont typeface="Arial"/>
                        <a:buNone/>
                      </a:pPr>
                      <a:r>
                        <a:rPr lang="en-US" sz="1500">
                          <a:solidFill>
                            <a:schemeClr val="dk1"/>
                          </a:solidFill>
                          <a:latin typeface="Calibri"/>
                          <a:ea typeface="Calibri"/>
                          <a:cs typeface="Calibri"/>
                          <a:sym typeface="Calibri"/>
                        </a:rPr>
                        <a:t>ChartNet: Visual Reasoning over Statistical Charts using MAC-Networks</a:t>
                      </a:r>
                      <a:endParaRPr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just">
                        <a:spcBef>
                          <a:spcPts val="480"/>
                        </a:spcBef>
                        <a:spcAft>
                          <a:spcPts val="0"/>
                        </a:spcAft>
                        <a:buClr>
                          <a:schemeClr val="dk1"/>
                        </a:buClr>
                        <a:buSzPts val="1100"/>
                        <a:buFont typeface="Arial"/>
                        <a:buNone/>
                      </a:pPr>
                      <a:r>
                        <a:rPr lang="en-US" sz="1500">
                          <a:solidFill>
                            <a:srgbClr val="434343"/>
                          </a:solidFill>
                          <a:latin typeface="Calibri"/>
                          <a:ea typeface="Calibri"/>
                          <a:cs typeface="Calibri"/>
                          <a:sym typeface="Calibri"/>
                        </a:rPr>
                        <a:t>PlotQA:Reasoning over Scientific Plots</a:t>
                      </a:r>
                      <a:endParaRPr sz="1500">
                        <a:solidFill>
                          <a:srgbClr val="434343"/>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35000">
                <a:tc>
                  <a:txBody>
                    <a:bodyPr/>
                    <a:lstStyle/>
                    <a:p>
                      <a:pPr indent="0" lvl="0" marL="0" rtl="0" algn="l">
                        <a:spcBef>
                          <a:spcPts val="0"/>
                        </a:spcBef>
                        <a:spcAft>
                          <a:spcPts val="0"/>
                        </a:spcAft>
                        <a:buNone/>
                      </a:pPr>
                      <a:r>
                        <a:rPr b="1" lang="en-US" sz="1500">
                          <a:solidFill>
                            <a:srgbClr val="0000FF"/>
                          </a:solidFill>
                          <a:latin typeface="Calibri"/>
                          <a:ea typeface="Calibri"/>
                          <a:cs typeface="Calibri"/>
                          <a:sym typeface="Calibri"/>
                        </a:rPr>
                        <a:t>Similarities with other papers</a:t>
                      </a:r>
                      <a:endParaRPr b="1"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Uses table based QA technique like paper 4</a:t>
                      </a:r>
                      <a:endParaRPr sz="15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Forms a part of Paper 4, answering only YES/NO questions </a:t>
                      </a:r>
                      <a:endParaRPr sz="15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solidFill>
                            <a:srgbClr val="222222"/>
                          </a:solidFill>
                          <a:latin typeface="Calibri"/>
                          <a:ea typeface="Calibri"/>
                          <a:cs typeface="Calibri"/>
                          <a:sym typeface="Calibri"/>
                        </a:rPr>
                        <a:t>Similar to paper 4 - since it can answer open-ended questions</a:t>
                      </a:r>
                      <a:endParaRPr sz="1500">
                        <a:solidFill>
                          <a:srgbClr val="222222"/>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Can handle OOV questions and in -vocabulary questions.</a:t>
                      </a:r>
                      <a:endParaRPr sz="15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3950">
                <a:tc>
                  <a:txBody>
                    <a:bodyPr/>
                    <a:lstStyle/>
                    <a:p>
                      <a:pPr indent="0" lvl="0" marL="0" rtl="0" algn="l">
                        <a:spcBef>
                          <a:spcPts val="0"/>
                        </a:spcBef>
                        <a:spcAft>
                          <a:spcPts val="0"/>
                        </a:spcAft>
                        <a:buClr>
                          <a:schemeClr val="dk1"/>
                        </a:buClr>
                        <a:buSzPts val="1100"/>
                        <a:buFont typeface="Arial"/>
                        <a:buNone/>
                      </a:pPr>
                      <a:r>
                        <a:rPr b="1" lang="en-US" sz="1500">
                          <a:solidFill>
                            <a:srgbClr val="0000FF"/>
                          </a:solidFill>
                          <a:latin typeface="Calibri"/>
                          <a:ea typeface="Calibri"/>
                          <a:cs typeface="Calibri"/>
                          <a:sym typeface="Calibri"/>
                        </a:rPr>
                        <a:t>D</a:t>
                      </a:r>
                      <a:r>
                        <a:rPr b="1" lang="en-US" sz="1500">
                          <a:solidFill>
                            <a:srgbClr val="0000FF"/>
                          </a:solidFill>
                          <a:latin typeface="Calibri"/>
                          <a:ea typeface="Calibri"/>
                          <a:cs typeface="Calibri"/>
                          <a:sym typeface="Calibri"/>
                        </a:rPr>
                        <a:t>ifferences with other papers</a:t>
                      </a:r>
                      <a:endParaRPr b="1"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Generates </a:t>
                      </a:r>
                      <a:r>
                        <a:rPr lang="en-US" sz="1500">
                          <a:latin typeface="Calibri"/>
                          <a:ea typeface="Calibri"/>
                          <a:cs typeface="Calibri"/>
                          <a:sym typeface="Calibri"/>
                        </a:rPr>
                        <a:t>answers</a:t>
                      </a:r>
                      <a:r>
                        <a:rPr lang="en-US" sz="1500">
                          <a:latin typeface="Calibri"/>
                          <a:ea typeface="Calibri"/>
                          <a:cs typeface="Calibri"/>
                          <a:sym typeface="Calibri"/>
                        </a:rPr>
                        <a:t> along with the reasoning (as to how the answer is obtained).</a:t>
                      </a:r>
                      <a:endParaRPr sz="15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Uses deep learning </a:t>
                      </a:r>
                      <a:r>
                        <a:rPr lang="en-US" sz="1500">
                          <a:solidFill>
                            <a:schemeClr val="dk1"/>
                          </a:solidFill>
                          <a:latin typeface="Calibri"/>
                          <a:ea typeface="Calibri"/>
                          <a:cs typeface="Calibri"/>
                          <a:sym typeface="Calibri"/>
                        </a:rPr>
                        <a:t>techniques</a:t>
                      </a:r>
                      <a:r>
                        <a:rPr lang="en-US" sz="1500">
                          <a:solidFill>
                            <a:schemeClr val="dk1"/>
                          </a:solidFill>
                          <a:latin typeface="Calibri"/>
                          <a:ea typeface="Calibri"/>
                          <a:cs typeface="Calibri"/>
                          <a:sym typeface="Calibri"/>
                        </a:rPr>
                        <a:t> such as CNN and LSTM, can only answer binary YES/NO questions</a:t>
                      </a:r>
                      <a:endParaRPr sz="15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solidFill>
                            <a:srgbClr val="222222"/>
                          </a:solidFill>
                          <a:latin typeface="Calibri"/>
                          <a:ea typeface="Calibri"/>
                          <a:cs typeface="Calibri"/>
                          <a:sym typeface="Calibri"/>
                        </a:rPr>
                        <a:t>Uses compositional models. </a:t>
                      </a:r>
                      <a:endParaRPr sz="1500">
                        <a:solidFill>
                          <a:srgbClr val="222222"/>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solidFill>
                            <a:srgbClr val="222222"/>
                          </a:solidFill>
                          <a:latin typeface="Calibri"/>
                          <a:ea typeface="Calibri"/>
                          <a:cs typeface="Calibri"/>
                          <a:sym typeface="Calibri"/>
                        </a:rPr>
                        <a:t>Uses </a:t>
                      </a:r>
                      <a:r>
                        <a:rPr lang="en-US" sz="1500">
                          <a:solidFill>
                            <a:srgbClr val="222222"/>
                          </a:solidFill>
                          <a:latin typeface="Calibri"/>
                          <a:ea typeface="Calibri"/>
                          <a:cs typeface="Calibri"/>
                          <a:sym typeface="Calibri"/>
                        </a:rPr>
                        <a:t>separate</a:t>
                      </a:r>
                      <a:r>
                        <a:rPr lang="en-US" sz="1500">
                          <a:solidFill>
                            <a:srgbClr val="222222"/>
                          </a:solidFill>
                          <a:latin typeface="Calibri"/>
                          <a:ea typeface="Calibri"/>
                          <a:cs typeface="Calibri"/>
                          <a:sym typeface="Calibri"/>
                        </a:rPr>
                        <a:t> pipelines for answering OOV and in-vocabulary questions.The dataset contains 80% of reasoning based QA pairs.</a:t>
                      </a:r>
                      <a:endParaRPr sz="1500">
                        <a:solidFill>
                          <a:srgbClr val="222222"/>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74475">
                <a:tc>
                  <a:txBody>
                    <a:bodyPr/>
                    <a:lstStyle/>
                    <a:p>
                      <a:pPr indent="0" lvl="0" marL="0" rtl="0" algn="l">
                        <a:spcBef>
                          <a:spcPts val="0"/>
                        </a:spcBef>
                        <a:spcAft>
                          <a:spcPts val="0"/>
                        </a:spcAft>
                        <a:buNone/>
                      </a:pPr>
                      <a:r>
                        <a:rPr b="1" lang="en-US" sz="1500">
                          <a:solidFill>
                            <a:srgbClr val="0000FF"/>
                          </a:solidFill>
                          <a:latin typeface="Calibri"/>
                          <a:ea typeface="Calibri"/>
                          <a:cs typeface="Calibri"/>
                          <a:sym typeface="Calibri"/>
                        </a:rPr>
                        <a:t>Use case in our project</a:t>
                      </a:r>
                      <a:endParaRPr b="1" sz="1500">
                        <a:solidFill>
                          <a:srgbClr val="0000FF"/>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latin typeface="Calibri"/>
                          <a:ea typeface="Calibri"/>
                          <a:cs typeface="Calibri"/>
                          <a:sym typeface="Calibri"/>
                        </a:rPr>
                        <a:t>Dataset available for bar chart and line chart can be used to train our own model</a:t>
                      </a:r>
                      <a:endParaRPr sz="15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Base paper, to test out the applicability of CNN for image representation, LSTM for question encoding</a:t>
                      </a:r>
                      <a:endParaRPr sz="15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latin typeface="Calibri"/>
                          <a:ea typeface="Calibri"/>
                          <a:cs typeface="Calibri"/>
                          <a:sym typeface="Calibri"/>
                        </a:rPr>
                        <a:t>Paper helps us build and understand DL architecture for open-ended questions </a:t>
                      </a:r>
                      <a:endParaRPr sz="1500">
                        <a:solidFill>
                          <a:srgbClr val="222222"/>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500">
                          <a:solidFill>
                            <a:srgbClr val="222222"/>
                          </a:solidFill>
                          <a:latin typeface="Calibri"/>
                          <a:ea typeface="Calibri"/>
                          <a:cs typeface="Calibri"/>
                          <a:sym typeface="Calibri"/>
                        </a:rPr>
                        <a:t>Paper to help analyse how to deal with open-ended questions, given such a dataset</a:t>
                      </a:r>
                      <a:endParaRPr sz="1500">
                        <a:solidFill>
                          <a:srgbClr val="222222"/>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9"/>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Existing Solutions</a:t>
            </a:r>
            <a:endParaRPr/>
          </a:p>
        </p:txBody>
      </p:sp>
      <p:pic>
        <p:nvPicPr>
          <p:cNvPr id="400" name="Google Shape;400;p9"/>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01" name="Google Shape;401;p9"/>
          <p:cNvSpPr txBox="1"/>
          <p:nvPr/>
        </p:nvSpPr>
        <p:spPr>
          <a:xfrm>
            <a:off x="1776750" y="1830550"/>
            <a:ext cx="8638500" cy="41475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480"/>
              </a:spcBef>
              <a:spcAft>
                <a:spcPts val="0"/>
              </a:spcAft>
              <a:buSzPts val="1800"/>
              <a:buFont typeface="Trebuchet MS"/>
              <a:buAutoNum type="arabicPeriod"/>
            </a:pPr>
            <a:r>
              <a:rPr lang="en-US" sz="1800">
                <a:solidFill>
                  <a:schemeClr val="dk1"/>
                </a:solidFill>
                <a:latin typeface="Trebuchet MS"/>
                <a:ea typeface="Trebuchet MS"/>
                <a:cs typeface="Trebuchet MS"/>
                <a:sym typeface="Trebuchet MS"/>
              </a:rPr>
              <a:t>Answering Questions about Charts and Generating Visual Explanations</a:t>
            </a:r>
            <a:endParaRPr sz="1800">
              <a:solidFill>
                <a:schemeClr val="dk1"/>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SzPts val="1800"/>
              <a:buFont typeface="Trebuchet MS"/>
              <a:buAutoNum type="alphaLcPeriod"/>
            </a:pPr>
            <a:r>
              <a:rPr lang="en-US" sz="1800" u="sng">
                <a:solidFill>
                  <a:schemeClr val="hlink"/>
                </a:solidFill>
                <a:latin typeface="Trebuchet MS"/>
                <a:ea typeface="Trebuchet MS"/>
                <a:cs typeface="Trebuchet MS"/>
                <a:sym typeface="Trebuchet MS"/>
                <a:hlinkClick r:id="rId4"/>
              </a:rPr>
              <a:t>https://github.com/dhkim16/VisQA-release</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0" lvl="0" marL="914400" marR="0" rtl="0" algn="just">
              <a:lnSpc>
                <a:spcPct val="100000"/>
              </a:lnSpc>
              <a:spcBef>
                <a:spcPts val="480"/>
              </a:spcBef>
              <a:spcAft>
                <a:spcPts val="0"/>
              </a:spcAft>
              <a:buNone/>
            </a:pPr>
            <a:r>
              <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480"/>
              </a:spcBef>
              <a:spcAft>
                <a:spcPts val="0"/>
              </a:spcAft>
              <a:buSzPts val="1800"/>
              <a:buFont typeface="Trebuchet MS"/>
              <a:buAutoNum type="arabicPeriod"/>
            </a:pPr>
            <a:r>
              <a:rPr lang="en-US" sz="1800">
                <a:solidFill>
                  <a:schemeClr val="dk1"/>
                </a:solidFill>
                <a:latin typeface="Trebuchet MS"/>
                <a:ea typeface="Trebuchet MS"/>
                <a:cs typeface="Trebuchet MS"/>
                <a:sym typeface="Trebuchet MS"/>
              </a:rPr>
              <a:t>FigureNet: A Deep Learning model for Question-Answering on Scientific Plots</a:t>
            </a:r>
            <a:endParaRPr sz="1800">
              <a:solidFill>
                <a:schemeClr val="dk1"/>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SzPts val="1800"/>
              <a:buFont typeface="Trebuchet MS"/>
              <a:buAutoNum type="alphaLcPeriod"/>
            </a:pPr>
            <a:r>
              <a:rPr lang="en-US" sz="1800" u="sng">
                <a:solidFill>
                  <a:schemeClr val="hlink"/>
                </a:solidFill>
                <a:latin typeface="Trebuchet MS"/>
                <a:ea typeface="Trebuchet MS"/>
                <a:cs typeface="Trebuchet MS"/>
                <a:sym typeface="Trebuchet MS"/>
                <a:hlinkClick r:id="rId5"/>
              </a:rPr>
              <a:t>https://github.com/vmichals/FigureQA-baseline</a:t>
            </a:r>
            <a:r>
              <a:rPr lang="en-US" sz="1800"/>
              <a:t> </a:t>
            </a:r>
            <a:endParaRPr sz="1800"/>
          </a:p>
          <a:p>
            <a:pPr indent="-342900" lvl="1" marL="914400" marR="0" rtl="0" algn="just">
              <a:lnSpc>
                <a:spcPct val="100000"/>
              </a:lnSpc>
              <a:spcBef>
                <a:spcPts val="0"/>
              </a:spcBef>
              <a:spcAft>
                <a:spcPts val="0"/>
              </a:spcAft>
              <a:buSzPts val="1800"/>
              <a:buFont typeface="Trebuchet MS"/>
              <a:buAutoNum type="alphaLcPeriod"/>
            </a:pPr>
            <a:r>
              <a:rPr lang="en-US" sz="1800" u="sng">
                <a:solidFill>
                  <a:schemeClr val="hlink"/>
                </a:solidFill>
                <a:latin typeface="Trebuchet MS"/>
                <a:ea typeface="Trebuchet MS"/>
                <a:cs typeface="Trebuchet MS"/>
                <a:sym typeface="Trebuchet MS"/>
                <a:hlinkClick r:id="rId6"/>
              </a:rPr>
              <a:t>https://github.com/Maluuba/FigureQA</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SzPts val="1800"/>
              <a:buFont typeface="Trebuchet MS"/>
              <a:buAutoNum type="alphaLcPeriod"/>
            </a:pPr>
            <a:r>
              <a:rPr lang="en-US" sz="1800" u="sng">
                <a:solidFill>
                  <a:schemeClr val="hlink"/>
                </a:solidFill>
                <a:latin typeface="Trebuchet MS"/>
                <a:ea typeface="Trebuchet MS"/>
                <a:cs typeface="Trebuchet MS"/>
                <a:sym typeface="Trebuchet MS"/>
                <a:hlinkClick r:id="rId7"/>
              </a:rPr>
              <a:t>https://github.com/Maluuba/FigureQA/releases/tag/v0.1.0</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0" lvl="0" marL="914400" marR="0" rtl="0" algn="just">
              <a:lnSpc>
                <a:spcPct val="100000"/>
              </a:lnSpc>
              <a:spcBef>
                <a:spcPts val="480"/>
              </a:spcBef>
              <a:spcAft>
                <a:spcPts val="0"/>
              </a:spcAft>
              <a:buNone/>
            </a:pPr>
            <a:r>
              <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480"/>
              </a:spcBef>
              <a:spcAft>
                <a:spcPts val="0"/>
              </a:spcAft>
              <a:buSzPts val="1800"/>
              <a:buFont typeface="Trebuchet MS"/>
              <a:buAutoNum type="arabicPeriod"/>
            </a:pPr>
            <a:r>
              <a:rPr lang="en-US" sz="1800">
                <a:solidFill>
                  <a:schemeClr val="dk1"/>
                </a:solidFill>
                <a:latin typeface="Trebuchet MS"/>
                <a:ea typeface="Trebuchet MS"/>
                <a:cs typeface="Trebuchet MS"/>
                <a:sym typeface="Trebuchet MS"/>
              </a:rPr>
              <a:t>PlotQA: Reasoning over Scientific Plots </a:t>
            </a:r>
            <a:endParaRPr sz="1800">
              <a:solidFill>
                <a:schemeClr val="dk1"/>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SzPts val="1800"/>
              <a:buFont typeface="Trebuchet MS"/>
              <a:buAutoNum type="alphaLcPeriod"/>
            </a:pPr>
            <a:r>
              <a:rPr lang="en-US" sz="1800" u="sng">
                <a:solidFill>
                  <a:schemeClr val="hlink"/>
                </a:solidFill>
                <a:latin typeface="Trebuchet MS"/>
                <a:ea typeface="Trebuchet MS"/>
                <a:cs typeface="Trebuchet MS"/>
                <a:sym typeface="Trebuchet MS"/>
                <a:hlinkClick r:id="rId8"/>
              </a:rPr>
              <a:t>https://github.com/NiteshMethani/PlotQA</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0" lvl="0" marL="914400" marR="0" rtl="0" algn="just">
              <a:lnSpc>
                <a:spcPct val="100000"/>
              </a:lnSpc>
              <a:spcBef>
                <a:spcPts val="480"/>
              </a:spcBef>
              <a:spcAft>
                <a:spcPts val="0"/>
              </a:spcAft>
              <a:buNone/>
            </a:pPr>
            <a:r>
              <a:t/>
            </a:r>
            <a:endParaRPr sz="1800">
              <a:solidFill>
                <a:schemeClr val="dk1"/>
              </a:solidFill>
              <a:latin typeface="Trebuchet MS"/>
              <a:ea typeface="Trebuchet MS"/>
              <a:cs typeface="Trebuchet MS"/>
              <a:sym typeface="Trebuchet MS"/>
            </a:endParaRPr>
          </a:p>
          <a:p>
            <a:pPr indent="-342900" lvl="0" marL="457200" marR="0" rtl="0" algn="just">
              <a:lnSpc>
                <a:spcPct val="100000"/>
              </a:lnSpc>
              <a:spcBef>
                <a:spcPts val="480"/>
              </a:spcBef>
              <a:spcAft>
                <a:spcPts val="0"/>
              </a:spcAft>
              <a:buSzPts val="1800"/>
              <a:buFont typeface="Trebuchet MS"/>
              <a:buAutoNum type="arabicPeriod"/>
            </a:pPr>
            <a:r>
              <a:rPr lang="en-US" sz="1800">
                <a:solidFill>
                  <a:schemeClr val="dk1"/>
                </a:solidFill>
                <a:latin typeface="Trebuchet MS"/>
                <a:ea typeface="Trebuchet MS"/>
                <a:cs typeface="Trebuchet MS"/>
                <a:sym typeface="Trebuchet MS"/>
              </a:rPr>
              <a:t>DVQA: Understanding Data Visualizations via Question Answering </a:t>
            </a:r>
            <a:endParaRPr sz="1800">
              <a:solidFill>
                <a:schemeClr val="dk1"/>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SzPts val="1800"/>
              <a:buFont typeface="Trebuchet MS"/>
              <a:buAutoNum type="alphaLcPeriod"/>
            </a:pPr>
            <a:r>
              <a:rPr lang="en-US" sz="1800" u="sng">
                <a:solidFill>
                  <a:schemeClr val="hlink"/>
                </a:solidFill>
                <a:latin typeface="Trebuchet MS"/>
                <a:ea typeface="Trebuchet MS"/>
                <a:cs typeface="Trebuchet MS"/>
                <a:sym typeface="Trebuchet MS"/>
                <a:hlinkClick r:id="rId9"/>
              </a:rPr>
              <a:t>https://github.com/kushalkafle/DVQA_dataset</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SzPts val="1800"/>
              <a:buFont typeface="Trebuchet MS"/>
              <a:buAutoNum type="alphaLcPeriod"/>
            </a:pPr>
            <a:r>
              <a:rPr lang="en-US" sz="1800" u="sng">
                <a:solidFill>
                  <a:schemeClr val="hlink"/>
                </a:solidFill>
                <a:latin typeface="Trebuchet MS"/>
                <a:ea typeface="Trebuchet MS"/>
                <a:cs typeface="Trebuchet MS"/>
                <a:sym typeface="Trebuchet MS"/>
                <a:hlinkClick r:id="rId10"/>
              </a:rPr>
              <a:t>https://github.com/xeniaqian94/DVQA</a:t>
            </a: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11"/>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pic>
        <p:nvPicPr>
          <p:cNvPr id="408" name="Google Shape;408;p11"/>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409" name="Google Shape;409;p11"/>
          <p:cNvSpPr txBox="1"/>
          <p:nvPr/>
        </p:nvSpPr>
        <p:spPr>
          <a:xfrm>
            <a:off x="1524000" y="1921725"/>
            <a:ext cx="9144000" cy="4758900"/>
          </a:xfrm>
          <a:prstGeom prst="rect">
            <a:avLst/>
          </a:prstGeom>
          <a:noFill/>
          <a:ln>
            <a:noFill/>
          </a:ln>
        </p:spPr>
        <p:txBody>
          <a:bodyPr anchorCtr="0" anchor="ctr" bIns="45700" lIns="91425" spcFirstLastPara="1" rIns="91425" wrap="square" tIns="45700">
            <a:noAutofit/>
          </a:bodyPr>
          <a:lstStyle/>
          <a:p>
            <a:pPr indent="-355600" lvl="0" marL="457200" marR="0" rtl="0" algn="just">
              <a:spcBef>
                <a:spcPts val="480"/>
              </a:spcBef>
              <a:spcAft>
                <a:spcPts val="0"/>
              </a:spcAft>
              <a:buClr>
                <a:srgbClr val="222222"/>
              </a:buClr>
              <a:buSzPts val="2000"/>
              <a:buFont typeface="Calibri"/>
              <a:buAutoNum type="arabicPeriod"/>
            </a:pPr>
            <a:r>
              <a:rPr lang="en-US" sz="2000">
                <a:solidFill>
                  <a:srgbClr val="222222"/>
                </a:solidFill>
                <a:highlight>
                  <a:srgbClr val="FFFFFF"/>
                </a:highlight>
                <a:latin typeface="Calibri"/>
                <a:ea typeface="Calibri"/>
                <a:cs typeface="Calibri"/>
                <a:sym typeface="Calibri"/>
              </a:rPr>
              <a:t>Kim, Dae Hyun, Enamul Hoque, and Maneesh Agrawala. "Answering questions about charts and generating visual explanations." Proceedings of the 2020 CHI Conference on Human Factors in Computing Systems. 2020.</a:t>
            </a:r>
            <a:endParaRPr sz="2000">
              <a:solidFill>
                <a:srgbClr val="222222"/>
              </a:solidFill>
              <a:highlight>
                <a:srgbClr val="FFFFFF"/>
              </a:highlight>
              <a:latin typeface="Calibri"/>
              <a:ea typeface="Calibri"/>
              <a:cs typeface="Calibri"/>
              <a:sym typeface="Calibri"/>
            </a:endParaRPr>
          </a:p>
          <a:p>
            <a:pPr indent="0" lvl="0" marL="457200" marR="0" rtl="0" algn="just">
              <a:spcBef>
                <a:spcPts val="480"/>
              </a:spcBef>
              <a:spcAft>
                <a:spcPts val="0"/>
              </a:spcAft>
              <a:buNone/>
            </a:pPr>
            <a:r>
              <a:t/>
            </a:r>
            <a:endParaRPr sz="2000">
              <a:solidFill>
                <a:srgbClr val="222222"/>
              </a:solidFill>
              <a:highlight>
                <a:srgbClr val="FFFFFF"/>
              </a:highlight>
              <a:latin typeface="Calibri"/>
              <a:ea typeface="Calibri"/>
              <a:cs typeface="Calibri"/>
              <a:sym typeface="Calibri"/>
            </a:endParaRPr>
          </a:p>
          <a:p>
            <a:pPr indent="-355600" lvl="0" marL="457200" marR="0" rtl="0" algn="just">
              <a:spcBef>
                <a:spcPts val="480"/>
              </a:spcBef>
              <a:spcAft>
                <a:spcPts val="0"/>
              </a:spcAft>
              <a:buClr>
                <a:srgbClr val="222222"/>
              </a:buClr>
              <a:buSzPts val="2000"/>
              <a:buFont typeface="Calibri"/>
              <a:buAutoNum type="arabicPeriod"/>
            </a:pPr>
            <a:r>
              <a:rPr lang="en-US" sz="2000">
                <a:solidFill>
                  <a:srgbClr val="222222"/>
                </a:solidFill>
                <a:highlight>
                  <a:srgbClr val="FFFFFF"/>
                </a:highlight>
                <a:latin typeface="Calibri"/>
                <a:ea typeface="Calibri"/>
                <a:cs typeface="Calibri"/>
                <a:sym typeface="Calibri"/>
              </a:rPr>
              <a:t>Reddy, Revanth, et al. "Figurenet: A deep learning model for question-answering on scientific plots." </a:t>
            </a:r>
            <a:r>
              <a:rPr i="1" lang="en-US" sz="2000">
                <a:solidFill>
                  <a:srgbClr val="222222"/>
                </a:solidFill>
                <a:highlight>
                  <a:srgbClr val="FFFFFF"/>
                </a:highlight>
                <a:latin typeface="Calibri"/>
                <a:ea typeface="Calibri"/>
                <a:cs typeface="Calibri"/>
                <a:sym typeface="Calibri"/>
              </a:rPr>
              <a:t>2019 International Joint Conference on Neural Networks (IJCNN)</a:t>
            </a:r>
            <a:r>
              <a:rPr lang="en-US" sz="2000">
                <a:solidFill>
                  <a:srgbClr val="222222"/>
                </a:solidFill>
                <a:highlight>
                  <a:srgbClr val="FFFFFF"/>
                </a:highlight>
                <a:latin typeface="Calibri"/>
                <a:ea typeface="Calibri"/>
                <a:cs typeface="Calibri"/>
                <a:sym typeface="Calibri"/>
              </a:rPr>
              <a:t>. IEEE, 2019</a:t>
            </a:r>
            <a:r>
              <a:rPr lang="en-US" sz="2000">
                <a:solidFill>
                  <a:srgbClr val="222222"/>
                </a:solidFill>
                <a:highlight>
                  <a:srgbClr val="FFFFFF"/>
                </a:highlight>
                <a:latin typeface="Calibri"/>
                <a:ea typeface="Calibri"/>
                <a:cs typeface="Calibri"/>
                <a:sym typeface="Calibri"/>
              </a:rPr>
              <a:t>.</a:t>
            </a:r>
            <a:endParaRPr sz="2000">
              <a:solidFill>
                <a:srgbClr val="222222"/>
              </a:solidFill>
              <a:highlight>
                <a:srgbClr val="FFFFFF"/>
              </a:highlight>
              <a:latin typeface="Calibri"/>
              <a:ea typeface="Calibri"/>
              <a:cs typeface="Calibri"/>
              <a:sym typeface="Calibri"/>
            </a:endParaRPr>
          </a:p>
          <a:p>
            <a:pPr indent="0" lvl="0" marL="457200" marR="0" rtl="0" algn="just">
              <a:spcBef>
                <a:spcPts val="480"/>
              </a:spcBef>
              <a:spcAft>
                <a:spcPts val="0"/>
              </a:spcAft>
              <a:buNone/>
            </a:pPr>
            <a:r>
              <a:t/>
            </a:r>
            <a:endParaRPr sz="2000">
              <a:solidFill>
                <a:srgbClr val="222222"/>
              </a:solidFill>
              <a:highlight>
                <a:srgbClr val="FFFFFF"/>
              </a:highlight>
              <a:latin typeface="Calibri"/>
              <a:ea typeface="Calibri"/>
              <a:cs typeface="Calibri"/>
              <a:sym typeface="Calibri"/>
            </a:endParaRPr>
          </a:p>
          <a:p>
            <a:pPr indent="-355600" lvl="0" marL="457200" marR="0" rtl="0" algn="just">
              <a:spcBef>
                <a:spcPts val="480"/>
              </a:spcBef>
              <a:spcAft>
                <a:spcPts val="0"/>
              </a:spcAft>
              <a:buClr>
                <a:srgbClr val="222222"/>
              </a:buClr>
              <a:buSzPts val="2000"/>
              <a:buFont typeface="Calibri"/>
              <a:buAutoNum type="arabicPeriod"/>
            </a:pPr>
            <a:r>
              <a:rPr lang="en-US" sz="2000">
                <a:solidFill>
                  <a:srgbClr val="222222"/>
                </a:solidFill>
                <a:highlight>
                  <a:srgbClr val="FFFFFF"/>
                </a:highlight>
                <a:latin typeface="Calibri"/>
                <a:ea typeface="Calibri"/>
                <a:cs typeface="Calibri"/>
                <a:sym typeface="Calibri"/>
              </a:rPr>
              <a:t>Sharma, Monika, et al. "ChartNet: Visual reasoning over statistical charts using MAC-Networks." 2019 International Joint Conference on Neural Networks (IJCNN). IEEE, 2019.</a:t>
            </a:r>
            <a:endParaRPr sz="2000">
              <a:solidFill>
                <a:srgbClr val="222222"/>
              </a:solidFill>
              <a:highlight>
                <a:srgbClr val="FFFFFF"/>
              </a:highlight>
              <a:latin typeface="Calibri"/>
              <a:ea typeface="Calibri"/>
              <a:cs typeface="Calibri"/>
              <a:sym typeface="Calibri"/>
            </a:endParaRPr>
          </a:p>
          <a:p>
            <a:pPr indent="0" lvl="0" marL="457200" marR="0" rtl="0" algn="just">
              <a:spcBef>
                <a:spcPts val="480"/>
              </a:spcBef>
              <a:spcAft>
                <a:spcPts val="0"/>
              </a:spcAft>
              <a:buNone/>
            </a:pPr>
            <a:r>
              <a:t/>
            </a:r>
            <a:endParaRPr sz="2000">
              <a:solidFill>
                <a:srgbClr val="222222"/>
              </a:solidFill>
              <a:highlight>
                <a:srgbClr val="FFFFFF"/>
              </a:highlight>
              <a:latin typeface="Calibri"/>
              <a:ea typeface="Calibri"/>
              <a:cs typeface="Calibri"/>
              <a:sym typeface="Calibri"/>
            </a:endParaRPr>
          </a:p>
          <a:p>
            <a:pPr indent="-355600" lvl="0" marL="457200" marR="0" rtl="0" algn="just">
              <a:spcBef>
                <a:spcPts val="480"/>
              </a:spcBef>
              <a:spcAft>
                <a:spcPts val="0"/>
              </a:spcAft>
              <a:buClr>
                <a:srgbClr val="222222"/>
              </a:buClr>
              <a:buSzPts val="2000"/>
              <a:buFont typeface="Calibri"/>
              <a:buAutoNum type="arabicPeriod"/>
            </a:pPr>
            <a:r>
              <a:rPr lang="en-US" sz="2000">
                <a:solidFill>
                  <a:srgbClr val="222222"/>
                </a:solidFill>
                <a:highlight>
                  <a:srgbClr val="FFFFFF"/>
                </a:highlight>
                <a:latin typeface="Calibri"/>
                <a:ea typeface="Calibri"/>
                <a:cs typeface="Calibri"/>
                <a:sym typeface="Calibri"/>
              </a:rPr>
              <a:t>Methani, Nitesh, et al. "Plotqa: Reasoning over scientific plots." Proceedings of the IEEE/CVF Winter Conference on Applications of Computer Vision. 2020.</a:t>
            </a:r>
            <a:endParaRPr sz="2000">
              <a:solidFill>
                <a:srgbClr val="222222"/>
              </a:solidFill>
              <a:highlight>
                <a:srgbClr val="FFFFFF"/>
              </a:highlight>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2"/>
          <p:cNvSpPr/>
          <p:nvPr/>
        </p:nvSpPr>
        <p:spPr>
          <a:xfrm>
            <a:off x="4371484" y="3352800"/>
            <a:ext cx="2924051"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FF0000"/>
                </a:solidFill>
                <a:latin typeface="Trebuchet MS"/>
                <a:ea typeface="Trebuchet MS"/>
                <a:cs typeface="Trebuchet MS"/>
                <a:sym typeface="Trebuchet MS"/>
              </a:rPr>
              <a:t>Thank You</a:t>
            </a:r>
            <a:endParaRPr sz="1400">
              <a:solidFill>
                <a:srgbClr val="000000"/>
              </a:solidFill>
              <a:latin typeface="Arial"/>
              <a:ea typeface="Arial"/>
              <a:cs typeface="Arial"/>
              <a:sym typeface="Arial"/>
            </a:endParaRPr>
          </a:p>
        </p:txBody>
      </p:sp>
      <p:pic>
        <p:nvPicPr>
          <p:cNvPr id="415" name="Google Shape;415;p12"/>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2" name="Google Shape;112;p4"/>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Constraints / Risks</a:t>
            </a:r>
            <a:endParaRPr b="0" i="0" sz="1400" u="none" cap="none" strike="noStrike">
              <a:solidFill>
                <a:srgbClr val="000000"/>
              </a:solidFill>
              <a:latin typeface="Arial"/>
              <a:ea typeface="Arial"/>
              <a:cs typeface="Arial"/>
              <a:sym typeface="Arial"/>
            </a:endParaRPr>
          </a:p>
        </p:txBody>
      </p:sp>
      <p:pic>
        <p:nvPicPr>
          <p:cNvPr id="113" name="Google Shape;113;p4"/>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14" name="Google Shape;114;p4"/>
          <p:cNvSpPr txBox="1"/>
          <p:nvPr/>
        </p:nvSpPr>
        <p:spPr>
          <a:xfrm>
            <a:off x="2114900" y="1791525"/>
            <a:ext cx="9037782" cy="47244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1900">
                <a:solidFill>
                  <a:srgbClr val="0033CC"/>
                </a:solidFill>
              </a:rPr>
              <a:t>Limitations:</a:t>
            </a:r>
            <a:endParaRPr i="0" sz="1900" u="none" cap="none" strike="noStrike">
              <a:solidFill>
                <a:srgbClr val="0033CC"/>
              </a:solidFill>
            </a:endParaRPr>
          </a:p>
          <a:p>
            <a:pPr indent="-349250" lvl="0" marL="457200" rtl="0" algn="just">
              <a:lnSpc>
                <a:spcPct val="115000"/>
              </a:lnSpc>
              <a:spcBef>
                <a:spcPts val="1200"/>
              </a:spcBef>
              <a:spcAft>
                <a:spcPts val="0"/>
              </a:spcAft>
              <a:buClr>
                <a:srgbClr val="0033CC"/>
              </a:buClr>
              <a:buSzPts val="1900"/>
              <a:buChar char="●"/>
            </a:pPr>
            <a:r>
              <a:rPr lang="en-US" sz="1900">
                <a:solidFill>
                  <a:srgbClr val="0033CC"/>
                </a:solidFill>
              </a:rPr>
              <a:t>The system will not be able to answer questions on the smoothness or the roughness of the plots. It can only answer relational queries – queries with respect to the other elements of the plot. </a:t>
            </a:r>
            <a:endParaRPr sz="1900">
              <a:solidFill>
                <a:srgbClr val="0033CC"/>
              </a:solidFill>
            </a:endParaRPr>
          </a:p>
          <a:p>
            <a:pPr indent="0" lvl="0" marL="0" rtl="0" algn="just">
              <a:lnSpc>
                <a:spcPct val="115000"/>
              </a:lnSpc>
              <a:spcBef>
                <a:spcPts val="1200"/>
              </a:spcBef>
              <a:spcAft>
                <a:spcPts val="0"/>
              </a:spcAft>
              <a:buSzPts val="1100"/>
              <a:buNone/>
            </a:pPr>
            <a:r>
              <a:rPr lang="en-US" sz="1900">
                <a:solidFill>
                  <a:srgbClr val="0033CC"/>
                </a:solidFill>
              </a:rPr>
              <a:t>Constraints:	</a:t>
            </a:r>
            <a:endParaRPr sz="1900">
              <a:solidFill>
                <a:srgbClr val="0033CC"/>
              </a:solidFill>
            </a:endParaRPr>
          </a:p>
          <a:p>
            <a:pPr indent="-349250" lvl="0" marL="457200" rtl="0" algn="just">
              <a:lnSpc>
                <a:spcPct val="115000"/>
              </a:lnSpc>
              <a:spcBef>
                <a:spcPts val="300"/>
              </a:spcBef>
              <a:spcAft>
                <a:spcPts val="0"/>
              </a:spcAft>
              <a:buClr>
                <a:srgbClr val="0033CC"/>
              </a:buClr>
              <a:buSzPts val="1900"/>
              <a:buChar char="●"/>
            </a:pPr>
            <a:r>
              <a:rPr lang="en-US" sz="1900">
                <a:solidFill>
                  <a:srgbClr val="0033CC"/>
                </a:solidFill>
              </a:rPr>
              <a:t>The project focuses on model building and providing for accurate and reliable answers to the questions posed on the statistical charts. Hence, there is less focus on the security and interoperability considerations. However, our solution will consist of an interface to the model that facilitates image upload and questions on the image.</a:t>
            </a:r>
            <a:endParaRPr sz="1900">
              <a:solidFill>
                <a:srgbClr val="0033CC"/>
              </a:solidFill>
            </a:endParaRPr>
          </a:p>
          <a:p>
            <a:pPr indent="0" lvl="0" marL="0" marR="0" rtl="0" algn="just">
              <a:spcBef>
                <a:spcPts val="480"/>
              </a:spcBef>
              <a:spcAft>
                <a:spcPts val="0"/>
              </a:spcAft>
              <a:buNone/>
            </a:pPr>
            <a:r>
              <a:rPr lang="en-US" sz="1900">
                <a:solidFill>
                  <a:srgbClr val="0033CC"/>
                </a:solidFill>
              </a:rPr>
              <a:t>Risks:</a:t>
            </a:r>
            <a:endParaRPr sz="1900">
              <a:solidFill>
                <a:srgbClr val="0033CC"/>
              </a:solidFill>
            </a:endParaRPr>
          </a:p>
          <a:p>
            <a:pPr indent="-349250" lvl="0" marL="457200" rtl="0" algn="just">
              <a:spcBef>
                <a:spcPts val="300"/>
              </a:spcBef>
              <a:spcAft>
                <a:spcPts val="0"/>
              </a:spcAft>
              <a:buClr>
                <a:srgbClr val="0033CC"/>
              </a:buClr>
              <a:buSzPts val="1900"/>
              <a:buChar char="●"/>
            </a:pPr>
            <a:r>
              <a:rPr lang="en-US" sz="1900">
                <a:solidFill>
                  <a:srgbClr val="0033CC"/>
                </a:solidFill>
              </a:rPr>
              <a:t>Operational risk in terms of management and support for the product is a possible risk case.</a:t>
            </a:r>
            <a:endParaRPr sz="1900">
              <a:solidFill>
                <a:srgbClr val="0033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0" name="Google Shape;120;p5"/>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Functional Requirements</a:t>
            </a:r>
            <a:endParaRPr b="0" i="0" sz="1400" u="none" cap="none" strike="noStrike">
              <a:solidFill>
                <a:srgbClr val="000000"/>
              </a:solidFill>
              <a:latin typeface="Arial"/>
              <a:ea typeface="Arial"/>
              <a:cs typeface="Arial"/>
              <a:sym typeface="Arial"/>
            </a:endParaRPr>
          </a:p>
        </p:txBody>
      </p:sp>
      <p:pic>
        <p:nvPicPr>
          <p:cNvPr id="121" name="Google Shape;121;p5"/>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22" name="Google Shape;122;p5"/>
          <p:cNvSpPr txBox="1"/>
          <p:nvPr/>
        </p:nvSpPr>
        <p:spPr>
          <a:xfrm>
            <a:off x="2029650" y="2055900"/>
            <a:ext cx="8638500" cy="4213800"/>
          </a:xfrm>
          <a:prstGeom prst="rect">
            <a:avLst/>
          </a:prstGeom>
          <a:noFill/>
          <a:ln>
            <a:noFill/>
          </a:ln>
        </p:spPr>
        <p:txBody>
          <a:bodyPr anchorCtr="0" anchor="ctr" bIns="45700" lIns="91425" spcFirstLastPara="1" rIns="91425" wrap="square" tIns="45700">
            <a:noAutofit/>
          </a:bodyPr>
          <a:lstStyle/>
          <a:p>
            <a:pPr indent="-349250" lvl="0" marL="457200" marR="0" rtl="0" algn="just">
              <a:spcBef>
                <a:spcPts val="480"/>
              </a:spcBef>
              <a:spcAft>
                <a:spcPts val="0"/>
              </a:spcAft>
              <a:buClr>
                <a:srgbClr val="0033CC"/>
              </a:buClr>
              <a:buSzPts val="1900"/>
              <a:buChar char="●"/>
            </a:pPr>
            <a:r>
              <a:rPr lang="en-US" sz="1900">
                <a:solidFill>
                  <a:srgbClr val="0033CC"/>
                </a:solidFill>
              </a:rPr>
              <a:t>Question Answering System for Charts take in statistical charts and questions related to them as input. </a:t>
            </a:r>
            <a:endParaRPr sz="1900">
              <a:solidFill>
                <a:srgbClr val="0033CC"/>
              </a:solidFill>
            </a:endParaRPr>
          </a:p>
          <a:p>
            <a:pPr indent="-349250" lvl="0" marL="457200" marR="0" rtl="0" algn="just">
              <a:spcBef>
                <a:spcPts val="0"/>
              </a:spcBef>
              <a:spcAft>
                <a:spcPts val="0"/>
              </a:spcAft>
              <a:buClr>
                <a:srgbClr val="0033CC"/>
              </a:buClr>
              <a:buSzPts val="1900"/>
              <a:buChar char="●"/>
            </a:pPr>
            <a:r>
              <a:rPr lang="en-US" sz="1900">
                <a:solidFill>
                  <a:srgbClr val="0033CC"/>
                </a:solidFill>
              </a:rPr>
              <a:t>Visual features from the charts have to be extracted and preprocessed. This can be done using techniques like image processing and Optical Character Recognition (OCR) and visual elements detection (VED). </a:t>
            </a:r>
            <a:endParaRPr sz="1900">
              <a:solidFill>
                <a:srgbClr val="0033CC"/>
              </a:solidFill>
            </a:endParaRPr>
          </a:p>
          <a:p>
            <a:pPr indent="-349250" lvl="0" marL="457200" marR="0" rtl="0" algn="just">
              <a:spcBef>
                <a:spcPts val="0"/>
              </a:spcBef>
              <a:spcAft>
                <a:spcPts val="0"/>
              </a:spcAft>
              <a:buClr>
                <a:srgbClr val="0033CC"/>
              </a:buClr>
              <a:buSzPts val="1900"/>
              <a:buChar char="●"/>
            </a:pPr>
            <a:r>
              <a:rPr lang="en-US" sz="1900">
                <a:solidFill>
                  <a:srgbClr val="0033CC"/>
                </a:solidFill>
              </a:rPr>
              <a:t>The questions provided as an input need to be pre-processed using NLP techniques. </a:t>
            </a:r>
            <a:endParaRPr sz="1900">
              <a:solidFill>
                <a:srgbClr val="0033CC"/>
              </a:solidFill>
            </a:endParaRPr>
          </a:p>
          <a:p>
            <a:pPr indent="-349250" lvl="0" marL="457200" marR="0" rtl="0" algn="just">
              <a:spcBef>
                <a:spcPts val="0"/>
              </a:spcBef>
              <a:spcAft>
                <a:spcPts val="0"/>
              </a:spcAft>
              <a:buClr>
                <a:srgbClr val="0033CC"/>
              </a:buClr>
              <a:buSzPts val="1900"/>
              <a:buChar char="●"/>
            </a:pPr>
            <a:r>
              <a:rPr lang="en-US" sz="1900">
                <a:solidFill>
                  <a:srgbClr val="0033CC"/>
                </a:solidFill>
              </a:rPr>
              <a:t>Important details from the image and the questions need to be mapped and the corresponding answer should be predicted. </a:t>
            </a:r>
            <a:endParaRPr sz="1900">
              <a:solidFill>
                <a:srgbClr val="0033CC"/>
              </a:solidFill>
            </a:endParaRPr>
          </a:p>
          <a:p>
            <a:pPr indent="-349250" lvl="0" marL="457200" marR="0" rtl="0" algn="just">
              <a:spcBef>
                <a:spcPts val="0"/>
              </a:spcBef>
              <a:spcAft>
                <a:spcPts val="0"/>
              </a:spcAft>
              <a:buClr>
                <a:srgbClr val="0033CC"/>
              </a:buClr>
              <a:buSzPts val="1900"/>
              <a:buChar char="●"/>
            </a:pPr>
            <a:r>
              <a:rPr lang="en-US" sz="1900">
                <a:solidFill>
                  <a:srgbClr val="0033CC"/>
                </a:solidFill>
              </a:rPr>
              <a:t>Deep learning methods and architectures will be employed to predict the output. </a:t>
            </a:r>
            <a:endParaRPr sz="1900">
              <a:solidFill>
                <a:srgbClr val="0033CC"/>
              </a:solidFill>
            </a:endParaRPr>
          </a:p>
          <a:p>
            <a:pPr indent="-349250" lvl="0" marL="457200" marR="0" rtl="0" algn="just">
              <a:spcBef>
                <a:spcPts val="0"/>
              </a:spcBef>
              <a:spcAft>
                <a:spcPts val="0"/>
              </a:spcAft>
              <a:buClr>
                <a:srgbClr val="0033CC"/>
              </a:buClr>
              <a:buSzPts val="1900"/>
              <a:buChar char="●"/>
            </a:pPr>
            <a:r>
              <a:rPr lang="en-US" sz="1900">
                <a:solidFill>
                  <a:srgbClr val="0033CC"/>
                </a:solidFill>
              </a:rPr>
              <a:t>Inputs are validated by the system to recognize only statistical charts. </a:t>
            </a:r>
            <a:endParaRPr sz="1900">
              <a:solidFill>
                <a:srgbClr val="0033CC"/>
              </a:solidFill>
            </a:endParaRPr>
          </a:p>
          <a:p>
            <a:pPr indent="-349250" lvl="0" marL="457200" marR="0" rtl="0" algn="just">
              <a:spcBef>
                <a:spcPts val="0"/>
              </a:spcBef>
              <a:spcAft>
                <a:spcPts val="0"/>
              </a:spcAft>
              <a:buClr>
                <a:srgbClr val="0033CC"/>
              </a:buClr>
              <a:buSzPts val="1900"/>
              <a:buChar char="●"/>
            </a:pPr>
            <a:r>
              <a:rPr lang="en-US" sz="1900">
                <a:solidFill>
                  <a:srgbClr val="0033CC"/>
                </a:solidFill>
              </a:rPr>
              <a:t>The results will be validated against the true answers. </a:t>
            </a:r>
            <a:endParaRPr sz="1900">
              <a:solidFill>
                <a:srgbClr val="0033CC"/>
              </a:solidFill>
            </a:endParaRPr>
          </a:p>
          <a:p>
            <a:pPr indent="-349250" lvl="0" marL="457200" marR="0" rtl="0" algn="just">
              <a:spcBef>
                <a:spcPts val="0"/>
              </a:spcBef>
              <a:spcAft>
                <a:spcPts val="0"/>
              </a:spcAft>
              <a:buClr>
                <a:srgbClr val="0033CC"/>
              </a:buClr>
              <a:buSzPts val="1900"/>
              <a:buChar char="●"/>
            </a:pPr>
            <a:r>
              <a:rPr lang="en-US" sz="1900">
                <a:solidFill>
                  <a:srgbClr val="0033CC"/>
                </a:solidFill>
              </a:rPr>
              <a:t>The parameters for the model will be tuned to provide the most optimal answer as the output.</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8" name="Google Shape;128;p6"/>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Non - Functional Requirements</a:t>
            </a:r>
            <a:endParaRPr b="0" i="0" sz="1400" u="none" cap="none" strike="noStrike">
              <a:solidFill>
                <a:srgbClr val="000000"/>
              </a:solidFill>
              <a:latin typeface="Arial"/>
              <a:ea typeface="Arial"/>
              <a:cs typeface="Arial"/>
              <a:sym typeface="Arial"/>
            </a:endParaRPr>
          </a:p>
        </p:txBody>
      </p:sp>
      <p:pic>
        <p:nvPicPr>
          <p:cNvPr id="129" name="Google Shape;129;p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30" name="Google Shape;130;p6"/>
          <p:cNvSpPr txBox="1"/>
          <p:nvPr/>
        </p:nvSpPr>
        <p:spPr>
          <a:xfrm>
            <a:off x="355825" y="1604700"/>
            <a:ext cx="11311200" cy="5110200"/>
          </a:xfrm>
          <a:prstGeom prst="rect">
            <a:avLst/>
          </a:prstGeom>
          <a:noFill/>
          <a:ln>
            <a:noFill/>
          </a:ln>
        </p:spPr>
        <p:txBody>
          <a:bodyPr anchorCtr="0" anchor="t" bIns="91425" lIns="91425" spcFirstLastPara="1" rIns="91425" wrap="square" tIns="91425">
            <a:spAutoFit/>
          </a:bodyPr>
          <a:lstStyle/>
          <a:p>
            <a:pPr indent="0" lvl="0" marL="0" rtl="0" algn="just">
              <a:spcBef>
                <a:spcPts val="300"/>
              </a:spcBef>
              <a:spcAft>
                <a:spcPts val="0"/>
              </a:spcAft>
              <a:buNone/>
            </a:pPr>
            <a:r>
              <a:rPr b="1" lang="en-US" sz="2000">
                <a:solidFill>
                  <a:srgbClr val="0033CC"/>
                </a:solidFill>
              </a:rPr>
              <a:t>Performance Requirement:</a:t>
            </a:r>
            <a:endParaRPr b="1" sz="2000">
              <a:solidFill>
                <a:srgbClr val="0033CC"/>
              </a:solidFill>
            </a:endParaRPr>
          </a:p>
          <a:p>
            <a:pPr indent="0" lvl="0" marL="0" rtl="0" algn="just">
              <a:spcBef>
                <a:spcPts val="300"/>
              </a:spcBef>
              <a:spcAft>
                <a:spcPts val="0"/>
              </a:spcAft>
              <a:buNone/>
            </a:pPr>
            <a:r>
              <a:t/>
            </a:r>
            <a:endParaRPr b="1" sz="2000">
              <a:solidFill>
                <a:srgbClr val="0033CC"/>
              </a:solidFill>
            </a:endParaRPr>
          </a:p>
          <a:p>
            <a:pPr indent="-323850" lvl="0" marL="457200" rtl="0" algn="just">
              <a:spcBef>
                <a:spcPts val="300"/>
              </a:spcBef>
              <a:spcAft>
                <a:spcPts val="0"/>
              </a:spcAft>
              <a:buClr>
                <a:srgbClr val="0033CC"/>
              </a:buClr>
              <a:buSzPts val="1500"/>
              <a:buFont typeface="Cambria"/>
              <a:buChar char="●"/>
            </a:pPr>
            <a:r>
              <a:rPr b="1" lang="en-US" sz="1500">
                <a:solidFill>
                  <a:srgbClr val="0033CC"/>
                </a:solidFill>
              </a:rPr>
              <a:t>Usability</a:t>
            </a:r>
            <a:r>
              <a:rPr lang="en-US" sz="1500">
                <a:solidFill>
                  <a:srgbClr val="0033CC"/>
                </a:solidFill>
              </a:rPr>
              <a:t> : The trained model must be available at ease to use it ,just by choosing an image input from the local drive or file-system . Similar to drag and drop or attaching files. The user must be able to navigate through the interface even with minimal exposure towards computing technologies.</a:t>
            </a:r>
            <a:endParaRPr sz="1500">
              <a:solidFill>
                <a:srgbClr val="0033CC"/>
              </a:solidFill>
            </a:endParaRPr>
          </a:p>
          <a:p>
            <a:pPr indent="0" lvl="0" marL="457200" rtl="0" algn="just">
              <a:spcBef>
                <a:spcPts val="300"/>
              </a:spcBef>
              <a:spcAft>
                <a:spcPts val="0"/>
              </a:spcAft>
              <a:buNone/>
            </a:pPr>
            <a:r>
              <a:t/>
            </a:r>
            <a:endParaRPr sz="1500">
              <a:solidFill>
                <a:srgbClr val="0033CC"/>
              </a:solidFill>
            </a:endParaRPr>
          </a:p>
          <a:p>
            <a:pPr indent="-323850" lvl="0" marL="457200" rtl="0" algn="just">
              <a:spcBef>
                <a:spcPts val="300"/>
              </a:spcBef>
              <a:spcAft>
                <a:spcPts val="0"/>
              </a:spcAft>
              <a:buClr>
                <a:srgbClr val="0033CC"/>
              </a:buClr>
              <a:buSzPts val="1500"/>
              <a:buFont typeface="Cambria"/>
              <a:buChar char="●"/>
            </a:pPr>
            <a:r>
              <a:rPr b="1" lang="en-US" sz="1500">
                <a:solidFill>
                  <a:srgbClr val="0033CC"/>
                </a:solidFill>
              </a:rPr>
              <a:t>Reliability</a:t>
            </a:r>
            <a:r>
              <a:rPr lang="en-US" sz="1500">
                <a:solidFill>
                  <a:srgbClr val="0033CC"/>
                </a:solidFill>
              </a:rPr>
              <a:t> : As the product is developed by following practices in deep-learning , machine learning and imaging , there is no certain fixed level of reliability that can be set for the product. Reliability is not completely independent of the inputs to the model , hence reliability varies with respect to the context and type of inputs passed in.</a:t>
            </a:r>
            <a:endParaRPr sz="1500">
              <a:solidFill>
                <a:srgbClr val="0033CC"/>
              </a:solidFill>
            </a:endParaRPr>
          </a:p>
          <a:p>
            <a:pPr indent="0" lvl="0" marL="0" rtl="0" algn="just">
              <a:spcBef>
                <a:spcPts val="300"/>
              </a:spcBef>
              <a:spcAft>
                <a:spcPts val="0"/>
              </a:spcAft>
              <a:buNone/>
            </a:pPr>
            <a:r>
              <a:t/>
            </a:r>
            <a:endParaRPr sz="1500">
              <a:solidFill>
                <a:srgbClr val="0033CC"/>
              </a:solidFill>
            </a:endParaRPr>
          </a:p>
          <a:p>
            <a:pPr indent="-323850" lvl="0" marL="457200" rtl="0" algn="just">
              <a:spcBef>
                <a:spcPts val="300"/>
              </a:spcBef>
              <a:spcAft>
                <a:spcPts val="0"/>
              </a:spcAft>
              <a:buClr>
                <a:srgbClr val="0033CC"/>
              </a:buClr>
              <a:buSzPts val="1500"/>
              <a:buFont typeface="Cambria"/>
              <a:buChar char="●"/>
            </a:pPr>
            <a:r>
              <a:rPr b="1" lang="en-US" sz="1500">
                <a:solidFill>
                  <a:srgbClr val="0033CC"/>
                </a:solidFill>
              </a:rPr>
              <a:t>Maintainability</a:t>
            </a:r>
            <a:r>
              <a:rPr lang="en-US" sz="1500">
                <a:solidFill>
                  <a:srgbClr val="0033CC"/>
                </a:solidFill>
              </a:rPr>
              <a:t> : As the product is just a model , maintaining the model isn’t a difficult task , it only requires a machine to reside on and a browser / interface to access.</a:t>
            </a:r>
            <a:endParaRPr sz="1500">
              <a:solidFill>
                <a:srgbClr val="0033CC"/>
              </a:solidFill>
            </a:endParaRPr>
          </a:p>
          <a:p>
            <a:pPr indent="0" lvl="0" marL="0" rtl="0" algn="just">
              <a:spcBef>
                <a:spcPts val="300"/>
              </a:spcBef>
              <a:spcAft>
                <a:spcPts val="0"/>
              </a:spcAft>
              <a:buNone/>
            </a:pPr>
            <a:r>
              <a:t/>
            </a:r>
            <a:endParaRPr sz="1500">
              <a:solidFill>
                <a:srgbClr val="0033CC"/>
              </a:solidFill>
            </a:endParaRPr>
          </a:p>
          <a:p>
            <a:pPr indent="-323850" lvl="0" marL="457200" rtl="0" algn="just">
              <a:spcBef>
                <a:spcPts val="300"/>
              </a:spcBef>
              <a:spcAft>
                <a:spcPts val="0"/>
              </a:spcAft>
              <a:buClr>
                <a:srgbClr val="0033CC"/>
              </a:buClr>
              <a:buSzPts val="1500"/>
              <a:buFont typeface="Cambria"/>
              <a:buChar char="●"/>
            </a:pPr>
            <a:r>
              <a:rPr b="1" lang="en-US" sz="1500">
                <a:solidFill>
                  <a:srgbClr val="0033CC"/>
                </a:solidFill>
              </a:rPr>
              <a:t>Performance</a:t>
            </a:r>
            <a:r>
              <a:rPr lang="en-US" sz="1500">
                <a:solidFill>
                  <a:srgbClr val="0033CC"/>
                </a:solidFill>
              </a:rPr>
              <a:t> : The model is expected to draw statistical inferences based on the question and the input passed with a good and acceptable accuracy level.</a:t>
            </a:r>
            <a:endParaRPr sz="1500">
              <a:solidFill>
                <a:srgbClr val="0033CC"/>
              </a:solidFill>
            </a:endParaRPr>
          </a:p>
          <a:p>
            <a:pPr indent="0" lvl="0" marL="0" rtl="0" algn="just">
              <a:spcBef>
                <a:spcPts val="300"/>
              </a:spcBef>
              <a:spcAft>
                <a:spcPts val="0"/>
              </a:spcAft>
              <a:buNone/>
            </a:pPr>
            <a:r>
              <a:t/>
            </a:r>
            <a:endParaRPr sz="1500">
              <a:solidFill>
                <a:srgbClr val="0033CC"/>
              </a:solidFill>
            </a:endParaRPr>
          </a:p>
          <a:p>
            <a:pPr indent="-323850" lvl="0" marL="457200" rtl="0" algn="just">
              <a:spcBef>
                <a:spcPts val="300"/>
              </a:spcBef>
              <a:spcAft>
                <a:spcPts val="0"/>
              </a:spcAft>
              <a:buClr>
                <a:srgbClr val="0033CC"/>
              </a:buClr>
              <a:buSzPts val="1500"/>
              <a:buFont typeface="Cambria"/>
              <a:buChar char="●"/>
            </a:pPr>
            <a:r>
              <a:rPr b="1" lang="en-US" sz="1500">
                <a:solidFill>
                  <a:srgbClr val="0033CC"/>
                </a:solidFill>
              </a:rPr>
              <a:t>Robustness</a:t>
            </a:r>
            <a:r>
              <a:rPr lang="en-US" sz="1500">
                <a:solidFill>
                  <a:srgbClr val="0033CC"/>
                </a:solidFill>
              </a:rPr>
              <a:t> : The model must be robust enough to classify any of the graph images and questions related to its scope  of operation. The model must yield good performance for any input from the wide range of possible inputs pertaining to the scope of the model.</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c3c0fdc888_4_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6" name="Google Shape;136;gc3c0fdc888_4_6"/>
          <p:cNvSpPr txBox="1"/>
          <p:nvPr/>
        </p:nvSpPr>
        <p:spPr>
          <a:xfrm>
            <a:off x="3567659" y="1143000"/>
            <a:ext cx="7100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Non - Functional Requirements</a:t>
            </a:r>
            <a:endParaRPr b="0" i="0" sz="1400" u="none" cap="none" strike="noStrike">
              <a:solidFill>
                <a:srgbClr val="000000"/>
              </a:solidFill>
              <a:latin typeface="Arial"/>
              <a:ea typeface="Arial"/>
              <a:cs typeface="Arial"/>
              <a:sym typeface="Arial"/>
            </a:endParaRPr>
          </a:p>
        </p:txBody>
      </p:sp>
      <p:pic>
        <p:nvPicPr>
          <p:cNvPr id="137" name="Google Shape;137;gc3c0fdc888_4_6"/>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38" name="Google Shape;138;gc3c0fdc888_4_6"/>
          <p:cNvSpPr txBox="1"/>
          <p:nvPr/>
        </p:nvSpPr>
        <p:spPr>
          <a:xfrm>
            <a:off x="355825" y="1989475"/>
            <a:ext cx="11311200" cy="3047700"/>
          </a:xfrm>
          <a:prstGeom prst="rect">
            <a:avLst/>
          </a:prstGeom>
          <a:noFill/>
          <a:ln>
            <a:noFill/>
          </a:ln>
        </p:spPr>
        <p:txBody>
          <a:bodyPr anchorCtr="0" anchor="t" bIns="91425" lIns="91425" spcFirstLastPara="1" rIns="91425" wrap="square" tIns="91425">
            <a:spAutoFit/>
          </a:bodyPr>
          <a:lstStyle/>
          <a:p>
            <a:pPr indent="0" lvl="0" marL="502919" rtl="0" algn="just">
              <a:spcBef>
                <a:spcPts val="300"/>
              </a:spcBef>
              <a:spcAft>
                <a:spcPts val="0"/>
              </a:spcAft>
              <a:buNone/>
            </a:pPr>
            <a:r>
              <a:t/>
            </a:r>
            <a:endParaRPr b="1" sz="2200">
              <a:solidFill>
                <a:schemeClr val="dk1"/>
              </a:solidFill>
            </a:endParaRPr>
          </a:p>
          <a:p>
            <a:pPr indent="0" lvl="0" marL="0" rtl="0" algn="just">
              <a:spcBef>
                <a:spcPts val="300"/>
              </a:spcBef>
              <a:spcAft>
                <a:spcPts val="0"/>
              </a:spcAft>
              <a:buNone/>
            </a:pPr>
            <a:r>
              <a:rPr b="1" lang="en-US" sz="2200">
                <a:solidFill>
                  <a:srgbClr val="0033CC"/>
                </a:solidFill>
              </a:rPr>
              <a:t>Safety Requirement: </a:t>
            </a:r>
            <a:endParaRPr b="1" sz="2200">
              <a:solidFill>
                <a:srgbClr val="0033CC"/>
              </a:solidFill>
            </a:endParaRPr>
          </a:p>
          <a:p>
            <a:pPr indent="0" lvl="0" marL="0" rtl="0" algn="just">
              <a:spcBef>
                <a:spcPts val="300"/>
              </a:spcBef>
              <a:spcAft>
                <a:spcPts val="0"/>
              </a:spcAft>
              <a:buNone/>
            </a:pPr>
            <a:r>
              <a:t/>
            </a:r>
            <a:endParaRPr b="1" sz="2200">
              <a:solidFill>
                <a:srgbClr val="0033CC"/>
              </a:solidFill>
            </a:endParaRPr>
          </a:p>
          <a:p>
            <a:pPr indent="-349250" lvl="0" marL="457200" rtl="0" algn="just">
              <a:spcBef>
                <a:spcPts val="300"/>
              </a:spcBef>
              <a:spcAft>
                <a:spcPts val="0"/>
              </a:spcAft>
              <a:buClr>
                <a:srgbClr val="0033CC"/>
              </a:buClr>
              <a:buSzPts val="1900"/>
              <a:buChar char="●"/>
            </a:pPr>
            <a:r>
              <a:rPr lang="en-US" sz="1900">
                <a:solidFill>
                  <a:srgbClr val="0033CC"/>
                </a:solidFill>
              </a:rPr>
              <a:t>Safety requirements pertaining to this product are minimal as it isn’t deployed onto a live physical environment . The decision process for users , such as passing image inputs or attaching them to gain access to model /product and data must be based on the need-to-know principle, which is that access to covered data must be necessary only to the designers of the model and shouldn’t be exposed to the end users.</a:t>
            </a:r>
            <a:endParaRPr b="1" sz="1900">
              <a:solidFill>
                <a:srgbClr val="0033CC"/>
              </a:solidFill>
            </a:endParaRPr>
          </a:p>
          <a:p>
            <a:pPr indent="0" lvl="0" marL="0" rtl="0" algn="just">
              <a:spcBef>
                <a:spcPts val="300"/>
              </a:spcBef>
              <a:spcAft>
                <a:spcPts val="300"/>
              </a:spcAft>
              <a:buNone/>
            </a:pPr>
            <a:r>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4" name="Google Shape;144;p7"/>
          <p:cNvSpPr txBox="1"/>
          <p:nvPr/>
        </p:nvSpPr>
        <p:spPr>
          <a:xfrm>
            <a:off x="3567659" y="1143000"/>
            <a:ext cx="7100341" cy="461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0" i="0" lang="en-US" sz="2400" u="none" cap="none" strike="noStrike">
                <a:solidFill>
                  <a:srgbClr val="FF0000"/>
                </a:solidFill>
                <a:latin typeface="Trebuchet MS"/>
                <a:ea typeface="Trebuchet MS"/>
                <a:cs typeface="Trebuchet MS"/>
                <a:sym typeface="Trebuchet MS"/>
              </a:rPr>
              <a:t>Literature Survey</a:t>
            </a:r>
            <a:endParaRPr/>
          </a:p>
        </p:txBody>
      </p:sp>
      <p:pic>
        <p:nvPicPr>
          <p:cNvPr id="145" name="Google Shape;145;p7"/>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46" name="Google Shape;146;p7"/>
          <p:cNvSpPr txBox="1"/>
          <p:nvPr/>
        </p:nvSpPr>
        <p:spPr>
          <a:xfrm>
            <a:off x="2029500" y="2182100"/>
            <a:ext cx="8638500" cy="38133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00FF"/>
                </a:solidFill>
                <a:latin typeface="Trebuchet MS"/>
                <a:ea typeface="Trebuchet MS"/>
                <a:cs typeface="Trebuchet MS"/>
                <a:sym typeface="Trebuchet MS"/>
              </a:rPr>
              <a:t>Research</a:t>
            </a:r>
            <a:r>
              <a:rPr lang="en-US" sz="2400">
                <a:solidFill>
                  <a:srgbClr val="0000FF"/>
                </a:solidFill>
                <a:latin typeface="Trebuchet MS"/>
                <a:ea typeface="Trebuchet MS"/>
                <a:cs typeface="Trebuchet MS"/>
                <a:sym typeface="Trebuchet MS"/>
              </a:rPr>
              <a:t> Papers Reviewed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381000" lvl="0" marL="457200" marR="0" rtl="0" algn="just">
              <a:spcBef>
                <a:spcPts val="48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Answering Questions about Charts and Generating Visual Explanations</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FigureNet: A Deep Learning model for Question-Answering on Scientific Plots</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ChartNet: Visual Reasoning over Statistical Charts using MAC-Networks</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AutoNum type="arabicPeriod"/>
            </a:pPr>
            <a:r>
              <a:rPr lang="en-US" sz="2400">
                <a:solidFill>
                  <a:srgbClr val="0000FF"/>
                </a:solidFill>
                <a:latin typeface="Trebuchet MS"/>
                <a:ea typeface="Trebuchet MS"/>
                <a:cs typeface="Trebuchet MS"/>
                <a:sym typeface="Trebuchet MS"/>
              </a:rPr>
              <a:t>PlotQA: Reasoning over Scientific Plots</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c2185142af_0_9"/>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2" name="Google Shape;152;gc2185142af_0_9"/>
          <p:cNvSpPr txBox="1"/>
          <p:nvPr/>
        </p:nvSpPr>
        <p:spPr>
          <a:xfrm>
            <a:off x="3567600" y="784050"/>
            <a:ext cx="7100400" cy="833700"/>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Paper 1</a:t>
            </a:r>
            <a:endParaRPr/>
          </a:p>
        </p:txBody>
      </p:sp>
      <p:pic>
        <p:nvPicPr>
          <p:cNvPr id="153" name="Google Shape;153;gc2185142af_0_9"/>
          <p:cNvPicPr preferRelativeResize="0"/>
          <p:nvPr/>
        </p:nvPicPr>
        <p:blipFill rotWithShape="1">
          <a:blip r:embed="rId3">
            <a:alphaModFix/>
          </a:blip>
          <a:srcRect b="0" l="0" r="0" t="0"/>
          <a:stretch/>
        </p:blipFill>
        <p:spPr>
          <a:xfrm>
            <a:off x="11280821" y="86193"/>
            <a:ext cx="483235" cy="833755"/>
          </a:xfrm>
          <a:prstGeom prst="rect">
            <a:avLst/>
          </a:prstGeom>
          <a:noFill/>
          <a:ln>
            <a:noFill/>
          </a:ln>
        </p:spPr>
      </p:pic>
      <p:sp>
        <p:nvSpPr>
          <p:cNvPr id="154" name="Google Shape;154;gc2185142af_0_9"/>
          <p:cNvSpPr txBox="1"/>
          <p:nvPr/>
        </p:nvSpPr>
        <p:spPr>
          <a:xfrm>
            <a:off x="2029500" y="2182100"/>
            <a:ext cx="8638500" cy="38133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000">
                <a:solidFill>
                  <a:srgbClr val="0000FF"/>
                </a:solidFill>
                <a:latin typeface="Trebuchet MS"/>
                <a:ea typeface="Trebuchet MS"/>
                <a:cs typeface="Trebuchet MS"/>
                <a:sym typeface="Trebuchet MS"/>
              </a:rPr>
              <a:t>Paper Title: </a:t>
            </a:r>
            <a:r>
              <a:rPr lang="en-US" sz="2000">
                <a:latin typeface="Trebuchet MS"/>
                <a:ea typeface="Trebuchet MS"/>
                <a:cs typeface="Trebuchet MS"/>
                <a:sym typeface="Trebuchet MS"/>
              </a:rPr>
              <a:t>Answering Questions about Charts and Generating Visual Explanations</a:t>
            </a:r>
            <a:endParaRPr sz="2000">
              <a:latin typeface="Trebuchet MS"/>
              <a:ea typeface="Trebuchet MS"/>
              <a:cs typeface="Trebuchet MS"/>
              <a:sym typeface="Trebuchet MS"/>
            </a:endParaRPr>
          </a:p>
          <a:p>
            <a:pPr indent="0" lvl="0" marL="0" marR="0" rtl="0" algn="just">
              <a:spcBef>
                <a:spcPts val="480"/>
              </a:spcBef>
              <a:spcAft>
                <a:spcPts val="0"/>
              </a:spcAft>
              <a:buNone/>
            </a:pPr>
            <a:r>
              <a:rPr lang="en-US" sz="2000">
                <a:solidFill>
                  <a:srgbClr val="0000FF"/>
                </a:solidFill>
                <a:latin typeface="Trebuchet MS"/>
                <a:ea typeface="Trebuchet MS"/>
                <a:cs typeface="Trebuchet MS"/>
                <a:sym typeface="Trebuchet MS"/>
              </a:rPr>
              <a:t>Year of Publication: </a:t>
            </a:r>
            <a:r>
              <a:rPr lang="en-US" sz="2000">
                <a:latin typeface="Trebuchet MS"/>
                <a:ea typeface="Trebuchet MS"/>
                <a:cs typeface="Trebuchet MS"/>
                <a:sym typeface="Trebuchet MS"/>
              </a:rPr>
              <a:t>April 2020</a:t>
            </a:r>
            <a:endParaRPr sz="2000">
              <a:latin typeface="Trebuchet MS"/>
              <a:ea typeface="Trebuchet MS"/>
              <a:cs typeface="Trebuchet MS"/>
              <a:sym typeface="Trebuchet MS"/>
            </a:endParaRPr>
          </a:p>
          <a:p>
            <a:pPr indent="0" lvl="0" marL="0" marR="0" rtl="0" algn="just">
              <a:spcBef>
                <a:spcPts val="480"/>
              </a:spcBef>
              <a:spcAft>
                <a:spcPts val="0"/>
              </a:spcAft>
              <a:buNone/>
            </a:pPr>
            <a:r>
              <a:rPr lang="en-US" sz="2000">
                <a:solidFill>
                  <a:srgbClr val="0000FF"/>
                </a:solidFill>
                <a:latin typeface="Trebuchet MS"/>
                <a:ea typeface="Trebuchet MS"/>
                <a:cs typeface="Trebuchet MS"/>
                <a:sym typeface="Trebuchet MS"/>
              </a:rPr>
              <a:t>Authors: </a:t>
            </a:r>
            <a:r>
              <a:rPr lang="en-US" sz="2000">
                <a:latin typeface="Trebuchet MS"/>
                <a:ea typeface="Trebuchet MS"/>
                <a:cs typeface="Trebuchet MS"/>
                <a:sym typeface="Trebuchet MS"/>
              </a:rPr>
              <a:t>Dae Hyun Ki</a:t>
            </a:r>
            <a:r>
              <a:rPr lang="en-US" sz="2000">
                <a:latin typeface="Trebuchet MS"/>
                <a:ea typeface="Trebuchet MS"/>
                <a:cs typeface="Trebuchet MS"/>
                <a:sym typeface="Trebuchet MS"/>
              </a:rPr>
              <a:t>m, </a:t>
            </a:r>
            <a:r>
              <a:rPr lang="en-US" sz="2000">
                <a:latin typeface="Trebuchet MS"/>
                <a:ea typeface="Trebuchet MS"/>
                <a:cs typeface="Trebuchet MS"/>
                <a:sym typeface="Trebuchet MS"/>
              </a:rPr>
              <a:t>Enamul Hoque, Maneesh Agrawala</a:t>
            </a:r>
            <a:endParaRPr sz="2000">
              <a:latin typeface="Trebuchet MS"/>
              <a:ea typeface="Trebuchet MS"/>
              <a:cs typeface="Trebuchet MS"/>
              <a:sym typeface="Trebuchet MS"/>
            </a:endParaRPr>
          </a:p>
          <a:p>
            <a:pPr indent="0" lvl="0" marL="0" marR="0" rtl="0" algn="just">
              <a:spcBef>
                <a:spcPts val="480"/>
              </a:spcBef>
              <a:spcAft>
                <a:spcPts val="0"/>
              </a:spcAft>
              <a:buNone/>
            </a:pPr>
            <a:r>
              <a:rPr lang="en-US" sz="2000">
                <a:solidFill>
                  <a:srgbClr val="0000FF"/>
                </a:solidFill>
                <a:latin typeface="Trebuchet MS"/>
                <a:ea typeface="Trebuchet MS"/>
                <a:cs typeface="Trebuchet MS"/>
                <a:sym typeface="Trebuchet MS"/>
              </a:rPr>
              <a:t>Data: </a:t>
            </a:r>
            <a:r>
              <a:rPr lang="en-US" sz="2000" u="sng">
                <a:solidFill>
                  <a:schemeClr val="hlink"/>
                </a:solidFill>
                <a:latin typeface="Trebuchet MS"/>
                <a:ea typeface="Trebuchet MS"/>
                <a:cs typeface="Trebuchet MS"/>
                <a:sym typeface="Trebuchet MS"/>
                <a:hlinkClick r:id="rId4"/>
              </a:rPr>
              <a:t>https://dl.acm.org/doi/pdf/10.1145/3313831.3376467</a:t>
            </a:r>
            <a:r>
              <a:rPr lang="en-US" sz="2000">
                <a:solidFill>
                  <a:srgbClr val="0000FF"/>
                </a:solidFill>
                <a:latin typeface="Trebuchet MS"/>
                <a:ea typeface="Trebuchet MS"/>
                <a:cs typeface="Trebuchet MS"/>
                <a:sym typeface="Trebuchet MS"/>
              </a:rPr>
              <a:t> </a:t>
            </a:r>
            <a:endParaRPr sz="20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lang="en-US" sz="2000">
                <a:solidFill>
                  <a:srgbClr val="0000FF"/>
                </a:solidFill>
                <a:latin typeface="Trebuchet MS"/>
                <a:ea typeface="Trebuchet MS"/>
                <a:cs typeface="Trebuchet MS"/>
                <a:sym typeface="Trebuchet MS"/>
              </a:rPr>
              <a:t>Summary: </a:t>
            </a:r>
            <a:endParaRPr sz="20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rPr lang="en-US" sz="2000">
                <a:latin typeface="Trebuchet MS"/>
                <a:ea typeface="Trebuchet MS"/>
                <a:cs typeface="Trebuchet MS"/>
                <a:sym typeface="Trebuchet MS"/>
              </a:rPr>
              <a:t>P</a:t>
            </a:r>
            <a:r>
              <a:rPr lang="en-US" sz="2000">
                <a:latin typeface="Trebuchet MS"/>
                <a:ea typeface="Trebuchet MS"/>
                <a:cs typeface="Trebuchet MS"/>
                <a:sym typeface="Trebuchet MS"/>
              </a:rPr>
              <a:t>aper proposed the chart question answering system that generates chart specific answers along with the explanation on how the answer was obtained. The visual attributes of the charts are transformed into references to the data. State-of-the-art ML algorithms are used to generated answers and its corresponding explanation.</a:t>
            </a:r>
            <a:endParaRPr sz="20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Sunitha</dc:creator>
</cp:coreProperties>
</file>