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5" roundtripDataSignature="AMtx7miWu4Soeq62kMV7mQs0agtZRMOq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Provide high-level design view of the system.</a:t>
            </a:r>
            <a:endParaRPr sz="14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endParaRPr sz="14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a:p>
        </p:txBody>
      </p:sp>
      <p:sp>
        <p:nvSpPr>
          <p:cNvPr id="144" name="Google Shape;14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df88f1e5a_1_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Provide high-level design view of the system.</a:t>
            </a:r>
            <a:endParaRPr sz="14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endParaRPr sz="14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a:p>
        </p:txBody>
      </p:sp>
      <p:sp>
        <p:nvSpPr>
          <p:cNvPr id="151" name="Google Shape;151;gcdf88f1e5a_1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df88f1e5a_1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Provide high-level design view of the system.</a:t>
            </a:r>
            <a:endParaRPr sz="10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10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endParaRPr sz="10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sz="1000"/>
          </a:p>
        </p:txBody>
      </p:sp>
      <p:sp>
        <p:nvSpPr>
          <p:cNvPr id="158" name="Google Shape;158;gcdf88f1e5a_1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Add as many slides as required to cover the following aspects:</a:t>
            </a:r>
            <a:endParaRPr sz="10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1000">
              <a:solidFill>
                <a:srgbClr val="0033CC"/>
              </a:solidFill>
              <a:latin typeface="Trebuchet MS"/>
              <a:ea typeface="Trebuchet MS"/>
              <a:cs typeface="Trebuchet MS"/>
              <a:sym typeface="Trebuchet MS"/>
            </a:endParaRPr>
          </a:p>
          <a:p>
            <a:pPr indent="-284480" lvl="0" marL="342900" rtl="0" algn="just">
              <a:spcBef>
                <a:spcPts val="480"/>
              </a:spcBef>
              <a:spcAft>
                <a:spcPts val="0"/>
              </a:spcAft>
              <a:buClr>
                <a:srgbClr val="FF0000"/>
              </a:buClr>
              <a:buSzPts val="1000"/>
              <a:buAutoNum type="arabicPeriod"/>
            </a:pPr>
            <a:r>
              <a:rPr lang="en-US" sz="1000">
                <a:solidFill>
                  <a:srgbClr val="0033CC"/>
                </a:solidFill>
                <a:latin typeface="Trebuchet MS"/>
                <a:ea typeface="Trebuchet MS"/>
                <a:cs typeface="Trebuchet MS"/>
                <a:sym typeface="Trebuchet MS"/>
              </a:rPr>
              <a:t>Master class diagram </a:t>
            </a:r>
            <a:endParaRPr sz="1000">
              <a:latin typeface="Arial"/>
              <a:ea typeface="Arial"/>
              <a:cs typeface="Arial"/>
              <a:sym typeface="Arial"/>
            </a:endParaRPr>
          </a:p>
          <a:p>
            <a:pPr indent="-284480" lvl="0" marL="342900" rtl="0" algn="just">
              <a:spcBef>
                <a:spcPts val="480"/>
              </a:spcBef>
              <a:spcAft>
                <a:spcPts val="0"/>
              </a:spcAft>
              <a:buClr>
                <a:srgbClr val="FF0000"/>
              </a:buClr>
              <a:buSzPts val="1000"/>
              <a:buAutoNum type="arabicPeriod"/>
            </a:pPr>
            <a:r>
              <a:rPr lang="en-US" sz="1000">
                <a:solidFill>
                  <a:srgbClr val="0033CC"/>
                </a:solidFill>
                <a:latin typeface="Trebuchet MS"/>
                <a:ea typeface="Trebuchet MS"/>
                <a:cs typeface="Trebuchet MS"/>
                <a:sym typeface="Trebuchet MS"/>
              </a:rPr>
              <a:t>ER Diagram</a:t>
            </a:r>
            <a:endParaRPr sz="1000">
              <a:latin typeface="Arial"/>
              <a:ea typeface="Arial"/>
              <a:cs typeface="Arial"/>
              <a:sym typeface="Arial"/>
            </a:endParaRPr>
          </a:p>
          <a:p>
            <a:pPr indent="-284480" lvl="0" marL="342900" rtl="0" algn="just">
              <a:spcBef>
                <a:spcPts val="480"/>
              </a:spcBef>
              <a:spcAft>
                <a:spcPts val="0"/>
              </a:spcAft>
              <a:buClr>
                <a:srgbClr val="FF0000"/>
              </a:buClr>
              <a:buSzPts val="1000"/>
              <a:buAutoNum type="arabicPeriod"/>
            </a:pPr>
            <a:r>
              <a:rPr lang="en-US" sz="1000">
                <a:solidFill>
                  <a:srgbClr val="0033CC"/>
                </a:solidFill>
                <a:latin typeface="Trebuchet MS"/>
                <a:ea typeface="Trebuchet MS"/>
                <a:cs typeface="Trebuchet MS"/>
                <a:sym typeface="Trebuchet MS"/>
              </a:rPr>
              <a:t>User Interface Diagrams/ Use Case Diagrams</a:t>
            </a:r>
            <a:endParaRPr sz="1000">
              <a:latin typeface="Arial"/>
              <a:ea typeface="Arial"/>
              <a:cs typeface="Arial"/>
              <a:sym typeface="Arial"/>
            </a:endParaRPr>
          </a:p>
          <a:p>
            <a:pPr indent="-284480" lvl="0" marL="342900" rtl="0" algn="just">
              <a:spcBef>
                <a:spcPts val="480"/>
              </a:spcBef>
              <a:spcAft>
                <a:spcPts val="0"/>
              </a:spcAft>
              <a:buClr>
                <a:srgbClr val="FF0000"/>
              </a:buClr>
              <a:buSzPts val="1000"/>
              <a:buAutoNum type="arabicPeriod"/>
            </a:pPr>
            <a:r>
              <a:rPr lang="en-US" sz="1000">
                <a:solidFill>
                  <a:srgbClr val="0033CC"/>
                </a:solidFill>
                <a:latin typeface="Trebuchet MS"/>
                <a:ea typeface="Trebuchet MS"/>
                <a:cs typeface="Trebuchet MS"/>
                <a:sym typeface="Trebuchet MS"/>
              </a:rPr>
              <a:t>Report Layouts</a:t>
            </a:r>
            <a:endParaRPr sz="1000">
              <a:latin typeface="Arial"/>
              <a:ea typeface="Arial"/>
              <a:cs typeface="Arial"/>
              <a:sym typeface="Arial"/>
            </a:endParaRPr>
          </a:p>
          <a:p>
            <a:pPr indent="-284480" lvl="0" marL="342900" rtl="0" algn="just">
              <a:spcBef>
                <a:spcPts val="480"/>
              </a:spcBef>
              <a:spcAft>
                <a:spcPts val="0"/>
              </a:spcAft>
              <a:buClr>
                <a:srgbClr val="FF0000"/>
              </a:buClr>
              <a:buSzPts val="1000"/>
              <a:buAutoNum type="arabicPeriod"/>
            </a:pPr>
            <a:r>
              <a:rPr lang="en-US" sz="1000">
                <a:solidFill>
                  <a:srgbClr val="0033CC"/>
                </a:solidFill>
                <a:latin typeface="Trebuchet MS"/>
                <a:ea typeface="Trebuchet MS"/>
                <a:cs typeface="Trebuchet MS"/>
                <a:sym typeface="Trebuchet MS"/>
              </a:rPr>
              <a:t>External Interfaces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Calibri"/>
              <a:buNone/>
            </a:pPr>
            <a:r>
              <a:t/>
            </a:r>
            <a:endParaRPr sz="1000"/>
          </a:p>
        </p:txBody>
      </p:sp>
      <p:sp>
        <p:nvSpPr>
          <p:cNvPr id="166" name="Google Shape;166;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df88f1e5a_1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cdf88f1e5a_1_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Add as many slides as required to cover the following aspects:</a:t>
            </a:r>
            <a:endParaRPr sz="14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Master class diagram </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ER Diagram</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User Interface Diagrams/ Use Case Diagrams</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Report Layouts</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External Interfaces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76" name="Google Shape;176;gcdf88f1e5a_1_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f88f1e5a_1_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cdf88f1e5a_1_3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Add as many slides as required to cover the following aspects:</a:t>
            </a:r>
            <a:endParaRPr sz="1400">
              <a:latin typeface="Arial"/>
              <a:ea typeface="Arial"/>
              <a:cs typeface="Arial"/>
              <a:sym typeface="Arial"/>
            </a:endParaRPr>
          </a:p>
          <a:p>
            <a:pPr indent="0" lvl="0" marL="0" rtl="0" algn="just">
              <a:spcBef>
                <a:spcPts val="48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Master class diagram </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ER Diagram</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User Interface Diagrams/ Use Case Diagrams</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Report Layouts</a:t>
            </a:r>
            <a:endParaRPr sz="1400">
              <a:latin typeface="Arial"/>
              <a:ea typeface="Arial"/>
              <a:cs typeface="Arial"/>
              <a:sym typeface="Arial"/>
            </a:endParaRPr>
          </a:p>
          <a:p>
            <a:pPr indent="-342900" lvl="0" marL="342900" rtl="0" algn="just">
              <a:spcBef>
                <a:spcPts val="480"/>
              </a:spcBef>
              <a:spcAft>
                <a:spcPts val="0"/>
              </a:spcAft>
              <a:buClr>
                <a:srgbClr val="FF0000"/>
              </a:buClr>
              <a:buSzPts val="1920"/>
              <a:buAutoNum type="arabicPeriod"/>
            </a:pPr>
            <a:r>
              <a:rPr lang="en-US" sz="2400">
                <a:solidFill>
                  <a:srgbClr val="0033CC"/>
                </a:solidFill>
                <a:latin typeface="Trebuchet MS"/>
                <a:ea typeface="Trebuchet MS"/>
                <a:cs typeface="Trebuchet MS"/>
                <a:sym typeface="Trebuchet MS"/>
              </a:rPr>
              <a:t>External Interfaces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86" name="Google Shape;186;gcdf88f1e5a_1_3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292100" lvl="0" marL="457200" rtl="0" algn="just">
              <a:spcBef>
                <a:spcPts val="0"/>
              </a:spcBef>
              <a:spcAft>
                <a:spcPts val="0"/>
              </a:spcAft>
              <a:buClr>
                <a:srgbClr val="0033CC"/>
              </a:buClr>
              <a:buSzPts val="1000"/>
              <a:buFont typeface="Trebuchet MS"/>
              <a:buChar char="●"/>
            </a:pPr>
            <a:r>
              <a:rPr lang="en-US" sz="1000">
                <a:solidFill>
                  <a:srgbClr val="0033CC"/>
                </a:solidFill>
                <a:latin typeface="Trebuchet MS"/>
                <a:ea typeface="Trebuchet MS"/>
                <a:cs typeface="Trebuchet MS"/>
                <a:sym typeface="Trebuchet MS"/>
              </a:rPr>
              <a:t>What is the project progress so far?</a:t>
            </a:r>
            <a:endParaRPr sz="1000">
              <a:latin typeface="Arial"/>
              <a:ea typeface="Arial"/>
              <a:cs typeface="Arial"/>
              <a:sym typeface="Arial"/>
            </a:endParaRPr>
          </a:p>
          <a:p>
            <a:pPr indent="-292100" lvl="0" marL="457200" rtl="0" algn="just">
              <a:spcBef>
                <a:spcPts val="0"/>
              </a:spcBef>
              <a:spcAft>
                <a:spcPts val="0"/>
              </a:spcAft>
              <a:buClr>
                <a:srgbClr val="0033CC"/>
              </a:buClr>
              <a:buSzPts val="1000"/>
              <a:buFont typeface="Trebuchet MS"/>
              <a:buChar char="●"/>
            </a:pPr>
            <a:r>
              <a:rPr lang="en-US" sz="1000">
                <a:solidFill>
                  <a:srgbClr val="0033CC"/>
                </a:solidFill>
                <a:latin typeface="Trebuchet MS"/>
                <a:ea typeface="Trebuchet MS"/>
                <a:cs typeface="Trebuchet MS"/>
                <a:sym typeface="Trebuchet MS"/>
              </a:rPr>
              <a:t>What is the percentage completion of the project?</a:t>
            </a:r>
            <a:endParaRPr sz="1000"/>
          </a:p>
        </p:txBody>
      </p:sp>
      <p:sp>
        <p:nvSpPr>
          <p:cNvPr id="196" name="Google Shape;196;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4" name="Google Shape;204;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12700" lvl="0" marL="342900" rtl="0" algn="just">
              <a:spcBef>
                <a:spcPts val="0"/>
              </a:spcBef>
              <a:spcAft>
                <a:spcPts val="0"/>
              </a:spcAft>
              <a:buClr>
                <a:schemeClr val="dk1"/>
              </a:buClr>
              <a:buFont typeface="Arial"/>
              <a:buNone/>
            </a:pPr>
            <a:r>
              <a:rPr lang="en-US" sz="1000">
                <a:solidFill>
                  <a:schemeClr val="hlink"/>
                </a:solidFill>
                <a:latin typeface="Trebuchet MS"/>
                <a:ea typeface="Trebuchet MS"/>
                <a:cs typeface="Trebuchet MS"/>
                <a:sym typeface="Trebuchet MS"/>
              </a:rPr>
              <a:t>Provide references pertaining to your research according to IEEE format.</a:t>
            </a:r>
            <a:endParaRPr sz="1000">
              <a:latin typeface="Arial"/>
              <a:ea typeface="Arial"/>
              <a:cs typeface="Arial"/>
              <a:sym typeface="Arial"/>
            </a:endParaRPr>
          </a:p>
          <a:p>
            <a:pPr indent="12700" lvl="0" marL="342900" rtl="0" algn="just">
              <a:spcBef>
                <a:spcPts val="480"/>
              </a:spcBef>
              <a:spcAft>
                <a:spcPts val="0"/>
              </a:spcAft>
              <a:buClr>
                <a:schemeClr val="dk1"/>
              </a:buClr>
              <a:buFont typeface="Arial"/>
              <a:buNone/>
            </a:pPr>
            <a:r>
              <a:t/>
            </a:r>
            <a:endParaRPr sz="1000">
              <a:solidFill>
                <a:schemeClr val="hlink"/>
              </a:solidFill>
              <a:latin typeface="Trebuchet MS"/>
              <a:ea typeface="Trebuchet MS"/>
              <a:cs typeface="Trebuchet MS"/>
              <a:sym typeface="Trebuchet MS"/>
            </a:endParaRPr>
          </a:p>
          <a:p>
            <a:pPr indent="12700" lvl="0" marL="342900" rtl="0" algn="just">
              <a:spcBef>
                <a:spcPts val="480"/>
              </a:spcBef>
              <a:spcAft>
                <a:spcPts val="0"/>
              </a:spcAft>
              <a:buClr>
                <a:schemeClr val="dk1"/>
              </a:buClr>
              <a:buFont typeface="Arial"/>
              <a:buNone/>
            </a:pPr>
            <a:r>
              <a:rPr lang="en-US" sz="1000">
                <a:solidFill>
                  <a:schemeClr val="hlink"/>
                </a:solidFill>
                <a:latin typeface="Trebuchet MS"/>
                <a:ea typeface="Trebuchet MS"/>
                <a:cs typeface="Trebuchet MS"/>
                <a:sym typeface="Trebuchet MS"/>
              </a:rPr>
              <a:t>Example:</a:t>
            </a:r>
            <a:endParaRPr sz="1000">
              <a:latin typeface="Arial"/>
              <a:ea typeface="Arial"/>
              <a:cs typeface="Arial"/>
              <a:sym typeface="Arial"/>
            </a:endParaRPr>
          </a:p>
          <a:p>
            <a:pPr indent="12700" lvl="0" marL="342900" rtl="0" algn="just">
              <a:spcBef>
                <a:spcPts val="480"/>
              </a:spcBef>
              <a:spcAft>
                <a:spcPts val="0"/>
              </a:spcAft>
              <a:buClr>
                <a:schemeClr val="dk1"/>
              </a:buClr>
              <a:buFont typeface="Arial"/>
              <a:buNone/>
            </a:pPr>
            <a:r>
              <a:rPr lang="en-US" sz="1000">
                <a:latin typeface="Arial"/>
                <a:ea typeface="Arial"/>
                <a:cs typeface="Arial"/>
                <a:sym typeface="Arial"/>
              </a:rPr>
              <a:t>G. Eason, B. Noble, and I. N. Sneddon, “On certain integrals of Lipschitz-Hankel type involving products of Bessel functions,” Phil. Trans. Roy. Soc. London, vol. A247, pp. 529–551, April 1955. </a:t>
            </a:r>
            <a:r>
              <a:rPr i="1" lang="en-US" sz="1000">
                <a:latin typeface="Arial"/>
                <a:ea typeface="Arial"/>
                <a:cs typeface="Arial"/>
                <a:sym typeface="Arial"/>
              </a:rPr>
              <a:t>(references)</a:t>
            </a:r>
            <a:endParaRPr sz="1000">
              <a:latin typeface="Arial"/>
              <a:ea typeface="Arial"/>
              <a:cs typeface="Arial"/>
              <a:sym typeface="Arial"/>
            </a:endParaRPr>
          </a:p>
          <a:p>
            <a:pPr indent="0" lvl="0" marL="0" rtl="0" algn="just">
              <a:spcBef>
                <a:spcPts val="0"/>
              </a:spcBef>
              <a:spcAft>
                <a:spcPts val="0"/>
              </a:spcAft>
              <a:buClr>
                <a:schemeClr val="dk1"/>
              </a:buClr>
              <a:buFont typeface="Arial"/>
              <a:buNone/>
            </a:pPr>
            <a:r>
              <a:t/>
            </a:r>
            <a:endParaRPr sz="10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Font typeface="Arial"/>
              <a:buNone/>
            </a:pPr>
            <a:r>
              <a:t/>
            </a:r>
            <a:endParaRPr sz="10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Font typeface="Arial"/>
              <a:buNone/>
            </a:pPr>
            <a:r>
              <a:t/>
            </a:r>
            <a:endParaRPr sz="1000">
              <a:solidFill>
                <a:srgbClr val="0033CC"/>
              </a:solidFill>
              <a:latin typeface="Trebuchet MS"/>
              <a:ea typeface="Trebuchet MS"/>
              <a:cs typeface="Trebuchet MS"/>
              <a:sym typeface="Trebuchet MS"/>
            </a:endParaRPr>
          </a:p>
          <a:p>
            <a:pPr indent="12700" lvl="0" marL="342900" rtl="0" algn="just">
              <a:spcBef>
                <a:spcPts val="480"/>
              </a:spcBef>
              <a:spcAft>
                <a:spcPts val="0"/>
              </a:spcAft>
              <a:buClr>
                <a:schemeClr val="dk1"/>
              </a:buClr>
              <a:buFont typeface="Arial"/>
              <a:buNone/>
            </a:pPr>
            <a:r>
              <a:t/>
            </a:r>
            <a:endParaRPr sz="1000">
              <a:solidFill>
                <a:schemeClr val="hlink"/>
              </a:solidFill>
              <a:latin typeface="Trebuchet MS"/>
              <a:ea typeface="Trebuchet MS"/>
              <a:cs typeface="Trebuchet MS"/>
              <a:sym typeface="Trebuchet MS"/>
            </a:endParaRPr>
          </a:p>
          <a:p>
            <a:pPr indent="-265112" lvl="1" marL="1077912" rtl="0" algn="just">
              <a:spcBef>
                <a:spcPts val="480"/>
              </a:spcBef>
              <a:spcAft>
                <a:spcPts val="0"/>
              </a:spcAft>
              <a:buClr>
                <a:schemeClr val="dk1"/>
              </a:buClr>
              <a:buFont typeface="Arial"/>
              <a:buNone/>
            </a:pPr>
            <a:r>
              <a:t/>
            </a:r>
            <a:endParaRPr sz="1000">
              <a:solidFill>
                <a:schemeClr val="hlink"/>
              </a:solidFill>
              <a:latin typeface="Trebuchet MS"/>
              <a:ea typeface="Trebuchet MS"/>
              <a:cs typeface="Trebuchet MS"/>
              <a:sym typeface="Trebuchet MS"/>
            </a:endParaRPr>
          </a:p>
          <a:p>
            <a:pPr indent="-342900" lvl="0" marL="342900" rtl="0" algn="l">
              <a:spcBef>
                <a:spcPts val="400"/>
              </a:spcBef>
              <a:spcAft>
                <a:spcPts val="0"/>
              </a:spcAft>
              <a:buClr>
                <a:schemeClr val="dk1"/>
              </a:buClr>
              <a:buFont typeface="Arial"/>
              <a:buNone/>
            </a:pPr>
            <a:r>
              <a:t/>
            </a:r>
            <a:endParaRPr sz="1000">
              <a:latin typeface="Trebuchet MS"/>
              <a:ea typeface="Trebuchet MS"/>
              <a:cs typeface="Trebuchet MS"/>
              <a:sym typeface="Trebuchet MS"/>
            </a:endParaRPr>
          </a:p>
          <a:p>
            <a:pPr indent="0" lvl="0" marL="0" rtl="0" algn="l">
              <a:spcBef>
                <a:spcPts val="0"/>
              </a:spcBef>
              <a:spcAft>
                <a:spcPts val="0"/>
              </a:spcAft>
              <a:buNone/>
            </a:pPr>
            <a:r>
              <a:t/>
            </a:r>
            <a:endParaRPr sz="1000"/>
          </a:p>
        </p:txBody>
      </p:sp>
      <p:sp>
        <p:nvSpPr>
          <p:cNvPr id="212" name="Google Shape;212;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457200" rtl="0" algn="just">
              <a:lnSpc>
                <a:spcPct val="115000"/>
              </a:lnSpc>
              <a:spcBef>
                <a:spcPts val="1200"/>
              </a:spcBef>
              <a:spcAft>
                <a:spcPts val="0"/>
              </a:spcAft>
              <a:buClr>
                <a:schemeClr val="dk1"/>
              </a:buClr>
              <a:buSzPts val="1100"/>
              <a:buFont typeface="Arial"/>
              <a:buNone/>
            </a:pPr>
            <a:r>
              <a:t/>
            </a:r>
            <a:endParaRPr sz="600">
              <a:solidFill>
                <a:srgbClr val="0033CC"/>
              </a:solidFill>
              <a:latin typeface="Arial"/>
              <a:ea typeface="Arial"/>
              <a:cs typeface="Arial"/>
              <a:sym typeface="Arial"/>
            </a:endParaRPr>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76199" lvl="0" marL="355591" rtl="0" algn="just">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Well defined problem statement.</a:t>
            </a:r>
            <a:endParaRPr sz="100">
              <a:latin typeface="Arial"/>
              <a:ea typeface="Arial"/>
              <a:cs typeface="Arial"/>
              <a:sym typeface="Arial"/>
            </a:endParaRPr>
          </a:p>
          <a:p>
            <a:pPr indent="76199" lvl="0" marL="3555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Provide a basic introduction of the project and also an overview of scope it entails.</a:t>
            </a:r>
            <a:endParaRPr sz="100">
              <a:latin typeface="Arial"/>
              <a:ea typeface="Arial"/>
              <a:cs typeface="Arial"/>
              <a:sym typeface="Arial"/>
            </a:endParaRPr>
          </a:p>
          <a:p>
            <a:pPr indent="0" lvl="0" marL="0" rtl="0" algn="l">
              <a:spcBef>
                <a:spcPts val="0"/>
              </a:spcBef>
              <a:spcAft>
                <a:spcPts val="0"/>
              </a:spcAft>
              <a:buNone/>
            </a:pPr>
            <a:r>
              <a:t/>
            </a:r>
            <a:endParaRPr sz="100"/>
          </a:p>
        </p:txBody>
      </p:sp>
      <p:sp>
        <p:nvSpPr>
          <p:cNvPr id="87" name="Google Shape;87;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69849" lvl="0" marL="355591" rtl="0" algn="just">
              <a:spcBef>
                <a:spcPts val="0"/>
              </a:spcBef>
              <a:spcAft>
                <a:spcPts val="0"/>
              </a:spcAft>
              <a:buClr>
                <a:schemeClr val="hlink"/>
              </a:buClr>
              <a:buSzPts val="1100"/>
              <a:buFont typeface="Noto Sans Symbols"/>
              <a:buChar char="▪"/>
            </a:pPr>
            <a:r>
              <a:rPr lang="en-US" sz="1100">
                <a:solidFill>
                  <a:schemeClr val="hlink"/>
                </a:solidFill>
                <a:latin typeface="Trebuchet MS"/>
                <a:ea typeface="Trebuchet MS"/>
                <a:cs typeface="Trebuchet MS"/>
                <a:sym typeface="Trebuchet MS"/>
              </a:rPr>
              <a:t>Provide the suggestions and remarks given by the panel members. </a:t>
            </a:r>
            <a:endParaRPr sz="1100">
              <a:latin typeface="Arial"/>
              <a:ea typeface="Arial"/>
              <a:cs typeface="Arial"/>
              <a:sym typeface="Arial"/>
            </a:endParaRPr>
          </a:p>
          <a:p>
            <a:pPr indent="139699" lvl="0" marL="355591" rtl="0" algn="just">
              <a:spcBef>
                <a:spcPts val="480"/>
              </a:spcBef>
              <a:spcAft>
                <a:spcPts val="0"/>
              </a:spcAft>
              <a:buClr>
                <a:schemeClr val="dk1"/>
              </a:buClr>
              <a:buSzPts val="2400"/>
              <a:buFont typeface="Noto Sans Symbols"/>
              <a:buNone/>
            </a:pPr>
            <a:r>
              <a:t/>
            </a:r>
            <a:endParaRPr sz="1100">
              <a:solidFill>
                <a:schemeClr val="hlink"/>
              </a:solidFill>
              <a:latin typeface="Trebuchet MS"/>
              <a:ea typeface="Trebuchet MS"/>
              <a:cs typeface="Trebuchet MS"/>
              <a:sym typeface="Trebuchet MS"/>
            </a:endParaRPr>
          </a:p>
          <a:p>
            <a:pPr indent="69849" lvl="0" marL="355591" rtl="0" algn="just">
              <a:spcBef>
                <a:spcPts val="480"/>
              </a:spcBef>
              <a:spcAft>
                <a:spcPts val="0"/>
              </a:spcAft>
              <a:buClr>
                <a:schemeClr val="hlink"/>
              </a:buClr>
              <a:buSzPts val="1100"/>
              <a:buFont typeface="Noto Sans Symbols"/>
              <a:buChar char="▪"/>
            </a:pPr>
            <a:r>
              <a:rPr lang="en-US" sz="1100">
                <a:solidFill>
                  <a:schemeClr val="hlink"/>
                </a:solidFill>
                <a:latin typeface="Trebuchet MS"/>
                <a:ea typeface="Trebuchet MS"/>
                <a:cs typeface="Trebuchet MS"/>
                <a:sym typeface="Trebuchet MS"/>
              </a:rPr>
              <a:t>Mention the feasibility on the same showing the progress.</a:t>
            </a:r>
            <a:endParaRPr sz="1100">
              <a:latin typeface="Arial"/>
              <a:ea typeface="Arial"/>
              <a:cs typeface="Arial"/>
              <a:sym typeface="Arial"/>
            </a:endParaRPr>
          </a:p>
          <a:p>
            <a:pPr indent="0" lvl="0" marL="0" rtl="0" algn="l">
              <a:spcBef>
                <a:spcPts val="0"/>
              </a:spcBef>
              <a:spcAft>
                <a:spcPts val="0"/>
              </a:spcAft>
              <a:buNone/>
            </a:pPr>
            <a:r>
              <a:t/>
            </a:r>
            <a:endParaRPr sz="1100"/>
          </a:p>
        </p:txBody>
      </p:sp>
      <p:sp>
        <p:nvSpPr>
          <p:cNvPr id="95" name="Google Shape;95;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What is the design approach followed? And Why?</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Benefits of this approach &amp; are there any drawbacks?</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Alternate design approaches, if any.</a:t>
            </a:r>
            <a:endParaRPr sz="10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sz="1000"/>
          </a:p>
        </p:txBody>
      </p:sp>
      <p:sp>
        <p:nvSpPr>
          <p:cNvPr id="102" name="Google Shape;102;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df88f1e5a_1_4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What is the design approach followed? And Why?</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Benefits of this approach &amp; are there any drawbacks?</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Alternate design approaches, if any.</a:t>
            </a:r>
            <a:endParaRPr sz="10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sz="1000"/>
          </a:p>
        </p:txBody>
      </p:sp>
      <p:sp>
        <p:nvSpPr>
          <p:cNvPr id="109" name="Google Shape;109;gcdf88f1e5a_1_4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df88f1e5a_1_4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What is the design approach followed? And Why?</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Benefits of this approach &amp; are there any drawbacks?</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Alternate design approaches, if any.</a:t>
            </a:r>
            <a:endParaRPr sz="1000">
              <a:latin typeface="Arial"/>
              <a:ea typeface="Arial"/>
              <a:cs typeface="Arial"/>
              <a:sym typeface="Arial"/>
            </a:endParaRPr>
          </a:p>
          <a:p>
            <a:pPr indent="0" lvl="0" marL="0" rtl="0" algn="l">
              <a:lnSpc>
                <a:spcPct val="100000"/>
              </a:lnSpc>
              <a:spcBef>
                <a:spcPts val="360"/>
              </a:spcBef>
              <a:spcAft>
                <a:spcPts val="0"/>
              </a:spcAft>
              <a:buClr>
                <a:schemeClr val="dk1"/>
              </a:buClr>
              <a:buSzPts val="1400"/>
              <a:buFont typeface="Calibri"/>
              <a:buNone/>
            </a:pPr>
            <a:r>
              <a:t/>
            </a:r>
            <a:endParaRPr sz="1000"/>
          </a:p>
        </p:txBody>
      </p:sp>
      <p:sp>
        <p:nvSpPr>
          <p:cNvPr id="116" name="Google Shape;116;gcdf88f1e5a_1_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Discuss the design constraints and assumptions that you have made to select the design approach.</a:t>
            </a:r>
            <a:endParaRPr sz="10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Discuss any dependencies that your design approach has and their impact on the project.</a:t>
            </a:r>
            <a:endParaRPr sz="1000"/>
          </a:p>
        </p:txBody>
      </p:sp>
      <p:sp>
        <p:nvSpPr>
          <p:cNvPr id="123" name="Google Shape;123;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df88f1df0_0_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Discuss the design constraints and assumptions that you have made to select the design approach.</a:t>
            </a:r>
            <a:endParaRPr sz="1400">
              <a:latin typeface="Arial"/>
              <a:ea typeface="Arial"/>
              <a:cs typeface="Arial"/>
              <a:sym typeface="Arial"/>
            </a:endParaRPr>
          </a:p>
          <a:p>
            <a:pPr indent="0" lvl="0" marL="45720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Discuss any dependencies that your design approach has and their impact on the project.</a:t>
            </a:r>
            <a:endParaRPr/>
          </a:p>
        </p:txBody>
      </p:sp>
      <p:sp>
        <p:nvSpPr>
          <p:cNvPr id="130" name="Google Shape;130;gcdf88f1df0_0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Details of the new approach- benefits/drawbacks</a:t>
            </a:r>
            <a:endParaRPr/>
          </a:p>
        </p:txBody>
      </p:sp>
      <p:sp>
        <p:nvSpPr>
          <p:cNvPr id="137" name="Google Shape;137;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3" name="Shape 73"/>
        <p:cNvGrpSpPr/>
        <p:nvPr/>
      </p:nvGrpSpPr>
      <p:grpSpPr>
        <a:xfrm>
          <a:off x="0" y="0"/>
          <a:ext cx="0" cy="0"/>
          <a:chOff x="0" y="0"/>
          <a:chExt cx="0" cy="0"/>
        </a:xfrm>
      </p:grpSpPr>
      <p:sp>
        <p:nvSpPr>
          <p:cNvPr id="74" name="Google Shape;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15" name="Google Shape;15;p15"/>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dhkim16/VisQA-release" TargetMode="External"/><Relationship Id="rId4" Type="http://schemas.openxmlformats.org/officeDocument/2006/relationships/hyperlink" Target="https://github.com/vmichals/FigureQA-baseline" TargetMode="External"/><Relationship Id="rId9" Type="http://schemas.openxmlformats.org/officeDocument/2006/relationships/hyperlink" Target="https://github.com/xeniaqian94/DVQA" TargetMode="External"/><Relationship Id="rId5" Type="http://schemas.openxmlformats.org/officeDocument/2006/relationships/hyperlink" Target="https://github.com/Maluuba/FigureQA" TargetMode="External"/><Relationship Id="rId6" Type="http://schemas.openxmlformats.org/officeDocument/2006/relationships/hyperlink" Target="https://github.com/Maluuba/FigureQA/releases/tag/v0.1.0" TargetMode="External"/><Relationship Id="rId7" Type="http://schemas.openxmlformats.org/officeDocument/2006/relationships/hyperlink" Target="https://github.com/NiteshMethani/PlotQA" TargetMode="External"/><Relationship Id="rId8" Type="http://schemas.openxmlformats.org/officeDocument/2006/relationships/hyperlink" Target="https://github.com/kushalkafle/DVQA_data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2387991" y="990600"/>
            <a:ext cx="79248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UE18CS390A – Capstone 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Progress Review #3</a:t>
            </a:r>
            <a:endParaRPr/>
          </a:p>
        </p:txBody>
      </p:sp>
      <p:sp>
        <p:nvSpPr>
          <p:cNvPr id="83" name="Google Shape;83;p1"/>
          <p:cNvSpPr txBox="1"/>
          <p:nvPr/>
        </p:nvSpPr>
        <p:spPr>
          <a:xfrm>
            <a:off x="1934475" y="3853526"/>
            <a:ext cx="8458200" cy="13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Project Title     : Visual Question Answering on Statistical Plots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Project ID 		: PW22MHR02</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Project Guide	: Dr. Mamatha H.R.            </a:t>
            </a:r>
            <a:endParaRPr sz="20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Project Team 	: Sneha Jayaraman 	PES1201802825</a:t>
            </a:r>
            <a:endParaRPr sz="20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Sooryanath I T 	PES1201802827</a:t>
            </a:r>
            <a:endParaRPr sz="20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Himanshu Jain 	PES1201802828</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148" name="Google Shape;148;p7"/>
          <p:cNvSpPr txBox="1"/>
          <p:nvPr/>
        </p:nvSpPr>
        <p:spPr>
          <a:xfrm>
            <a:off x="1000125" y="2114550"/>
            <a:ext cx="10353600" cy="38862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300"/>
              </a:spcBef>
              <a:spcAft>
                <a:spcPts val="0"/>
              </a:spcAft>
              <a:buClr>
                <a:schemeClr val="dk1"/>
              </a:buClr>
              <a:buSzPts val="1100"/>
              <a:buFont typeface="Arial"/>
              <a:buNone/>
            </a:pPr>
            <a:r>
              <a:rPr b="1" lang="en-US" sz="1900">
                <a:solidFill>
                  <a:srgbClr val="0033CC"/>
                </a:solidFill>
                <a:latin typeface="Cambria"/>
                <a:ea typeface="Cambria"/>
                <a:cs typeface="Cambria"/>
                <a:sym typeface="Cambria"/>
              </a:rPr>
              <a:t>High Level Design: </a:t>
            </a:r>
            <a:endParaRPr b="1" sz="1900">
              <a:solidFill>
                <a:srgbClr val="0033CC"/>
              </a:solidFill>
              <a:latin typeface="Cambria"/>
              <a:ea typeface="Cambria"/>
              <a:cs typeface="Cambria"/>
              <a:sym typeface="Cambria"/>
            </a:endParaRPr>
          </a:p>
          <a:p>
            <a:pPr indent="0" lvl="0" marL="0" rtl="0" algn="just">
              <a:lnSpc>
                <a:spcPct val="115000"/>
              </a:lnSpc>
              <a:spcBef>
                <a:spcPts val="300"/>
              </a:spcBef>
              <a:spcAft>
                <a:spcPts val="0"/>
              </a:spcAft>
              <a:buClr>
                <a:schemeClr val="dk1"/>
              </a:buClr>
              <a:buSzPts val="1100"/>
              <a:buFont typeface="Arial"/>
              <a:buNone/>
            </a:pPr>
            <a:r>
              <a:rPr lang="en-US" sz="1900">
                <a:solidFill>
                  <a:srgbClr val="0033CC"/>
                </a:solidFill>
                <a:latin typeface="Cambria"/>
                <a:ea typeface="Cambria"/>
                <a:cs typeface="Cambria"/>
                <a:sym typeface="Cambria"/>
              </a:rPr>
              <a:t>Question Answering System for Charts take in statistical charts and questions related to them as input. Visual features from the charts have to be extracted and preprocessed. This can be done using techniques like image processing and Optical Character Recognition (OCR). The questions provided as an input need to be pre-processed using deep learning/NLP techniques. Important details from the image and the questions need to be mapped and the corresponding answer should be predicted. Deep learning methods and architectures will be employed to predict the output.</a:t>
            </a:r>
            <a:endParaRPr sz="1900">
              <a:solidFill>
                <a:srgbClr val="0033CC"/>
              </a:solidFill>
              <a:latin typeface="Cambria"/>
              <a:ea typeface="Cambria"/>
              <a:cs typeface="Cambria"/>
              <a:sym typeface="Cambria"/>
            </a:endParaRPr>
          </a:p>
          <a:p>
            <a:pPr indent="0" lvl="0" marL="0" rtl="0" algn="just">
              <a:lnSpc>
                <a:spcPct val="115000"/>
              </a:lnSpc>
              <a:spcBef>
                <a:spcPts val="300"/>
              </a:spcBef>
              <a:spcAft>
                <a:spcPts val="0"/>
              </a:spcAft>
              <a:buClr>
                <a:schemeClr val="dk1"/>
              </a:buClr>
              <a:buSzPts val="1100"/>
              <a:buFont typeface="Arial"/>
              <a:buNone/>
            </a:pPr>
            <a:r>
              <a:t/>
            </a:r>
            <a:endParaRPr sz="1900">
              <a:solidFill>
                <a:srgbClr val="0033CC"/>
              </a:solidFill>
              <a:latin typeface="Cambria"/>
              <a:ea typeface="Cambria"/>
              <a:cs typeface="Cambria"/>
              <a:sym typeface="Cambria"/>
            </a:endParaRPr>
          </a:p>
          <a:p>
            <a:pPr indent="0" lvl="0" marL="0" rtl="0" algn="just">
              <a:lnSpc>
                <a:spcPct val="115000"/>
              </a:lnSpc>
              <a:spcBef>
                <a:spcPts val="300"/>
              </a:spcBef>
              <a:spcAft>
                <a:spcPts val="0"/>
              </a:spcAft>
              <a:buClr>
                <a:schemeClr val="dk1"/>
              </a:buClr>
              <a:buSzPts val="1100"/>
              <a:buFont typeface="Arial"/>
              <a:buNone/>
            </a:pPr>
            <a:r>
              <a:rPr lang="en-US" sz="1900">
                <a:solidFill>
                  <a:srgbClr val="0033CC"/>
                </a:solidFill>
                <a:latin typeface="Cambria"/>
                <a:ea typeface="Cambria"/>
                <a:cs typeface="Cambria"/>
                <a:sym typeface="Cambria"/>
              </a:rPr>
              <a:t>Inputs are validated by the system to recognize only statistical charts. Any other images will be rejected by the system. The system will be trained on huge amounts of data and the results will be validated against the true answers. The parameters for the model will be tuned to provide the most optimal answer as the output. </a:t>
            </a:r>
            <a:endParaRPr sz="1900">
              <a:solidFill>
                <a:srgbClr val="0033CC"/>
              </a:solidFill>
              <a:latin typeface="Cambria"/>
              <a:ea typeface="Cambria"/>
              <a:cs typeface="Cambria"/>
              <a:sym typeface="Cambria"/>
            </a:endParaRPr>
          </a:p>
          <a:p>
            <a:pPr indent="0" lvl="0" marL="0" marR="0" rtl="0" algn="just">
              <a:spcBef>
                <a:spcPts val="48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cdf88f1e5a_1_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gcdf88f1e5a_1_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155" name="Google Shape;155;gcdf88f1e5a_1_4"/>
          <p:cNvSpPr txBox="1"/>
          <p:nvPr/>
        </p:nvSpPr>
        <p:spPr>
          <a:xfrm>
            <a:off x="1000125" y="2214575"/>
            <a:ext cx="10353600" cy="3786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b="1" lang="en-US" sz="1900">
                <a:solidFill>
                  <a:srgbClr val="0033CC"/>
                </a:solidFill>
                <a:latin typeface="Cambria"/>
                <a:ea typeface="Cambria"/>
                <a:cs typeface="Cambria"/>
                <a:sym typeface="Cambria"/>
              </a:rPr>
              <a:t>Input:</a:t>
            </a:r>
            <a:r>
              <a:rPr lang="en-US" sz="1900">
                <a:solidFill>
                  <a:srgbClr val="0033CC"/>
                </a:solidFill>
                <a:latin typeface="Cambria"/>
                <a:ea typeface="Cambria"/>
                <a:cs typeface="Cambria"/>
                <a:sym typeface="Cambria"/>
              </a:rPr>
              <a:t> There are two inputs to our model that the user needs to provide. The first input is an image – that depicts a statistical plot and the second input is a relational question on the image.</a:t>
            </a:r>
            <a:endParaRPr sz="1900">
              <a:solidFill>
                <a:srgbClr val="0033CC"/>
              </a:solidFill>
              <a:latin typeface="Cambria"/>
              <a:ea typeface="Cambria"/>
              <a:cs typeface="Cambria"/>
              <a:sym typeface="Cambria"/>
            </a:endParaRPr>
          </a:p>
          <a:p>
            <a:pPr indent="0" lvl="0" marL="0" rtl="0" algn="l">
              <a:lnSpc>
                <a:spcPct val="115000"/>
              </a:lnSpc>
              <a:spcBef>
                <a:spcPts val="1200"/>
              </a:spcBef>
              <a:spcAft>
                <a:spcPts val="0"/>
              </a:spcAft>
              <a:buSzPts val="1100"/>
              <a:buNone/>
            </a:pPr>
            <a:r>
              <a:rPr b="1" lang="en-US" sz="1900">
                <a:solidFill>
                  <a:srgbClr val="0033CC"/>
                </a:solidFill>
                <a:latin typeface="Cambria"/>
                <a:ea typeface="Cambria"/>
                <a:cs typeface="Cambria"/>
                <a:sym typeface="Cambria"/>
              </a:rPr>
              <a:t>Our Model: </a:t>
            </a:r>
            <a:endParaRPr b="1" sz="1900">
              <a:solidFill>
                <a:srgbClr val="0033CC"/>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rgbClr val="0033CC"/>
                </a:solidFill>
                <a:latin typeface="Cambria"/>
                <a:ea typeface="Cambria"/>
                <a:cs typeface="Cambria"/>
                <a:sym typeface="Cambria"/>
              </a:rPr>
              <a:t>The design consists of 3 primary components.</a:t>
            </a:r>
            <a:endParaRPr sz="1900">
              <a:solidFill>
                <a:srgbClr val="0033CC"/>
              </a:solidFill>
              <a:latin typeface="Cambria"/>
              <a:ea typeface="Cambria"/>
              <a:cs typeface="Cambria"/>
              <a:sym typeface="Cambria"/>
            </a:endParaRPr>
          </a:p>
          <a:p>
            <a:pPr indent="-228600" lvl="0" marL="685800" rtl="0" algn="l">
              <a:lnSpc>
                <a:spcPct val="115000"/>
              </a:lnSpc>
              <a:spcBef>
                <a:spcPts val="1200"/>
              </a:spcBef>
              <a:spcAft>
                <a:spcPts val="0"/>
              </a:spcAft>
              <a:buClr>
                <a:schemeClr val="dk1"/>
              </a:buClr>
              <a:buSzPts val="1100"/>
              <a:buFont typeface="Arial"/>
              <a:buNone/>
            </a:pPr>
            <a:r>
              <a:rPr b="1" lang="en-US" sz="1900">
                <a:solidFill>
                  <a:srgbClr val="0033CC"/>
                </a:solidFill>
                <a:latin typeface="Cambria"/>
                <a:ea typeface="Cambria"/>
                <a:cs typeface="Cambria"/>
                <a:sym typeface="Cambria"/>
              </a:rPr>
              <a:t>1.	Image Encoding Module</a:t>
            </a:r>
            <a:endParaRPr b="1" sz="1900">
              <a:solidFill>
                <a:srgbClr val="0033CC"/>
              </a:solidFill>
              <a:latin typeface="Cambria"/>
              <a:ea typeface="Cambria"/>
              <a:cs typeface="Cambria"/>
              <a:sym typeface="Cambria"/>
            </a:endParaRPr>
          </a:p>
          <a:p>
            <a:pPr indent="0" lvl="0" marL="457200" rtl="0" algn="l">
              <a:lnSpc>
                <a:spcPct val="115000"/>
              </a:lnSpc>
              <a:spcBef>
                <a:spcPts val="1200"/>
              </a:spcBef>
              <a:spcAft>
                <a:spcPts val="0"/>
              </a:spcAft>
              <a:buClr>
                <a:schemeClr val="dk1"/>
              </a:buClr>
              <a:buSzPts val="1100"/>
              <a:buFont typeface="Arial"/>
              <a:buNone/>
            </a:pPr>
            <a:r>
              <a:rPr lang="en-US" sz="1900">
                <a:solidFill>
                  <a:srgbClr val="0033CC"/>
                </a:solidFill>
                <a:latin typeface="Cambria"/>
                <a:ea typeface="Cambria"/>
                <a:cs typeface="Cambria"/>
                <a:sym typeface="Cambria"/>
              </a:rPr>
              <a:t>This is a module that takes in the image as its input and produces image feature vectors as its output. Feature vectors are a vector representation of the image that encodes all of the relevant information in the image.</a:t>
            </a:r>
            <a:endParaRPr sz="1900">
              <a:solidFill>
                <a:srgbClr val="0033CC"/>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a:p>
            <a:pPr indent="0" lvl="0" marL="0" marR="0" rtl="0" algn="just">
              <a:spcBef>
                <a:spcPts val="1200"/>
              </a:spcBef>
              <a:spcAft>
                <a:spcPts val="0"/>
              </a:spcAft>
              <a:buNone/>
            </a:pPr>
            <a:r>
              <a:t/>
            </a:r>
            <a:endParaRPr b="1" sz="19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cdf88f1e5a_1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gcdf88f1e5a_1_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162" name="Google Shape;162;gcdf88f1e5a_1_10"/>
          <p:cNvSpPr txBox="1"/>
          <p:nvPr/>
        </p:nvSpPr>
        <p:spPr>
          <a:xfrm>
            <a:off x="1000125" y="3186125"/>
            <a:ext cx="10353600" cy="2814900"/>
          </a:xfrm>
          <a:prstGeom prst="rect">
            <a:avLst/>
          </a:prstGeom>
          <a:noFill/>
          <a:ln>
            <a:noFill/>
          </a:ln>
        </p:spPr>
        <p:txBody>
          <a:bodyPr anchorCtr="0" anchor="ctr" bIns="45700" lIns="91425" spcFirstLastPara="1" rIns="91425" wrap="square" tIns="45700">
            <a:noAutofit/>
          </a:bodyPr>
          <a:lstStyle/>
          <a:p>
            <a:pPr indent="-228600" lvl="0" marL="685800" rtl="0" algn="l">
              <a:lnSpc>
                <a:spcPct val="115000"/>
              </a:lnSpc>
              <a:spcBef>
                <a:spcPts val="1200"/>
              </a:spcBef>
              <a:spcAft>
                <a:spcPts val="0"/>
              </a:spcAft>
              <a:buSzPts val="1100"/>
              <a:buNone/>
            </a:pPr>
            <a:r>
              <a:rPr b="1" lang="en-US" sz="1900">
                <a:solidFill>
                  <a:srgbClr val="0033CC"/>
                </a:solidFill>
                <a:latin typeface="Cambria"/>
                <a:ea typeface="Cambria"/>
                <a:cs typeface="Cambria"/>
                <a:sym typeface="Cambria"/>
              </a:rPr>
              <a:t>2.	Question Encoding Module</a:t>
            </a:r>
            <a:endParaRPr b="1" sz="1900">
              <a:solidFill>
                <a:srgbClr val="0033CC"/>
              </a:solidFill>
              <a:latin typeface="Cambria"/>
              <a:ea typeface="Cambria"/>
              <a:cs typeface="Cambria"/>
              <a:sym typeface="Cambria"/>
            </a:endParaRPr>
          </a:p>
          <a:p>
            <a:pPr indent="0" lvl="0" marL="457200" rtl="0" algn="l">
              <a:lnSpc>
                <a:spcPct val="115000"/>
              </a:lnSpc>
              <a:spcBef>
                <a:spcPts val="1200"/>
              </a:spcBef>
              <a:spcAft>
                <a:spcPts val="0"/>
              </a:spcAft>
              <a:buSzPts val="1100"/>
              <a:buNone/>
            </a:pPr>
            <a:r>
              <a:rPr lang="en-US" sz="1900">
                <a:solidFill>
                  <a:srgbClr val="0033CC"/>
                </a:solidFill>
                <a:latin typeface="Cambria"/>
                <a:ea typeface="Cambria"/>
                <a:cs typeface="Cambria"/>
                <a:sym typeface="Cambria"/>
              </a:rPr>
              <a:t>The input to this module is the question (English Language) and the output is a question embedding. The question embedding captures all of the relevant information in the question in a format that is suitable for further modelling.</a:t>
            </a:r>
            <a:endParaRPr sz="1900">
              <a:solidFill>
                <a:srgbClr val="0033CC"/>
              </a:solidFill>
              <a:latin typeface="Cambria"/>
              <a:ea typeface="Cambria"/>
              <a:cs typeface="Cambria"/>
              <a:sym typeface="Cambria"/>
            </a:endParaRPr>
          </a:p>
          <a:p>
            <a:pPr indent="-228600" lvl="0" marL="685800" rtl="0" algn="l">
              <a:lnSpc>
                <a:spcPct val="115000"/>
              </a:lnSpc>
              <a:spcBef>
                <a:spcPts val="1200"/>
              </a:spcBef>
              <a:spcAft>
                <a:spcPts val="0"/>
              </a:spcAft>
              <a:buSzPts val="1100"/>
              <a:buNone/>
            </a:pPr>
            <a:r>
              <a:rPr b="1" lang="en-US" sz="1900">
                <a:solidFill>
                  <a:srgbClr val="0033CC"/>
                </a:solidFill>
                <a:latin typeface="Cambria"/>
                <a:ea typeface="Cambria"/>
                <a:cs typeface="Cambria"/>
                <a:sym typeface="Cambria"/>
              </a:rPr>
              <a:t>3.	Result Estimation Module</a:t>
            </a:r>
            <a:endParaRPr b="1" sz="1900">
              <a:solidFill>
                <a:srgbClr val="0033CC"/>
              </a:solidFill>
              <a:latin typeface="Cambria"/>
              <a:ea typeface="Cambria"/>
              <a:cs typeface="Cambria"/>
              <a:sym typeface="Cambria"/>
            </a:endParaRPr>
          </a:p>
          <a:p>
            <a:pPr indent="0" lvl="0" marL="457200" rtl="0" algn="l">
              <a:lnSpc>
                <a:spcPct val="115000"/>
              </a:lnSpc>
              <a:spcBef>
                <a:spcPts val="1200"/>
              </a:spcBef>
              <a:spcAft>
                <a:spcPts val="0"/>
              </a:spcAft>
              <a:buSzPts val="1100"/>
              <a:buNone/>
            </a:pPr>
            <a:r>
              <a:rPr lang="en-US" sz="1900">
                <a:solidFill>
                  <a:srgbClr val="0033CC"/>
                </a:solidFill>
                <a:latin typeface="Cambria"/>
                <a:ea typeface="Cambria"/>
                <a:cs typeface="Cambria"/>
                <a:sym typeface="Cambria"/>
              </a:rPr>
              <a:t>This module takes in as input the output produced by both of the previous modules. It produces as an output the final answer to the question. Thereby, it finds the correlation between the image and the question based on previous training on a variety of image-question pairs.</a:t>
            </a:r>
            <a:endParaRPr sz="1900">
              <a:solidFill>
                <a:srgbClr val="0033CC"/>
              </a:solidFill>
              <a:latin typeface="Cambria"/>
              <a:ea typeface="Cambria"/>
              <a:cs typeface="Cambria"/>
              <a:sym typeface="Cambria"/>
            </a:endParaRPr>
          </a:p>
          <a:p>
            <a:pPr indent="0" lvl="0" marL="0" rtl="0" algn="l">
              <a:lnSpc>
                <a:spcPct val="115000"/>
              </a:lnSpc>
              <a:spcBef>
                <a:spcPts val="1200"/>
              </a:spcBef>
              <a:spcAft>
                <a:spcPts val="0"/>
              </a:spcAft>
              <a:buSzPts val="1100"/>
              <a:buNone/>
            </a:pPr>
            <a:r>
              <a:rPr b="1" lang="en-US" sz="1900">
                <a:solidFill>
                  <a:srgbClr val="0033CC"/>
                </a:solidFill>
                <a:latin typeface="Cambria"/>
                <a:ea typeface="Cambria"/>
                <a:cs typeface="Cambria"/>
                <a:sym typeface="Cambria"/>
              </a:rPr>
              <a:t>Output:</a:t>
            </a:r>
            <a:r>
              <a:rPr lang="en-US" sz="1900">
                <a:solidFill>
                  <a:srgbClr val="0033CC"/>
                </a:solidFill>
                <a:latin typeface="Cambria"/>
                <a:ea typeface="Cambria"/>
                <a:cs typeface="Cambria"/>
                <a:sym typeface="Cambria"/>
              </a:rPr>
              <a:t> The output is an answer to the question that was posed on the image. </a:t>
            </a:r>
            <a:endParaRPr b="1" sz="2600">
              <a:solidFill>
                <a:srgbClr val="0033CC"/>
              </a:solidFill>
              <a:latin typeface="Cambria"/>
              <a:ea typeface="Cambria"/>
              <a:cs typeface="Cambria"/>
              <a:sym typeface="Cambria"/>
            </a:endParaRPr>
          </a:p>
          <a:p>
            <a:pPr indent="0" lvl="0" marL="0" rtl="0" algn="l">
              <a:lnSpc>
                <a:spcPct val="115000"/>
              </a:lnSpc>
              <a:spcBef>
                <a:spcPts val="1200"/>
              </a:spcBef>
              <a:spcAft>
                <a:spcPts val="0"/>
              </a:spcAft>
              <a:buSzPts val="1100"/>
              <a:buNone/>
            </a:pPr>
            <a:r>
              <a:t/>
            </a:r>
            <a:endParaRPr sz="1200">
              <a:solidFill>
                <a:schemeClr val="dk1"/>
              </a:solidFill>
              <a:latin typeface="Cambria"/>
              <a:ea typeface="Cambria"/>
              <a:cs typeface="Cambria"/>
              <a:sym typeface="Cambria"/>
            </a:endParaRPr>
          </a:p>
          <a:p>
            <a:pPr indent="0" lvl="0" marL="0" marR="0" rtl="0" algn="just">
              <a:spcBef>
                <a:spcPts val="1200"/>
              </a:spcBef>
              <a:spcAft>
                <a:spcPts val="0"/>
              </a:spcAft>
              <a:buNone/>
            </a:pPr>
            <a:r>
              <a:t/>
            </a:r>
            <a:endParaRPr b="1" sz="19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170" name="Google Shape;170;p8"/>
          <p:cNvSpPr txBox="1"/>
          <p:nvPr/>
        </p:nvSpPr>
        <p:spPr>
          <a:xfrm>
            <a:off x="885825" y="1617675"/>
            <a:ext cx="10044300" cy="47589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pic>
        <p:nvPicPr>
          <p:cNvPr id="171" name="Google Shape;171;p8"/>
          <p:cNvPicPr preferRelativeResize="0"/>
          <p:nvPr/>
        </p:nvPicPr>
        <p:blipFill>
          <a:blip r:embed="rId3">
            <a:alphaModFix/>
          </a:blip>
          <a:stretch>
            <a:fillRect/>
          </a:stretch>
        </p:blipFill>
        <p:spPr>
          <a:xfrm>
            <a:off x="1640800" y="2307125"/>
            <a:ext cx="8756101" cy="4265800"/>
          </a:xfrm>
          <a:prstGeom prst="rect">
            <a:avLst/>
          </a:prstGeom>
          <a:noFill/>
          <a:ln>
            <a:noFill/>
          </a:ln>
        </p:spPr>
      </p:pic>
      <p:sp>
        <p:nvSpPr>
          <p:cNvPr id="172" name="Google Shape;172;p8"/>
          <p:cNvSpPr txBox="1"/>
          <p:nvPr/>
        </p:nvSpPr>
        <p:spPr>
          <a:xfrm>
            <a:off x="4443425" y="1685925"/>
            <a:ext cx="3543300" cy="477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1900">
                <a:latin typeface="Calibri"/>
                <a:ea typeface="Calibri"/>
                <a:cs typeface="Calibri"/>
                <a:sym typeface="Calibri"/>
              </a:rPr>
              <a:t>HIGH LEVEL DESIGN </a:t>
            </a:r>
            <a:endParaRPr sz="19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cdf88f1e5a_1_18"/>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gcdf88f1e5a_1_18"/>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 Individual Components</a:t>
            </a:r>
            <a:endParaRPr sz="2400">
              <a:solidFill>
                <a:schemeClr val="dk1"/>
              </a:solidFill>
              <a:latin typeface="Arial"/>
              <a:ea typeface="Arial"/>
              <a:cs typeface="Arial"/>
              <a:sym typeface="Arial"/>
            </a:endParaRPr>
          </a:p>
        </p:txBody>
      </p:sp>
      <p:sp>
        <p:nvSpPr>
          <p:cNvPr id="180" name="Google Shape;180;gcdf88f1e5a_1_18"/>
          <p:cNvSpPr txBox="1"/>
          <p:nvPr/>
        </p:nvSpPr>
        <p:spPr>
          <a:xfrm>
            <a:off x="885825" y="1617675"/>
            <a:ext cx="10044300" cy="4758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p:txBody>
      </p:sp>
      <p:sp>
        <p:nvSpPr>
          <p:cNvPr id="181" name="Google Shape;181;gcdf88f1e5a_1_18"/>
          <p:cNvSpPr txBox="1"/>
          <p:nvPr/>
        </p:nvSpPr>
        <p:spPr>
          <a:xfrm>
            <a:off x="1914525" y="1843100"/>
            <a:ext cx="84012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900">
                <a:solidFill>
                  <a:srgbClr val="0033CC"/>
                </a:solidFill>
                <a:latin typeface="Cambria"/>
                <a:ea typeface="Cambria"/>
                <a:cs typeface="Cambria"/>
                <a:sym typeface="Cambria"/>
              </a:rPr>
              <a:t>Image Encoding Module:</a:t>
            </a:r>
            <a:endParaRPr b="1" sz="1900">
              <a:solidFill>
                <a:srgbClr val="0033CC"/>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US" sz="1900">
                <a:solidFill>
                  <a:srgbClr val="0033CC"/>
                </a:solidFill>
                <a:latin typeface="Cambria"/>
                <a:ea typeface="Cambria"/>
                <a:cs typeface="Cambria"/>
                <a:sym typeface="Cambria"/>
              </a:rPr>
              <a:t>This consists of a sequence of convolution operations and pooling operations, followed by fully connected layers that would output a flattened image feature vector.</a:t>
            </a:r>
            <a:endParaRPr sz="2100">
              <a:solidFill>
                <a:srgbClr val="0033CC"/>
              </a:solidFill>
              <a:latin typeface="Calibri"/>
              <a:ea typeface="Calibri"/>
              <a:cs typeface="Calibri"/>
              <a:sym typeface="Calibri"/>
            </a:endParaRPr>
          </a:p>
        </p:txBody>
      </p:sp>
      <p:pic>
        <p:nvPicPr>
          <p:cNvPr id="182" name="Google Shape;182;gcdf88f1e5a_1_18"/>
          <p:cNvPicPr preferRelativeResize="0"/>
          <p:nvPr/>
        </p:nvPicPr>
        <p:blipFill rotWithShape="1">
          <a:blip r:embed="rId3">
            <a:alphaModFix/>
          </a:blip>
          <a:srcRect b="16501" l="0" r="0" t="12187"/>
          <a:stretch/>
        </p:blipFill>
        <p:spPr>
          <a:xfrm>
            <a:off x="2407425" y="3429000"/>
            <a:ext cx="7234250" cy="27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cdf88f1e5a_1_32"/>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cdf88f1e5a_1_32"/>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a:t>
            </a:r>
            <a:r>
              <a:rPr lang="en-US" sz="2400">
                <a:solidFill>
                  <a:srgbClr val="FF0000"/>
                </a:solidFill>
                <a:latin typeface="Trebuchet MS"/>
                <a:ea typeface="Trebuchet MS"/>
                <a:cs typeface="Trebuchet MS"/>
                <a:sym typeface="Trebuchet MS"/>
              </a:rPr>
              <a:t>- Individual Components</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90" name="Google Shape;190;gcdf88f1e5a_1_32"/>
          <p:cNvSpPr txBox="1"/>
          <p:nvPr/>
        </p:nvSpPr>
        <p:spPr>
          <a:xfrm>
            <a:off x="885825" y="1617675"/>
            <a:ext cx="10044300" cy="4758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p:txBody>
      </p:sp>
      <p:sp>
        <p:nvSpPr>
          <p:cNvPr id="191" name="Google Shape;191;gcdf88f1e5a_1_32"/>
          <p:cNvSpPr txBox="1"/>
          <p:nvPr/>
        </p:nvSpPr>
        <p:spPr>
          <a:xfrm>
            <a:off x="1914525" y="1843100"/>
            <a:ext cx="84012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00">
                <a:solidFill>
                  <a:srgbClr val="0033CC"/>
                </a:solidFill>
                <a:latin typeface="Cambria"/>
                <a:ea typeface="Cambria"/>
                <a:cs typeface="Cambria"/>
                <a:sym typeface="Cambria"/>
              </a:rPr>
              <a:t>Question Encoding Module:</a:t>
            </a:r>
            <a:endParaRPr b="1" sz="1900">
              <a:solidFill>
                <a:srgbClr val="0033CC"/>
              </a:solidFill>
              <a:latin typeface="Cambria"/>
              <a:ea typeface="Cambria"/>
              <a:cs typeface="Cambria"/>
              <a:sym typeface="Cambria"/>
            </a:endParaRPr>
          </a:p>
          <a:p>
            <a:pPr indent="0" lvl="0" marL="0" rtl="0" algn="l">
              <a:lnSpc>
                <a:spcPct val="115000"/>
              </a:lnSpc>
              <a:spcBef>
                <a:spcPts val="0"/>
              </a:spcBef>
              <a:spcAft>
                <a:spcPts val="0"/>
              </a:spcAft>
              <a:buNone/>
            </a:pPr>
            <a:r>
              <a:rPr lang="en-US" sz="1900">
                <a:solidFill>
                  <a:srgbClr val="0033CC"/>
                </a:solidFill>
                <a:latin typeface="Cambria"/>
                <a:ea typeface="Cambria"/>
                <a:cs typeface="Cambria"/>
                <a:sym typeface="Cambria"/>
              </a:rPr>
              <a:t>This consists of a series of recurrent cells, that would take each word of the input question as its input, to finally output a question embedding. </a:t>
            </a:r>
            <a:endParaRPr sz="1900">
              <a:solidFill>
                <a:srgbClr val="0033CC"/>
              </a:solidFill>
              <a:latin typeface="Cambria"/>
              <a:ea typeface="Cambria"/>
              <a:cs typeface="Cambria"/>
              <a:sym typeface="Cambria"/>
            </a:endParaRPr>
          </a:p>
          <a:p>
            <a:pPr indent="0" lvl="0" marL="0" rtl="0" algn="l">
              <a:lnSpc>
                <a:spcPct val="115000"/>
              </a:lnSpc>
              <a:spcBef>
                <a:spcPts val="0"/>
              </a:spcBef>
              <a:spcAft>
                <a:spcPts val="0"/>
              </a:spcAft>
              <a:buNone/>
            </a:pPr>
            <a:r>
              <a:t/>
            </a:r>
            <a:endParaRPr b="1" sz="1900">
              <a:solidFill>
                <a:schemeClr val="dk1"/>
              </a:solidFill>
              <a:latin typeface="Cambria"/>
              <a:ea typeface="Cambria"/>
              <a:cs typeface="Cambria"/>
              <a:sym typeface="Cambria"/>
            </a:endParaRPr>
          </a:p>
        </p:txBody>
      </p:sp>
      <p:pic>
        <p:nvPicPr>
          <p:cNvPr id="192" name="Google Shape;192;gcdf88f1e5a_1_32"/>
          <p:cNvPicPr preferRelativeResize="0"/>
          <p:nvPr/>
        </p:nvPicPr>
        <p:blipFill rotWithShape="1">
          <a:blip r:embed="rId3">
            <a:alphaModFix/>
          </a:blip>
          <a:srcRect b="12257" l="0" r="0" t="0"/>
          <a:stretch/>
        </p:blipFill>
        <p:spPr>
          <a:xfrm>
            <a:off x="2895600" y="2981325"/>
            <a:ext cx="6962775" cy="355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
        <p:nvSpPr>
          <p:cNvPr id="200" name="Google Shape;200;p11"/>
          <p:cNvSpPr txBox="1"/>
          <p:nvPr/>
        </p:nvSpPr>
        <p:spPr>
          <a:xfrm>
            <a:off x="1905000" y="2428275"/>
            <a:ext cx="8229600" cy="31956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Problem</a:t>
            </a:r>
            <a:r>
              <a:rPr lang="en-US" sz="2400">
                <a:solidFill>
                  <a:srgbClr val="0033CC"/>
                </a:solidFill>
                <a:latin typeface="Trebuchet MS"/>
                <a:ea typeface="Trebuchet MS"/>
                <a:cs typeface="Trebuchet MS"/>
                <a:sym typeface="Trebuchet MS"/>
              </a:rPr>
              <a:t> statement is well-defined and thorough exploration is conducted in the associated domain.</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Thorough Literature survey pertaining to multiple variants of the problem is done to explore the innovation that can be brought to the project.</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to be used for the project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891" lvl="0" marL="342891" rtl="0" algn="r">
              <a:spcBef>
                <a:spcPts val="0"/>
              </a:spcBef>
              <a:spcAft>
                <a:spcPts val="0"/>
              </a:spcAft>
              <a:buNone/>
            </a:pPr>
            <a:r>
              <a:rPr lang="en-US" sz="2400">
                <a:solidFill>
                  <a:srgbClr val="FF0000"/>
                </a:solidFill>
                <a:latin typeface="Trebuchet MS"/>
                <a:ea typeface="Trebuchet MS"/>
                <a:cs typeface="Trebuchet MS"/>
                <a:sym typeface="Trebuchet MS"/>
              </a:rPr>
              <a:t>Existing Solutions</a:t>
            </a:r>
            <a:endParaRPr sz="2400">
              <a:solidFill>
                <a:srgbClr val="FF0000"/>
              </a:solidFill>
              <a:latin typeface="Trebuchet MS"/>
              <a:ea typeface="Trebuchet MS"/>
              <a:cs typeface="Trebuchet MS"/>
              <a:sym typeface="Trebuchet MS"/>
            </a:endParaRPr>
          </a:p>
        </p:txBody>
      </p:sp>
      <p:sp>
        <p:nvSpPr>
          <p:cNvPr id="208" name="Google Shape;208;p9"/>
          <p:cNvSpPr txBox="1"/>
          <p:nvPr/>
        </p:nvSpPr>
        <p:spPr>
          <a:xfrm>
            <a:off x="1940550" y="1709625"/>
            <a:ext cx="9834900" cy="5080800"/>
          </a:xfrm>
          <a:prstGeom prst="rect">
            <a:avLst/>
          </a:prstGeom>
          <a:noFill/>
          <a:ln>
            <a:noFill/>
          </a:ln>
        </p:spPr>
        <p:txBody>
          <a:bodyPr anchorCtr="0" anchor="ctr" bIns="45700" lIns="91425" spcFirstLastPara="1" rIns="91425" wrap="square" tIns="45700">
            <a:noAutofit/>
          </a:bodyPr>
          <a:lstStyle/>
          <a:p>
            <a:pPr indent="-342900" lvl="0" marL="457200" rtl="0" algn="just">
              <a:spcBef>
                <a:spcPts val="48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Answering Questions about Charts and Generating Visual Explanations</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3"/>
              </a:rPr>
              <a:t>https://github.com/dhkim16/VisQA-release</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rtl="0" algn="just">
              <a:spcBef>
                <a:spcPts val="48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48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FigureNet: A Deep Learning model for Question-Answering on Scientific Plots</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4"/>
              </a:rPr>
              <a:t>https://github.com/vmichals/FigureQA-baseline</a:t>
            </a:r>
            <a:r>
              <a:rPr lang="en-US" sz="1800">
                <a:solidFill>
                  <a:schemeClr val="dk1"/>
                </a:solidFill>
              </a:rPr>
              <a:t> </a:t>
            </a:r>
            <a:endParaRPr sz="1800">
              <a:solidFill>
                <a:schemeClr val="dk1"/>
              </a:solidFill>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5"/>
              </a:rPr>
              <a:t>https://github.com/Maluuba/FigureQA</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6"/>
              </a:rPr>
              <a:t>https://github.com/Maluuba/FigureQA/releases/tag/v0.1.0</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rtl="0" algn="just">
              <a:spcBef>
                <a:spcPts val="48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48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PlotQA: Reasoning over Scientific Plots </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7"/>
              </a:rPr>
              <a:t>https://github.com/NiteshMethani/PlotQA</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rtl="0" algn="just">
              <a:spcBef>
                <a:spcPts val="48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48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DVQA: Understanding Data Visualizations via Question Answering </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8"/>
              </a:rPr>
              <a:t>https://github.com/kushalkafle/DVQA_dataset</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1" marL="914400" rtl="0" algn="just">
              <a:spcBef>
                <a:spcPts val="0"/>
              </a:spcBef>
              <a:spcAft>
                <a:spcPts val="0"/>
              </a:spcAft>
              <a:buClr>
                <a:schemeClr val="dk1"/>
              </a:buClr>
              <a:buSzPts val="1800"/>
              <a:buFont typeface="Trebuchet MS"/>
              <a:buAutoNum type="alphaLcPeriod"/>
            </a:pPr>
            <a:r>
              <a:rPr lang="en-US" sz="1800" u="sng">
                <a:solidFill>
                  <a:schemeClr val="hlink"/>
                </a:solidFill>
                <a:latin typeface="Trebuchet MS"/>
                <a:ea typeface="Trebuchet MS"/>
                <a:cs typeface="Trebuchet MS"/>
                <a:sym typeface="Trebuchet MS"/>
                <a:hlinkClick r:id="rId9"/>
              </a:rPr>
              <a:t>https://github.com/xeniaqian94/DVQA</a:t>
            </a:r>
            <a:r>
              <a:rPr lang="en-US" sz="1800">
                <a:solidFill>
                  <a:schemeClr val="dk1"/>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16" name="Google Shape;216;p12"/>
          <p:cNvSpPr txBox="1"/>
          <p:nvPr/>
        </p:nvSpPr>
        <p:spPr>
          <a:xfrm>
            <a:off x="1752600" y="2038392"/>
            <a:ext cx="10058400" cy="4278300"/>
          </a:xfrm>
          <a:prstGeom prst="rect">
            <a:avLst/>
          </a:prstGeom>
          <a:noFill/>
          <a:ln>
            <a:noFill/>
          </a:ln>
        </p:spPr>
        <p:txBody>
          <a:bodyPr anchorCtr="0" anchor="t" bIns="45700" lIns="91425" spcFirstLastPara="1" rIns="91425" wrap="square" tIns="45700">
            <a:noAutofit/>
          </a:bodyPr>
          <a:lstStyle/>
          <a:p>
            <a:pPr indent="-342900" lvl="0" marL="457200" rtl="0" algn="just">
              <a:spcBef>
                <a:spcPts val="480"/>
              </a:spcBef>
              <a:spcAft>
                <a:spcPts val="0"/>
              </a:spcAft>
              <a:buClr>
                <a:srgbClr val="222222"/>
              </a:buClr>
              <a:buSzPts val="1800"/>
              <a:buFont typeface="Calibri"/>
              <a:buAutoNum type="arabicPeriod"/>
            </a:pPr>
            <a:r>
              <a:rPr lang="en-US" sz="1800">
                <a:solidFill>
                  <a:srgbClr val="222222"/>
                </a:solidFill>
                <a:highlight>
                  <a:schemeClr val="lt1"/>
                </a:highlight>
                <a:latin typeface="Calibri"/>
                <a:ea typeface="Calibri"/>
                <a:cs typeface="Calibri"/>
                <a:sym typeface="Calibri"/>
              </a:rPr>
              <a:t>Kim, Dae Hyun, Enamul Hoque, and Maneesh Agrawala. "Answering questions about charts and generating visual explanations." Proceedings of the 2020 CHI Conference on Human Factors in Computing Systems. 2020.</a:t>
            </a:r>
            <a:endParaRPr sz="1800">
              <a:solidFill>
                <a:srgbClr val="222222"/>
              </a:solidFill>
              <a:highlight>
                <a:schemeClr val="lt1"/>
              </a:highlight>
              <a:latin typeface="Calibri"/>
              <a:ea typeface="Calibri"/>
              <a:cs typeface="Calibri"/>
              <a:sym typeface="Calibri"/>
            </a:endParaRPr>
          </a:p>
          <a:p>
            <a:pPr indent="0" lvl="0" marL="457200" rtl="0" algn="just">
              <a:spcBef>
                <a:spcPts val="480"/>
              </a:spcBef>
              <a:spcAft>
                <a:spcPts val="0"/>
              </a:spcAft>
              <a:buClr>
                <a:schemeClr val="dk1"/>
              </a:buClr>
              <a:buSzPts val="1100"/>
              <a:buFont typeface="Arial"/>
              <a:buNone/>
            </a:pPr>
            <a:r>
              <a:t/>
            </a:r>
            <a:endParaRPr sz="1800">
              <a:solidFill>
                <a:srgbClr val="222222"/>
              </a:solidFill>
              <a:highlight>
                <a:schemeClr val="lt1"/>
              </a:highlight>
              <a:latin typeface="Calibri"/>
              <a:ea typeface="Calibri"/>
              <a:cs typeface="Calibri"/>
              <a:sym typeface="Calibri"/>
            </a:endParaRPr>
          </a:p>
          <a:p>
            <a:pPr indent="-342900" lvl="0" marL="457200" rtl="0" algn="just">
              <a:spcBef>
                <a:spcPts val="480"/>
              </a:spcBef>
              <a:spcAft>
                <a:spcPts val="0"/>
              </a:spcAft>
              <a:buClr>
                <a:srgbClr val="222222"/>
              </a:buClr>
              <a:buSzPts val="1800"/>
              <a:buFont typeface="Calibri"/>
              <a:buAutoNum type="arabicPeriod"/>
            </a:pPr>
            <a:r>
              <a:rPr lang="en-US" sz="1800">
                <a:solidFill>
                  <a:srgbClr val="222222"/>
                </a:solidFill>
                <a:highlight>
                  <a:schemeClr val="lt1"/>
                </a:highlight>
                <a:latin typeface="Calibri"/>
                <a:ea typeface="Calibri"/>
                <a:cs typeface="Calibri"/>
                <a:sym typeface="Calibri"/>
              </a:rPr>
              <a:t>Reddy, Revanth, et al. "Figurenet: A deep learning model for question-answering on scientific plots." </a:t>
            </a:r>
            <a:r>
              <a:rPr i="1" lang="en-US" sz="1800">
                <a:solidFill>
                  <a:srgbClr val="222222"/>
                </a:solidFill>
                <a:highlight>
                  <a:schemeClr val="lt1"/>
                </a:highlight>
                <a:latin typeface="Calibri"/>
                <a:ea typeface="Calibri"/>
                <a:cs typeface="Calibri"/>
                <a:sym typeface="Calibri"/>
              </a:rPr>
              <a:t>2019 International Joint Conference on Neural Networks (IJCNN)</a:t>
            </a:r>
            <a:r>
              <a:rPr lang="en-US" sz="1800">
                <a:solidFill>
                  <a:srgbClr val="222222"/>
                </a:solidFill>
                <a:highlight>
                  <a:schemeClr val="lt1"/>
                </a:highlight>
                <a:latin typeface="Calibri"/>
                <a:ea typeface="Calibri"/>
                <a:cs typeface="Calibri"/>
                <a:sym typeface="Calibri"/>
              </a:rPr>
              <a:t>. IEEE, 2019.</a:t>
            </a:r>
            <a:endParaRPr sz="1800">
              <a:solidFill>
                <a:srgbClr val="222222"/>
              </a:solidFill>
              <a:highlight>
                <a:schemeClr val="lt1"/>
              </a:highlight>
              <a:latin typeface="Calibri"/>
              <a:ea typeface="Calibri"/>
              <a:cs typeface="Calibri"/>
              <a:sym typeface="Calibri"/>
            </a:endParaRPr>
          </a:p>
          <a:p>
            <a:pPr indent="0" lvl="0" marL="457200" rtl="0" algn="just">
              <a:spcBef>
                <a:spcPts val="480"/>
              </a:spcBef>
              <a:spcAft>
                <a:spcPts val="0"/>
              </a:spcAft>
              <a:buClr>
                <a:schemeClr val="dk1"/>
              </a:buClr>
              <a:buSzPts val="1100"/>
              <a:buFont typeface="Arial"/>
              <a:buNone/>
            </a:pPr>
            <a:r>
              <a:t/>
            </a:r>
            <a:endParaRPr sz="1800">
              <a:solidFill>
                <a:srgbClr val="222222"/>
              </a:solidFill>
              <a:highlight>
                <a:schemeClr val="lt1"/>
              </a:highlight>
              <a:latin typeface="Calibri"/>
              <a:ea typeface="Calibri"/>
              <a:cs typeface="Calibri"/>
              <a:sym typeface="Calibri"/>
            </a:endParaRPr>
          </a:p>
          <a:p>
            <a:pPr indent="-342900" lvl="0" marL="457200" rtl="0" algn="just">
              <a:spcBef>
                <a:spcPts val="480"/>
              </a:spcBef>
              <a:spcAft>
                <a:spcPts val="0"/>
              </a:spcAft>
              <a:buClr>
                <a:srgbClr val="222222"/>
              </a:buClr>
              <a:buSzPts val="1800"/>
              <a:buFont typeface="Calibri"/>
              <a:buAutoNum type="arabicPeriod"/>
            </a:pPr>
            <a:r>
              <a:rPr lang="en-US" sz="1800">
                <a:solidFill>
                  <a:srgbClr val="222222"/>
                </a:solidFill>
                <a:highlight>
                  <a:schemeClr val="lt1"/>
                </a:highlight>
                <a:latin typeface="Calibri"/>
                <a:ea typeface="Calibri"/>
                <a:cs typeface="Calibri"/>
                <a:sym typeface="Calibri"/>
              </a:rPr>
              <a:t>Sharma, Monika, et al. "ChartNet: Visual reasoning over statistical charts using MAC-Networks." 2019 International Joint Conference on Neural Networks (IJCNN). IEEE, 2019.</a:t>
            </a:r>
            <a:endParaRPr sz="1800">
              <a:solidFill>
                <a:srgbClr val="222222"/>
              </a:solidFill>
              <a:highlight>
                <a:schemeClr val="lt1"/>
              </a:highlight>
              <a:latin typeface="Calibri"/>
              <a:ea typeface="Calibri"/>
              <a:cs typeface="Calibri"/>
              <a:sym typeface="Calibri"/>
            </a:endParaRPr>
          </a:p>
          <a:p>
            <a:pPr indent="0" lvl="0" marL="457200" rtl="0" algn="just">
              <a:spcBef>
                <a:spcPts val="480"/>
              </a:spcBef>
              <a:spcAft>
                <a:spcPts val="0"/>
              </a:spcAft>
              <a:buClr>
                <a:schemeClr val="dk1"/>
              </a:buClr>
              <a:buSzPts val="1100"/>
              <a:buFont typeface="Arial"/>
              <a:buNone/>
            </a:pPr>
            <a:r>
              <a:t/>
            </a:r>
            <a:endParaRPr sz="1800">
              <a:solidFill>
                <a:srgbClr val="222222"/>
              </a:solidFill>
              <a:highlight>
                <a:schemeClr val="lt1"/>
              </a:highlight>
              <a:latin typeface="Calibri"/>
              <a:ea typeface="Calibri"/>
              <a:cs typeface="Calibri"/>
              <a:sym typeface="Calibri"/>
            </a:endParaRPr>
          </a:p>
          <a:p>
            <a:pPr indent="-342900" lvl="0" marL="457200" rtl="0" algn="just">
              <a:spcBef>
                <a:spcPts val="480"/>
              </a:spcBef>
              <a:spcAft>
                <a:spcPts val="0"/>
              </a:spcAft>
              <a:buClr>
                <a:srgbClr val="222222"/>
              </a:buClr>
              <a:buSzPts val="1800"/>
              <a:buFont typeface="Calibri"/>
              <a:buAutoNum type="arabicPeriod"/>
            </a:pPr>
            <a:r>
              <a:rPr lang="en-US" sz="1800">
                <a:solidFill>
                  <a:srgbClr val="222222"/>
                </a:solidFill>
                <a:highlight>
                  <a:schemeClr val="lt1"/>
                </a:highlight>
                <a:latin typeface="Calibri"/>
                <a:ea typeface="Calibri"/>
                <a:cs typeface="Calibri"/>
                <a:sym typeface="Calibri"/>
              </a:rPr>
              <a:t>Methani, Nitesh, et al. "Plotqa: Reasoning over scientific plots." Proceedings of the IEEE/CVF Winter Conference on Applications of Computer Vision. 2020.</a:t>
            </a:r>
            <a:endParaRPr sz="1800">
              <a:solidFill>
                <a:srgbClr val="222222"/>
              </a:solidFill>
              <a:highlight>
                <a:schemeClr val="lt1"/>
              </a:highlight>
              <a:latin typeface="Calibri"/>
              <a:ea typeface="Calibri"/>
              <a:cs typeface="Calibri"/>
              <a:sym typeface="Calibri"/>
            </a:endParaRPr>
          </a:p>
          <a:p>
            <a:pPr indent="-342900" lvl="0" marL="342900" marR="0" rtl="0" algn="l">
              <a:spcBef>
                <a:spcPts val="40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500"/>
              </a:spcBef>
              <a:spcAft>
                <a:spcPts val="0"/>
              </a:spcAft>
              <a:buClr>
                <a:srgbClr val="0000FF"/>
              </a:buClr>
              <a:buSzPts val="2400"/>
              <a:buFont typeface="Noto Sans Symbols"/>
              <a:buChar char="▪"/>
            </a:pPr>
            <a:r>
              <a:rPr lang="en-US" sz="1900">
                <a:solidFill>
                  <a:srgbClr val="0033CC"/>
                </a:solidFill>
              </a:rPr>
              <a:t>The aim of the project is to build a </a:t>
            </a:r>
            <a:r>
              <a:rPr b="1" lang="en-US" sz="1900">
                <a:solidFill>
                  <a:srgbClr val="0033CC"/>
                </a:solidFill>
              </a:rPr>
              <a:t>Visual Question Answering system</a:t>
            </a:r>
            <a:r>
              <a:rPr lang="en-US" sz="1900">
                <a:solidFill>
                  <a:srgbClr val="0033CC"/>
                </a:solidFill>
              </a:rPr>
              <a:t> which accepts </a:t>
            </a:r>
            <a:r>
              <a:rPr b="1" lang="en-US" sz="1900">
                <a:solidFill>
                  <a:srgbClr val="0033CC"/>
                </a:solidFill>
              </a:rPr>
              <a:t>statistical plots</a:t>
            </a:r>
            <a:r>
              <a:rPr lang="en-US" sz="1900">
                <a:solidFill>
                  <a:srgbClr val="0033CC"/>
                </a:solidFill>
              </a:rPr>
              <a:t> along with </a:t>
            </a:r>
            <a:r>
              <a:rPr b="1" lang="en-US" sz="1900">
                <a:solidFill>
                  <a:srgbClr val="0033CC"/>
                </a:solidFill>
              </a:rPr>
              <a:t>questions </a:t>
            </a:r>
            <a:r>
              <a:rPr lang="en-US" sz="1900">
                <a:solidFill>
                  <a:srgbClr val="0033CC"/>
                </a:solidFill>
              </a:rPr>
              <a:t>on the plot with respect to the elements of the plot (such as intersection of the curves, area under the curve, median value and few other varieties of such relational queries) and provides answers to the questions posed.</a:t>
            </a:r>
            <a:endParaRPr sz="1900">
              <a:solidFill>
                <a:srgbClr val="0033CC"/>
              </a:solidFill>
            </a:endParaRPr>
          </a:p>
          <a:p>
            <a:pPr indent="0" lvl="0" marL="457200" rtl="0" algn="just">
              <a:lnSpc>
                <a:spcPct val="115000"/>
              </a:lnSpc>
              <a:spcBef>
                <a:spcPts val="500"/>
              </a:spcBef>
              <a:spcAft>
                <a:spcPts val="0"/>
              </a:spcAft>
              <a:buNone/>
            </a:pPr>
            <a:r>
              <a:t/>
            </a:r>
            <a:endParaRPr sz="1900">
              <a:solidFill>
                <a:srgbClr val="0033CC"/>
              </a:solidFill>
            </a:endParaRPr>
          </a:p>
          <a:p>
            <a:pPr indent="-381000" lvl="0" marL="457200" rtl="0" algn="just">
              <a:lnSpc>
                <a:spcPct val="115000"/>
              </a:lnSpc>
              <a:spcBef>
                <a:spcPts val="1200"/>
              </a:spcBef>
              <a:spcAft>
                <a:spcPts val="0"/>
              </a:spcAft>
              <a:buClr>
                <a:srgbClr val="0000FF"/>
              </a:buClr>
              <a:buSzPts val="2400"/>
              <a:buFont typeface="Noto Sans Symbols"/>
              <a:buChar char="▪"/>
            </a:pPr>
            <a:r>
              <a:rPr lang="en-US" sz="1900">
                <a:solidFill>
                  <a:srgbClr val="0033CC"/>
                </a:solidFill>
              </a:rPr>
              <a:t>The most important benefit is that visual question answering models on charts will help data analysts question and reason plots on a large scale, and automate the decision-making capabilities in several sectors such as the financial sector</a:t>
            </a:r>
            <a:endParaRPr/>
          </a:p>
        </p:txBody>
      </p:sp>
      <p:sp>
        <p:nvSpPr>
          <p:cNvPr id="91" name="Google Shape;91;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3"/>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368300" lvl="0" marL="457200" rtl="0" algn="just">
              <a:lnSpc>
                <a:spcPct val="150000"/>
              </a:lnSpc>
              <a:spcBef>
                <a:spcPts val="480"/>
              </a:spcBef>
              <a:spcAft>
                <a:spcPts val="0"/>
              </a:spcAft>
              <a:buClr>
                <a:srgbClr val="0000FF"/>
              </a:buClr>
              <a:buSzPts val="2200"/>
              <a:buChar char="▪"/>
            </a:pPr>
            <a:r>
              <a:rPr lang="en-US" sz="2200">
                <a:solidFill>
                  <a:srgbClr val="0000FF"/>
                </a:solidFill>
              </a:rPr>
              <a:t>Data for the model</a:t>
            </a:r>
            <a:endParaRPr sz="2200">
              <a:solidFill>
                <a:srgbClr val="0000FF"/>
              </a:solidFill>
            </a:endParaRPr>
          </a:p>
          <a:p>
            <a:pPr indent="-368300" lvl="0" marL="457200" rtl="0" algn="just">
              <a:lnSpc>
                <a:spcPct val="150000"/>
              </a:lnSpc>
              <a:spcBef>
                <a:spcPts val="0"/>
              </a:spcBef>
              <a:spcAft>
                <a:spcPts val="0"/>
              </a:spcAft>
              <a:buClr>
                <a:srgbClr val="0000FF"/>
              </a:buClr>
              <a:buSzPts val="2200"/>
              <a:buChar char="▪"/>
            </a:pPr>
            <a:r>
              <a:rPr lang="en-US" sz="2200">
                <a:solidFill>
                  <a:srgbClr val="0000FF"/>
                </a:solidFill>
              </a:rPr>
              <a:t>Type of charts we will be addressing </a:t>
            </a:r>
            <a:endParaRPr sz="2200">
              <a:solidFill>
                <a:srgbClr val="0000FF"/>
              </a:solidFill>
            </a:endParaRPr>
          </a:p>
          <a:p>
            <a:pPr indent="-368300" lvl="1" marL="914400" rtl="0" algn="just">
              <a:lnSpc>
                <a:spcPct val="150000"/>
              </a:lnSpc>
              <a:spcBef>
                <a:spcPts val="0"/>
              </a:spcBef>
              <a:spcAft>
                <a:spcPts val="0"/>
              </a:spcAft>
              <a:buClr>
                <a:srgbClr val="0000FF"/>
              </a:buClr>
              <a:buSzPts val="2200"/>
              <a:buChar char="○"/>
            </a:pPr>
            <a:r>
              <a:rPr lang="en-US" sz="2200">
                <a:solidFill>
                  <a:srgbClr val="0000FF"/>
                </a:solidFill>
              </a:rPr>
              <a:t>Bar Charts, Pie Charts and Line Charts</a:t>
            </a:r>
            <a:endParaRPr sz="2200">
              <a:solidFill>
                <a:srgbClr val="0000FF"/>
              </a:solidFill>
            </a:endParaRPr>
          </a:p>
          <a:p>
            <a:pPr indent="-368300" lvl="0" marL="457200" rtl="0" algn="just">
              <a:lnSpc>
                <a:spcPct val="150000"/>
              </a:lnSpc>
              <a:spcBef>
                <a:spcPts val="0"/>
              </a:spcBef>
              <a:spcAft>
                <a:spcPts val="0"/>
              </a:spcAft>
              <a:buClr>
                <a:srgbClr val="0000FF"/>
              </a:buClr>
              <a:buSzPts val="2200"/>
              <a:buChar char="▪"/>
            </a:pPr>
            <a:r>
              <a:rPr lang="en-US" sz="2200">
                <a:solidFill>
                  <a:srgbClr val="0000FF"/>
                </a:solidFill>
              </a:rPr>
              <a:t>Real-Time Data for testing sources</a:t>
            </a:r>
            <a:endParaRPr sz="2200">
              <a:solidFill>
                <a:srgbClr val="0000FF"/>
              </a:solidFill>
            </a:endParaRPr>
          </a:p>
          <a:p>
            <a:pPr indent="-368300" lvl="0" marL="457200" rtl="0" algn="just">
              <a:lnSpc>
                <a:spcPct val="150000"/>
              </a:lnSpc>
              <a:spcBef>
                <a:spcPts val="0"/>
              </a:spcBef>
              <a:spcAft>
                <a:spcPts val="0"/>
              </a:spcAft>
              <a:buClr>
                <a:srgbClr val="0000FF"/>
              </a:buClr>
              <a:buSzPts val="2200"/>
              <a:buChar char="▪"/>
            </a:pPr>
            <a:r>
              <a:rPr b="1" lang="en-US" sz="2200">
                <a:solidFill>
                  <a:srgbClr val="0000FF"/>
                </a:solidFill>
              </a:rPr>
              <a:t>Open ended questions</a:t>
            </a:r>
            <a:r>
              <a:rPr lang="en-US" sz="2200">
                <a:solidFill>
                  <a:srgbClr val="0000FF"/>
                </a:solidFill>
              </a:rPr>
              <a:t> or yes/no questions</a:t>
            </a:r>
            <a:endParaRPr sz="2200">
              <a:solidFill>
                <a:srgbClr val="0000FF"/>
              </a:solidFill>
            </a:endParaRPr>
          </a:p>
          <a:p>
            <a:pPr indent="-368300" lvl="0" marL="457200" rtl="0" algn="just">
              <a:lnSpc>
                <a:spcPct val="150000"/>
              </a:lnSpc>
              <a:spcBef>
                <a:spcPts val="0"/>
              </a:spcBef>
              <a:spcAft>
                <a:spcPts val="0"/>
              </a:spcAft>
              <a:buClr>
                <a:srgbClr val="0000FF"/>
              </a:buClr>
              <a:buSzPts val="2200"/>
              <a:buChar char="▪"/>
            </a:pPr>
            <a:r>
              <a:rPr lang="en-US" sz="2200">
                <a:solidFill>
                  <a:srgbClr val="0000FF"/>
                </a:solidFill>
              </a:rPr>
              <a:t>Domain of the project</a:t>
            </a:r>
            <a:endParaRPr sz="2200">
              <a:solidFill>
                <a:srgbClr val="0000FF"/>
              </a:solidFill>
            </a:endParaRPr>
          </a:p>
          <a:p>
            <a:pPr indent="-368300" lvl="1" marL="914400" rtl="0" algn="just">
              <a:lnSpc>
                <a:spcPct val="150000"/>
              </a:lnSpc>
              <a:spcBef>
                <a:spcPts val="0"/>
              </a:spcBef>
              <a:spcAft>
                <a:spcPts val="0"/>
              </a:spcAft>
              <a:buClr>
                <a:srgbClr val="0000FF"/>
              </a:buClr>
              <a:buSzPts val="2200"/>
              <a:buChar char="○"/>
            </a:pPr>
            <a:r>
              <a:rPr lang="en-US" sz="2200">
                <a:solidFill>
                  <a:srgbClr val="0000FF"/>
                </a:solidFill>
              </a:rPr>
              <a:t>Financial Domain, Educational Domain</a:t>
            </a:r>
            <a:endParaRPr sz="2200">
              <a:solidFill>
                <a:srgbClr val="0000FF"/>
              </a:solidFill>
            </a:endParaRPr>
          </a:p>
          <a:p>
            <a:pPr indent="-368300" lvl="1" marL="914400" rtl="0" algn="just">
              <a:lnSpc>
                <a:spcPct val="150000"/>
              </a:lnSpc>
              <a:spcBef>
                <a:spcPts val="0"/>
              </a:spcBef>
              <a:spcAft>
                <a:spcPts val="0"/>
              </a:spcAft>
              <a:buClr>
                <a:srgbClr val="0000FF"/>
              </a:buClr>
              <a:buSzPts val="2200"/>
              <a:buChar char="○"/>
            </a:pPr>
            <a:r>
              <a:rPr lang="en-US" sz="2200">
                <a:solidFill>
                  <a:srgbClr val="0000FF"/>
                </a:solidFill>
              </a:rPr>
              <a:t>Domain is unrestricted and depends on the type of charts selected</a:t>
            </a:r>
            <a:endParaRPr sz="2800">
              <a:solidFill>
                <a:srgbClr val="0000FF"/>
              </a:solidFill>
              <a:latin typeface="Trebuchet MS"/>
              <a:ea typeface="Trebuchet MS"/>
              <a:cs typeface="Trebuchet MS"/>
              <a:sym typeface="Trebuchet MS"/>
            </a:endParaRPr>
          </a:p>
        </p:txBody>
      </p:sp>
      <p:sp>
        <p:nvSpPr>
          <p:cNvPr id="99" name="Google Shape;99;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06" name="Google Shape;106;p4"/>
          <p:cNvSpPr txBox="1"/>
          <p:nvPr/>
        </p:nvSpPr>
        <p:spPr>
          <a:xfrm>
            <a:off x="1171575" y="2128850"/>
            <a:ext cx="9648600" cy="4329000"/>
          </a:xfrm>
          <a:prstGeom prst="rect">
            <a:avLst/>
          </a:prstGeom>
          <a:noFill/>
          <a:ln>
            <a:noFill/>
          </a:ln>
        </p:spPr>
        <p:txBody>
          <a:bodyPr anchorCtr="0" anchor="ctr" bIns="45700" lIns="91425" spcFirstLastPara="1" rIns="91425" wrap="square" tIns="45700">
            <a:noAutofit/>
          </a:bodyPr>
          <a:lstStyle/>
          <a:p>
            <a:pPr indent="0" lvl="0" marL="457200" rtl="0" algn="l">
              <a:lnSpc>
                <a:spcPct val="150000"/>
              </a:lnSpc>
              <a:spcBef>
                <a:spcPts val="1300"/>
              </a:spcBef>
              <a:spcAft>
                <a:spcPts val="0"/>
              </a:spcAft>
              <a:buSzPts val="1100"/>
              <a:buNone/>
            </a:pPr>
            <a:r>
              <a:rPr b="1" lang="en-US" sz="1900">
                <a:solidFill>
                  <a:srgbClr val="0033CC"/>
                </a:solidFill>
                <a:latin typeface="Cambria"/>
                <a:ea typeface="Cambria"/>
                <a:cs typeface="Cambria"/>
                <a:sym typeface="Cambria"/>
              </a:rPr>
              <a:t>Object Detection in Images:</a:t>
            </a:r>
            <a:endParaRPr b="1"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Clr>
                <a:schemeClr val="dk1"/>
              </a:buClr>
              <a:buSzPts val="1100"/>
              <a:buFont typeface="Arial"/>
              <a:buNone/>
            </a:pPr>
            <a:r>
              <a:rPr lang="en-US" sz="1900">
                <a:solidFill>
                  <a:srgbClr val="0033CC"/>
                </a:solidFill>
                <a:latin typeface="Cambria"/>
                <a:ea typeface="Cambria"/>
                <a:cs typeface="Cambria"/>
                <a:sym typeface="Cambria"/>
              </a:rPr>
              <a:t>The difficulty with statistical plots is that even though they are images, they contain both structured and unstructured data. In the case of natural images, there are just visual elements to handle. However, that is not the case with statistical plots, since they contain both </a:t>
            </a:r>
            <a:r>
              <a:rPr b="1" lang="en-US" sz="1900">
                <a:solidFill>
                  <a:srgbClr val="0033CC"/>
                </a:solidFill>
                <a:latin typeface="Cambria"/>
                <a:ea typeface="Cambria"/>
                <a:cs typeface="Cambria"/>
                <a:sym typeface="Cambria"/>
              </a:rPr>
              <a:t>visual elements</a:t>
            </a:r>
            <a:r>
              <a:rPr lang="en-US" sz="1900">
                <a:solidFill>
                  <a:srgbClr val="0033CC"/>
                </a:solidFill>
                <a:latin typeface="Cambria"/>
                <a:ea typeface="Cambria"/>
                <a:cs typeface="Cambria"/>
                <a:sym typeface="Cambria"/>
              </a:rPr>
              <a:t> in the form of bars/sectors and</a:t>
            </a:r>
            <a:r>
              <a:rPr b="1" lang="en-US" sz="1900">
                <a:solidFill>
                  <a:srgbClr val="0033CC"/>
                </a:solidFill>
                <a:latin typeface="Cambria"/>
                <a:ea typeface="Cambria"/>
                <a:cs typeface="Cambria"/>
                <a:sym typeface="Cambria"/>
              </a:rPr>
              <a:t> textual elements </a:t>
            </a:r>
            <a:r>
              <a:rPr lang="en-US" sz="1900">
                <a:solidFill>
                  <a:srgbClr val="0033CC"/>
                </a:solidFill>
                <a:latin typeface="Cambria"/>
                <a:ea typeface="Cambria"/>
                <a:cs typeface="Cambria"/>
                <a:sym typeface="Cambria"/>
              </a:rPr>
              <a:t>in the form of axis labels and ticks. To add to this, the size of objects that are there in natural images are constrained to small, medium and large in general. In the case of statistical plots, the aspect ratio is much more varied. For example, in the case of bar plots, there could be bars that are extremely small, and bars that are extremely large on the same plot. </a:t>
            </a:r>
            <a:endParaRPr sz="1900">
              <a:solidFill>
                <a:srgbClr val="0033CC"/>
              </a:solidFill>
              <a:latin typeface="Cambria"/>
              <a:ea typeface="Cambria"/>
              <a:cs typeface="Cambria"/>
              <a:sym typeface="Cambria"/>
            </a:endParaRPr>
          </a:p>
          <a:p>
            <a:pPr indent="0" lvl="0" marL="457200" rtl="0" algn="l">
              <a:lnSpc>
                <a:spcPct val="150000"/>
              </a:lnSpc>
              <a:spcBef>
                <a:spcPts val="1300"/>
              </a:spcBef>
              <a:spcAft>
                <a:spcPts val="13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df88f1e5a_1_4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gcdf88f1e5a_1_4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13" name="Google Shape;113;gcdf88f1e5a_1_43"/>
          <p:cNvSpPr txBox="1"/>
          <p:nvPr/>
        </p:nvSpPr>
        <p:spPr>
          <a:xfrm>
            <a:off x="600075" y="2157425"/>
            <a:ext cx="10515600" cy="4700700"/>
          </a:xfrm>
          <a:prstGeom prst="rect">
            <a:avLst/>
          </a:prstGeom>
          <a:noFill/>
          <a:ln>
            <a:noFill/>
          </a:ln>
        </p:spPr>
        <p:txBody>
          <a:bodyPr anchorCtr="0" anchor="ctr" bIns="45700" lIns="91425" spcFirstLastPara="1" rIns="91425" wrap="square" tIns="45700">
            <a:noAutofit/>
          </a:bodyPr>
          <a:lstStyle/>
          <a:p>
            <a:pPr indent="0" lvl="0" marL="457200" rtl="0" algn="l">
              <a:lnSpc>
                <a:spcPct val="150000"/>
              </a:lnSpc>
              <a:spcBef>
                <a:spcPts val="1300"/>
              </a:spcBef>
              <a:spcAft>
                <a:spcPts val="0"/>
              </a:spcAft>
              <a:buSzPts val="1100"/>
              <a:buNone/>
            </a:pPr>
            <a:r>
              <a:rPr lang="en-US" sz="1900">
                <a:solidFill>
                  <a:srgbClr val="0033CC"/>
                </a:solidFill>
                <a:latin typeface="Cambria"/>
                <a:ea typeface="Cambria"/>
                <a:cs typeface="Cambria"/>
                <a:sym typeface="Cambria"/>
              </a:rPr>
              <a:t>The measure of the accuracy of prediction in the case of images is normally IOU ( intersection over union ). The success criteria for a correct prediction in the case of natural images is normally 50 per cent. The same rate is insufficient for statistical plots. This is because we want the prediction for a bar value (in the case of bar plots) to correspond to the actual value as seen on the graph, as close as possible. Therefore the adequacy criteria for a successful prediction is much higher. </a:t>
            </a:r>
            <a:endParaRPr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SzPts val="1100"/>
              <a:buNone/>
            </a:pPr>
            <a:r>
              <a:rPr lang="en-US" sz="1900">
                <a:solidFill>
                  <a:srgbClr val="0033CC"/>
                </a:solidFill>
                <a:latin typeface="Cambria"/>
                <a:ea typeface="Cambria"/>
                <a:cs typeface="Cambria"/>
                <a:sym typeface="Cambria"/>
              </a:rPr>
              <a:t>The above-mentioned factors highlight the differences in natural images and statistical plots. Therefore, state-of-the-art object detection models do not suffice for this application. </a:t>
            </a:r>
            <a:endParaRPr sz="1900">
              <a:solidFill>
                <a:schemeClr val="dk1"/>
              </a:solidFill>
              <a:latin typeface="Cambria"/>
              <a:ea typeface="Cambria"/>
              <a:cs typeface="Cambria"/>
              <a:sym typeface="Cambria"/>
            </a:endParaRPr>
          </a:p>
          <a:p>
            <a:pPr indent="0" lvl="0" marL="457200" rtl="0" algn="l">
              <a:lnSpc>
                <a:spcPct val="150000"/>
              </a:lnSpc>
              <a:spcBef>
                <a:spcPts val="1300"/>
              </a:spcBef>
              <a:spcAft>
                <a:spcPts val="13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df88f1e5a_1_4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gcdf88f1e5a_1_4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20" name="Google Shape;120;gcdf88f1e5a_1_49"/>
          <p:cNvSpPr txBox="1"/>
          <p:nvPr/>
        </p:nvSpPr>
        <p:spPr>
          <a:xfrm>
            <a:off x="514350" y="2900375"/>
            <a:ext cx="10515600" cy="3471900"/>
          </a:xfrm>
          <a:prstGeom prst="rect">
            <a:avLst/>
          </a:prstGeom>
          <a:noFill/>
          <a:ln>
            <a:noFill/>
          </a:ln>
        </p:spPr>
        <p:txBody>
          <a:bodyPr anchorCtr="0" anchor="ctr" bIns="45700" lIns="91425" spcFirstLastPara="1" rIns="91425" wrap="square" tIns="45700">
            <a:noAutofit/>
          </a:bodyPr>
          <a:lstStyle/>
          <a:p>
            <a:pPr indent="0" lvl="0" marL="457200" rtl="0" algn="l">
              <a:lnSpc>
                <a:spcPct val="150000"/>
              </a:lnSpc>
              <a:spcBef>
                <a:spcPts val="1300"/>
              </a:spcBef>
              <a:spcAft>
                <a:spcPts val="0"/>
              </a:spcAft>
              <a:buSzPts val="1100"/>
              <a:buNone/>
            </a:pPr>
            <a:r>
              <a:rPr b="1" lang="en-US" sz="1900">
                <a:solidFill>
                  <a:srgbClr val="0033CC"/>
                </a:solidFill>
                <a:latin typeface="Cambria"/>
                <a:ea typeface="Cambria"/>
                <a:cs typeface="Cambria"/>
                <a:sym typeface="Cambria"/>
              </a:rPr>
              <a:t>Existing Deep Learning Models and our </a:t>
            </a:r>
            <a:r>
              <a:rPr b="1" lang="en-US" sz="1900">
                <a:solidFill>
                  <a:srgbClr val="0033CC"/>
                </a:solidFill>
                <a:latin typeface="Cambria"/>
                <a:ea typeface="Cambria"/>
                <a:cs typeface="Cambria"/>
                <a:sym typeface="Cambria"/>
              </a:rPr>
              <a:t>current</a:t>
            </a:r>
            <a:r>
              <a:rPr b="1" lang="en-US" sz="1900">
                <a:solidFill>
                  <a:srgbClr val="0033CC"/>
                </a:solidFill>
                <a:latin typeface="Cambria"/>
                <a:ea typeface="Cambria"/>
                <a:cs typeface="Cambria"/>
                <a:sym typeface="Cambria"/>
              </a:rPr>
              <a:t> idea:</a:t>
            </a:r>
            <a:endParaRPr b="1"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SzPts val="1100"/>
              <a:buNone/>
            </a:pPr>
            <a:r>
              <a:rPr lang="en-US" sz="1900">
                <a:solidFill>
                  <a:srgbClr val="0033CC"/>
                </a:solidFill>
                <a:latin typeface="Cambria"/>
                <a:ea typeface="Cambria"/>
                <a:cs typeface="Cambria"/>
                <a:sym typeface="Cambria"/>
              </a:rPr>
              <a:t>The baseline models as used by multiple papers is the RN model (Relation Networks). Papers have been published </a:t>
            </a:r>
            <a:r>
              <a:rPr lang="en-US" sz="1900">
                <a:solidFill>
                  <a:srgbClr val="0033CC"/>
                </a:solidFill>
                <a:latin typeface="Cambria"/>
                <a:ea typeface="Cambria"/>
                <a:cs typeface="Cambria"/>
                <a:sym typeface="Cambria"/>
              </a:rPr>
              <a:t>that propose CNN + LSTM pipeline models to tackle this problem. Additionally, one recent paper mentioned the use of OCR and semi-structured information extraction to tabulate data obtained from the plots. </a:t>
            </a:r>
            <a:endParaRPr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SzPts val="1100"/>
              <a:buNone/>
            </a:pPr>
            <a:r>
              <a:rPr lang="en-US" sz="1900">
                <a:solidFill>
                  <a:srgbClr val="0033CC"/>
                </a:solidFill>
                <a:latin typeface="Cambria"/>
                <a:ea typeface="Cambria"/>
                <a:cs typeface="Cambria"/>
                <a:sym typeface="Cambria"/>
              </a:rPr>
              <a:t>We intend to combine these approaches, to obtain a better overall accuracy across a variety of plot types.  Additionally, we would want to explore on other variants of memory cells than the ones experimented with , that can better capture information. </a:t>
            </a:r>
            <a:endParaRPr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SzPts val="1100"/>
              <a:buNone/>
            </a:pPr>
            <a:r>
              <a:rPr lang="en-US" sz="1900">
                <a:solidFill>
                  <a:srgbClr val="0033CC"/>
                </a:solidFill>
                <a:latin typeface="Cambria"/>
                <a:ea typeface="Cambria"/>
                <a:cs typeface="Cambria"/>
                <a:sym typeface="Cambria"/>
              </a:rPr>
              <a:t>A potential case would be to investigate the non usage of gated recurrent units over LSTM cells and non usage of R-CNNs over the traditional CNNs. </a:t>
            </a:r>
            <a:endParaRPr sz="1900">
              <a:solidFill>
                <a:srgbClr val="0033CC"/>
              </a:solidFill>
              <a:latin typeface="Cambria"/>
              <a:ea typeface="Cambria"/>
              <a:cs typeface="Cambria"/>
              <a:sym typeface="Cambria"/>
            </a:endParaRPr>
          </a:p>
          <a:p>
            <a:pPr indent="0" lvl="0" marL="457200" rtl="0" algn="l">
              <a:lnSpc>
                <a:spcPct val="150000"/>
              </a:lnSpc>
              <a:spcBef>
                <a:spcPts val="1300"/>
              </a:spcBef>
              <a:spcAft>
                <a:spcPts val="0"/>
              </a:spcAft>
              <a:buSzPts val="1100"/>
              <a:buNone/>
            </a:pPr>
            <a:r>
              <a:t/>
            </a:r>
            <a:endParaRPr sz="1900">
              <a:solidFill>
                <a:schemeClr val="dk1"/>
              </a:solidFill>
              <a:latin typeface="Cambria"/>
              <a:ea typeface="Cambria"/>
              <a:cs typeface="Cambria"/>
              <a:sym typeface="Cambria"/>
            </a:endParaRPr>
          </a:p>
          <a:p>
            <a:pPr indent="0" lvl="0" marL="457200" rtl="0" algn="l">
              <a:lnSpc>
                <a:spcPct val="150000"/>
              </a:lnSpc>
              <a:spcBef>
                <a:spcPts val="1300"/>
              </a:spcBef>
              <a:spcAft>
                <a:spcPts val="130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27" name="Google Shape;127;p5"/>
          <p:cNvSpPr txBox="1"/>
          <p:nvPr/>
        </p:nvSpPr>
        <p:spPr>
          <a:xfrm>
            <a:off x="1128725" y="1791525"/>
            <a:ext cx="10272600" cy="47244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000">
                <a:solidFill>
                  <a:srgbClr val="0033CC"/>
                </a:solidFill>
                <a:latin typeface="Cambria"/>
                <a:ea typeface="Cambria"/>
                <a:cs typeface="Cambria"/>
                <a:sym typeface="Cambria"/>
              </a:rPr>
              <a:t>The </a:t>
            </a:r>
            <a:r>
              <a:rPr lang="en-US" sz="2000">
                <a:solidFill>
                  <a:srgbClr val="0033CC"/>
                </a:solidFill>
                <a:latin typeface="Cambria"/>
                <a:ea typeface="Cambria"/>
                <a:cs typeface="Cambria"/>
                <a:sym typeface="Cambria"/>
              </a:rPr>
              <a:t>design</a:t>
            </a:r>
            <a:r>
              <a:rPr lang="en-US" sz="2000">
                <a:solidFill>
                  <a:srgbClr val="0033CC"/>
                </a:solidFill>
                <a:latin typeface="Cambria"/>
                <a:ea typeface="Cambria"/>
                <a:cs typeface="Cambria"/>
                <a:sym typeface="Cambria"/>
              </a:rPr>
              <a:t> approach chosen is constrained by the existing OCR and VED(visual edge detection) module  implementations which are serving as shelf components and their usage can be attributed to component based software engineering/</a:t>
            </a:r>
            <a:r>
              <a:rPr lang="en-US" sz="2000">
                <a:solidFill>
                  <a:srgbClr val="0033CC"/>
                </a:solidFill>
                <a:latin typeface="Cambria"/>
                <a:ea typeface="Cambria"/>
                <a:cs typeface="Cambria"/>
                <a:sym typeface="Cambria"/>
              </a:rPr>
              <a:t>implementation</a:t>
            </a:r>
            <a:r>
              <a:rPr lang="en-US" sz="2000">
                <a:solidFill>
                  <a:srgbClr val="0033CC"/>
                </a:solidFill>
                <a:latin typeface="Cambria"/>
                <a:ea typeface="Cambria"/>
                <a:cs typeface="Cambria"/>
                <a:sym typeface="Cambria"/>
              </a:rPr>
              <a:t>. Additionally, it makes use of annotated graph plots with question-answer pairs for a variety of plots.  </a:t>
            </a:r>
            <a:endParaRPr sz="2000">
              <a:solidFill>
                <a:srgbClr val="0033CC"/>
              </a:solidFill>
              <a:latin typeface="Cambria"/>
              <a:ea typeface="Cambria"/>
              <a:cs typeface="Cambria"/>
              <a:sym typeface="Cambria"/>
            </a:endParaRPr>
          </a:p>
          <a:p>
            <a:pPr indent="0" lvl="0" marL="457200" marR="0" rtl="0" algn="just">
              <a:spcBef>
                <a:spcPts val="480"/>
              </a:spcBef>
              <a:spcAft>
                <a:spcPts val="0"/>
              </a:spcAft>
              <a:buNone/>
            </a:pPr>
            <a:r>
              <a:t/>
            </a:r>
            <a:endParaRPr sz="2000">
              <a:solidFill>
                <a:srgbClr val="0033CC"/>
              </a:solidFill>
              <a:latin typeface="Cambria"/>
              <a:ea typeface="Cambria"/>
              <a:cs typeface="Cambria"/>
              <a:sym typeface="Cambria"/>
            </a:endParaRPr>
          </a:p>
          <a:p>
            <a:pPr indent="0" lvl="0" marL="457200" marR="0" rtl="0" algn="just">
              <a:spcBef>
                <a:spcPts val="480"/>
              </a:spcBef>
              <a:spcAft>
                <a:spcPts val="0"/>
              </a:spcAft>
              <a:buNone/>
            </a:pPr>
            <a:r>
              <a:rPr lang="en-US" sz="2000">
                <a:solidFill>
                  <a:srgbClr val="0033CC"/>
                </a:solidFill>
                <a:latin typeface="Cambria"/>
                <a:ea typeface="Cambria"/>
                <a:cs typeface="Cambria"/>
                <a:sym typeface="Cambria"/>
              </a:rPr>
              <a:t>It is constrained by the </a:t>
            </a:r>
            <a:r>
              <a:rPr lang="en-US" sz="2000">
                <a:solidFill>
                  <a:srgbClr val="0033CC"/>
                </a:solidFill>
                <a:latin typeface="Cambria"/>
                <a:ea typeface="Cambria"/>
                <a:cs typeface="Cambria"/>
                <a:sym typeface="Cambria"/>
              </a:rPr>
              <a:t>tensorflow</a:t>
            </a:r>
            <a:r>
              <a:rPr lang="en-US" sz="2000">
                <a:solidFill>
                  <a:srgbClr val="0033CC"/>
                </a:solidFill>
                <a:latin typeface="Cambria"/>
                <a:ea typeface="Cambria"/>
                <a:cs typeface="Cambria"/>
                <a:sym typeface="Cambria"/>
              </a:rPr>
              <a:t> GPU’s for model training.</a:t>
            </a:r>
            <a:endParaRPr sz="2000">
              <a:solidFill>
                <a:srgbClr val="0033CC"/>
              </a:solidFill>
              <a:latin typeface="Cambria"/>
              <a:ea typeface="Cambria"/>
              <a:cs typeface="Cambria"/>
              <a:sym typeface="Cambria"/>
            </a:endParaRPr>
          </a:p>
          <a:p>
            <a:pPr indent="0" lvl="0" marL="457200" marR="0" rtl="0" algn="just">
              <a:spcBef>
                <a:spcPts val="48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cdf88f1df0_0_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gcdf88f1df0_0_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Limitations/ Constraints / Risks</a:t>
            </a:r>
            <a:endParaRPr>
              <a:solidFill>
                <a:schemeClr val="dk1"/>
              </a:solidFill>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34" name="Google Shape;134;gcdf88f1df0_0_4"/>
          <p:cNvSpPr txBox="1"/>
          <p:nvPr/>
        </p:nvSpPr>
        <p:spPr>
          <a:xfrm>
            <a:off x="1128725" y="1791525"/>
            <a:ext cx="102726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1900">
                <a:solidFill>
                  <a:srgbClr val="0033CC"/>
                </a:solidFill>
              </a:rPr>
              <a:t>Limitations:</a:t>
            </a:r>
            <a:endParaRPr sz="1900">
              <a:solidFill>
                <a:srgbClr val="0033CC"/>
              </a:solidFill>
            </a:endParaRPr>
          </a:p>
          <a:p>
            <a:pPr indent="-349250" lvl="0" marL="457200" rtl="0" algn="just">
              <a:lnSpc>
                <a:spcPct val="115000"/>
              </a:lnSpc>
              <a:spcBef>
                <a:spcPts val="1200"/>
              </a:spcBef>
              <a:spcAft>
                <a:spcPts val="0"/>
              </a:spcAft>
              <a:buClr>
                <a:srgbClr val="0033CC"/>
              </a:buClr>
              <a:buSzPts val="1900"/>
              <a:buChar char="●"/>
            </a:pPr>
            <a:r>
              <a:rPr lang="en-US" sz="1900">
                <a:solidFill>
                  <a:srgbClr val="0033CC"/>
                </a:solidFill>
              </a:rPr>
              <a:t>The system will not be able to answer questions on the smoothness or the roughness of the plots. It can only answer relational queries – queries with respect to the other elements of the plot. </a:t>
            </a:r>
            <a:endParaRPr sz="1900">
              <a:solidFill>
                <a:srgbClr val="0033CC"/>
              </a:solidFill>
            </a:endParaRPr>
          </a:p>
          <a:p>
            <a:pPr indent="0" lvl="0" marL="0" rtl="0" algn="just">
              <a:lnSpc>
                <a:spcPct val="115000"/>
              </a:lnSpc>
              <a:spcBef>
                <a:spcPts val="1200"/>
              </a:spcBef>
              <a:spcAft>
                <a:spcPts val="0"/>
              </a:spcAft>
              <a:buClr>
                <a:schemeClr val="dk1"/>
              </a:buClr>
              <a:buSzPts val="1100"/>
              <a:buFont typeface="Arial"/>
              <a:buNone/>
            </a:pPr>
            <a:r>
              <a:rPr lang="en-US" sz="1900">
                <a:solidFill>
                  <a:srgbClr val="0033CC"/>
                </a:solidFill>
              </a:rPr>
              <a:t>Constraints:	</a:t>
            </a:r>
            <a:endParaRPr sz="1900">
              <a:solidFill>
                <a:srgbClr val="0033CC"/>
              </a:solidFill>
            </a:endParaRPr>
          </a:p>
          <a:p>
            <a:pPr indent="-349250" lvl="0" marL="457200" rtl="0" algn="just">
              <a:lnSpc>
                <a:spcPct val="115000"/>
              </a:lnSpc>
              <a:spcBef>
                <a:spcPts val="300"/>
              </a:spcBef>
              <a:spcAft>
                <a:spcPts val="0"/>
              </a:spcAft>
              <a:buClr>
                <a:srgbClr val="0033CC"/>
              </a:buClr>
              <a:buSzPts val="1900"/>
              <a:buChar char="●"/>
            </a:pPr>
            <a:r>
              <a:rPr lang="en-US" sz="1900">
                <a:solidFill>
                  <a:srgbClr val="0033CC"/>
                </a:solidFill>
              </a:rPr>
              <a:t>The project focuses on model building and providing for accurate and reliable answers to the questions posed on the statistical charts. Hence, there is less focus on the security and interoperability considerations. However, our solution will consist of an interface to the model that facilitates image upload and questions on the image.</a:t>
            </a:r>
            <a:endParaRPr sz="1900">
              <a:solidFill>
                <a:srgbClr val="0033CC"/>
              </a:solidFill>
            </a:endParaRPr>
          </a:p>
          <a:p>
            <a:pPr indent="0" lvl="0" marL="0" rtl="0" algn="just">
              <a:spcBef>
                <a:spcPts val="480"/>
              </a:spcBef>
              <a:spcAft>
                <a:spcPts val="0"/>
              </a:spcAft>
              <a:buClr>
                <a:schemeClr val="dk1"/>
              </a:buClr>
              <a:buFont typeface="Arial"/>
              <a:buNone/>
            </a:pPr>
            <a:r>
              <a:rPr lang="en-US" sz="1900">
                <a:solidFill>
                  <a:srgbClr val="0033CC"/>
                </a:solidFill>
              </a:rPr>
              <a:t>Risks:</a:t>
            </a:r>
            <a:endParaRPr sz="1900">
              <a:solidFill>
                <a:srgbClr val="0033CC"/>
              </a:solidFill>
            </a:endParaRPr>
          </a:p>
          <a:p>
            <a:pPr indent="-349250" lvl="0" marL="457200" rtl="0" algn="just">
              <a:spcBef>
                <a:spcPts val="300"/>
              </a:spcBef>
              <a:spcAft>
                <a:spcPts val="0"/>
              </a:spcAft>
              <a:buClr>
                <a:srgbClr val="0033CC"/>
              </a:buClr>
              <a:buSzPts val="1900"/>
              <a:buChar char="●"/>
            </a:pPr>
            <a:r>
              <a:rPr lang="en-US" sz="1900">
                <a:solidFill>
                  <a:srgbClr val="0033CC"/>
                </a:solidFill>
              </a:rPr>
              <a:t>Operational risk in terms of management and support for the product is a possible risk case.</a:t>
            </a:r>
            <a:endParaRPr sz="1900">
              <a:solidFill>
                <a:srgbClr val="0033CC"/>
              </a:solidFill>
            </a:endParaRPr>
          </a:p>
          <a:p>
            <a:pPr indent="0" lvl="0" marL="0" marR="0" rtl="0" algn="just">
              <a:spcBef>
                <a:spcPts val="48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41" name="Google Shape;141;p6"/>
          <p:cNvSpPr txBox="1"/>
          <p:nvPr/>
        </p:nvSpPr>
        <p:spPr>
          <a:xfrm>
            <a:off x="842975" y="2786075"/>
            <a:ext cx="10172700" cy="3771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1900">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Encoder Decoder </a:t>
            </a:r>
            <a:r>
              <a:rPr lang="en-US" sz="1900">
                <a:solidFill>
                  <a:srgbClr val="0033CC"/>
                </a:solidFill>
                <a:latin typeface="Cambria"/>
                <a:ea typeface="Cambria"/>
                <a:cs typeface="Cambria"/>
                <a:sym typeface="Cambria"/>
              </a:rPr>
              <a:t>Architecture</a:t>
            </a:r>
            <a:r>
              <a:rPr lang="en-US" sz="1900">
                <a:solidFill>
                  <a:srgbClr val="0033CC"/>
                </a:solidFill>
                <a:latin typeface="Cambria"/>
                <a:ea typeface="Cambria"/>
                <a:cs typeface="Cambria"/>
                <a:sym typeface="Cambria"/>
              </a:rPr>
              <a:t>:</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CNN - To be used for obtaining an image </a:t>
            </a:r>
            <a:r>
              <a:rPr lang="en-US" sz="1900">
                <a:solidFill>
                  <a:srgbClr val="0033CC"/>
                </a:solidFill>
                <a:latin typeface="Cambria"/>
                <a:ea typeface="Cambria"/>
                <a:cs typeface="Cambria"/>
                <a:sym typeface="Cambria"/>
              </a:rPr>
              <a:t>representation</a:t>
            </a:r>
            <a:r>
              <a:rPr lang="en-US" sz="1900">
                <a:solidFill>
                  <a:srgbClr val="0033CC"/>
                </a:solidFill>
                <a:latin typeface="Cambria"/>
                <a:ea typeface="Cambria"/>
                <a:cs typeface="Cambria"/>
                <a:sym typeface="Cambria"/>
              </a:rPr>
              <a:t>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LSTM/ variants such as GRU’s - To be used for obtaining representation for the question</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OCR - VED - </a:t>
            </a:r>
            <a:r>
              <a:rPr lang="en-US" sz="1900">
                <a:solidFill>
                  <a:srgbClr val="0033CC"/>
                </a:solidFill>
                <a:latin typeface="Cambria"/>
                <a:ea typeface="Cambria"/>
                <a:cs typeface="Cambria"/>
                <a:sym typeface="Cambria"/>
              </a:rPr>
              <a:t>Information</a:t>
            </a:r>
            <a:r>
              <a:rPr lang="en-US" sz="1900">
                <a:solidFill>
                  <a:srgbClr val="0033CC"/>
                </a:solidFill>
                <a:latin typeface="Cambria"/>
                <a:ea typeface="Cambria"/>
                <a:cs typeface="Cambria"/>
                <a:sym typeface="Cambria"/>
              </a:rPr>
              <a:t> </a:t>
            </a:r>
            <a:r>
              <a:rPr lang="en-US" sz="1900">
                <a:solidFill>
                  <a:srgbClr val="0033CC"/>
                </a:solidFill>
                <a:latin typeface="Cambria"/>
                <a:ea typeface="Cambria"/>
                <a:cs typeface="Cambria"/>
                <a:sym typeface="Cambria"/>
              </a:rPr>
              <a:t>Extraction Module</a:t>
            </a:r>
            <a:r>
              <a:rPr lang="en-US" sz="1900">
                <a:solidFill>
                  <a:srgbClr val="0033CC"/>
                </a:solidFill>
                <a:latin typeface="Cambria"/>
                <a:ea typeface="Cambria"/>
                <a:cs typeface="Cambria"/>
                <a:sym typeface="Cambria"/>
              </a:rPr>
              <a:t> - </a:t>
            </a:r>
            <a:r>
              <a:rPr lang="en-US" sz="1900">
                <a:solidFill>
                  <a:srgbClr val="0033CC"/>
                </a:solidFill>
                <a:latin typeface="Cambria"/>
                <a:ea typeface="Cambria"/>
                <a:cs typeface="Cambria"/>
                <a:sym typeface="Cambria"/>
              </a:rPr>
              <a:t>Additional module for extracting and tabulating data values.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Table creation based on the OCR and VED results so that the input queries can be treated as relational queries.</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Apart from this we would like to explore on R-CNN’s and other variants for better overall accuracy for the various plots.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Ideally we would like to develop one model that works for all chosen plots under our workframe. However, we are open for further exploration in terms of fine tuning our model.  </a:t>
            </a:r>
            <a:endParaRPr sz="1900">
              <a:solidFill>
                <a:srgbClr val="0033CC"/>
              </a:solidFill>
              <a:latin typeface="Cambria"/>
              <a:ea typeface="Cambria"/>
              <a:cs typeface="Cambria"/>
              <a:sym typeface="Cambria"/>
            </a:endParaRPr>
          </a:p>
          <a:p>
            <a:pPr indent="-220980" lvl="0" marL="342900" marR="0" rtl="0" algn="l">
              <a:spcBef>
                <a:spcPts val="480"/>
              </a:spcBef>
              <a:spcAft>
                <a:spcPts val="0"/>
              </a:spcAft>
              <a:buClr>
                <a:srgbClr val="FF0000"/>
              </a:buClr>
              <a:buSzPts val="1920"/>
              <a:buFont typeface="Arial"/>
              <a:buNone/>
            </a:pPr>
            <a:r>
              <a:rPr lang="en-US" sz="1900">
                <a:solidFill>
                  <a:srgbClr val="0033CC"/>
                </a:solidFill>
                <a:latin typeface="Cambria"/>
                <a:ea typeface="Cambria"/>
                <a:cs typeface="Cambria"/>
                <a:sym typeface="Cambria"/>
              </a:rPr>
              <a:t> </a:t>
            </a:r>
            <a:r>
              <a:rPr lang="en-US" sz="1900">
                <a:solidFill>
                  <a:srgbClr val="0033CC"/>
                </a:solidFill>
                <a:latin typeface="Cambria"/>
                <a:ea typeface="Cambria"/>
                <a:cs typeface="Cambria"/>
                <a:sym typeface="Cambria"/>
              </a:rPr>
              <a:t> </a:t>
            </a:r>
            <a:endParaRPr sz="1900">
              <a:solidFill>
                <a:srgbClr val="0033CC"/>
              </a:solidFill>
              <a:latin typeface="Cambria"/>
              <a:ea typeface="Cambria"/>
              <a:cs typeface="Cambria"/>
              <a:sym typeface="Cambria"/>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