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a8c4f0a5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a8c4f0a5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a01d7d1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ba01d7d1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a8c4f0a5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a8c4f0a5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a8c4f0a5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a8c4f0a5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a8c4f0a5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a8c4f0a5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a8c4f0a5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a8c4f0a5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a8c4f0a5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a8c4f0a5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a8c4f0a5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a8c4f0a5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a8c4f0a5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a8c4f0a5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a8c4f0a5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a8c4f0a5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a8c4f0a5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a8c4f0a5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a8c4f0a5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a8c4f0a5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be50f6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be50f6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a8c4f0a5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a8c4f0a5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a8c4f0a5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a8c4f0a5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a8c4f0a5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a8c4f0a5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a8c4f0a5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a8c4f0a5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a8c4f0a5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a8c4f0a5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ba01d7d1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ba01d7d1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Education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rgbClr val="000000"/>
                </a:solidFill>
              </a:rPr>
              <a:t>Anh Huy Ha (C-AnhHH)</a:t>
            </a:r>
            <a:br>
              <a:rPr lang="en">
                <a:solidFill>
                  <a:srgbClr val="000000"/>
                </a:solidFill>
              </a:rPr>
            </a:br>
            <a:r>
              <a:rPr lang="en">
                <a:solidFill>
                  <a:srgbClr val="000000"/>
                </a:solidFill>
              </a:rPr>
              <a:t>Ho Minh (Minhh1)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61575" y="562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SSIS Local to SnowFlake</a:t>
            </a:r>
            <a:endParaRPr/>
          </a:p>
        </p:txBody>
      </p:sp>
      <p:pic>
        <p:nvPicPr>
          <p:cNvPr id="185" name="Google Shape;185;p22"/>
          <p:cNvPicPr preferRelativeResize="0"/>
          <p:nvPr/>
        </p:nvPicPr>
        <p:blipFill>
          <a:blip r:embed="rId3">
            <a:alphaModFix/>
          </a:blip>
          <a:stretch>
            <a:fillRect/>
          </a:stretch>
        </p:blipFill>
        <p:spPr>
          <a:xfrm>
            <a:off x="2083375" y="1403425"/>
            <a:ext cx="5062092" cy="30385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 API Snowflake</a:t>
            </a:r>
            <a:endParaRPr/>
          </a:p>
        </p:txBody>
      </p:sp>
      <p:pic>
        <p:nvPicPr>
          <p:cNvPr id="191" name="Google Shape;191;p23"/>
          <p:cNvPicPr preferRelativeResize="0"/>
          <p:nvPr/>
        </p:nvPicPr>
        <p:blipFill>
          <a:blip r:embed="rId3">
            <a:alphaModFix/>
          </a:blip>
          <a:stretch>
            <a:fillRect/>
          </a:stretch>
        </p:blipFill>
        <p:spPr>
          <a:xfrm>
            <a:off x="1377450" y="1589500"/>
            <a:ext cx="6591375" cy="2806099"/>
          </a:xfrm>
          <a:prstGeom prst="rect">
            <a:avLst/>
          </a:prstGeom>
          <a:noFill/>
          <a:ln>
            <a:noFill/>
          </a:ln>
        </p:spPr>
      </p:pic>
      <p:pic>
        <p:nvPicPr>
          <p:cNvPr id="192" name="Google Shape;192;p23"/>
          <p:cNvPicPr preferRelativeResize="0"/>
          <p:nvPr/>
        </p:nvPicPr>
        <p:blipFill>
          <a:blip r:embed="rId4">
            <a:alphaModFix/>
          </a:blip>
          <a:stretch>
            <a:fillRect/>
          </a:stretch>
        </p:blipFill>
        <p:spPr>
          <a:xfrm>
            <a:off x="2372750" y="1397025"/>
            <a:ext cx="4047825" cy="3310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ppt_w</p:attrName>
                                        </p:attrNameLst>
                                      </p:cBhvr>
                                      <p:tavLst>
                                        <p:tav fmla="" tm="0">
                                          <p:val>
                                            <p:strVal val="0"/>
                                          </p:val>
                                        </p:tav>
                                        <p:tav fmla="" tm="100000">
                                          <p:val>
                                            <p:strVal val="#ppt_w"/>
                                          </p:val>
                                        </p:tav>
                                      </p:tavLst>
                                    </p:anim>
                                    <p:anim calcmode="lin" valueType="num">
                                      <p:cBhvr additive="base">
                                        <p:cTn dur="1000"/>
                                        <p:tgtEl>
                                          <p:spTgt spid="19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917575" y="5502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SSIS Event Handler</a:t>
            </a:r>
            <a:endParaRPr/>
          </a:p>
        </p:txBody>
      </p:sp>
      <p:pic>
        <p:nvPicPr>
          <p:cNvPr id="198" name="Google Shape;198;p24"/>
          <p:cNvPicPr preferRelativeResize="0"/>
          <p:nvPr/>
        </p:nvPicPr>
        <p:blipFill>
          <a:blip r:embed="rId3">
            <a:alphaModFix/>
          </a:blip>
          <a:stretch>
            <a:fillRect/>
          </a:stretch>
        </p:blipFill>
        <p:spPr>
          <a:xfrm>
            <a:off x="466375" y="1346500"/>
            <a:ext cx="4457373" cy="3038499"/>
          </a:xfrm>
          <a:prstGeom prst="rect">
            <a:avLst/>
          </a:prstGeom>
          <a:noFill/>
          <a:ln>
            <a:noFill/>
          </a:ln>
        </p:spPr>
      </p:pic>
      <p:pic>
        <p:nvPicPr>
          <p:cNvPr id="199" name="Google Shape;199;p24"/>
          <p:cNvPicPr preferRelativeResize="0"/>
          <p:nvPr/>
        </p:nvPicPr>
        <p:blipFill>
          <a:blip r:embed="rId4">
            <a:alphaModFix/>
          </a:blip>
          <a:stretch>
            <a:fillRect/>
          </a:stretch>
        </p:blipFill>
        <p:spPr>
          <a:xfrm>
            <a:off x="4978223" y="1918750"/>
            <a:ext cx="3831126" cy="2011487"/>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SSIS Error Logs and Email</a:t>
            </a:r>
            <a:endParaRPr/>
          </a:p>
        </p:txBody>
      </p:sp>
      <p:pic>
        <p:nvPicPr>
          <p:cNvPr id="205" name="Google Shape;205;p25"/>
          <p:cNvPicPr preferRelativeResize="0"/>
          <p:nvPr/>
        </p:nvPicPr>
        <p:blipFill>
          <a:blip r:embed="rId3">
            <a:alphaModFix/>
          </a:blip>
          <a:stretch>
            <a:fillRect/>
          </a:stretch>
        </p:blipFill>
        <p:spPr>
          <a:xfrm>
            <a:off x="1672175" y="1629850"/>
            <a:ext cx="5637375" cy="1319375"/>
          </a:xfrm>
          <a:prstGeom prst="rect">
            <a:avLst/>
          </a:prstGeom>
          <a:noFill/>
          <a:ln>
            <a:noFill/>
          </a:ln>
        </p:spPr>
      </p:pic>
      <p:pic>
        <p:nvPicPr>
          <p:cNvPr id="206" name="Google Shape;206;p25"/>
          <p:cNvPicPr preferRelativeResize="0"/>
          <p:nvPr/>
        </p:nvPicPr>
        <p:blipFill>
          <a:blip r:embed="rId4">
            <a:alphaModFix/>
          </a:blip>
          <a:stretch>
            <a:fillRect/>
          </a:stretch>
        </p:blipFill>
        <p:spPr>
          <a:xfrm>
            <a:off x="702013" y="3160850"/>
            <a:ext cx="7577698" cy="12578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MSSQL Index</a:t>
            </a:r>
            <a:endParaRPr/>
          </a:p>
        </p:txBody>
      </p:sp>
      <p:pic>
        <p:nvPicPr>
          <p:cNvPr id="212" name="Google Shape;212;p26"/>
          <p:cNvPicPr preferRelativeResize="0"/>
          <p:nvPr/>
        </p:nvPicPr>
        <p:blipFill>
          <a:blip r:embed="rId3">
            <a:alphaModFix/>
          </a:blip>
          <a:stretch>
            <a:fillRect/>
          </a:stretch>
        </p:blipFill>
        <p:spPr>
          <a:xfrm>
            <a:off x="589825" y="1942688"/>
            <a:ext cx="3608200" cy="1258125"/>
          </a:xfrm>
          <a:prstGeom prst="rect">
            <a:avLst/>
          </a:prstGeom>
          <a:noFill/>
          <a:ln>
            <a:noFill/>
          </a:ln>
        </p:spPr>
      </p:pic>
      <p:pic>
        <p:nvPicPr>
          <p:cNvPr id="213" name="Google Shape;213;p26"/>
          <p:cNvPicPr preferRelativeResize="0"/>
          <p:nvPr/>
        </p:nvPicPr>
        <p:blipFill>
          <a:blip r:embed="rId4">
            <a:alphaModFix/>
          </a:blip>
          <a:stretch>
            <a:fillRect/>
          </a:stretch>
        </p:blipFill>
        <p:spPr>
          <a:xfrm>
            <a:off x="4456300" y="1800200"/>
            <a:ext cx="3608200" cy="2141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MSSQL Deploy Package on SSIS Catalog</a:t>
            </a:r>
            <a:endParaRPr/>
          </a:p>
        </p:txBody>
      </p:sp>
      <p:pic>
        <p:nvPicPr>
          <p:cNvPr id="219" name="Google Shape;219;p27"/>
          <p:cNvPicPr preferRelativeResize="0"/>
          <p:nvPr/>
        </p:nvPicPr>
        <p:blipFill>
          <a:blip r:embed="rId3">
            <a:alphaModFix/>
          </a:blip>
          <a:stretch>
            <a:fillRect/>
          </a:stretch>
        </p:blipFill>
        <p:spPr>
          <a:xfrm>
            <a:off x="607550" y="1974913"/>
            <a:ext cx="3682226" cy="1518225"/>
          </a:xfrm>
          <a:prstGeom prst="rect">
            <a:avLst/>
          </a:prstGeom>
          <a:noFill/>
          <a:ln>
            <a:noFill/>
          </a:ln>
        </p:spPr>
      </p:pic>
      <p:pic>
        <p:nvPicPr>
          <p:cNvPr id="220" name="Google Shape;220;p27"/>
          <p:cNvPicPr preferRelativeResize="0"/>
          <p:nvPr/>
        </p:nvPicPr>
        <p:blipFill>
          <a:blip r:embed="rId4">
            <a:alphaModFix/>
          </a:blip>
          <a:stretch>
            <a:fillRect/>
          </a:stretch>
        </p:blipFill>
        <p:spPr>
          <a:xfrm>
            <a:off x="4790725" y="1728000"/>
            <a:ext cx="3682224" cy="2223489"/>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MSSQL Jobs, Alert and Schedule</a:t>
            </a:r>
            <a:endParaRPr/>
          </a:p>
        </p:txBody>
      </p:sp>
      <p:pic>
        <p:nvPicPr>
          <p:cNvPr id="226" name="Google Shape;226;p28"/>
          <p:cNvPicPr preferRelativeResize="0"/>
          <p:nvPr/>
        </p:nvPicPr>
        <p:blipFill>
          <a:blip r:embed="rId3">
            <a:alphaModFix/>
          </a:blip>
          <a:stretch>
            <a:fillRect/>
          </a:stretch>
        </p:blipFill>
        <p:spPr>
          <a:xfrm>
            <a:off x="819150" y="1705675"/>
            <a:ext cx="2930900" cy="2775526"/>
          </a:xfrm>
          <a:prstGeom prst="rect">
            <a:avLst/>
          </a:prstGeom>
          <a:noFill/>
          <a:ln>
            <a:noFill/>
          </a:ln>
        </p:spPr>
      </p:pic>
      <p:pic>
        <p:nvPicPr>
          <p:cNvPr id="227" name="Google Shape;227;p28"/>
          <p:cNvPicPr preferRelativeResize="0"/>
          <p:nvPr/>
        </p:nvPicPr>
        <p:blipFill>
          <a:blip r:embed="rId4">
            <a:alphaModFix/>
          </a:blip>
          <a:stretch>
            <a:fillRect/>
          </a:stretch>
        </p:blipFill>
        <p:spPr>
          <a:xfrm>
            <a:off x="4572000" y="2289726"/>
            <a:ext cx="3927150" cy="1021250"/>
          </a:xfrm>
          <a:prstGeom prst="rect">
            <a:avLst/>
          </a:prstGeom>
          <a:noFill/>
          <a:ln>
            <a:noFill/>
          </a:ln>
        </p:spPr>
      </p:pic>
      <p:pic>
        <p:nvPicPr>
          <p:cNvPr id="228" name="Google Shape;228;p28"/>
          <p:cNvPicPr preferRelativeResize="0"/>
          <p:nvPr/>
        </p:nvPicPr>
        <p:blipFill>
          <a:blip r:embed="rId5">
            <a:alphaModFix/>
          </a:blip>
          <a:stretch>
            <a:fillRect/>
          </a:stretch>
        </p:blipFill>
        <p:spPr>
          <a:xfrm>
            <a:off x="635050" y="1633600"/>
            <a:ext cx="3788800" cy="2919675"/>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26"/>
                                        </p:tgtEl>
                                        <p:attrNameLst>
                                          <p:attrName>ppt_w</p:attrName>
                                        </p:attrNameLst>
                                      </p:cBhvr>
                                      <p:tavLst>
                                        <p:tav fmla="" tm="0">
                                          <p:val>
                                            <p:strVal val="#ppt_w"/>
                                          </p:val>
                                        </p:tav>
                                        <p:tav fmla="" tm="100000">
                                          <p:val>
                                            <p:strVal val="0"/>
                                          </p:val>
                                        </p:tav>
                                      </p:tavLst>
                                    </p:anim>
                                    <p:anim calcmode="lin" valueType="num">
                                      <p:cBhvr additive="base">
                                        <p:cTn dur="1000"/>
                                        <p:tgtEl>
                                          <p:spTgt spid="226"/>
                                        </p:tgtEl>
                                        <p:attrNameLst>
                                          <p:attrName>ppt_h</p:attrName>
                                        </p:attrNameLst>
                                      </p:cBhvr>
                                      <p:tavLst>
                                        <p:tav fmla="" tm="0">
                                          <p:val>
                                            <p:strVal val="#ppt_h"/>
                                          </p:val>
                                        </p:tav>
                                        <p:tav fmla="" tm="100000">
                                          <p:val>
                                            <p:strVal val="0"/>
                                          </p:val>
                                        </p:tav>
                                      </p:tavLst>
                                    </p:anim>
                                    <p:set>
                                      <p:cBhvr>
                                        <p:cTn dur="1" fill="hold">
                                          <p:stCondLst>
                                            <p:cond delay="1000"/>
                                          </p:stCondLst>
                                        </p:cTn>
                                        <p:tgtEl>
                                          <p:spTgt spid="22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19150" y="7680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SnowFlake Create Tables, Roles, Users and Security</a:t>
            </a:r>
            <a:endParaRPr/>
          </a:p>
        </p:txBody>
      </p:sp>
      <p:pic>
        <p:nvPicPr>
          <p:cNvPr id="234" name="Google Shape;234;p29"/>
          <p:cNvPicPr preferRelativeResize="0"/>
          <p:nvPr/>
        </p:nvPicPr>
        <p:blipFill>
          <a:blip r:embed="rId3">
            <a:alphaModFix/>
          </a:blip>
          <a:stretch>
            <a:fillRect/>
          </a:stretch>
        </p:blipFill>
        <p:spPr>
          <a:xfrm>
            <a:off x="1591725" y="1776200"/>
            <a:ext cx="6063551" cy="2876701"/>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766526" y="615250"/>
            <a:ext cx="6274500" cy="56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 Task Manager</a:t>
            </a:r>
            <a:endParaRPr/>
          </a:p>
        </p:txBody>
      </p:sp>
      <p:pic>
        <p:nvPicPr>
          <p:cNvPr id="240" name="Google Shape;240;p30"/>
          <p:cNvPicPr preferRelativeResize="0"/>
          <p:nvPr/>
        </p:nvPicPr>
        <p:blipFill>
          <a:blip r:embed="rId3">
            <a:alphaModFix/>
          </a:blip>
          <a:stretch>
            <a:fillRect/>
          </a:stretch>
        </p:blipFill>
        <p:spPr>
          <a:xfrm>
            <a:off x="766525" y="1263875"/>
            <a:ext cx="7037102" cy="3424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PBI Dashboard and Refresh Data</a:t>
            </a:r>
            <a:endParaRPr/>
          </a:p>
        </p:txBody>
      </p:sp>
      <p:pic>
        <p:nvPicPr>
          <p:cNvPr id="246" name="Google Shape;246;p31"/>
          <p:cNvPicPr preferRelativeResize="0"/>
          <p:nvPr/>
        </p:nvPicPr>
        <p:blipFill>
          <a:blip r:embed="rId3">
            <a:alphaModFix/>
          </a:blip>
          <a:stretch>
            <a:fillRect/>
          </a:stretch>
        </p:blipFill>
        <p:spPr>
          <a:xfrm>
            <a:off x="1635488" y="1860163"/>
            <a:ext cx="6536274" cy="1761750"/>
          </a:xfrm>
          <a:prstGeom prst="rect">
            <a:avLst/>
          </a:prstGeom>
          <a:noFill/>
          <a:ln>
            <a:noFill/>
          </a:ln>
        </p:spPr>
      </p:pic>
      <p:pic>
        <p:nvPicPr>
          <p:cNvPr id="247" name="Google Shape;247;p31"/>
          <p:cNvPicPr preferRelativeResize="0"/>
          <p:nvPr/>
        </p:nvPicPr>
        <p:blipFill>
          <a:blip r:embed="rId4">
            <a:alphaModFix/>
          </a:blip>
          <a:stretch>
            <a:fillRect/>
          </a:stretch>
        </p:blipFill>
        <p:spPr>
          <a:xfrm>
            <a:off x="2418747" y="1599925"/>
            <a:ext cx="4410325" cy="2225776"/>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47"/>
                                        </p:tgtEl>
                                        <p:attrNameLst>
                                          <p:attrName>ppt_w</p:attrName>
                                        </p:attrNameLst>
                                      </p:cBhvr>
                                      <p:tavLst>
                                        <p:tav fmla="" tm="0">
                                          <p:val>
                                            <p:strVal val="#ppt_w"/>
                                          </p:val>
                                        </p:tav>
                                        <p:tav fmla="" tm="100000">
                                          <p:val>
                                            <p:strVal val="0"/>
                                          </p:val>
                                        </p:tav>
                                      </p:tavLst>
                                    </p:anim>
                                    <p:anim calcmode="lin" valueType="num">
                                      <p:cBhvr additive="base">
                                        <p:cTn dur="1000"/>
                                        <p:tgtEl>
                                          <p:spTgt spid="247"/>
                                        </p:tgtEl>
                                        <p:attrNameLst>
                                          <p:attrName>ppt_h</p:attrName>
                                        </p:attrNameLst>
                                      </p:cBhvr>
                                      <p:tavLst>
                                        <p:tav fmla="" tm="0">
                                          <p:val>
                                            <p:strVal val="#ppt_h"/>
                                          </p:val>
                                        </p:tav>
                                        <p:tav fmla="" tm="100000">
                                          <p:val>
                                            <p:strVal val="0"/>
                                          </p:val>
                                        </p:tav>
                                      </p:tavLst>
                                    </p:anim>
                                    <p:set>
                                      <p:cBhvr>
                                        <p:cTn dur="1" fill="hold">
                                          <p:stCondLst>
                                            <p:cond delay="1000"/>
                                          </p:stCondLst>
                                        </p:cTn>
                                        <p:tgtEl>
                                          <p:spTgt spid="2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solidFill>
                  <a:srgbClr val="000000"/>
                </a:solidFill>
                <a:highlight>
                  <a:srgbClr val="FFFFFF"/>
                </a:highlight>
                <a:latin typeface="Roboto"/>
                <a:ea typeface="Roboto"/>
                <a:cs typeface="Roboto"/>
                <a:sym typeface="Roboto"/>
              </a:rPr>
              <a:t>Evaluate class quality based on teacher, student, subject information, grades, and feedbacks. </a:t>
            </a:r>
            <a:endParaRPr sz="2000">
              <a:solidFill>
                <a:srgbClr val="000000"/>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2000">
                <a:solidFill>
                  <a:srgbClr val="000000"/>
                </a:solidFill>
                <a:highlight>
                  <a:srgbClr val="FFFFFF"/>
                </a:highlight>
                <a:latin typeface="Roboto"/>
                <a:ea typeface="Roboto"/>
                <a:cs typeface="Roboto"/>
                <a:sym typeface="Roboto"/>
              </a:rPr>
              <a:t>The performance will be evaluated based on Student course evaluations at the end of the courses such as the rating of the classes, rating of the instructors, recommendations by students, and final scores grades of students. </a:t>
            </a:r>
            <a:endParaRPr sz="2000"/>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1000"/>
                                        <p:tgtEl>
                                          <p:spTgt spid="13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1000"/>
                                        <p:tgtEl>
                                          <p:spTgt spid="13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 For Joining Today!</a:t>
            </a: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New Feature </a:t>
            </a:r>
            <a:endParaRPr/>
          </a:p>
        </p:txBody>
      </p:sp>
      <p:sp>
        <p:nvSpPr>
          <p:cNvPr id="141" name="Google Shape;141;p15"/>
          <p:cNvSpPr txBox="1"/>
          <p:nvPr>
            <p:ph idx="1" type="body"/>
          </p:nvPr>
        </p:nvSpPr>
        <p:spPr>
          <a:xfrm>
            <a:off x="819150" y="146487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Parameters and Variables on SSIS </a:t>
            </a:r>
            <a:endParaRPr/>
          </a:p>
          <a:p>
            <a:pPr indent="-311150" lvl="0" marL="457200" rtl="0" algn="l">
              <a:spcBef>
                <a:spcPts val="0"/>
              </a:spcBef>
              <a:spcAft>
                <a:spcPts val="0"/>
              </a:spcAft>
              <a:buSzPts val="1300"/>
              <a:buChar char="-"/>
            </a:pPr>
            <a:r>
              <a:rPr lang="en"/>
              <a:t>Data Profiling and audits files</a:t>
            </a:r>
            <a:endParaRPr/>
          </a:p>
          <a:p>
            <a:pPr indent="-311150" lvl="0" marL="457200" rtl="0" algn="l">
              <a:spcBef>
                <a:spcPts val="0"/>
              </a:spcBef>
              <a:spcAft>
                <a:spcPts val="0"/>
              </a:spcAft>
              <a:buSzPts val="1300"/>
              <a:buChar char="-"/>
            </a:pPr>
            <a:r>
              <a:rPr lang="en"/>
              <a:t>Load via Rest API Python / ODBC </a:t>
            </a:r>
            <a:endParaRPr/>
          </a:p>
          <a:p>
            <a:pPr indent="-311150" lvl="0" marL="457200" rtl="0" algn="l">
              <a:spcBef>
                <a:spcPts val="0"/>
              </a:spcBef>
              <a:spcAft>
                <a:spcPts val="0"/>
              </a:spcAft>
              <a:buSzPts val="1300"/>
              <a:buChar char="-"/>
            </a:pPr>
            <a:r>
              <a:rPr lang="en"/>
              <a:t>Send Mail Task </a:t>
            </a:r>
            <a:endParaRPr/>
          </a:p>
          <a:p>
            <a:pPr indent="-311150" lvl="0" marL="457200" rtl="0" algn="l">
              <a:spcBef>
                <a:spcPts val="0"/>
              </a:spcBef>
              <a:spcAft>
                <a:spcPts val="0"/>
              </a:spcAft>
              <a:buSzPts val="1300"/>
              <a:buChar char="-"/>
            </a:pPr>
            <a:r>
              <a:rPr lang="en"/>
              <a:t>Deploy in MSSQL ( Allert , Schedule , Environment )  </a:t>
            </a:r>
            <a:endParaRPr/>
          </a:p>
          <a:p>
            <a:pPr indent="-311150" lvl="0" marL="457200" rtl="0" algn="l">
              <a:spcBef>
                <a:spcPts val="0"/>
              </a:spcBef>
              <a:spcAft>
                <a:spcPts val="0"/>
              </a:spcAft>
              <a:buSzPts val="1300"/>
              <a:buChar char="-"/>
            </a:pPr>
            <a:r>
              <a:rPr lang="en"/>
              <a:t>SSIS Catalog</a:t>
            </a:r>
            <a:endParaRPr/>
          </a:p>
          <a:p>
            <a:pPr indent="-311150" lvl="0" marL="457200" rtl="0" algn="l">
              <a:spcBef>
                <a:spcPts val="0"/>
              </a:spcBef>
              <a:spcAft>
                <a:spcPts val="0"/>
              </a:spcAft>
              <a:buSzPts val="1300"/>
              <a:buChar char="-"/>
            </a:pPr>
            <a:r>
              <a:rPr lang="en"/>
              <a:t>Stream / Task - Security - Handling Failure - Snowflake </a:t>
            </a:r>
            <a:endParaRPr/>
          </a:p>
          <a:p>
            <a:pPr indent="-311150" lvl="0" marL="457200" rtl="0" algn="l">
              <a:spcBef>
                <a:spcPts val="0"/>
              </a:spcBef>
              <a:spcAft>
                <a:spcPts val="0"/>
              </a:spcAft>
              <a:buSzPts val="1300"/>
              <a:buChar char="-"/>
            </a:pPr>
            <a:r>
              <a:rPr lang="en"/>
              <a:t>Tool tip in Dashboard </a:t>
            </a:r>
            <a:endParaRPr/>
          </a:p>
          <a:p>
            <a:pPr indent="-311150" lvl="0" marL="457200" rtl="0" algn="l">
              <a:spcBef>
                <a:spcPts val="0"/>
              </a:spcBef>
              <a:spcAft>
                <a:spcPts val="0"/>
              </a:spcAft>
              <a:buSzPts val="1300"/>
              <a:buChar char="-"/>
            </a:pPr>
            <a:r>
              <a:rPr lang="en"/>
              <a:t>Change top Highest to Lowest, Tooltips - Dashboard Power PI </a:t>
            </a:r>
            <a:endParaRPr/>
          </a:p>
          <a:p>
            <a:pPr indent="-311150" lvl="0" marL="457200" rtl="0" algn="l">
              <a:spcBef>
                <a:spcPts val="0"/>
              </a:spcBef>
              <a:spcAft>
                <a:spcPts val="0"/>
              </a:spcAft>
              <a:buSzPts val="1300"/>
              <a:buChar char="-"/>
            </a:pPr>
            <a:r>
              <a:rPr lang="en"/>
              <a:t>Schedule - refresh Dataset Services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69575"/>
            <a:ext cx="7505700" cy="63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Schema</a:t>
            </a:r>
            <a:endParaRPr/>
          </a:p>
        </p:txBody>
      </p:sp>
      <p:pic>
        <p:nvPicPr>
          <p:cNvPr id="147" name="Google Shape;147;p16"/>
          <p:cNvPicPr preferRelativeResize="0"/>
          <p:nvPr/>
        </p:nvPicPr>
        <p:blipFill>
          <a:blip r:embed="rId3">
            <a:alphaModFix/>
          </a:blip>
          <a:stretch>
            <a:fillRect/>
          </a:stretch>
        </p:blipFill>
        <p:spPr>
          <a:xfrm>
            <a:off x="1428725" y="1044000"/>
            <a:ext cx="6441626" cy="3587924"/>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69800"/>
            <a:ext cx="7505700" cy="77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Python</a:t>
            </a:r>
            <a:endParaRPr/>
          </a:p>
        </p:txBody>
      </p:sp>
      <p:pic>
        <p:nvPicPr>
          <p:cNvPr id="153" name="Google Shape;153;p17"/>
          <p:cNvPicPr preferRelativeResize="0"/>
          <p:nvPr/>
        </p:nvPicPr>
        <p:blipFill>
          <a:blip r:embed="rId3">
            <a:alphaModFix/>
          </a:blip>
          <a:stretch>
            <a:fillRect/>
          </a:stretch>
        </p:blipFill>
        <p:spPr>
          <a:xfrm>
            <a:off x="1206400" y="1071700"/>
            <a:ext cx="6615995" cy="35958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SSIS Parameters</a:t>
            </a:r>
            <a:endParaRPr/>
          </a:p>
        </p:txBody>
      </p:sp>
      <p:pic>
        <p:nvPicPr>
          <p:cNvPr id="159" name="Google Shape;159;p18"/>
          <p:cNvPicPr preferRelativeResize="0"/>
          <p:nvPr/>
        </p:nvPicPr>
        <p:blipFill>
          <a:blip r:embed="rId3">
            <a:alphaModFix/>
          </a:blip>
          <a:stretch>
            <a:fillRect/>
          </a:stretch>
        </p:blipFill>
        <p:spPr>
          <a:xfrm>
            <a:off x="304800" y="1903225"/>
            <a:ext cx="8518701" cy="173745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51850"/>
            <a:ext cx="7505700" cy="61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SSIS Load Raw File To MSSQL</a:t>
            </a:r>
            <a:endParaRPr/>
          </a:p>
        </p:txBody>
      </p:sp>
      <p:pic>
        <p:nvPicPr>
          <p:cNvPr id="165" name="Google Shape;165;p19"/>
          <p:cNvPicPr preferRelativeResize="0"/>
          <p:nvPr/>
        </p:nvPicPr>
        <p:blipFill>
          <a:blip r:embed="rId3">
            <a:alphaModFix/>
          </a:blip>
          <a:stretch>
            <a:fillRect/>
          </a:stretch>
        </p:blipFill>
        <p:spPr>
          <a:xfrm>
            <a:off x="819275" y="1291125"/>
            <a:ext cx="7505457" cy="3038499"/>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ppt_w</p:attrName>
                                        </p:attrNameLst>
                                      </p:cBhvr>
                                      <p:tavLst>
                                        <p:tav fmla="" tm="0">
                                          <p:val>
                                            <p:strVal val="0"/>
                                          </p:val>
                                        </p:tav>
                                        <p:tav fmla="" tm="100000">
                                          <p:val>
                                            <p:strVal val="#ppt_w"/>
                                          </p:val>
                                        </p:tav>
                                      </p:tavLst>
                                    </p:anim>
                                    <p:anim calcmode="lin" valueType="num">
                                      <p:cBhvr additive="base">
                                        <p:cTn dur="1000"/>
                                        <p:tgtEl>
                                          <p:spTgt spid="16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65"/>
                                        </p:tgtEl>
                                        <p:attrNameLst>
                                          <p:attrName>ppt_w</p:attrName>
                                        </p:attrNameLst>
                                      </p:cBhvr>
                                      <p:tavLst>
                                        <p:tav fmla="" tm="0">
                                          <p:val>
                                            <p:strVal val="#ppt_w"/>
                                          </p:val>
                                        </p:tav>
                                        <p:tav fmla="" tm="100000">
                                          <p:val>
                                            <p:strVal val="0"/>
                                          </p:val>
                                        </p:tav>
                                      </p:tavLst>
                                    </p:anim>
                                    <p:anim calcmode="lin" valueType="num">
                                      <p:cBhvr additive="base">
                                        <p:cTn dur="1000"/>
                                        <p:tgtEl>
                                          <p:spTgt spid="165"/>
                                        </p:tgtEl>
                                        <p:attrNameLst>
                                          <p:attrName>ppt_h</p:attrName>
                                        </p:attrNameLst>
                                      </p:cBhvr>
                                      <p:tavLst>
                                        <p:tav fmla="" tm="0">
                                          <p:val>
                                            <p:strVal val="#ppt_h"/>
                                          </p:val>
                                        </p:tav>
                                        <p:tav fmla="" tm="100000">
                                          <p:val>
                                            <p:strVal val="0"/>
                                          </p:val>
                                        </p:tav>
                                      </p:tavLst>
                                    </p:anim>
                                    <p:set>
                                      <p:cBhvr>
                                        <p:cTn dur="1" fill="hold">
                                          <p:stCondLst>
                                            <p:cond delay="1000"/>
                                          </p:stCondLst>
                                        </p:cTn>
                                        <p:tgtEl>
                                          <p:spTgt spid="1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3753000" cy="9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Configuration</a:t>
            </a:r>
            <a:endParaRPr/>
          </a:p>
        </p:txBody>
      </p:sp>
      <p:sp>
        <p:nvSpPr>
          <p:cNvPr id="171" name="Google Shape;171;p20"/>
          <p:cNvSpPr txBox="1"/>
          <p:nvPr>
            <p:ph idx="1" type="body"/>
          </p:nvPr>
        </p:nvSpPr>
        <p:spPr>
          <a:xfrm>
            <a:off x="819150" y="2003025"/>
            <a:ext cx="2798400" cy="129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 1: Config connection Snowflake </a:t>
            </a:r>
            <a:endParaRPr/>
          </a:p>
          <a:p>
            <a:pPr indent="0" lvl="0" marL="0" rtl="0" algn="l">
              <a:spcBef>
                <a:spcPts val="1200"/>
              </a:spcBef>
              <a:spcAft>
                <a:spcPts val="0"/>
              </a:spcAft>
              <a:buNone/>
            </a:pPr>
            <a:r>
              <a:rPr lang="en"/>
              <a:t>Path to config: </a:t>
            </a:r>
            <a:r>
              <a:rPr lang="en"/>
              <a:t>C:\Users\Admin\.snowsql</a:t>
            </a:r>
            <a:endParaRPr/>
          </a:p>
          <a:p>
            <a:pPr indent="0" lvl="0" marL="0" rtl="0" algn="l">
              <a:spcBef>
                <a:spcPts val="1200"/>
              </a:spcBef>
              <a:spcAft>
                <a:spcPts val="1200"/>
              </a:spcAft>
              <a:buNone/>
            </a:pPr>
            <a:r>
              <a:t/>
            </a:r>
            <a:endParaRPr/>
          </a:p>
        </p:txBody>
      </p:sp>
      <p:pic>
        <p:nvPicPr>
          <p:cNvPr id="172" name="Google Shape;172;p20"/>
          <p:cNvPicPr preferRelativeResize="0"/>
          <p:nvPr/>
        </p:nvPicPr>
        <p:blipFill>
          <a:blip r:embed="rId3">
            <a:alphaModFix/>
          </a:blip>
          <a:stretch>
            <a:fillRect/>
          </a:stretch>
        </p:blipFill>
        <p:spPr>
          <a:xfrm>
            <a:off x="3703675" y="331525"/>
            <a:ext cx="4909825" cy="4480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Configuration</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Edit file file bat in folder snowsql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 : connection string SNOWFLAKE  hank0720</a:t>
            </a:r>
            <a:endParaRPr/>
          </a:p>
          <a:p>
            <a:pPr indent="0" lvl="0" marL="0" rtl="0" algn="l">
              <a:spcBef>
                <a:spcPts val="1200"/>
              </a:spcBef>
              <a:spcAft>
                <a:spcPts val="1200"/>
              </a:spcAft>
              <a:buNone/>
            </a:pPr>
            <a:r>
              <a:rPr lang="en"/>
              <a:t>-f : file ssis Put in folder Run file  ( change path file </a:t>
            </a:r>
            <a:r>
              <a:rPr lang="en"/>
              <a:t>suitable </a:t>
            </a:r>
            <a:r>
              <a:rPr lang="en"/>
              <a:t>with yours )</a:t>
            </a:r>
            <a:endParaRPr/>
          </a:p>
        </p:txBody>
      </p:sp>
      <p:pic>
        <p:nvPicPr>
          <p:cNvPr id="179" name="Google Shape;179;p21"/>
          <p:cNvPicPr preferRelativeResize="0"/>
          <p:nvPr/>
        </p:nvPicPr>
        <p:blipFill>
          <a:blip r:embed="rId3">
            <a:alphaModFix/>
          </a:blip>
          <a:stretch>
            <a:fillRect/>
          </a:stretch>
        </p:blipFill>
        <p:spPr>
          <a:xfrm>
            <a:off x="849556" y="2510200"/>
            <a:ext cx="7444893" cy="30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