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1" r:id="rId5"/>
    <p:sldId id="270" r:id="rId6"/>
    <p:sldId id="265" r:id="rId7"/>
    <p:sldId id="272" r:id="rId8"/>
    <p:sldId id="261" r:id="rId9"/>
    <p:sldId id="262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EF88-CD55-23A1-A950-5D9C33DEA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48594-E584-EBA8-3C9C-9BDEE7DCA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2F70-C0D0-0917-AC49-375F3FEB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A027-0D83-08BD-9F96-F352AF6D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5B0F-27C8-D1AF-C786-49983646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1409-84B8-7C8A-0BD8-45288A57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4514E-5C0D-56DF-ECFC-02B434DC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123A-F915-9200-7204-605CFB49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2C01-658E-909C-425D-9B519ED8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7AA71-76F0-7B6D-CA41-CE4F122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B9FB3-5906-5073-7556-B31B8165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C1668-E921-E186-350A-E4060AEF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7B96-7195-FB10-C53E-21B21359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8557-58CD-34EC-1126-6D0BBC25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0AE1-B3F0-AE70-029C-89E5AE9F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4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85D1-CF9B-2AFE-5DB6-9899C38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1DA2-6BF9-766F-B37C-DE8CF348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0A67-4968-3A81-379D-504B7079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1119-41CE-C1FF-5B61-FB575F5F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D67A-273E-03B9-A0CE-44574334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538-8824-129D-3AFB-2F8ADEDC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1862-A93E-6D6E-B411-F5F42CB1D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C30A-26B3-B357-416D-04DAB92B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1AD8-66CA-A169-78B2-1D75B06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5F10-8B67-9FFA-35F4-89F51AA5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AA07-19D1-FAF2-2253-14EE10F7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A63C-8E1A-A1AC-17EF-7CD9935EC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9BAC0-480F-4A1D-A45A-1A1F6B9B8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4F1C-1433-B5AD-7D62-9B0DD843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97E4-6F3F-E1D1-5510-2C21E36C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24D9A-D66A-4DF3-5FD0-B142D5F9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E5F2-7AF2-6215-F467-E7E93716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FC686-5F83-4D5C-3E39-1417EEB6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6770-7797-8DC6-4E2C-3E90DBD37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AA92E-B231-E805-E65B-A5D54F603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EAA13-C67A-3288-7CD6-57F184917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981DD-0B21-B727-CE77-8D83E83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B65B4-7FE9-93D0-FAD1-6445BECD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184D1-87D7-705D-E65C-BB83A259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0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E143-4FF8-55CB-9976-4FFF8D54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D4225-F873-7381-A73F-F7B5897C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00B3-A8DC-6E68-3C6D-2A9BD50D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C2485-937C-7D3F-EA9C-C3B6A84E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590DF-DFE3-6486-DFEA-4B1C94CD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8F7DF-C8F3-5C0B-2CA5-5DE503ED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54F9F-DC2D-FE0A-AA04-6032A495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2BDF-042F-7860-1D65-1071A982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4F9-9640-271B-16FC-7C9AA984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83909-D4A9-E24D-AFF2-732044C8C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1869F-70CA-A375-903B-6D85A3A6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F181-D78D-C6A5-1130-DDABE3B1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1310-70BF-1690-2F5D-FB7BED98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9E79-3386-76A1-FE3B-1E33DCF2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67F5E-82E3-C5CE-5841-F9B78AD76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52135-2B1F-0A59-EDB8-F8005927E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9ED3C-BD3A-F1A7-2A89-C5179A0A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115D-59D0-5F36-E5F4-DA45F1FE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36742-0FC5-0E64-BAA2-ED6558F5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E9C32-2046-42A1-8651-9CAEA723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27F7-DE98-A4C5-1DCC-92AC453A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5940-FA04-7C01-31D0-5D30C2C7D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8285-818D-46DA-A19C-B312CF19908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459C-4BE1-4D3B-8645-AD78F5A9B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B3B6-02F5-24EA-102B-343A8444E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D15E-5DC0-4048-B41C-4E1505DE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ahlnetwork.com/2013/09/22/ccna-data-center-exams-experience/" TargetMode="External"/><Relationship Id="rId7" Type="http://schemas.openxmlformats.org/officeDocument/2006/relationships/hyperlink" Target="https://stephenreescarter.net/abou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about.gitlab.com/solutions/aw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hackplayers.com/2013/12/principales-certificaciones-seguridad-hacking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FJmut94Jpc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adin.co.kr/759779161/1125170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github.com/nhinojosa/arduino-smart-ca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search?wallpaper=GitHu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B3C81-9CCB-49E4-725E-215FEF54A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Summer Camp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2EF84-71B8-7BF7-D303-09846345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Nicholas Hinojosa</a:t>
            </a:r>
          </a:p>
          <a:p>
            <a:pPr algn="l"/>
            <a:r>
              <a:rPr lang="en-US" dirty="0"/>
              <a:t>South Texas College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27865-E066-520E-F51E-27FF814D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64712"/>
            <a:ext cx="7214616" cy="55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8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CD91-A4FD-4C84-A2DC-3B47921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Arduino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A05D-96AE-4DAB-AF43-9A2BDE126B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Power Connector</a:t>
            </a:r>
          </a:p>
          <a:p>
            <a:r>
              <a:rPr lang="en-US" dirty="0"/>
              <a:t>USB Port</a:t>
            </a:r>
          </a:p>
          <a:p>
            <a:r>
              <a:rPr lang="en-US" dirty="0"/>
              <a:t>Reset Button</a:t>
            </a:r>
          </a:p>
          <a:p>
            <a:r>
              <a:rPr lang="en-US" dirty="0"/>
              <a:t>Digital Pins</a:t>
            </a:r>
          </a:p>
          <a:p>
            <a:r>
              <a:rPr lang="en-US" dirty="0"/>
              <a:t>Pin 13 LED</a:t>
            </a:r>
          </a:p>
          <a:p>
            <a:r>
              <a:rPr lang="en-US" dirty="0" err="1"/>
              <a:t>Atmega</a:t>
            </a:r>
            <a:r>
              <a:rPr lang="en-US" dirty="0"/>
              <a:t> Microcontroller</a:t>
            </a:r>
          </a:p>
          <a:p>
            <a:r>
              <a:rPr lang="en-US" dirty="0"/>
              <a:t>Power LED</a:t>
            </a:r>
          </a:p>
          <a:p>
            <a:r>
              <a:rPr lang="en-US" dirty="0"/>
              <a:t>GND and 5V Pins</a:t>
            </a:r>
          </a:p>
          <a:p>
            <a:r>
              <a:rPr lang="en-US" dirty="0"/>
              <a:t>Analog In Pins</a:t>
            </a:r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12DA7265-0369-4CF8-A7B5-FC31723C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2072481"/>
            <a:ext cx="52482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4D0D-6B1F-4077-9FFD-F0948E9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HC-SR04 ultrasonic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0BB2-9098-4AB9-8B96-69FE97D301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HC-SR04 ultrasonic sensor uses SONAR to determine the distance of an object just like a bat.</a:t>
            </a:r>
          </a:p>
          <a:p>
            <a:r>
              <a:rPr lang="en-US" dirty="0"/>
              <a:t>Accuracy range is 2 cm to 400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EE66C-2B45-4A2B-993A-67EA0A92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17" y="1825625"/>
            <a:ext cx="3905983" cy="4213057"/>
          </a:xfrm>
          <a:prstGeom prst="rect">
            <a:avLst/>
          </a:prstGeom>
        </p:spPr>
      </p:pic>
      <p:pic>
        <p:nvPicPr>
          <p:cNvPr id="3074" name="Picture 2" descr="Ultrasonic-Sensor How it Works">
            <a:extLst>
              <a:ext uri="{FF2B5EF4-FFF2-40B4-BE49-F238E27FC236}">
                <a16:creationId xmlns:a16="http://schemas.microsoft.com/office/drawing/2014/main" id="{11BC307B-A52D-41AF-A83B-DD44BED5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2" y="4001294"/>
            <a:ext cx="4572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3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F1CC-631D-4ECC-96BF-C8D9C270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sonar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569E-4425-4EC6-8E35-67D3B2E94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sonic burst is sent out</a:t>
            </a:r>
          </a:p>
          <a:p>
            <a:r>
              <a:rPr lang="en-US" sz="2000" dirty="0"/>
              <a:t>Travels at speed of sound and the sonic burst will bounce back from the object and it will be received</a:t>
            </a:r>
          </a:p>
          <a:p>
            <a:r>
              <a:rPr lang="en-US" sz="2000" dirty="0"/>
              <a:t>The speed of sound is 0.034 cm per microsecond</a:t>
            </a:r>
          </a:p>
          <a:p>
            <a:r>
              <a:rPr lang="en-US" sz="2000" dirty="0"/>
              <a:t>To get distance, the time received is multiplied by 0.034 and divided by 2 </a:t>
            </a:r>
          </a:p>
          <a:p>
            <a:endParaRPr lang="en-US" sz="2000" dirty="0"/>
          </a:p>
        </p:txBody>
      </p:sp>
      <p:pic>
        <p:nvPicPr>
          <p:cNvPr id="2050" name="Picture 2" descr="CS-STEM Network">
            <a:extLst>
              <a:ext uri="{FF2B5EF4-FFF2-40B4-BE49-F238E27FC236}">
                <a16:creationId xmlns:a16="http://schemas.microsoft.com/office/drawing/2014/main" id="{18F06B68-30AF-4EE9-AFDE-DA959FD171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34440"/>
            <a:ext cx="6019331" cy="33858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C90C-C764-4EC4-A8FA-59693960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49" y="365125"/>
            <a:ext cx="10515600" cy="1325563"/>
          </a:xfrm>
        </p:spPr>
        <p:txBody>
          <a:bodyPr/>
          <a:lstStyle/>
          <a:p>
            <a:r>
              <a:rPr lang="en-US" b="1" dirty="0"/>
              <a:t>NICHOLAS HINOJOSA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F9-F6A5-4188-AF73-06574E553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South Texas College Computer Science Instructor (7+ years)</a:t>
            </a:r>
          </a:p>
          <a:p>
            <a:pPr>
              <a:lnSpc>
                <a:spcPct val="160000"/>
              </a:lnSpc>
            </a:pPr>
            <a:r>
              <a:rPr lang="en-US" dirty="0"/>
              <a:t>Associates of Mathematics</a:t>
            </a:r>
          </a:p>
          <a:p>
            <a:pPr>
              <a:lnSpc>
                <a:spcPct val="160000"/>
              </a:lnSpc>
            </a:pPr>
            <a:r>
              <a:rPr lang="en-US" dirty="0"/>
              <a:t>Bachelors in CIT</a:t>
            </a:r>
          </a:p>
          <a:p>
            <a:pPr>
              <a:lnSpc>
                <a:spcPct val="160000"/>
              </a:lnSpc>
            </a:pPr>
            <a:r>
              <a:rPr lang="en-US" dirty="0"/>
              <a:t>Masters in IT from UTPA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Certifications from Cisco (CCNA, CCENT)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SANS (GSEC)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CompTIA (Security+)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AWS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EC-Council (Certified Ethical Hacker)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Certificate from Google (Google IT Support Pro)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3A0D0-C466-4304-B4A2-1CE927D62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000" dirty="0"/>
              <a:t>Programming I, II, III, C Programming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Survey of Programming, Advanced Web Design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Advanced Networking, Database Management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Internet/Internet Server Integration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Fundamentals of Information Security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Digital Forensics</a:t>
            </a:r>
          </a:p>
          <a:p>
            <a:pPr>
              <a:lnSpc>
                <a:spcPct val="170000"/>
              </a:lnSpc>
            </a:pPr>
            <a:r>
              <a:rPr lang="en-US" sz="4000" dirty="0"/>
              <a:t>Advanced Network Security</a:t>
            </a:r>
          </a:p>
          <a:p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A795282-CA0C-5D5D-A666-6D8E3DC2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89134" y="365125"/>
            <a:ext cx="1273728" cy="127372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8D9E199-6222-770E-6F32-924ECA18C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7222" y="600880"/>
            <a:ext cx="1289085" cy="771518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156BA166-C820-D447-7380-D6CA1C763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60667" y="349775"/>
            <a:ext cx="1273728" cy="1273728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59CE974-0E01-83FE-7B42-4891457FD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38754" y="403943"/>
            <a:ext cx="1610520" cy="10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4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43CEE-A711-A27F-834A-BB0D28C6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Multi-purpose Robot Car Kit (4 Wheels)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EBBC-04D3-FC29-E16F-5DB3F38D3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Smart Car using Arduino Uno Microcontroller</a:t>
            </a:r>
          </a:p>
          <a:p>
            <a:r>
              <a:rPr lang="en-US" sz="2200"/>
              <a:t>Follow Objects</a:t>
            </a:r>
          </a:p>
          <a:p>
            <a:r>
              <a:rPr lang="en-US" sz="2200"/>
              <a:t>Avoid Objects</a:t>
            </a:r>
          </a:p>
          <a:p>
            <a:r>
              <a:rPr lang="en-US" sz="2200"/>
              <a:t>Follow a Line</a:t>
            </a:r>
          </a:p>
          <a:p>
            <a:r>
              <a:rPr lang="en-US" sz="2200"/>
              <a:t>Infrared (IR) Remote Control</a:t>
            </a:r>
          </a:p>
          <a:p>
            <a:r>
              <a:rPr lang="en-US" sz="2200"/>
              <a:t>Smart Phone Control (Bluetooth)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F70D0-B1B0-B397-32EA-3C3EFCAE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60" y="1115736"/>
            <a:ext cx="6590172" cy="50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KS0470 Keyestudio 4WD BT Robot Car V2.0 Kit for Arduino">
            <a:hlinkClick r:id="" action="ppaction://media"/>
            <a:extLst>
              <a:ext uri="{FF2B5EF4-FFF2-40B4-BE49-F238E27FC236}">
                <a16:creationId xmlns:a16="http://schemas.microsoft.com/office/drawing/2014/main" id="{9195E99F-2554-9814-DDCD-77EFC6A5CA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2396" y="330764"/>
            <a:ext cx="10967208" cy="61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78039-E810-896B-855D-DB981C3E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Tentative Schedule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38DF-380B-1850-1050-333B6B5F7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Day 1 – Assemble Car</a:t>
            </a:r>
          </a:p>
          <a:p>
            <a:r>
              <a:rPr lang="en-US" sz="2200" dirty="0"/>
              <a:t>Day 2 – Wire Car and Test</a:t>
            </a:r>
          </a:p>
          <a:p>
            <a:r>
              <a:rPr lang="en-US" sz="2200" dirty="0"/>
              <a:t>Day 3 – Upload Programs to Car</a:t>
            </a:r>
          </a:p>
          <a:p>
            <a:r>
              <a:rPr lang="en-US" sz="2200" dirty="0"/>
              <a:t>Day 4 – TinkerCad Arduino Simulator</a:t>
            </a:r>
          </a:p>
          <a:p>
            <a:r>
              <a:rPr lang="en-US" sz="2200" dirty="0"/>
              <a:t>Day 5 – TinkerCad Arduino Simulator</a:t>
            </a:r>
          </a:p>
          <a:p>
            <a:pPr marL="0"/>
            <a:endParaRPr lang="en-US" sz="2200" dirty="0"/>
          </a:p>
        </p:txBody>
      </p:sp>
      <p:pic>
        <p:nvPicPr>
          <p:cNvPr id="6" name="Content Placeholder 5" descr="A picture containing indoor, projector&#10;&#10;Description automatically generated">
            <a:extLst>
              <a:ext uri="{FF2B5EF4-FFF2-40B4-BE49-F238E27FC236}">
                <a16:creationId xmlns:a16="http://schemas.microsoft.com/office/drawing/2014/main" id="{0018C5D3-9FF0-E4D3-7F45-B7C9761EA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421" r="2" b="308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195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FD2C-1537-4B5B-AAE2-899B8101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SUMMER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2DD4-10DE-421A-AF14-EE0FF1AD6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Physically programmable microcontroller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electronic projects with hardware and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Connects with input and output devices, such as ultrasonic distance, LEDs, motors, LCD screens, push buttons, temp sensors, phototransistors,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4186A-711A-462C-99B7-66D3FCDE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106" y="877118"/>
            <a:ext cx="5449038" cy="54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3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4952-0480-8682-30DB-FA72141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241"/>
            <a:ext cx="9144000" cy="962706"/>
          </a:xfrm>
        </p:spPr>
        <p:txBody>
          <a:bodyPr/>
          <a:lstStyle/>
          <a:p>
            <a:r>
              <a:rPr lang="en-US" b="1" dirty="0"/>
              <a:t>GITHUB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D7F7-2B3B-BEBD-6667-FE4B48C6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07" y="1446666"/>
            <a:ext cx="11148968" cy="1655762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https://github.com/nhinojosa/arduino-smart-car</a:t>
            </a:r>
            <a:endParaRPr lang="en-US" sz="4000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E363139-1CBB-3218-2C71-6D965DA8F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41686" y="2617236"/>
            <a:ext cx="6508627" cy="36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8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BB7A-7AFB-49F6-8232-178226F5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1"/>
            <a:ext cx="10515600" cy="1325563"/>
          </a:xfrm>
        </p:spPr>
        <p:txBody>
          <a:bodyPr/>
          <a:lstStyle/>
          <a:p>
            <a:r>
              <a:rPr lang="en-US" dirty="0"/>
              <a:t>What is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0A9F-7383-40BE-A5D4-3DEC0A9C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485900"/>
            <a:ext cx="5168900" cy="4914899"/>
          </a:xfrm>
        </p:spPr>
        <p:txBody>
          <a:bodyPr>
            <a:normAutofit/>
          </a:bodyPr>
          <a:lstStyle/>
          <a:p>
            <a:r>
              <a:rPr lang="en-US" dirty="0"/>
              <a:t>Type of energy</a:t>
            </a:r>
          </a:p>
          <a:p>
            <a:endParaRPr lang="en-US" dirty="0"/>
          </a:p>
          <a:p>
            <a:r>
              <a:rPr lang="en-US" dirty="0"/>
              <a:t>Flows through conductors (wire)</a:t>
            </a:r>
          </a:p>
          <a:p>
            <a:endParaRPr lang="en-US" dirty="0"/>
          </a:p>
          <a:p>
            <a:r>
              <a:rPr lang="en-US" dirty="0"/>
              <a:t>electricity can turn on a light, noise from speaker, or move a motor</a:t>
            </a:r>
          </a:p>
          <a:p>
            <a:endParaRPr lang="en-US" dirty="0"/>
          </a:p>
          <a:p>
            <a:r>
              <a:rPr lang="en-US" dirty="0"/>
              <a:t>Circuits are closed loops of wire with a power source (battery)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851A02-979B-4E2F-B967-261BAEBA0A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16" y="1027906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A026AE-5A8D-4E04-998B-5F9F2E92CD57}"/>
              </a:ext>
            </a:extLst>
          </p:cNvPr>
          <p:cNvSpPr txBox="1"/>
          <p:nvPr/>
        </p:nvSpPr>
        <p:spPr>
          <a:xfrm>
            <a:off x="6525686" y="5586213"/>
            <a:ext cx="4713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There needs to be a complete path from the energy source (power +) to the point of least energy (ground - ) to make a circuit. </a:t>
            </a:r>
          </a:p>
        </p:txBody>
      </p:sp>
    </p:spTree>
    <p:extLst>
      <p:ext uri="{BB962C8B-B14F-4D97-AF65-F5344CB8AC3E}">
        <p14:creationId xmlns:p14="http://schemas.microsoft.com/office/powerpoint/2010/main" val="5900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C976-00FA-44CA-9430-1970BC66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34EB-7333-4C2F-BC41-9E95D14BB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Current – amount of electrical charge flowing past a specific point</a:t>
            </a:r>
          </a:p>
          <a:p>
            <a:endParaRPr lang="en-US" dirty="0"/>
          </a:p>
          <a:p>
            <a:r>
              <a:rPr lang="en-US" dirty="0"/>
              <a:t>Voltage – difference in energy from one point in a circuit and another</a:t>
            </a:r>
          </a:p>
          <a:p>
            <a:endParaRPr lang="en-US" dirty="0"/>
          </a:p>
          <a:p>
            <a:r>
              <a:rPr lang="en-US" dirty="0"/>
              <a:t>Resistance – how much a component resists flow of electricity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DCD04-F4A9-4F98-9A98-B39B9A0F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90" y="1411288"/>
            <a:ext cx="6688410" cy="44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438</Words>
  <Application>Microsoft Office PowerPoint</Application>
  <PresentationFormat>Widescreen</PresentationFormat>
  <Paragraphs>73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Summer Camp 2022</vt:lpstr>
      <vt:lpstr>NICHOLAS HINOJOSA</vt:lpstr>
      <vt:lpstr>Multi-purpose Robot Car Kit (4 Wheels)</vt:lpstr>
      <vt:lpstr>PowerPoint Presentation</vt:lpstr>
      <vt:lpstr>Tentative Schedule</vt:lpstr>
      <vt:lpstr>ABOUT SUMMER CAMP</vt:lpstr>
      <vt:lpstr>GITHUB WEBSITE</vt:lpstr>
      <vt:lpstr>What is electricity</vt:lpstr>
      <vt:lpstr>Parts of Electricity</vt:lpstr>
      <vt:lpstr>Arduino UNO</vt:lpstr>
      <vt:lpstr>HC-SR04 ultrasonic sensor </vt:lpstr>
      <vt:lpstr>How sonar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 2022</dc:title>
  <dc:creator>Nicholas (Nick) Hinojosa</dc:creator>
  <cp:lastModifiedBy>Nicholas (Nick) Hinojosa</cp:lastModifiedBy>
  <cp:revision>2</cp:revision>
  <dcterms:created xsi:type="dcterms:W3CDTF">2022-07-10T22:31:35Z</dcterms:created>
  <dcterms:modified xsi:type="dcterms:W3CDTF">2022-07-11T00:08:26Z</dcterms:modified>
</cp:coreProperties>
</file>