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Arimo" charset="0"/>
      <p:regular r:id="rId18"/>
    </p:embeddedFont>
    <p:embeddedFont>
      <p:font typeface="Muli" charset="0"/>
      <p:regular r:id="rId19"/>
    </p:embeddedFont>
    <p:embeddedFont>
      <p:font typeface="Muli Semi-Bold" charset="0"/>
      <p:regular r:id="rId20"/>
    </p:embeddedFont>
    <p:embeddedFont>
      <p:font typeface="Muli Bold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49" d="100"/>
          <a:sy n="49" d="100"/>
        </p:scale>
        <p:origin x="-576" y="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9" Type="http://schemas.openxmlformats.org/officeDocument/2006/relationships/hyperlink" Target="https://docs.google.com/spreadsheets/d/1DUF2isFWsqVSYhbaACYtbgcLi_YjDqpE3GLQIVgkKQg/edit#gid=6985111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svg"/><Relationship Id="rId7" Type="http://schemas.openxmlformats.org/officeDocument/2006/relationships/image" Target="../media/image1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3.svg"/><Relationship Id="rId4" Type="http://schemas.openxmlformats.org/officeDocument/2006/relationships/image" Target="../media/image10.png"/><Relationship Id="rId9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slide" Target="slide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TT 22\Desktop\nop aps.net\project_Source_Data\CongThucNauAnDB\CongThucNauAnDB\Images\pho_b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0" y="6648888"/>
            <a:ext cx="3619500" cy="311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2"/>
          <p:cNvGrpSpPr/>
          <p:nvPr/>
        </p:nvGrpSpPr>
        <p:grpSpPr>
          <a:xfrm>
            <a:off x="1028700" y="923883"/>
            <a:ext cx="5175492" cy="634835"/>
            <a:chOff x="0" y="0"/>
            <a:chExt cx="6900656" cy="8464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31057" cy="846447"/>
            </a:xfrm>
            <a:custGeom>
              <a:avLst/>
              <a:gdLst/>
              <a:ahLst/>
              <a:cxnLst/>
              <a:rect l="l" t="t" r="r" b="b"/>
              <a:pathLst>
                <a:path w="831057" h="846447">
                  <a:moveTo>
                    <a:pt x="0" y="0"/>
                  </a:moveTo>
                  <a:lnTo>
                    <a:pt x="831057" y="0"/>
                  </a:lnTo>
                  <a:lnTo>
                    <a:pt x="831057" y="846447"/>
                  </a:lnTo>
                  <a:lnTo>
                    <a:pt x="0" y="8464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TextBox 4"/>
            <p:cNvSpPr txBox="1"/>
            <p:nvPr/>
          </p:nvSpPr>
          <p:spPr>
            <a:xfrm>
              <a:off x="1622892" y="114846"/>
              <a:ext cx="5277765" cy="6167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08"/>
                </a:lnSpc>
                <a:spcBef>
                  <a:spcPct val="0"/>
                </a:spcBef>
              </a:pPr>
              <a:r>
                <a:rPr lang="en-US" sz="3090" dirty="0" err="1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Đồ</a:t>
              </a:r>
              <a:r>
                <a:rPr lang="en-US" sz="3090" dirty="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 </a:t>
              </a:r>
              <a:r>
                <a:rPr lang="en-US" sz="3090" dirty="0" err="1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án</a:t>
              </a:r>
              <a:r>
                <a:rPr lang="en-US" sz="3090" dirty="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 ASP.NET</a:t>
              </a:r>
            </a:p>
          </p:txBody>
        </p:sp>
      </p:grpSp>
      <p:sp>
        <p:nvSpPr>
          <p:cNvPr id="5" name="Freeform 5"/>
          <p:cNvSpPr/>
          <p:nvPr/>
        </p:nvSpPr>
        <p:spPr>
          <a:xfrm rot="2151761">
            <a:off x="10380896" y="-3811106"/>
            <a:ext cx="10454404" cy="7622211"/>
          </a:xfrm>
          <a:custGeom>
            <a:avLst/>
            <a:gdLst/>
            <a:ahLst/>
            <a:cxnLst/>
            <a:rect l="l" t="t" r="r" b="b"/>
            <a:pathLst>
              <a:path w="10454404" h="7622211">
                <a:moveTo>
                  <a:pt x="0" y="0"/>
                </a:moveTo>
                <a:lnTo>
                  <a:pt x="10454404" y="0"/>
                </a:lnTo>
                <a:lnTo>
                  <a:pt x="10454404" y="7622212"/>
                </a:lnTo>
                <a:lnTo>
                  <a:pt x="0" y="76222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2700000">
            <a:off x="-4939101" y="6712177"/>
            <a:ext cx="11422613" cy="8328123"/>
          </a:xfrm>
          <a:custGeom>
            <a:avLst/>
            <a:gdLst/>
            <a:ahLst/>
            <a:cxnLst/>
            <a:rect l="l" t="t" r="r" b="b"/>
            <a:pathLst>
              <a:path w="11422613" h="8328123">
                <a:moveTo>
                  <a:pt x="0" y="0"/>
                </a:moveTo>
                <a:lnTo>
                  <a:pt x="11422613" y="0"/>
                </a:lnTo>
                <a:lnTo>
                  <a:pt x="11422613" y="8328123"/>
                </a:lnTo>
                <a:lnTo>
                  <a:pt x="0" y="83281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245869" y="2171700"/>
            <a:ext cx="12638874" cy="2386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2"/>
              </a:lnSpc>
            </a:pPr>
            <a:r>
              <a:rPr lang="en-US" sz="9002" b="1" spc="-297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Xây</a:t>
            </a:r>
            <a:r>
              <a:rPr lang="en-US" sz="9002" b="1" spc="-297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9002" b="1" spc="-297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Dựng</a:t>
            </a:r>
            <a:r>
              <a:rPr lang="en-US" sz="9002" b="1" spc="-297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Website Chia </a:t>
            </a:r>
            <a:r>
              <a:rPr lang="en-US" sz="9002" b="1" spc="-297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Sẻ</a:t>
            </a:r>
            <a:r>
              <a:rPr lang="en-US" sz="9002" b="1" spc="-297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9002" b="1" spc="-297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Công</a:t>
            </a:r>
            <a:r>
              <a:rPr lang="en-US" sz="9002" b="1" spc="-297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9002" b="1" spc="-297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Thức</a:t>
            </a:r>
            <a:r>
              <a:rPr lang="en-US" sz="9002" b="1" spc="-297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9002" b="1" spc="-297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Nấu</a:t>
            </a:r>
            <a:r>
              <a:rPr lang="en-US" sz="9002" b="1" spc="-297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9002" b="1" spc="-297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Ăn</a:t>
            </a:r>
            <a:r>
              <a:rPr lang="en-US" sz="9002" b="1" spc="-297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</a:p>
        </p:txBody>
      </p:sp>
      <p:sp>
        <p:nvSpPr>
          <p:cNvPr id="11" name="TextBox 8"/>
          <p:cNvSpPr txBox="1"/>
          <p:nvPr/>
        </p:nvSpPr>
        <p:spPr>
          <a:xfrm>
            <a:off x="2257218" y="5533019"/>
            <a:ext cx="12317127" cy="20390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 b="1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Sinh</a:t>
            </a:r>
            <a:r>
              <a:rPr lang="en-US" sz="3800" b="1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00" b="1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viên</a:t>
            </a:r>
            <a:r>
              <a:rPr lang="en-US" sz="3800" b="1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00" b="1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thực</a:t>
            </a:r>
            <a:r>
              <a:rPr lang="en-US" sz="3800" b="1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00" b="1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hiện</a:t>
            </a:r>
            <a:r>
              <a:rPr lang="en-US" sz="3800" b="1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: </a:t>
            </a:r>
            <a:r>
              <a:rPr lang="en-US" sz="38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Nguyễn</a:t>
            </a:r>
            <a:r>
              <a:rPr lang="en-US" sz="38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Thị</a:t>
            </a:r>
            <a:r>
              <a:rPr lang="en-US" sz="38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Hồng</a:t>
            </a:r>
            <a:r>
              <a:rPr lang="en-US" sz="38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Nhi</a:t>
            </a:r>
            <a:endParaRPr lang="en-US" sz="3800" dirty="0">
              <a:solidFill>
                <a:srgbClr val="000000"/>
              </a:solidFill>
              <a:latin typeface="Times New Roman" pitchFamily="18" charset="0"/>
              <a:ea typeface="Muli"/>
              <a:cs typeface="Times New Roman" pitchFamily="18" charset="0"/>
              <a:sym typeface="Muli"/>
            </a:endParaRPr>
          </a:p>
          <a:p>
            <a:pPr algn="l">
              <a:lnSpc>
                <a:spcPts val="5320"/>
              </a:lnSpc>
            </a:pPr>
            <a:r>
              <a:rPr lang="en-US" sz="3800" b="1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Giáo</a:t>
            </a:r>
            <a:r>
              <a:rPr lang="en-US" sz="3800" b="1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00" b="1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viên</a:t>
            </a:r>
            <a:r>
              <a:rPr lang="en-US" sz="3800" b="1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00" b="1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hướng</a:t>
            </a:r>
            <a:r>
              <a:rPr lang="en-US" sz="3800" b="1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00" b="1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dẫn</a:t>
            </a:r>
            <a:r>
              <a:rPr lang="en-US" sz="3800" b="1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: </a:t>
            </a:r>
            <a:r>
              <a:rPr lang="en-US" sz="38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Th.s</a:t>
            </a:r>
            <a:r>
              <a:rPr lang="en-US" sz="38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Đoàn</a:t>
            </a:r>
            <a:r>
              <a:rPr lang="en-US" sz="38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Phước</a:t>
            </a:r>
            <a:r>
              <a:rPr lang="en-US" sz="38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Miền</a:t>
            </a:r>
            <a:endParaRPr lang="en-US" sz="3800" dirty="0">
              <a:solidFill>
                <a:srgbClr val="000000"/>
              </a:solidFill>
              <a:latin typeface="Times New Roman" pitchFamily="18" charset="0"/>
              <a:ea typeface="Muli"/>
              <a:cs typeface="Times New Roman" pitchFamily="18" charset="0"/>
              <a:sym typeface="Muli"/>
            </a:endParaRPr>
          </a:p>
          <a:p>
            <a:pPr algn="l">
              <a:lnSpc>
                <a:spcPts val="5320"/>
              </a:lnSpc>
            </a:pPr>
            <a:r>
              <a:rPr lang="en-US" sz="38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Lớp</a:t>
            </a:r>
            <a:r>
              <a:rPr lang="en-US" sz="38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: DK23TTC13 - </a:t>
            </a:r>
            <a:r>
              <a:rPr lang="en-US" sz="38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Mã</a:t>
            </a:r>
            <a:r>
              <a:rPr lang="en-US" sz="38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SV: 170123840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127332"/>
            <a:ext cx="3516875" cy="471401"/>
            <a:chOff x="0" y="0"/>
            <a:chExt cx="4689167" cy="6285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64724" cy="575182"/>
            </a:xfrm>
            <a:custGeom>
              <a:avLst/>
              <a:gdLst/>
              <a:ahLst/>
              <a:cxnLst/>
              <a:rect l="l" t="t" r="r" b="b"/>
              <a:pathLst>
                <a:path w="564724" h="575182">
                  <a:moveTo>
                    <a:pt x="0" y="0"/>
                  </a:moveTo>
                  <a:lnTo>
                    <a:pt x="564724" y="0"/>
                  </a:lnTo>
                  <a:lnTo>
                    <a:pt x="564724" y="575182"/>
                  </a:lnTo>
                  <a:lnTo>
                    <a:pt x="0" y="5751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TextBox 4"/>
            <p:cNvSpPr txBox="1"/>
            <p:nvPr/>
          </p:nvSpPr>
          <p:spPr>
            <a:xfrm>
              <a:off x="1102795" y="78041"/>
              <a:ext cx="3586372" cy="5504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 err="1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Đồ</a:t>
              </a:r>
              <a:r>
                <a:rPr lang="en-US" sz="2400" dirty="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án</a:t>
              </a:r>
              <a:r>
                <a:rPr lang="en-US" sz="2400" dirty="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 ASP.NET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545575" y="1990270"/>
            <a:ext cx="9246625" cy="1295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00"/>
              </a:lnSpc>
              <a:spcBef>
                <a:spcPct val="0"/>
              </a:spcBef>
            </a:pPr>
            <a:r>
              <a:rPr lang="en-US" sz="9600" b="1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Ưu</a:t>
            </a:r>
            <a:r>
              <a:rPr lang="en-US" sz="9600" b="1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9600" b="1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điểm</a:t>
            </a:r>
            <a:endParaRPr lang="en-US" sz="9600" b="1" dirty="0">
              <a:solidFill>
                <a:srgbClr val="000000"/>
              </a:solidFill>
              <a:latin typeface="Times New Roman" pitchFamily="18" charset="0"/>
              <a:ea typeface="Muli"/>
              <a:cs typeface="Times New Roman" pitchFamily="18" charset="0"/>
              <a:sym typeface="Muli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352800" y="4305299"/>
            <a:ext cx="11529268" cy="26930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ts val="4199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4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Giao</a:t>
            </a:r>
            <a:r>
              <a:rPr lang="en-US" sz="34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diện</a:t>
            </a:r>
            <a:r>
              <a:rPr lang="en-US" sz="34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dễ</a:t>
            </a:r>
            <a:r>
              <a:rPr lang="en-US" sz="34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dùng</a:t>
            </a:r>
            <a:r>
              <a:rPr lang="en-US" sz="34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trực</a:t>
            </a:r>
            <a:r>
              <a:rPr lang="en-US" sz="34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quan</a:t>
            </a:r>
            <a:r>
              <a:rPr lang="en-US" sz="3499" dirty="0" smtClean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.</a:t>
            </a:r>
          </a:p>
          <a:p>
            <a:pPr marL="457200" indent="-457200" algn="l">
              <a:lnSpc>
                <a:spcPts val="4199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499" dirty="0">
              <a:solidFill>
                <a:srgbClr val="000000"/>
              </a:solidFill>
              <a:latin typeface="Times New Roman" pitchFamily="18" charset="0"/>
              <a:ea typeface="Muli"/>
              <a:cs typeface="Times New Roman" pitchFamily="18" charset="0"/>
              <a:sym typeface="Muli"/>
            </a:endParaRPr>
          </a:p>
          <a:p>
            <a:pPr marL="457200" indent="-457200" algn="l">
              <a:lnSpc>
                <a:spcPts val="4199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4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499" dirty="0" err="1" smtClean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Chức</a:t>
            </a:r>
            <a:r>
              <a:rPr lang="en-US" sz="3499" dirty="0" smtClean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năng</a:t>
            </a:r>
            <a:r>
              <a:rPr lang="en-US" sz="34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cơ</a:t>
            </a:r>
            <a:r>
              <a:rPr lang="en-US" sz="34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bản</a:t>
            </a:r>
            <a:r>
              <a:rPr lang="en-US" sz="34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đầy</a:t>
            </a:r>
            <a:r>
              <a:rPr lang="en-US" sz="34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đủ</a:t>
            </a:r>
            <a:r>
              <a:rPr lang="en-US" sz="34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(CRUD, </a:t>
            </a:r>
            <a:r>
              <a:rPr lang="en-US" sz="34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tìm</a:t>
            </a:r>
            <a:r>
              <a:rPr lang="en-US" sz="34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kiếm</a:t>
            </a:r>
            <a:r>
              <a:rPr lang="en-US" sz="34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bình</a:t>
            </a:r>
            <a:r>
              <a:rPr lang="en-US" sz="34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luận</a:t>
            </a:r>
            <a:r>
              <a:rPr lang="en-US" sz="3499" dirty="0" smtClean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).</a:t>
            </a:r>
          </a:p>
          <a:p>
            <a:pPr marL="457200" indent="-457200" algn="l">
              <a:lnSpc>
                <a:spcPts val="4199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499" dirty="0">
              <a:solidFill>
                <a:srgbClr val="000000"/>
              </a:solidFill>
              <a:latin typeface="Times New Roman" pitchFamily="18" charset="0"/>
              <a:ea typeface="Muli"/>
              <a:cs typeface="Times New Roman" pitchFamily="18" charset="0"/>
              <a:sym typeface="Muli"/>
            </a:endParaRPr>
          </a:p>
          <a:p>
            <a:pPr marL="457200" indent="-457200" algn="l">
              <a:lnSpc>
                <a:spcPts val="4199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4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499" dirty="0" smtClean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CSDL </a:t>
            </a:r>
            <a:r>
              <a:rPr lang="en-US" sz="34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thiết</a:t>
            </a:r>
            <a:r>
              <a:rPr lang="en-US" sz="34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kế</a:t>
            </a:r>
            <a:r>
              <a:rPr lang="en-US" sz="34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rõ</a:t>
            </a:r>
            <a:r>
              <a:rPr lang="en-US" sz="34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ràng</a:t>
            </a:r>
            <a:r>
              <a:rPr lang="en-US" sz="34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dễ</a:t>
            </a:r>
            <a:r>
              <a:rPr lang="en-US" sz="34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mở</a:t>
            </a:r>
            <a:r>
              <a:rPr lang="en-US" sz="34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rộng</a:t>
            </a:r>
            <a:r>
              <a:rPr lang="en-US" sz="34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446009">
            <a:off x="-3763307" y="-3273366"/>
            <a:ext cx="9979854" cy="7584689"/>
          </a:xfrm>
          <a:custGeom>
            <a:avLst/>
            <a:gdLst/>
            <a:ahLst/>
            <a:cxnLst/>
            <a:rect l="l" t="t" r="r" b="b"/>
            <a:pathLst>
              <a:path w="9979854" h="7584689">
                <a:moveTo>
                  <a:pt x="0" y="0"/>
                </a:moveTo>
                <a:lnTo>
                  <a:pt x="9979853" y="0"/>
                </a:lnTo>
                <a:lnTo>
                  <a:pt x="9979853" y="7584689"/>
                </a:lnTo>
                <a:lnTo>
                  <a:pt x="0" y="75846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62000" y="3971544"/>
            <a:ext cx="7920309" cy="2314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120"/>
              </a:lnSpc>
              <a:spcBef>
                <a:spcPct val="0"/>
              </a:spcBef>
            </a:pPr>
            <a:r>
              <a:rPr lang="en-US" sz="7600" b="1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Hạ</a:t>
            </a:r>
            <a:r>
              <a:rPr lang="en-US" sz="7600" b="1" u="none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n</a:t>
            </a:r>
            <a:r>
              <a:rPr lang="en-US" sz="7600" b="1" u="none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7600" b="1" u="none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chế</a:t>
            </a:r>
            <a:r>
              <a:rPr lang="en-US" sz="7600" b="1" u="none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&amp; </a:t>
            </a:r>
            <a:r>
              <a:rPr lang="en-US" sz="7600" b="1" u="none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Hướng</a:t>
            </a:r>
            <a:r>
              <a:rPr lang="en-US" sz="7600" b="1" u="none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7600" b="1" u="none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phát</a:t>
            </a:r>
            <a:r>
              <a:rPr lang="en-US" sz="7600" b="1" u="none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7600" b="1" u="none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triển</a:t>
            </a:r>
            <a:endParaRPr lang="en-US" sz="7600" b="1" u="none" dirty="0">
              <a:solidFill>
                <a:srgbClr val="000000"/>
              </a:solidFill>
              <a:latin typeface="Times New Roman" pitchFamily="18" charset="0"/>
              <a:ea typeface="Muli"/>
              <a:cs typeface="Times New Roman" pitchFamily="18" charset="0"/>
              <a:sym typeface="Muli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8779326" y="-449849"/>
            <a:ext cx="9144000" cy="10287000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id="10" name="Group 10"/>
          <p:cNvGrpSpPr/>
          <p:nvPr/>
        </p:nvGrpSpPr>
        <p:grpSpPr>
          <a:xfrm>
            <a:off x="1028700" y="1127332"/>
            <a:ext cx="3516875" cy="471401"/>
            <a:chOff x="0" y="0"/>
            <a:chExt cx="4689167" cy="6285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64724" cy="575182"/>
            </a:xfrm>
            <a:custGeom>
              <a:avLst/>
              <a:gdLst/>
              <a:ahLst/>
              <a:cxnLst/>
              <a:rect l="l" t="t" r="r" b="b"/>
              <a:pathLst>
                <a:path w="564724" h="575182">
                  <a:moveTo>
                    <a:pt x="0" y="0"/>
                  </a:moveTo>
                  <a:lnTo>
                    <a:pt x="564724" y="0"/>
                  </a:lnTo>
                  <a:lnTo>
                    <a:pt x="564724" y="575182"/>
                  </a:lnTo>
                  <a:lnTo>
                    <a:pt x="0" y="5751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1102795" y="78041"/>
              <a:ext cx="3586372" cy="5504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 err="1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Đồ</a:t>
              </a:r>
              <a:r>
                <a:rPr lang="en-US" sz="2400" dirty="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án</a:t>
              </a:r>
              <a:r>
                <a:rPr lang="en-US" sz="2400" dirty="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 ASP.NET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9606064" y="5672847"/>
            <a:ext cx="8300936" cy="31034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Tích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hợp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AI </a:t>
            </a:r>
            <a:r>
              <a:rPr lang="en-US" sz="3200" dirty="0" err="1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gợi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ý </a:t>
            </a:r>
            <a:r>
              <a:rPr lang="en-US" sz="3200" dirty="0" err="1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món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ăn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theo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nguyên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liệu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sẵn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có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.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endParaRPr lang="en-US" sz="3200" dirty="0" smtClean="0">
              <a:solidFill>
                <a:srgbClr val="7030A0"/>
              </a:solidFill>
              <a:latin typeface="Times New Roman" pitchFamily="18" charset="0"/>
              <a:ea typeface="Muli"/>
              <a:cs typeface="Times New Roman" pitchFamily="18" charset="0"/>
              <a:sym typeface="Muli"/>
            </a:endParaRP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3200" dirty="0" err="1" smtClean="0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Thêm</a:t>
            </a:r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chức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năng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đánh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giá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(rating).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endParaRPr lang="en-US" sz="3200" dirty="0">
              <a:solidFill>
                <a:srgbClr val="7030A0"/>
              </a:solidFill>
              <a:latin typeface="Times New Roman" pitchFamily="18" charset="0"/>
              <a:ea typeface="Muli"/>
              <a:cs typeface="Times New Roman" pitchFamily="18" charset="0"/>
              <a:sym typeface="Muli"/>
            </a:endParaRPr>
          </a:p>
          <a:p>
            <a:pPr algn="l">
              <a:lnSpc>
                <a:spcPts val="2520"/>
              </a:lnSpc>
              <a:spcBef>
                <a:spcPct val="0"/>
              </a:spcBef>
            </a:pPr>
            <a:endParaRPr lang="en-US" sz="3200" dirty="0" smtClean="0">
              <a:solidFill>
                <a:srgbClr val="7030A0"/>
              </a:solidFill>
              <a:latin typeface="Times New Roman" pitchFamily="18" charset="0"/>
              <a:ea typeface="Muli"/>
              <a:cs typeface="Times New Roman" pitchFamily="18" charset="0"/>
              <a:sym typeface="Muli"/>
            </a:endParaRP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Chia </a:t>
            </a:r>
            <a:r>
              <a:rPr lang="en-US" sz="3200" dirty="0" err="1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sẻ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công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thức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qua Facebook, </a:t>
            </a:r>
            <a:r>
              <a:rPr lang="en-US" sz="3200" dirty="0" err="1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Zalo</a:t>
            </a: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ea typeface="Muli"/>
              <a:cs typeface="Times New Roman" pitchFamily="18" charset="0"/>
              <a:sym typeface="Muli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9829800" y="4462819"/>
            <a:ext cx="7043052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3600" b="1" dirty="0" err="1">
                <a:solidFill>
                  <a:srgbClr val="F243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Hướng</a:t>
            </a:r>
            <a:r>
              <a:rPr lang="en-US" sz="3600" b="1" dirty="0">
                <a:solidFill>
                  <a:srgbClr val="F243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 </a:t>
            </a:r>
            <a:r>
              <a:rPr lang="en-US" sz="3600" b="1" dirty="0" err="1">
                <a:solidFill>
                  <a:srgbClr val="F243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phát</a:t>
            </a:r>
            <a:r>
              <a:rPr lang="en-US" sz="3600" b="1" dirty="0">
                <a:solidFill>
                  <a:srgbClr val="F243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 </a:t>
            </a:r>
            <a:r>
              <a:rPr lang="en-US" sz="3600" b="1" dirty="0" err="1">
                <a:solidFill>
                  <a:srgbClr val="F243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triển</a:t>
            </a:r>
            <a:r>
              <a:rPr lang="en-US" sz="3600" b="1" dirty="0">
                <a:solidFill>
                  <a:srgbClr val="F243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: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10216248" y="1014463"/>
            <a:ext cx="7043052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3600" b="1" dirty="0">
                <a:solidFill>
                  <a:srgbClr val="F243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 </a:t>
            </a:r>
            <a:r>
              <a:rPr lang="en-US" sz="3600" b="1" dirty="0" err="1">
                <a:solidFill>
                  <a:srgbClr val="F243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Hạn</a:t>
            </a:r>
            <a:r>
              <a:rPr lang="en-US" sz="3600" b="1" dirty="0">
                <a:solidFill>
                  <a:srgbClr val="F243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 </a:t>
            </a:r>
            <a:r>
              <a:rPr lang="en-US" sz="3600" b="1" dirty="0" err="1">
                <a:solidFill>
                  <a:srgbClr val="F243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chế</a:t>
            </a:r>
            <a:r>
              <a:rPr lang="en-US" sz="3600" b="1" dirty="0">
                <a:solidFill>
                  <a:srgbClr val="F243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8915400" y="1921213"/>
            <a:ext cx="9144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9875" lvl="1">
              <a:lnSpc>
                <a:spcPts val="4000"/>
              </a:lnSpc>
            </a:pP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Chưa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có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chức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năng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upload </a:t>
            </a: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viedeo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.</a:t>
            </a:r>
          </a:p>
          <a:p>
            <a:pPr marL="269875" lvl="1">
              <a:lnSpc>
                <a:spcPts val="4000"/>
              </a:lnSpc>
            </a:pPr>
            <a:endParaRPr lang="en-US" sz="3600" dirty="0" smtClean="0">
              <a:solidFill>
                <a:srgbClr val="0070C0"/>
              </a:solidFill>
              <a:latin typeface="Times New Roman" pitchFamily="18" charset="0"/>
              <a:ea typeface="Muli"/>
              <a:cs typeface="Times New Roman" pitchFamily="18" charset="0"/>
              <a:sym typeface="Muli"/>
            </a:endParaRPr>
          </a:p>
          <a:p>
            <a:pPr marL="269875" lvl="1">
              <a:lnSpc>
                <a:spcPts val="4000"/>
              </a:lnSpc>
            </a:pP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Chức</a:t>
            </a: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năng</a:t>
            </a: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tìm</a:t>
            </a: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kiếm</a:t>
            </a: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còn</a:t>
            </a: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đơn</a:t>
            </a: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giản</a:t>
            </a: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.</a:t>
            </a:r>
            <a:endParaRPr lang="en-US" sz="3600" dirty="0">
              <a:solidFill>
                <a:srgbClr val="0070C0"/>
              </a:solidFill>
              <a:latin typeface="Times New Roman" pitchFamily="18" charset="0"/>
              <a:ea typeface="Muli"/>
              <a:cs typeface="Times New Roman" pitchFamily="18" charset="0"/>
              <a:sym typeface="Muli"/>
              <a:hlinkClick r:id="rId9" tooltip="https://docs.google.com/spreadsheets/d/1DUF2isFWsqVSYhbaACYtbgcLi_YjDqpE3GLQIVgkKQg/edit#gid=6985111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124200" y="3385828"/>
            <a:ext cx="11384238" cy="9252281"/>
          </a:xfrm>
          <a:custGeom>
            <a:avLst/>
            <a:gdLst/>
            <a:ahLst/>
            <a:cxnLst/>
            <a:rect l="l" t="t" r="r" b="b"/>
            <a:pathLst>
              <a:path w="11384238" h="9252281">
                <a:moveTo>
                  <a:pt x="0" y="0"/>
                </a:moveTo>
                <a:lnTo>
                  <a:pt x="11384238" y="0"/>
                </a:lnTo>
                <a:lnTo>
                  <a:pt x="11384238" y="9252280"/>
                </a:lnTo>
                <a:lnTo>
                  <a:pt x="0" y="9252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558545" y="1634107"/>
            <a:ext cx="10647551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200"/>
              </a:lnSpc>
              <a:spcBef>
                <a:spcPct val="0"/>
              </a:spcBef>
            </a:pPr>
            <a:r>
              <a:rPr lang="en-US" sz="8500" b="1" u="none" dirty="0" err="1">
                <a:solidFill>
                  <a:srgbClr val="0000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Kết</a:t>
            </a:r>
            <a:r>
              <a:rPr lang="en-US" sz="8500" b="1" u="none" dirty="0">
                <a:solidFill>
                  <a:srgbClr val="0000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 </a:t>
            </a:r>
            <a:r>
              <a:rPr lang="en-US" sz="8500" b="1" u="none" dirty="0" err="1">
                <a:solidFill>
                  <a:srgbClr val="0000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luận</a:t>
            </a:r>
            <a:r>
              <a:rPr lang="en-US" sz="8500" b="1" u="none" dirty="0">
                <a:solidFill>
                  <a:srgbClr val="0000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 &amp; </a:t>
            </a:r>
            <a:r>
              <a:rPr lang="en-US" sz="8500" b="1" u="none" dirty="0" err="1">
                <a:solidFill>
                  <a:srgbClr val="0000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Cảm</a:t>
            </a:r>
            <a:r>
              <a:rPr lang="en-US" sz="8500" b="1" u="none" dirty="0">
                <a:solidFill>
                  <a:srgbClr val="0000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 </a:t>
            </a:r>
            <a:r>
              <a:rPr lang="en-US" sz="8500" b="1" u="none" dirty="0" err="1">
                <a:solidFill>
                  <a:srgbClr val="0000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ơn</a:t>
            </a:r>
            <a:endParaRPr lang="en-US" sz="8500" b="1" u="none" dirty="0">
              <a:solidFill>
                <a:srgbClr val="000000"/>
              </a:solidFill>
              <a:latin typeface="Times New Roman" pitchFamily="18" charset="0"/>
              <a:ea typeface="Muli Semi-Bold"/>
              <a:cs typeface="Times New Roman" pitchFamily="18" charset="0"/>
              <a:sym typeface="Muli Semi-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28700" y="1127332"/>
            <a:ext cx="3516875" cy="471401"/>
            <a:chOff x="0" y="0"/>
            <a:chExt cx="4689167" cy="62853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64724" cy="575182"/>
            </a:xfrm>
            <a:custGeom>
              <a:avLst/>
              <a:gdLst/>
              <a:ahLst/>
              <a:cxnLst/>
              <a:rect l="l" t="t" r="r" b="b"/>
              <a:pathLst>
                <a:path w="564724" h="575182">
                  <a:moveTo>
                    <a:pt x="0" y="0"/>
                  </a:moveTo>
                  <a:lnTo>
                    <a:pt x="564724" y="0"/>
                  </a:lnTo>
                  <a:lnTo>
                    <a:pt x="564724" y="575182"/>
                  </a:lnTo>
                  <a:lnTo>
                    <a:pt x="0" y="5751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TextBox 6"/>
            <p:cNvSpPr txBox="1"/>
            <p:nvPr/>
          </p:nvSpPr>
          <p:spPr>
            <a:xfrm>
              <a:off x="1102795" y="78041"/>
              <a:ext cx="3586372" cy="5504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 err="1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Đồ</a:t>
              </a:r>
              <a:r>
                <a:rPr lang="en-US" sz="2400" dirty="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án</a:t>
              </a:r>
              <a:r>
                <a:rPr lang="en-US" sz="2400" dirty="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 ASP.NET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268033" y="3619286"/>
            <a:ext cx="16225242" cy="2821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75"/>
              </a:lnSpc>
              <a:spcBef>
                <a:spcPct val="0"/>
              </a:spcBef>
            </a:pPr>
            <a:r>
              <a:rPr lang="en-US" sz="3646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• Website </a:t>
            </a:r>
            <a:r>
              <a:rPr lang="en-US" sz="3646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đã</a:t>
            </a:r>
            <a:r>
              <a:rPr lang="en-US" sz="3646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46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đáp</a:t>
            </a:r>
            <a:r>
              <a:rPr lang="en-US" sz="3646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46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ứng</a:t>
            </a:r>
            <a:r>
              <a:rPr lang="en-US" sz="3646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46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được</a:t>
            </a:r>
            <a:r>
              <a:rPr lang="en-US" sz="3646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46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yêu</a:t>
            </a:r>
            <a:r>
              <a:rPr lang="en-US" sz="3646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46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cầu</a:t>
            </a:r>
            <a:r>
              <a:rPr lang="en-US" sz="3646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46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cơ</a:t>
            </a:r>
            <a:r>
              <a:rPr lang="en-US" sz="3646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46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bản</a:t>
            </a:r>
            <a:r>
              <a:rPr lang="en-US" sz="3646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: chia </a:t>
            </a:r>
            <a:r>
              <a:rPr lang="en-US" sz="3646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sẻ</a:t>
            </a:r>
            <a:r>
              <a:rPr lang="en-US" sz="3646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46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và</a:t>
            </a:r>
            <a:r>
              <a:rPr lang="en-US" sz="3646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46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tìm</a:t>
            </a:r>
            <a:r>
              <a:rPr lang="en-US" sz="3646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46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kiếm</a:t>
            </a:r>
            <a:r>
              <a:rPr lang="en-US" sz="3646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46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công</a:t>
            </a:r>
            <a:r>
              <a:rPr lang="en-US" sz="3646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46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thức</a:t>
            </a:r>
            <a:r>
              <a:rPr lang="en-US" sz="3646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46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nấu</a:t>
            </a:r>
            <a:r>
              <a:rPr lang="en-US" sz="3646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46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ăn</a:t>
            </a:r>
            <a:r>
              <a:rPr lang="en-US" sz="3646" dirty="0" smtClean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.</a:t>
            </a:r>
          </a:p>
          <a:p>
            <a:pPr algn="just">
              <a:lnSpc>
                <a:spcPts val="4375"/>
              </a:lnSpc>
              <a:spcBef>
                <a:spcPct val="0"/>
              </a:spcBef>
            </a:pPr>
            <a:endParaRPr lang="en-US" sz="3646" dirty="0">
              <a:solidFill>
                <a:srgbClr val="000000"/>
              </a:solidFill>
              <a:latin typeface="Times New Roman" pitchFamily="18" charset="0"/>
              <a:ea typeface="Muli"/>
              <a:cs typeface="Times New Roman" pitchFamily="18" charset="0"/>
              <a:sym typeface="Muli"/>
            </a:endParaRPr>
          </a:p>
          <a:p>
            <a:pPr algn="just">
              <a:lnSpc>
                <a:spcPts val="4375"/>
              </a:lnSpc>
              <a:spcBef>
                <a:spcPct val="0"/>
              </a:spcBef>
            </a:pPr>
            <a:r>
              <a:rPr lang="en-US" sz="3646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• </a:t>
            </a:r>
            <a:r>
              <a:rPr lang="en-US" sz="3646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Tạo</a:t>
            </a:r>
            <a:r>
              <a:rPr lang="en-US" sz="3646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46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nền</a:t>
            </a:r>
            <a:r>
              <a:rPr lang="en-US" sz="3646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46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tảng</a:t>
            </a:r>
            <a:r>
              <a:rPr lang="en-US" sz="3646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46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gắn</a:t>
            </a:r>
            <a:r>
              <a:rPr lang="en-US" sz="3646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46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kết</a:t>
            </a:r>
            <a:r>
              <a:rPr lang="en-US" sz="3646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46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cộng</a:t>
            </a:r>
            <a:r>
              <a:rPr lang="en-US" sz="3646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46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đồng</a:t>
            </a:r>
            <a:r>
              <a:rPr lang="en-US" sz="3646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46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yêu</a:t>
            </a:r>
            <a:r>
              <a:rPr lang="en-US" sz="3646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46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thích</a:t>
            </a:r>
            <a:r>
              <a:rPr lang="en-US" sz="3646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46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ẩm</a:t>
            </a:r>
            <a:r>
              <a:rPr lang="en-US" sz="3646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646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thực</a:t>
            </a:r>
            <a:r>
              <a:rPr lang="en-US" sz="3646" dirty="0" smtClean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.</a:t>
            </a:r>
          </a:p>
          <a:p>
            <a:pPr algn="just">
              <a:lnSpc>
                <a:spcPts val="4375"/>
              </a:lnSpc>
              <a:spcBef>
                <a:spcPct val="0"/>
              </a:spcBef>
            </a:pPr>
            <a:endParaRPr lang="en-US" sz="3646" dirty="0">
              <a:solidFill>
                <a:srgbClr val="000000"/>
              </a:solidFill>
              <a:latin typeface="Times New Roman" pitchFamily="18" charset="0"/>
              <a:ea typeface="Muli"/>
              <a:cs typeface="Times New Roman" pitchFamily="18" charset="0"/>
              <a:sym typeface="Muli"/>
            </a:endParaRPr>
          </a:p>
          <a:p>
            <a:pPr algn="just">
              <a:lnSpc>
                <a:spcPts val="4375"/>
              </a:lnSpc>
              <a:spcBef>
                <a:spcPct val="0"/>
              </a:spcBef>
            </a:pPr>
            <a:r>
              <a:rPr lang="en-US" sz="3646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0471" y="6057900"/>
            <a:ext cx="162528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gởi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sâu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sắc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err="1" smtClean="0">
                <a:latin typeface="Times New Roman" pitchFamily="18" charset="0"/>
                <a:cs typeface="Times New Roman" pitchFamily="18" charset="0"/>
              </a:rPr>
              <a:t>Thầy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err="1" smtClean="0">
                <a:latin typeface="Times New Roman" pitchFamily="18" charset="0"/>
                <a:cs typeface="Times New Roman" pitchFamily="18" charset="0"/>
              </a:rPr>
              <a:t>Đoàn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err="1" smtClean="0">
                <a:latin typeface="Times New Roman" pitchFamily="18" charset="0"/>
                <a:cs typeface="Times New Roman" pitchFamily="18" charset="0"/>
              </a:rPr>
              <a:t>Phước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err="1" smtClean="0">
                <a:latin typeface="Times New Roman" pitchFamily="18" charset="0"/>
                <a:cs typeface="Times New Roman" pitchFamily="18" charset="0"/>
              </a:rPr>
              <a:t>Miền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tận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lắng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F24300"/>
          </a:solidFill>
        </p:spPr>
      </p:sp>
      <p:sp>
        <p:nvSpPr>
          <p:cNvPr id="3" name="TextBox 3"/>
          <p:cNvSpPr txBox="1"/>
          <p:nvPr/>
        </p:nvSpPr>
        <p:spPr>
          <a:xfrm>
            <a:off x="4739131" y="1653969"/>
            <a:ext cx="9383246" cy="1090042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478"/>
              </a:lnSpc>
              <a:spcBef>
                <a:spcPct val="0"/>
              </a:spcBef>
            </a:pPr>
            <a:r>
              <a:rPr lang="en-US" sz="7065" b="1" spc="-105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GIỚI THIỆU ĐỀ TÀI</a:t>
            </a:r>
          </a:p>
        </p:txBody>
      </p:sp>
      <p:sp>
        <p:nvSpPr>
          <p:cNvPr id="4" name="Freeform 4"/>
          <p:cNvSpPr/>
          <p:nvPr/>
        </p:nvSpPr>
        <p:spPr>
          <a:xfrm>
            <a:off x="1028700" y="1127332"/>
            <a:ext cx="423543" cy="431386"/>
          </a:xfrm>
          <a:custGeom>
            <a:avLst/>
            <a:gdLst/>
            <a:ahLst/>
            <a:cxnLst/>
            <a:rect l="l" t="t" r="r" b="b"/>
            <a:pathLst>
              <a:path w="423543" h="431386">
                <a:moveTo>
                  <a:pt x="0" y="0"/>
                </a:moveTo>
                <a:lnTo>
                  <a:pt x="423543" y="0"/>
                </a:lnTo>
                <a:lnTo>
                  <a:pt x="423543" y="431386"/>
                </a:lnTo>
                <a:lnTo>
                  <a:pt x="0" y="4313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381000" y="809914"/>
            <a:ext cx="5175492" cy="634835"/>
            <a:chOff x="0" y="0"/>
            <a:chExt cx="6900656" cy="84644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31057" cy="846447"/>
            </a:xfrm>
            <a:custGeom>
              <a:avLst/>
              <a:gdLst/>
              <a:ahLst/>
              <a:cxnLst/>
              <a:rect l="l" t="t" r="r" b="b"/>
              <a:pathLst>
                <a:path w="831057" h="846447">
                  <a:moveTo>
                    <a:pt x="0" y="0"/>
                  </a:moveTo>
                  <a:lnTo>
                    <a:pt x="831057" y="0"/>
                  </a:lnTo>
                  <a:lnTo>
                    <a:pt x="831057" y="846447"/>
                  </a:lnTo>
                  <a:lnTo>
                    <a:pt x="0" y="8464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1622892" y="114846"/>
              <a:ext cx="5277765" cy="6167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08"/>
                </a:lnSpc>
                <a:spcBef>
                  <a:spcPct val="0"/>
                </a:spcBef>
              </a:pPr>
              <a:r>
                <a:rPr lang="en-US" sz="3090" dirty="0" err="1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Đồ</a:t>
              </a:r>
              <a:r>
                <a:rPr lang="en-US" sz="3090" dirty="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 </a:t>
              </a:r>
              <a:r>
                <a:rPr lang="en-US" sz="3090" dirty="0" err="1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án</a:t>
              </a:r>
              <a:r>
                <a:rPr lang="en-US" sz="3090" dirty="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 ASP.NET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48825" y="4152900"/>
            <a:ext cx="16804109" cy="4047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3"/>
              </a:lnSpc>
              <a:spcBef>
                <a:spcPct val="0"/>
              </a:spcBef>
            </a:pPr>
            <a:r>
              <a:rPr lang="en-US" sz="3853" dirty="0" err="1" smtClean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Lý</a:t>
            </a:r>
            <a:r>
              <a:rPr lang="en-US" sz="3853" dirty="0" smtClean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do </a:t>
            </a:r>
            <a:r>
              <a:rPr lang="en-US" sz="3853" dirty="0" err="1" smtClean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chọn</a:t>
            </a:r>
            <a:r>
              <a:rPr lang="en-US" sz="3853" dirty="0" smtClean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 smtClean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đề</a:t>
            </a:r>
            <a:r>
              <a:rPr lang="en-US" sz="3853" dirty="0" smtClean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 smtClean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tài</a:t>
            </a:r>
            <a:r>
              <a:rPr lang="en-US" sz="3853" dirty="0" smtClean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:</a:t>
            </a:r>
          </a:p>
          <a:p>
            <a:pPr algn="ctr">
              <a:lnSpc>
                <a:spcPts val="4623"/>
              </a:lnSpc>
              <a:spcBef>
                <a:spcPct val="0"/>
              </a:spcBef>
            </a:pPr>
            <a:r>
              <a:rPr lang="en-US" sz="3853" dirty="0" smtClean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•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Trong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thời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đại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số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,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nhu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cầu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chia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sẻ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công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thức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nấu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ăn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ngày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càng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phổ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biến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.</a:t>
            </a:r>
          </a:p>
          <a:p>
            <a:pPr algn="ctr">
              <a:lnSpc>
                <a:spcPts val="4623"/>
              </a:lnSpc>
              <a:spcBef>
                <a:spcPct val="0"/>
              </a:spcBef>
            </a:pPr>
            <a:endParaRPr lang="en-US" sz="3853" dirty="0">
              <a:solidFill>
                <a:srgbClr val="000000"/>
              </a:solidFill>
              <a:latin typeface="Times New Roman" pitchFamily="18" charset="0"/>
              <a:ea typeface="Muli"/>
              <a:cs typeface="Times New Roman" pitchFamily="18" charset="0"/>
              <a:sym typeface="Muli"/>
            </a:endParaRPr>
          </a:p>
          <a:p>
            <a:pPr algn="ctr">
              <a:lnSpc>
                <a:spcPts val="4623"/>
              </a:lnSpc>
              <a:spcBef>
                <a:spcPct val="0"/>
              </a:spcBef>
            </a:pP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•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Người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dùng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cần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một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nền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tảng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trực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tuyến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để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tìm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kiếm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và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chia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sẻ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món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ăn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.</a:t>
            </a:r>
          </a:p>
          <a:p>
            <a:pPr algn="ctr">
              <a:lnSpc>
                <a:spcPts val="4623"/>
              </a:lnSpc>
              <a:spcBef>
                <a:spcPct val="0"/>
              </a:spcBef>
            </a:pPr>
            <a:endParaRPr lang="en-US" sz="3853" dirty="0">
              <a:solidFill>
                <a:srgbClr val="000000"/>
              </a:solidFill>
              <a:latin typeface="Times New Roman" pitchFamily="18" charset="0"/>
              <a:ea typeface="Muli"/>
              <a:cs typeface="Times New Roman" pitchFamily="18" charset="0"/>
              <a:sym typeface="Muli"/>
            </a:endParaRPr>
          </a:p>
          <a:p>
            <a:pPr algn="ctr">
              <a:lnSpc>
                <a:spcPts val="4623"/>
              </a:lnSpc>
              <a:spcBef>
                <a:spcPct val="0"/>
              </a:spcBef>
            </a:pP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smtClean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Ý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tưởng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: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xây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dựng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website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giúp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cộng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đồng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kết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nối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qua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công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thức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nấu</a:t>
            </a:r>
            <a:r>
              <a:rPr lang="en-US" sz="3853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853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ăn</a:t>
            </a:r>
            <a:endParaRPr lang="en-US" sz="3853" dirty="0">
              <a:solidFill>
                <a:srgbClr val="000000"/>
              </a:solidFill>
              <a:latin typeface="Times New Roman" pitchFamily="18" charset="0"/>
              <a:ea typeface="Muli"/>
              <a:cs typeface="Times New Roman" pitchFamily="18" charset="0"/>
              <a:sym typeface="Muli"/>
            </a:endParaRPr>
          </a:p>
          <a:p>
            <a:pPr algn="ctr">
              <a:lnSpc>
                <a:spcPts val="4159"/>
              </a:lnSpc>
              <a:spcBef>
                <a:spcPct val="0"/>
              </a:spcBef>
            </a:pPr>
            <a:r>
              <a:rPr lang="en-US" sz="3466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.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414826" y="7064307"/>
            <a:ext cx="593876" cy="5715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3132072" y="5954663"/>
            <a:ext cx="16260828" cy="10022583"/>
          </a:xfrm>
          <a:custGeom>
            <a:avLst/>
            <a:gdLst/>
            <a:ahLst/>
            <a:cxnLst/>
            <a:rect l="l" t="t" r="r" b="b"/>
            <a:pathLst>
              <a:path w="16260828" h="10022583">
                <a:moveTo>
                  <a:pt x="16260828" y="0"/>
                </a:moveTo>
                <a:lnTo>
                  <a:pt x="0" y="0"/>
                </a:lnTo>
                <a:lnTo>
                  <a:pt x="0" y="10022583"/>
                </a:lnTo>
                <a:lnTo>
                  <a:pt x="16260828" y="10022583"/>
                </a:lnTo>
                <a:lnTo>
                  <a:pt x="16260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95297" y="6016474"/>
            <a:ext cx="5116777" cy="256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99"/>
              </a:lnSpc>
              <a:spcBef>
                <a:spcPct val="0"/>
              </a:spcBef>
            </a:pPr>
            <a:r>
              <a:rPr lang="en-US" sz="8499" b="1" dirty="0" err="1">
                <a:solidFill>
                  <a:srgbClr val="0000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Mục</a:t>
            </a:r>
            <a:r>
              <a:rPr lang="en-US" sz="8499" b="1" u="none" dirty="0">
                <a:solidFill>
                  <a:srgbClr val="0000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 </a:t>
            </a:r>
            <a:r>
              <a:rPr lang="en-US" sz="8499" b="1" u="none" dirty="0" err="1">
                <a:solidFill>
                  <a:srgbClr val="0000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tiêu</a:t>
            </a:r>
            <a:endParaRPr lang="en-US" sz="8499" b="1" u="none" dirty="0">
              <a:solidFill>
                <a:srgbClr val="000000"/>
              </a:solidFill>
              <a:latin typeface="Times New Roman" pitchFamily="18" charset="0"/>
              <a:ea typeface="Muli Semi-Bold"/>
              <a:cs typeface="Times New Roman" pitchFamily="18" charset="0"/>
              <a:sym typeface="Muli Semi-Bold"/>
            </a:endParaRPr>
          </a:p>
          <a:p>
            <a:pPr marL="0" lvl="0" indent="0" algn="ctr">
              <a:lnSpc>
                <a:spcPts val="10199"/>
              </a:lnSpc>
              <a:spcBef>
                <a:spcPct val="0"/>
              </a:spcBef>
            </a:pPr>
            <a:r>
              <a:rPr lang="en-US" sz="8499" b="1" u="none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Đồ</a:t>
            </a:r>
            <a:r>
              <a:rPr lang="en-US" sz="8499" b="1" u="none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8499" b="1" u="none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Án</a:t>
            </a:r>
            <a:endParaRPr lang="en-US" sz="8499" b="1" u="none" dirty="0">
              <a:solidFill>
                <a:srgbClr val="000000"/>
              </a:solidFill>
              <a:latin typeface="Times New Roman" pitchFamily="18" charset="0"/>
              <a:ea typeface="Muli"/>
              <a:cs typeface="Times New Roman" pitchFamily="18" charset="0"/>
              <a:sym typeface="Muli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995297" y="1065957"/>
            <a:ext cx="4088453" cy="501497"/>
            <a:chOff x="0" y="0"/>
            <a:chExt cx="5451270" cy="66866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56505" cy="668662"/>
            </a:xfrm>
            <a:custGeom>
              <a:avLst/>
              <a:gdLst/>
              <a:ahLst/>
              <a:cxnLst/>
              <a:rect l="l" t="t" r="r" b="b"/>
              <a:pathLst>
                <a:path w="656505" h="668662">
                  <a:moveTo>
                    <a:pt x="0" y="0"/>
                  </a:moveTo>
                  <a:lnTo>
                    <a:pt x="656505" y="0"/>
                  </a:lnTo>
                  <a:lnTo>
                    <a:pt x="656505" y="668662"/>
                  </a:lnTo>
                  <a:lnTo>
                    <a:pt x="0" y="6686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1282027" y="90724"/>
              <a:ext cx="4169243" cy="4958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29"/>
                </a:lnSpc>
                <a:spcBef>
                  <a:spcPct val="0"/>
                </a:spcBef>
              </a:pPr>
              <a:r>
                <a:rPr lang="en-US" sz="2800" dirty="0" err="1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Đồ</a:t>
              </a:r>
              <a:r>
                <a:rPr lang="en-US" sz="2800" dirty="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 </a:t>
              </a:r>
              <a:r>
                <a:rPr lang="en-US" sz="2800" dirty="0" err="1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Án</a:t>
              </a:r>
              <a:r>
                <a:rPr lang="en-US" sz="2800" dirty="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 ASP.NET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280297" y="2776973"/>
            <a:ext cx="13833219" cy="2244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11" lvl="1" indent="-410205">
              <a:lnSpc>
                <a:spcPts val="4559"/>
              </a:lnSpc>
              <a:buFont typeface="Arial"/>
              <a:buChar char="•"/>
            </a:pPr>
            <a:r>
              <a:rPr lang="en-US" sz="37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Tạo</a:t>
            </a:r>
            <a:r>
              <a:rPr lang="en-US" sz="37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website chia </a:t>
            </a:r>
            <a:r>
              <a:rPr lang="en-US" sz="37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sẻ</a:t>
            </a:r>
            <a:r>
              <a:rPr lang="en-US" sz="37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công</a:t>
            </a:r>
            <a:r>
              <a:rPr lang="en-US" sz="37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thức</a:t>
            </a:r>
            <a:r>
              <a:rPr lang="en-US" sz="37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nấu</a:t>
            </a:r>
            <a:r>
              <a:rPr lang="en-US" sz="37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ăn</a:t>
            </a:r>
            <a:r>
              <a:rPr lang="en-US" sz="37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trực</a:t>
            </a:r>
            <a:r>
              <a:rPr lang="en-US" sz="37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tuyến</a:t>
            </a:r>
            <a:r>
              <a:rPr lang="en-US" sz="37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.</a:t>
            </a:r>
          </a:p>
          <a:p>
            <a:pPr marL="777232" lvl="1" indent="-388616">
              <a:lnSpc>
                <a:spcPts val="4319"/>
              </a:lnSpc>
              <a:buFont typeface="Arial"/>
              <a:buChar char="•"/>
            </a:pPr>
            <a:r>
              <a:rPr lang="en-US" sz="35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 </a:t>
            </a:r>
            <a:r>
              <a:rPr lang="en-US" sz="35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Hỗ</a:t>
            </a:r>
            <a:r>
              <a:rPr lang="en-US" sz="35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5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trợ</a:t>
            </a:r>
            <a:r>
              <a:rPr lang="en-US" sz="35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5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đăng</a:t>
            </a:r>
            <a:r>
              <a:rPr lang="en-US" sz="35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5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ký</a:t>
            </a:r>
            <a:r>
              <a:rPr lang="en-US" sz="35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, </a:t>
            </a:r>
            <a:r>
              <a:rPr lang="en-US" sz="35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đăng</a:t>
            </a:r>
            <a:r>
              <a:rPr lang="en-US" sz="35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5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nhập</a:t>
            </a:r>
            <a:r>
              <a:rPr lang="en-US" sz="35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, </a:t>
            </a:r>
            <a:r>
              <a:rPr lang="en-US" sz="35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quản</a:t>
            </a:r>
            <a:r>
              <a:rPr lang="en-US" sz="35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5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lý</a:t>
            </a:r>
            <a:r>
              <a:rPr lang="en-US" sz="35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5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tài</a:t>
            </a:r>
            <a:r>
              <a:rPr lang="en-US" sz="35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5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khoản</a:t>
            </a:r>
            <a:r>
              <a:rPr lang="en-US" sz="35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.</a:t>
            </a:r>
          </a:p>
          <a:p>
            <a:pPr marL="777232" lvl="1" indent="-388616">
              <a:lnSpc>
                <a:spcPts val="4319"/>
              </a:lnSpc>
              <a:buFont typeface="Arial"/>
              <a:buChar char="•"/>
            </a:pPr>
            <a:r>
              <a:rPr lang="en-US" sz="35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5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Người</a:t>
            </a:r>
            <a:r>
              <a:rPr lang="en-US" sz="35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5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dùng</a:t>
            </a:r>
            <a:r>
              <a:rPr lang="en-US" sz="35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5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có</a:t>
            </a:r>
            <a:r>
              <a:rPr lang="en-US" sz="35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5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thể</a:t>
            </a:r>
            <a:r>
              <a:rPr lang="en-US" sz="35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5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đăng</a:t>
            </a:r>
            <a:r>
              <a:rPr lang="en-US" sz="35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, </a:t>
            </a:r>
            <a:r>
              <a:rPr lang="en-US" sz="35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xem</a:t>
            </a:r>
            <a:r>
              <a:rPr lang="en-US" sz="35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, </a:t>
            </a:r>
            <a:r>
              <a:rPr lang="en-US" sz="35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tìm</a:t>
            </a:r>
            <a:r>
              <a:rPr lang="en-US" sz="35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5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kiếm</a:t>
            </a:r>
            <a:r>
              <a:rPr lang="en-US" sz="35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, </a:t>
            </a:r>
            <a:r>
              <a:rPr lang="en-US" sz="35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bình</a:t>
            </a:r>
            <a:r>
              <a:rPr lang="en-US" sz="35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5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luận</a:t>
            </a:r>
            <a:r>
              <a:rPr lang="en-US" sz="35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5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công</a:t>
            </a:r>
            <a:r>
              <a:rPr lang="en-US" sz="35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5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thức</a:t>
            </a:r>
            <a:r>
              <a:rPr lang="en-US" sz="35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.</a:t>
            </a:r>
          </a:p>
          <a:p>
            <a:pPr marL="777232" lvl="1" indent="-388616">
              <a:lnSpc>
                <a:spcPts val="4319"/>
              </a:lnSpc>
              <a:buFont typeface="Arial"/>
              <a:buChar char="•"/>
            </a:pPr>
            <a:r>
              <a:rPr lang="en-US" sz="35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 </a:t>
            </a:r>
            <a:r>
              <a:rPr lang="en-US" sz="35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Giao</a:t>
            </a:r>
            <a:r>
              <a:rPr lang="en-US" sz="35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5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diện</a:t>
            </a:r>
            <a:r>
              <a:rPr lang="en-US" sz="35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5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thân</a:t>
            </a:r>
            <a:r>
              <a:rPr lang="en-US" sz="35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5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thiện</a:t>
            </a:r>
            <a:r>
              <a:rPr lang="en-US" sz="35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, </a:t>
            </a:r>
            <a:r>
              <a:rPr lang="en-US" sz="35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dễ</a:t>
            </a:r>
            <a:r>
              <a:rPr lang="en-US" sz="35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5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sử</a:t>
            </a:r>
            <a:r>
              <a:rPr lang="en-US" sz="35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599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dụng</a:t>
            </a:r>
            <a:r>
              <a:rPr lang="en-US" sz="3599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8950070" y="7311439"/>
            <a:ext cx="2165995" cy="1981200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61585" r="-48170"/>
              </a:stretch>
            </a:blipFill>
          </p:spPr>
        </p:sp>
      </p:grpSp>
      <p:sp>
        <p:nvSpPr>
          <p:cNvPr id="8" name="AutoShape 8"/>
          <p:cNvSpPr/>
          <p:nvPr/>
        </p:nvSpPr>
        <p:spPr>
          <a:xfrm>
            <a:off x="0" y="0"/>
            <a:ext cx="7962901" cy="10287000"/>
          </a:xfrm>
          <a:prstGeom prst="rect">
            <a:avLst/>
          </a:prstGeom>
          <a:solidFill>
            <a:srgbClr val="F4F4F4"/>
          </a:solidFill>
        </p:spPr>
      </p:sp>
      <p:sp>
        <p:nvSpPr>
          <p:cNvPr id="9" name="TextBox 9"/>
          <p:cNvSpPr txBox="1"/>
          <p:nvPr/>
        </p:nvSpPr>
        <p:spPr>
          <a:xfrm>
            <a:off x="12189430" y="868957"/>
            <a:ext cx="5585329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49"/>
              </a:lnSpc>
            </a:pPr>
            <a:r>
              <a:rPr lang="en-US" sz="3499" b="1" dirty="0" err="1">
                <a:solidFill>
                  <a:srgbClr val="000000"/>
                </a:solidFill>
                <a:latin typeface="Times New Roman" pitchFamily="18" charset="0"/>
                <a:ea typeface="Muli Bold"/>
                <a:cs typeface="Times New Roman" pitchFamily="18" charset="0"/>
                <a:sym typeface="Muli Bold"/>
              </a:rPr>
              <a:t>Người</a:t>
            </a:r>
            <a:r>
              <a:rPr lang="en-US" sz="3499" b="1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3499" b="1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yêu</a:t>
            </a:r>
            <a:r>
              <a:rPr lang="en-US" sz="3499" b="1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3499" b="1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thích</a:t>
            </a:r>
            <a:r>
              <a:rPr lang="en-US" sz="3499" b="1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3499" b="1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ẩm</a:t>
            </a:r>
            <a:r>
              <a:rPr lang="en-US" sz="3499" b="1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3499" b="1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thực</a:t>
            </a:r>
            <a:r>
              <a:rPr lang="en-US" sz="3499" b="1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199158" y="3208656"/>
            <a:ext cx="5060142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49"/>
              </a:lnSpc>
            </a:pPr>
            <a:r>
              <a:rPr lang="en-US" sz="3499" b="1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Các</a:t>
            </a:r>
            <a:r>
              <a:rPr lang="en-US" sz="3499" b="1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3499" b="1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bà</a:t>
            </a:r>
            <a:r>
              <a:rPr lang="en-US" sz="3499" b="1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3499" b="1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nội</a:t>
            </a:r>
            <a:r>
              <a:rPr lang="en-US" sz="3499" b="1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3499" b="1" dirty="0" err="1">
                <a:solidFill>
                  <a:srgbClr val="000000"/>
                </a:solidFill>
                <a:latin typeface="Times New Roman" pitchFamily="18" charset="0"/>
                <a:ea typeface="Muli Bold"/>
                <a:cs typeface="Times New Roman" pitchFamily="18" charset="0"/>
                <a:sym typeface="Muli Bold"/>
              </a:rPr>
              <a:t>trợ</a:t>
            </a:r>
            <a:r>
              <a:rPr lang="en-US" sz="3499" b="1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3499" b="1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muốn</a:t>
            </a:r>
            <a:r>
              <a:rPr lang="en-US" sz="3499" b="1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3499" b="1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lưu</a:t>
            </a:r>
            <a:r>
              <a:rPr lang="en-US" sz="3499" b="1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3499" b="1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công</a:t>
            </a:r>
            <a:r>
              <a:rPr lang="en-US" sz="3499" b="1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3499" b="1" dirty="0" err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thức</a:t>
            </a:r>
            <a:r>
              <a:rPr lang="en-US" sz="3499" b="1" dirty="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2199158" y="5012164"/>
            <a:ext cx="5060142" cy="1682910"/>
            <a:chOff x="0" y="-28641"/>
            <a:chExt cx="6746856" cy="224388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1774549"/>
              <a:ext cx="6746856" cy="440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l">
                <a:lnSpc>
                  <a:spcPts val="273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641"/>
              <a:ext cx="6746856" cy="1538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549"/>
                </a:lnSpc>
              </a:pPr>
              <a:r>
                <a:rPr lang="en-US" sz="3499" b="1" dirty="0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  </a:t>
              </a:r>
              <a:r>
                <a:rPr lang="en-US" sz="3499" b="1" dirty="0" err="1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Sinh</a:t>
              </a:r>
              <a:r>
                <a:rPr lang="en-US" sz="3499" b="1" dirty="0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 </a:t>
              </a:r>
              <a:r>
                <a:rPr lang="en-US" sz="3499" b="1" dirty="0" err="1">
                  <a:solidFill>
                    <a:srgbClr val="000000"/>
                  </a:solidFill>
                  <a:latin typeface="Times New Roman" pitchFamily="18" charset="0"/>
                  <a:ea typeface="Muli Bold"/>
                  <a:cs typeface="Times New Roman" pitchFamily="18" charset="0"/>
                  <a:sym typeface="Muli Bold"/>
                </a:rPr>
                <a:t>viên</a:t>
              </a:r>
              <a:r>
                <a:rPr lang="en-US" sz="3499" b="1" dirty="0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, </a:t>
              </a:r>
              <a:r>
                <a:rPr lang="en-US" sz="3499" b="1" dirty="0" err="1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học</a:t>
              </a:r>
              <a:r>
                <a:rPr lang="en-US" sz="3499" b="1" dirty="0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 </a:t>
              </a:r>
              <a:r>
                <a:rPr lang="en-US" sz="3499" b="1" dirty="0" err="1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sinh</a:t>
              </a:r>
              <a:r>
                <a:rPr lang="en-US" sz="3499" b="1" dirty="0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 </a:t>
              </a:r>
              <a:r>
                <a:rPr lang="en-US" sz="3499" b="1" dirty="0" err="1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thích</a:t>
              </a:r>
              <a:r>
                <a:rPr lang="en-US" sz="3499" b="1" dirty="0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 </a:t>
              </a:r>
              <a:r>
                <a:rPr lang="en-US" sz="3499" b="1" dirty="0" err="1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học</a:t>
              </a:r>
              <a:r>
                <a:rPr lang="en-US" sz="3499" b="1" dirty="0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 </a:t>
              </a:r>
              <a:r>
                <a:rPr lang="en-US" sz="3499" b="1" dirty="0" err="1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nấu</a:t>
              </a:r>
              <a:r>
                <a:rPr lang="en-US" sz="3499" b="1" dirty="0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 </a:t>
              </a:r>
              <a:r>
                <a:rPr lang="en-US" sz="3499" b="1" dirty="0" err="1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ăn</a:t>
              </a:r>
              <a:r>
                <a:rPr lang="en-US" sz="3499" b="1" dirty="0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28700" y="1127332"/>
            <a:ext cx="3516876" cy="431386"/>
            <a:chOff x="0" y="0"/>
            <a:chExt cx="4689168" cy="57518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64724" cy="575182"/>
            </a:xfrm>
            <a:custGeom>
              <a:avLst/>
              <a:gdLst/>
              <a:ahLst/>
              <a:cxnLst/>
              <a:rect l="l" t="t" r="r" b="b"/>
              <a:pathLst>
                <a:path w="564724" h="575182">
                  <a:moveTo>
                    <a:pt x="0" y="0"/>
                  </a:moveTo>
                  <a:lnTo>
                    <a:pt x="564724" y="0"/>
                  </a:lnTo>
                  <a:lnTo>
                    <a:pt x="564724" y="575182"/>
                  </a:lnTo>
                  <a:lnTo>
                    <a:pt x="0" y="5751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TextBox 16"/>
            <p:cNvSpPr txBox="1"/>
            <p:nvPr/>
          </p:nvSpPr>
          <p:spPr>
            <a:xfrm>
              <a:off x="1102795" y="8191"/>
              <a:ext cx="3586372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799" dirty="0" err="1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Đồ</a:t>
              </a:r>
              <a:r>
                <a:rPr lang="en-US" sz="2799" dirty="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án</a:t>
              </a:r>
              <a:r>
                <a:rPr lang="en-US" sz="2799" dirty="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 ASP.NET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28700" y="3080713"/>
            <a:ext cx="5116777" cy="244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Đối</a:t>
            </a:r>
            <a:r>
              <a:rPr lang="en-US" sz="8000" b="1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8000" b="1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Tượng</a:t>
            </a:r>
            <a:r>
              <a:rPr lang="en-US" sz="8000" b="1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8000" b="1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Sử</a:t>
            </a:r>
            <a:r>
              <a:rPr lang="en-US" sz="8000" b="1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8000" b="1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Dụng</a:t>
            </a:r>
            <a:endParaRPr lang="en-US" sz="8000" b="1" dirty="0">
              <a:solidFill>
                <a:srgbClr val="000000"/>
              </a:solidFill>
              <a:latin typeface="Times New Roman" pitchFamily="18" charset="0"/>
              <a:ea typeface="Muli"/>
              <a:cs typeface="Times New Roman" pitchFamily="18" charset="0"/>
              <a:sym typeface="Muli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2199158" y="7653117"/>
            <a:ext cx="5060142" cy="1154162"/>
            <a:chOff x="0" y="676358"/>
            <a:chExt cx="6746856" cy="1538883"/>
          </a:xfrm>
        </p:grpSpPr>
        <p:sp>
          <p:nvSpPr>
            <p:cNvPr id="19" name="TextBox 19"/>
            <p:cNvSpPr txBox="1"/>
            <p:nvPr/>
          </p:nvSpPr>
          <p:spPr>
            <a:xfrm>
              <a:off x="0" y="1774549"/>
              <a:ext cx="6746856" cy="440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l">
                <a:lnSpc>
                  <a:spcPts val="273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676358"/>
              <a:ext cx="6746856" cy="1538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549"/>
                </a:lnSpc>
              </a:pPr>
              <a:r>
                <a:rPr lang="en-US" sz="3499" b="1" dirty="0">
                  <a:solidFill>
                    <a:srgbClr val="000000"/>
                  </a:solidFill>
                  <a:latin typeface="Times New Roman" pitchFamily="18" charset="0"/>
                  <a:ea typeface="Muli Bold"/>
                  <a:cs typeface="Times New Roman" pitchFamily="18" charset="0"/>
                  <a:sym typeface="Muli Bold"/>
                </a:rPr>
                <a:t>  </a:t>
              </a:r>
              <a:r>
                <a:rPr lang="en-US" sz="3499" b="1" dirty="0" err="1">
                  <a:solidFill>
                    <a:srgbClr val="000000"/>
                  </a:solidFill>
                  <a:latin typeface="Times New Roman" pitchFamily="18" charset="0"/>
                  <a:ea typeface="Muli Bold"/>
                  <a:cs typeface="Times New Roman" pitchFamily="18" charset="0"/>
                  <a:sym typeface="Muli Bold"/>
                </a:rPr>
                <a:t>Cộng</a:t>
              </a:r>
              <a:r>
                <a:rPr lang="en-US" sz="3499" b="1" dirty="0">
                  <a:solidFill>
                    <a:srgbClr val="000000"/>
                  </a:solidFill>
                  <a:latin typeface="Times New Roman" pitchFamily="18" charset="0"/>
                  <a:ea typeface="Muli Bold"/>
                  <a:cs typeface="Times New Roman" pitchFamily="18" charset="0"/>
                  <a:sym typeface="Muli Bold"/>
                </a:rPr>
                <a:t> </a:t>
              </a:r>
              <a:r>
                <a:rPr lang="en-US" sz="3499" b="1" dirty="0" err="1">
                  <a:solidFill>
                    <a:srgbClr val="000000"/>
                  </a:solidFill>
                  <a:latin typeface="Times New Roman" pitchFamily="18" charset="0"/>
                  <a:ea typeface="Muli Bold"/>
                  <a:cs typeface="Times New Roman" pitchFamily="18" charset="0"/>
                  <a:sym typeface="Muli Bold"/>
                </a:rPr>
                <a:t>đồng</a:t>
              </a:r>
              <a:r>
                <a:rPr lang="en-US" sz="3499" b="1" dirty="0">
                  <a:solidFill>
                    <a:srgbClr val="000000"/>
                  </a:solidFill>
                  <a:latin typeface="Times New Roman" pitchFamily="18" charset="0"/>
                  <a:ea typeface="Muli Bold"/>
                  <a:cs typeface="Times New Roman" pitchFamily="18" charset="0"/>
                  <a:sym typeface="Muli Bold"/>
                </a:rPr>
                <a:t> chia </a:t>
              </a:r>
              <a:r>
                <a:rPr lang="en-US" sz="3499" b="1" dirty="0" err="1">
                  <a:solidFill>
                    <a:srgbClr val="000000"/>
                  </a:solidFill>
                  <a:latin typeface="Times New Roman" pitchFamily="18" charset="0"/>
                  <a:ea typeface="Muli Bold"/>
                  <a:cs typeface="Times New Roman" pitchFamily="18" charset="0"/>
                  <a:sym typeface="Muli Bold"/>
                </a:rPr>
                <a:t>sẻ</a:t>
              </a:r>
              <a:r>
                <a:rPr lang="en-US" sz="3499" b="1" dirty="0">
                  <a:solidFill>
                    <a:srgbClr val="000000"/>
                  </a:solidFill>
                  <a:latin typeface="Times New Roman" pitchFamily="18" charset="0"/>
                  <a:ea typeface="Muli Bold"/>
                  <a:cs typeface="Times New Roman" pitchFamily="18" charset="0"/>
                  <a:sym typeface="Muli Bold"/>
                </a:rPr>
                <a:t> </a:t>
              </a:r>
              <a:r>
                <a:rPr lang="en-US" sz="3499" b="1" dirty="0" err="1">
                  <a:solidFill>
                    <a:srgbClr val="000000"/>
                  </a:solidFill>
                  <a:latin typeface="Times New Roman" pitchFamily="18" charset="0"/>
                  <a:ea typeface="Muli Bold"/>
                  <a:cs typeface="Times New Roman" pitchFamily="18" charset="0"/>
                  <a:sym typeface="Muli Bold"/>
                </a:rPr>
                <a:t>kiến</a:t>
              </a:r>
              <a:r>
                <a:rPr lang="en-US" sz="3499" b="1" dirty="0">
                  <a:solidFill>
                    <a:srgbClr val="000000"/>
                  </a:solidFill>
                  <a:latin typeface="Times New Roman" pitchFamily="18" charset="0"/>
                  <a:ea typeface="Muli Bold"/>
                  <a:cs typeface="Times New Roman" pitchFamily="18" charset="0"/>
                  <a:sym typeface="Muli Bold"/>
                </a:rPr>
                <a:t> </a:t>
              </a:r>
              <a:r>
                <a:rPr lang="en-US" sz="3499" b="1" dirty="0" err="1">
                  <a:solidFill>
                    <a:srgbClr val="000000"/>
                  </a:solidFill>
                  <a:latin typeface="Times New Roman" pitchFamily="18" charset="0"/>
                  <a:ea typeface="Muli Bold"/>
                  <a:cs typeface="Times New Roman" pitchFamily="18" charset="0"/>
                  <a:sym typeface="Muli Bold"/>
                </a:rPr>
                <a:t>thức</a:t>
              </a:r>
              <a:r>
                <a:rPr lang="en-US" sz="3499" b="1" dirty="0">
                  <a:solidFill>
                    <a:srgbClr val="000000"/>
                  </a:solidFill>
                  <a:latin typeface="Times New Roman" pitchFamily="18" charset="0"/>
                  <a:ea typeface="Muli Bold"/>
                  <a:cs typeface="Times New Roman" pitchFamily="18" charset="0"/>
                  <a:sym typeface="Muli Bold"/>
                </a:rPr>
                <a:t> </a:t>
              </a:r>
              <a:r>
                <a:rPr lang="en-US" sz="3499" b="1" dirty="0" err="1">
                  <a:solidFill>
                    <a:srgbClr val="000000"/>
                  </a:solidFill>
                  <a:latin typeface="Times New Roman" pitchFamily="18" charset="0"/>
                  <a:ea typeface="Muli Bold"/>
                  <a:cs typeface="Times New Roman" pitchFamily="18" charset="0"/>
                  <a:sym typeface="Muli Bold"/>
                </a:rPr>
                <a:t>nấu</a:t>
              </a:r>
              <a:r>
                <a:rPr lang="en-US" sz="3499" b="1" dirty="0">
                  <a:solidFill>
                    <a:srgbClr val="000000"/>
                  </a:solidFill>
                  <a:latin typeface="Times New Roman" pitchFamily="18" charset="0"/>
                  <a:ea typeface="Muli Bold"/>
                  <a:cs typeface="Times New Roman" pitchFamily="18" charset="0"/>
                  <a:sym typeface="Muli Bold"/>
                </a:rPr>
                <a:t> </a:t>
              </a:r>
              <a:r>
                <a:rPr lang="en-US" sz="3499" b="1" dirty="0" err="1">
                  <a:solidFill>
                    <a:srgbClr val="000000"/>
                  </a:solidFill>
                  <a:latin typeface="Times New Roman" pitchFamily="18" charset="0"/>
                  <a:ea typeface="Muli Bold"/>
                  <a:cs typeface="Times New Roman" pitchFamily="18" charset="0"/>
                  <a:sym typeface="Muli Bold"/>
                </a:rPr>
                <a:t>ăn</a:t>
              </a:r>
              <a:r>
                <a:rPr lang="en-US" sz="3499" b="1" dirty="0">
                  <a:solidFill>
                    <a:srgbClr val="000000"/>
                  </a:solidFill>
                  <a:latin typeface="Times New Roman" pitchFamily="18" charset="0"/>
                  <a:ea typeface="Muli Bold"/>
                  <a:cs typeface="Times New Roman" pitchFamily="18" charset="0"/>
                  <a:sym typeface="Muli Bold"/>
                </a:rPr>
                <a:t>. 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70" y="5004868"/>
            <a:ext cx="1892623" cy="1879908"/>
          </a:xfrm>
          <a:prstGeom prst="ellipse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549" y="2714174"/>
            <a:ext cx="2143125" cy="2143125"/>
          </a:xfrm>
          <a:prstGeom prst="ellipse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70" y="360759"/>
            <a:ext cx="2066589" cy="1964531"/>
          </a:xfrm>
          <a:prstGeom prst="ellipse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562600" y="-1881748"/>
            <a:ext cx="14026196" cy="11628992"/>
          </a:xfrm>
          <a:custGeom>
            <a:avLst/>
            <a:gdLst/>
            <a:ahLst/>
            <a:cxnLst/>
            <a:rect l="l" t="t" r="r" b="b"/>
            <a:pathLst>
              <a:path w="14026196" h="11628992">
                <a:moveTo>
                  <a:pt x="0" y="0"/>
                </a:moveTo>
                <a:lnTo>
                  <a:pt x="14026196" y="0"/>
                </a:lnTo>
                <a:lnTo>
                  <a:pt x="14026196" y="11628992"/>
                </a:lnTo>
                <a:lnTo>
                  <a:pt x="0" y="11628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895600" y="2019983"/>
            <a:ext cx="11392785" cy="1295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200"/>
              </a:lnSpc>
              <a:spcBef>
                <a:spcPct val="0"/>
              </a:spcBef>
            </a:pPr>
            <a:r>
              <a:rPr lang="en-US" sz="8500" b="1" u="none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Công</a:t>
            </a:r>
            <a:r>
              <a:rPr lang="en-US" sz="8500" b="1" u="none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8500" b="1" u="none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nghệ</a:t>
            </a:r>
            <a:r>
              <a:rPr lang="en-US" sz="8500" b="1" u="none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8500" b="1" u="none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sử</a:t>
            </a:r>
            <a:r>
              <a:rPr lang="en-US" sz="8500" b="1" u="none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8500" b="1" u="none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dụng</a:t>
            </a:r>
            <a:endParaRPr lang="en-US" sz="8500" b="1" u="none" dirty="0">
              <a:solidFill>
                <a:srgbClr val="000000"/>
              </a:solidFill>
              <a:latin typeface="Times New Roman" pitchFamily="18" charset="0"/>
              <a:ea typeface="Muli"/>
              <a:cs typeface="Times New Roman" pitchFamily="18" charset="0"/>
              <a:sym typeface="Muli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028700" y="1127332"/>
            <a:ext cx="3516875" cy="471401"/>
            <a:chOff x="0" y="0"/>
            <a:chExt cx="4689167" cy="62853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64724" cy="575182"/>
            </a:xfrm>
            <a:custGeom>
              <a:avLst/>
              <a:gdLst/>
              <a:ahLst/>
              <a:cxnLst/>
              <a:rect l="l" t="t" r="r" b="b"/>
              <a:pathLst>
                <a:path w="564724" h="575182">
                  <a:moveTo>
                    <a:pt x="0" y="0"/>
                  </a:moveTo>
                  <a:lnTo>
                    <a:pt x="564724" y="0"/>
                  </a:lnTo>
                  <a:lnTo>
                    <a:pt x="564724" y="575182"/>
                  </a:lnTo>
                  <a:lnTo>
                    <a:pt x="0" y="5751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1102795" y="78041"/>
              <a:ext cx="3586372" cy="5504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 err="1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Đồ</a:t>
              </a:r>
              <a:r>
                <a:rPr lang="en-US" sz="2400" dirty="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án</a:t>
              </a:r>
              <a:r>
                <a:rPr lang="en-US" sz="2400" dirty="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 ASP.NET</a:t>
              </a:r>
            </a:p>
          </p:txBody>
        </p:sp>
      </p:grpSp>
      <p:sp>
        <p:nvSpPr>
          <p:cNvPr id="12" name="TextBox 5"/>
          <p:cNvSpPr txBox="1"/>
          <p:nvPr/>
        </p:nvSpPr>
        <p:spPr>
          <a:xfrm>
            <a:off x="3177987" y="4925782"/>
            <a:ext cx="11392785" cy="24598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• </a:t>
            </a:r>
            <a:r>
              <a:rPr lang="en-US" sz="30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Ngôn</a:t>
            </a:r>
            <a:r>
              <a:rPr lang="en-US" sz="30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ngữ</a:t>
            </a:r>
            <a:r>
              <a:rPr lang="en-US" sz="30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: C#, HTML, CSS, JavaScript </a:t>
            </a:r>
          </a:p>
          <a:p>
            <a:pPr>
              <a:lnSpc>
                <a:spcPts val="3900"/>
              </a:lnSpc>
            </a:pPr>
            <a:r>
              <a:rPr lang="en-US" sz="30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• Framework: ASP.NET MVC </a:t>
            </a:r>
          </a:p>
          <a:p>
            <a:pPr>
              <a:lnSpc>
                <a:spcPts val="3900"/>
              </a:lnSpc>
            </a:pPr>
            <a:r>
              <a:rPr lang="en-US" sz="30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• CSDL: SQL Server </a:t>
            </a:r>
          </a:p>
          <a:p>
            <a:pPr>
              <a:lnSpc>
                <a:spcPts val="3900"/>
              </a:lnSpc>
            </a:pPr>
            <a:r>
              <a:rPr lang="en-US" sz="30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• </a:t>
            </a:r>
            <a:r>
              <a:rPr lang="en-US" sz="30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Thư</a:t>
            </a:r>
            <a:r>
              <a:rPr lang="en-US" sz="30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viện</a:t>
            </a:r>
            <a:r>
              <a:rPr lang="en-US" sz="30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hỗ</a:t>
            </a:r>
            <a:r>
              <a:rPr lang="en-US" sz="30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trợ</a:t>
            </a:r>
            <a:r>
              <a:rPr lang="en-US" sz="30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: Bootstrap, </a:t>
            </a:r>
            <a:r>
              <a:rPr lang="en-US" sz="30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jQuery</a:t>
            </a:r>
            <a:endParaRPr lang="en-US" sz="3000" dirty="0">
              <a:solidFill>
                <a:srgbClr val="000000"/>
              </a:solidFill>
              <a:latin typeface="Times New Roman" pitchFamily="18" charset="0"/>
              <a:ea typeface="Muli"/>
              <a:cs typeface="Times New Roman" pitchFamily="18" charset="0"/>
              <a:sym typeface="Muli"/>
            </a:endParaRPr>
          </a:p>
          <a:p>
            <a:pPr>
              <a:lnSpc>
                <a:spcPts val="3900"/>
              </a:lnSpc>
            </a:pPr>
            <a:r>
              <a:rPr lang="en-US" sz="30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• IDE: Visual Studio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376890">
            <a:off x="-4899893" y="6122938"/>
            <a:ext cx="11422613" cy="8328123"/>
          </a:xfrm>
          <a:custGeom>
            <a:avLst/>
            <a:gdLst/>
            <a:ahLst/>
            <a:cxnLst/>
            <a:rect l="l" t="t" r="r" b="b"/>
            <a:pathLst>
              <a:path w="11422613" h="8328123">
                <a:moveTo>
                  <a:pt x="0" y="0"/>
                </a:moveTo>
                <a:lnTo>
                  <a:pt x="11422613" y="0"/>
                </a:lnTo>
                <a:lnTo>
                  <a:pt x="11422613" y="8328124"/>
                </a:lnTo>
                <a:lnTo>
                  <a:pt x="0" y="83281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601976" y="4097811"/>
            <a:ext cx="515530" cy="446167"/>
          </a:xfrm>
          <a:custGeom>
            <a:avLst/>
            <a:gdLst/>
            <a:ahLst/>
            <a:cxnLst/>
            <a:rect l="l" t="t" r="r" b="b"/>
            <a:pathLst>
              <a:path w="515530" h="446167">
                <a:moveTo>
                  <a:pt x="0" y="0"/>
                </a:moveTo>
                <a:lnTo>
                  <a:pt x="515530" y="0"/>
                </a:lnTo>
                <a:lnTo>
                  <a:pt x="515530" y="446168"/>
                </a:lnTo>
                <a:lnTo>
                  <a:pt x="0" y="4461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245906" y="4076738"/>
            <a:ext cx="459015" cy="488313"/>
          </a:xfrm>
          <a:custGeom>
            <a:avLst/>
            <a:gdLst/>
            <a:ahLst/>
            <a:cxnLst/>
            <a:rect l="l" t="t" r="r" b="b"/>
            <a:pathLst>
              <a:path w="459015" h="488313">
                <a:moveTo>
                  <a:pt x="0" y="0"/>
                </a:moveTo>
                <a:lnTo>
                  <a:pt x="459015" y="0"/>
                </a:lnTo>
                <a:lnTo>
                  <a:pt x="459015" y="488314"/>
                </a:lnTo>
                <a:lnTo>
                  <a:pt x="0" y="4883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181600" y="1943100"/>
            <a:ext cx="7024698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0200"/>
              </a:lnSpc>
              <a:spcBef>
                <a:spcPct val="0"/>
              </a:spcBef>
            </a:pPr>
            <a:r>
              <a:rPr lang="en-US" sz="8500" b="1" dirty="0" err="1">
                <a:solidFill>
                  <a:srgbClr val="0000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Cơ</a:t>
            </a:r>
            <a:r>
              <a:rPr lang="en-US" sz="8500" b="1" u="none" dirty="0">
                <a:solidFill>
                  <a:srgbClr val="0000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 </a:t>
            </a:r>
            <a:r>
              <a:rPr lang="en-US" sz="8500" b="1" u="none" dirty="0" err="1">
                <a:solidFill>
                  <a:srgbClr val="0000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sở</a:t>
            </a:r>
            <a:r>
              <a:rPr lang="en-US" sz="8500" b="1" u="none" dirty="0">
                <a:solidFill>
                  <a:srgbClr val="0000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 </a:t>
            </a:r>
            <a:r>
              <a:rPr lang="en-US" sz="8500" b="1" u="none" dirty="0" err="1">
                <a:solidFill>
                  <a:srgbClr val="0000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dữ</a:t>
            </a:r>
            <a:r>
              <a:rPr lang="en-US" sz="8500" b="1" u="none" dirty="0">
                <a:solidFill>
                  <a:srgbClr val="0000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 </a:t>
            </a:r>
            <a:r>
              <a:rPr lang="en-US" sz="8500" b="1" u="none" dirty="0" err="1">
                <a:solidFill>
                  <a:srgbClr val="0000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liệu</a:t>
            </a:r>
            <a:endParaRPr lang="en-US" sz="8500" b="1" u="none" dirty="0">
              <a:solidFill>
                <a:srgbClr val="000000"/>
              </a:solidFill>
              <a:latin typeface="Times New Roman" pitchFamily="18" charset="0"/>
              <a:ea typeface="Muli Semi-Bold"/>
              <a:cs typeface="Times New Roman" pitchFamily="18" charset="0"/>
              <a:sym typeface="Muli Semi-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028700" y="1127332"/>
            <a:ext cx="3516875" cy="471401"/>
            <a:chOff x="0" y="0"/>
            <a:chExt cx="4689167" cy="62853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64724" cy="575182"/>
            </a:xfrm>
            <a:custGeom>
              <a:avLst/>
              <a:gdLst/>
              <a:ahLst/>
              <a:cxnLst/>
              <a:rect l="l" t="t" r="r" b="b"/>
              <a:pathLst>
                <a:path w="564724" h="575182">
                  <a:moveTo>
                    <a:pt x="0" y="0"/>
                  </a:moveTo>
                  <a:lnTo>
                    <a:pt x="564724" y="0"/>
                  </a:lnTo>
                  <a:lnTo>
                    <a:pt x="564724" y="575182"/>
                  </a:lnTo>
                  <a:lnTo>
                    <a:pt x="0" y="5751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1102795" y="78041"/>
              <a:ext cx="3586372" cy="5504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 err="1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Đồ</a:t>
              </a:r>
              <a:r>
                <a:rPr lang="en-US" sz="2400" dirty="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án</a:t>
              </a:r>
              <a:r>
                <a:rPr lang="en-US" sz="2400" dirty="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 ASP.NET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76562" y="4097811"/>
            <a:ext cx="16176724" cy="3013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68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•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Bảng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Người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dùng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(Users):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lưu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thông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tin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tài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khoản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.</a:t>
            </a:r>
          </a:p>
          <a:p>
            <a:pPr algn="just">
              <a:lnSpc>
                <a:spcPts val="468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•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Bảng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Công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thức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(Recipes):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tên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món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nguyên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liệu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cách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chế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biến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.</a:t>
            </a:r>
          </a:p>
          <a:p>
            <a:pPr algn="just">
              <a:lnSpc>
                <a:spcPts val="468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•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Bảng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Nguyên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liệu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(Ingredients): chi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tiết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nguyên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liệu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từng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món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.</a:t>
            </a:r>
          </a:p>
          <a:p>
            <a:pPr algn="just">
              <a:lnSpc>
                <a:spcPts val="468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•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Bảng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Bình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luận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(Comments):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người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dùng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bình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luận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về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công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thức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.</a:t>
            </a:r>
          </a:p>
          <a:p>
            <a:pPr algn="just">
              <a:lnSpc>
                <a:spcPts val="468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•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Quan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hệ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: 1 User →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nhiều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Recipes →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nhiều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Ingredients +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nhiều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Comments.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41041">
            <a:off x="-6521096" y="3918118"/>
            <a:ext cx="17614873" cy="17454738"/>
          </a:xfrm>
          <a:custGeom>
            <a:avLst/>
            <a:gdLst/>
            <a:ahLst/>
            <a:cxnLst/>
            <a:rect l="l" t="t" r="r" b="b"/>
            <a:pathLst>
              <a:path w="17614873" h="17454738">
                <a:moveTo>
                  <a:pt x="0" y="0"/>
                </a:moveTo>
                <a:lnTo>
                  <a:pt x="17614873" y="0"/>
                </a:lnTo>
                <a:lnTo>
                  <a:pt x="17614873" y="17454738"/>
                </a:lnTo>
                <a:lnTo>
                  <a:pt x="0" y="17454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010882">
            <a:off x="10077669" y="-13183640"/>
            <a:ext cx="17614873" cy="17454738"/>
          </a:xfrm>
          <a:custGeom>
            <a:avLst/>
            <a:gdLst/>
            <a:ahLst/>
            <a:cxnLst/>
            <a:rect l="l" t="t" r="r" b="b"/>
            <a:pathLst>
              <a:path w="17614873" h="17454738">
                <a:moveTo>
                  <a:pt x="0" y="0"/>
                </a:moveTo>
                <a:lnTo>
                  <a:pt x="17614873" y="0"/>
                </a:lnTo>
                <a:lnTo>
                  <a:pt x="17614873" y="17454738"/>
                </a:lnTo>
                <a:lnTo>
                  <a:pt x="0" y="17454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092586"/>
              </p:ext>
            </p:extLst>
          </p:nvPr>
        </p:nvGraphicFramePr>
        <p:xfrm>
          <a:off x="1028700" y="4152900"/>
          <a:ext cx="16649700" cy="3984491"/>
        </p:xfrm>
        <a:graphic>
          <a:graphicData uri="http://schemas.openxmlformats.org/drawingml/2006/table">
            <a:tbl>
              <a:tblPr/>
              <a:tblGrid>
                <a:gridCol w="4057650"/>
                <a:gridCol w="4057650"/>
                <a:gridCol w="4057650"/>
                <a:gridCol w="4476750"/>
              </a:tblGrid>
              <a:tr h="1447790"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3200" b="1" dirty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1. </a:t>
                      </a:r>
                      <a:r>
                        <a:rPr lang="en-US" sz="3200" b="1" dirty="0" err="1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Quản</a:t>
                      </a:r>
                      <a:r>
                        <a:rPr lang="en-US" sz="3200" b="1" dirty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 </a:t>
                      </a:r>
                      <a:r>
                        <a:rPr lang="en-US" sz="3200" b="1" dirty="0" err="1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lý</a:t>
                      </a:r>
                      <a:r>
                        <a:rPr lang="en-US" sz="3200" b="1" dirty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 </a:t>
                      </a:r>
                      <a:r>
                        <a:rPr lang="en-US" sz="3200" b="1" dirty="0" err="1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tài</a:t>
                      </a:r>
                      <a:r>
                        <a:rPr lang="en-US" sz="3200" b="1" dirty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 </a:t>
                      </a:r>
                      <a:r>
                        <a:rPr lang="en-US" sz="3200" b="1" dirty="0" err="1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khoản</a:t>
                      </a:r>
                      <a:endParaRPr lang="en-US" sz="3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3200" b="1" dirty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 2. </a:t>
                      </a:r>
                      <a:r>
                        <a:rPr lang="en-US" sz="3200" b="1" dirty="0" err="1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Công</a:t>
                      </a:r>
                      <a:r>
                        <a:rPr lang="en-US" sz="3200" b="1" dirty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 </a:t>
                      </a:r>
                      <a:r>
                        <a:rPr lang="en-US" sz="3200" b="1" dirty="0" err="1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thức</a:t>
                      </a:r>
                      <a:r>
                        <a:rPr lang="en-US" sz="3200" b="1" dirty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 </a:t>
                      </a:r>
                      <a:r>
                        <a:rPr lang="en-US" sz="3200" b="1" dirty="0" err="1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nấu</a:t>
                      </a:r>
                      <a:r>
                        <a:rPr lang="en-US" sz="3200" b="1" dirty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 </a:t>
                      </a:r>
                      <a:r>
                        <a:rPr lang="en-US" sz="3200" b="1" dirty="0" err="1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ăn</a:t>
                      </a:r>
                      <a:endParaRPr lang="en-US" sz="3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3200" b="1" dirty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3. </a:t>
                      </a:r>
                      <a:r>
                        <a:rPr lang="en-US" sz="3200" b="1" dirty="0" err="1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Tìm</a:t>
                      </a:r>
                      <a:r>
                        <a:rPr lang="en-US" sz="3200" b="1" dirty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 </a:t>
                      </a:r>
                      <a:r>
                        <a:rPr lang="en-US" sz="3200" b="1" dirty="0" err="1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kiếm</a:t>
                      </a:r>
                      <a:endParaRPr lang="en-US" sz="3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3200" b="1" dirty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4. </a:t>
                      </a:r>
                      <a:r>
                        <a:rPr lang="en-US" sz="3200" b="1" dirty="0" err="1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Tương</a:t>
                      </a:r>
                      <a:r>
                        <a:rPr lang="en-US" sz="3200" b="1" dirty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 </a:t>
                      </a:r>
                      <a:r>
                        <a:rPr lang="en-US" sz="3200" b="1" dirty="0" err="1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tác</a:t>
                      </a:r>
                      <a:endParaRPr lang="en-US" sz="3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DF"/>
                    </a:solidFill>
                  </a:tcPr>
                </a:tc>
              </a:tr>
              <a:tr h="2536701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3200" b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 </a:t>
                      </a:r>
                      <a:r>
                        <a:rPr lang="en-US" sz="3200" b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Đăng</a:t>
                      </a: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 </a:t>
                      </a:r>
                      <a:r>
                        <a:rPr lang="en-US" sz="3200" b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ký</a:t>
                      </a: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, </a:t>
                      </a:r>
                      <a:r>
                        <a:rPr lang="en-US" sz="3200" b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đăng</a:t>
                      </a: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 </a:t>
                      </a:r>
                      <a:r>
                        <a:rPr lang="en-US" sz="3200" b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nhập</a:t>
                      </a: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, </a:t>
                      </a:r>
                      <a:r>
                        <a:rPr lang="en-US" sz="3200" b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chỉnh</a:t>
                      </a: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 </a:t>
                      </a:r>
                      <a:r>
                        <a:rPr lang="en-US" sz="3200" b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sửa</a:t>
                      </a: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 </a:t>
                      </a:r>
                      <a:r>
                        <a:rPr lang="en-US" sz="3200" b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thông</a:t>
                      </a: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 tin.</a:t>
                      </a:r>
                      <a:endParaRPr lang="en-US" sz="3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Đăng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 </a:t>
                      </a:r>
                      <a:r>
                        <a:rPr lang="en-US" sz="3200" b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bài</a:t>
                      </a: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 </a:t>
                      </a:r>
                      <a:r>
                        <a:rPr lang="en-US" sz="3200" b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mới</a:t>
                      </a: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, </a:t>
                      </a:r>
                      <a:r>
                        <a:rPr lang="en-US" sz="3200" b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chỉnh</a:t>
                      </a: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 </a:t>
                      </a:r>
                      <a:r>
                        <a:rPr lang="en-US" sz="3200" b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sửa</a:t>
                      </a: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, </a:t>
                      </a:r>
                      <a:r>
                        <a:rPr lang="en-US" sz="3200" b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xóa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.</a:t>
                      </a:r>
                    </a:p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3200" b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Xem</a:t>
                      </a:r>
                      <a:r>
                        <a:rPr lang="en-US" sz="3200" b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 </a:t>
                      </a:r>
                      <a:r>
                        <a:rPr lang="en-US" sz="3200" b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danh</a:t>
                      </a: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 </a:t>
                      </a:r>
                      <a:r>
                        <a:rPr lang="en-US" sz="3200" b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sách</a:t>
                      </a: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 </a:t>
                      </a:r>
                      <a:r>
                        <a:rPr lang="en-US" sz="3200" b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công</a:t>
                      </a: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 </a:t>
                      </a:r>
                      <a:r>
                        <a:rPr lang="en-US" sz="3200" b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thức</a:t>
                      </a: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Muli Bold"/>
                          <a:cs typeface="Times New Roman" pitchFamily="18" charset="0"/>
                          <a:sym typeface="Muli Bold"/>
                        </a:rPr>
                        <a:t>.</a:t>
                      </a:r>
                      <a:endParaRPr lang="en-US" sz="3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67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err="1" smtClean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Tìm</a:t>
                      </a:r>
                      <a:r>
                        <a:rPr lang="en-US" sz="3200" b="0" dirty="0" smtClean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theo</a:t>
                      </a:r>
                      <a:r>
                        <a:rPr lang="en-US" sz="3200" b="0" dirty="0" smtClean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tên</a:t>
                      </a:r>
                      <a:r>
                        <a:rPr lang="en-US" sz="3200" b="0" dirty="0" smtClean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món</a:t>
                      </a:r>
                      <a:r>
                        <a:rPr lang="en-US" sz="3200" b="0" dirty="0" smtClean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7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dirty="0" smtClean="0">
                        <a:solidFill>
                          <a:srgbClr val="081B3A"/>
                        </a:solidFill>
                        <a:latin typeface="Times New Roman" pitchFamily="18" charset="0"/>
                        <a:ea typeface="Arimo"/>
                        <a:cs typeface="Times New Roman" pitchFamily="18" charset="0"/>
                        <a:sym typeface="Arimo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67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err="1" smtClean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hoặc</a:t>
                      </a:r>
                      <a:r>
                        <a:rPr lang="en-US" sz="3200" b="0" dirty="0" smtClean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nguyên</a:t>
                      </a:r>
                      <a:r>
                        <a:rPr lang="en-US" sz="3200" b="0" dirty="0" smtClean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liệu</a:t>
                      </a:r>
                      <a:r>
                        <a:rPr lang="en-US" sz="3200" b="0" dirty="0" smtClean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.</a:t>
                      </a:r>
                      <a:endParaRPr lang="en-US" sz="32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3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3200" b="0" dirty="0" smtClean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 </a:t>
                      </a:r>
                      <a:r>
                        <a:rPr lang="en-US" sz="3200" b="0" dirty="0" err="1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Bình</a:t>
                      </a:r>
                      <a:r>
                        <a:rPr lang="en-US" sz="3200" b="0" dirty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 </a:t>
                      </a:r>
                      <a:r>
                        <a:rPr lang="en-US" sz="3200" b="0" dirty="0" err="1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luận</a:t>
                      </a:r>
                      <a:r>
                        <a:rPr lang="en-US" sz="3200" b="0" dirty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, </a:t>
                      </a:r>
                      <a:r>
                        <a:rPr lang="en-US" sz="3200" b="0" dirty="0" err="1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trao</a:t>
                      </a:r>
                      <a:r>
                        <a:rPr lang="en-US" sz="3200" b="0" dirty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 </a:t>
                      </a:r>
                      <a:r>
                        <a:rPr lang="en-US" sz="3200" b="0" dirty="0" err="1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đổi</a:t>
                      </a:r>
                      <a:r>
                        <a:rPr lang="en-US" sz="3200" b="0" dirty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 </a:t>
                      </a:r>
                      <a:r>
                        <a:rPr lang="en-US" sz="3200" b="0" dirty="0" err="1" smtClean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kinh</a:t>
                      </a:r>
                      <a:endParaRPr lang="en-US" sz="3200" b="0" dirty="0" smtClean="0">
                        <a:solidFill>
                          <a:srgbClr val="081B3A"/>
                        </a:solidFill>
                        <a:latin typeface="Times New Roman" pitchFamily="18" charset="0"/>
                        <a:ea typeface="Arimo"/>
                        <a:cs typeface="Times New Roman" pitchFamily="18" charset="0"/>
                        <a:sym typeface="Arimo"/>
                      </a:endParaRPr>
                    </a:p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3200" b="0" dirty="0" smtClean="0">
                        <a:solidFill>
                          <a:srgbClr val="081B3A"/>
                        </a:solidFill>
                        <a:latin typeface="Times New Roman" pitchFamily="18" charset="0"/>
                        <a:ea typeface="Arimo"/>
                        <a:cs typeface="Times New Roman" pitchFamily="18" charset="0"/>
                        <a:sym typeface="Arimo"/>
                      </a:endParaRPr>
                    </a:p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3200" b="0" dirty="0" smtClean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 </a:t>
                      </a:r>
                      <a:r>
                        <a:rPr lang="en-US" sz="3200" b="0" dirty="0" err="1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nghiệm</a:t>
                      </a:r>
                      <a:r>
                        <a:rPr lang="en-US" sz="3200" b="0" dirty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 </a:t>
                      </a:r>
                      <a:r>
                        <a:rPr lang="en-US" sz="3200" b="0" dirty="0" err="1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nấu</a:t>
                      </a:r>
                      <a:r>
                        <a:rPr lang="en-US" sz="3200" b="0" dirty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 </a:t>
                      </a:r>
                      <a:r>
                        <a:rPr lang="en-US" sz="3200" b="0" dirty="0" err="1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ăn</a:t>
                      </a:r>
                      <a:r>
                        <a:rPr lang="en-US" sz="3200" b="0" dirty="0">
                          <a:solidFill>
                            <a:srgbClr val="081B3A"/>
                          </a:solidFill>
                          <a:latin typeface="Times New Roman" pitchFamily="18" charset="0"/>
                          <a:ea typeface="Arimo"/>
                          <a:cs typeface="Times New Roman" pitchFamily="18" charset="0"/>
                          <a:sym typeface="Arimo"/>
                        </a:rPr>
                        <a:t>.</a:t>
                      </a:r>
                      <a:endParaRPr lang="en-US" sz="3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5"/>
          <p:cNvGrpSpPr/>
          <p:nvPr/>
        </p:nvGrpSpPr>
        <p:grpSpPr>
          <a:xfrm>
            <a:off x="1028700" y="1127332"/>
            <a:ext cx="3516875" cy="471401"/>
            <a:chOff x="0" y="0"/>
            <a:chExt cx="4689167" cy="62853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64724" cy="575182"/>
            </a:xfrm>
            <a:custGeom>
              <a:avLst/>
              <a:gdLst/>
              <a:ahLst/>
              <a:cxnLst/>
              <a:rect l="l" t="t" r="r" b="b"/>
              <a:pathLst>
                <a:path w="564724" h="575182">
                  <a:moveTo>
                    <a:pt x="0" y="0"/>
                  </a:moveTo>
                  <a:lnTo>
                    <a:pt x="564724" y="0"/>
                  </a:lnTo>
                  <a:lnTo>
                    <a:pt x="564724" y="575182"/>
                  </a:lnTo>
                  <a:lnTo>
                    <a:pt x="0" y="5751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1102795" y="78041"/>
              <a:ext cx="3586372" cy="5504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 err="1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Đồ</a:t>
              </a:r>
              <a:r>
                <a:rPr lang="en-US" sz="2400" dirty="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án</a:t>
              </a:r>
              <a:r>
                <a:rPr lang="en-US" sz="2400" dirty="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 ASP.NET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197442" y="2441020"/>
            <a:ext cx="10533872" cy="1295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t">
            <a:spAutoFit/>
          </a:bodyPr>
          <a:lstStyle/>
          <a:p>
            <a:pPr algn="ctr">
              <a:lnSpc>
                <a:spcPts val="10200"/>
              </a:lnSpc>
              <a:spcBef>
                <a:spcPct val="0"/>
              </a:spcBef>
            </a:pPr>
            <a:r>
              <a:rPr lang="en-US" sz="8500" b="1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Chức</a:t>
            </a:r>
            <a:r>
              <a:rPr lang="en-US" sz="8500" b="1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8500" b="1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năng</a:t>
            </a:r>
            <a:r>
              <a:rPr lang="en-US" sz="8500" b="1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8500" b="1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chính</a:t>
            </a:r>
            <a:endParaRPr lang="en-US" sz="8500" b="1" dirty="0">
              <a:solidFill>
                <a:srgbClr val="000000"/>
              </a:solidFill>
              <a:latin typeface="Times New Roman" pitchFamily="18" charset="0"/>
              <a:ea typeface="Muli"/>
              <a:cs typeface="Times New Roman" pitchFamily="18" charset="0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05200" y="2171700"/>
            <a:ext cx="10673918" cy="2590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 algn="ctr">
              <a:lnSpc>
                <a:spcPts val="10200"/>
              </a:lnSpc>
            </a:pPr>
            <a:r>
              <a:rPr lang="en-US" sz="8500" b="1" dirty="0" err="1">
                <a:solidFill>
                  <a:srgbClr val="0000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Cấu</a:t>
            </a:r>
            <a:r>
              <a:rPr lang="en-US" sz="8500" b="1" u="none" dirty="0">
                <a:solidFill>
                  <a:srgbClr val="0000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 </a:t>
            </a:r>
            <a:r>
              <a:rPr lang="en-US" sz="8500" b="1" u="none" dirty="0" err="1">
                <a:solidFill>
                  <a:srgbClr val="0000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trúc</a:t>
            </a:r>
            <a:r>
              <a:rPr lang="en-US" sz="8500" b="1" u="none" dirty="0">
                <a:solidFill>
                  <a:srgbClr val="0000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 </a:t>
            </a:r>
            <a:r>
              <a:rPr lang="en-US" sz="8500" b="1" u="none" dirty="0" err="1">
                <a:solidFill>
                  <a:srgbClr val="0000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thư</a:t>
            </a:r>
            <a:r>
              <a:rPr lang="en-US" sz="8500" b="1" u="none" dirty="0">
                <a:solidFill>
                  <a:srgbClr val="0000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 </a:t>
            </a:r>
            <a:r>
              <a:rPr lang="en-US" sz="8500" b="1" u="none" dirty="0" err="1">
                <a:solidFill>
                  <a:srgbClr val="0000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mục</a:t>
            </a:r>
            <a:r>
              <a:rPr lang="en-US" sz="8500" b="1" u="none" dirty="0">
                <a:solidFill>
                  <a:srgbClr val="0000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 Project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1127332"/>
            <a:ext cx="3516875" cy="471401"/>
            <a:chOff x="0" y="0"/>
            <a:chExt cx="4689167" cy="62853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64724" cy="575182"/>
            </a:xfrm>
            <a:custGeom>
              <a:avLst/>
              <a:gdLst/>
              <a:ahLst/>
              <a:cxnLst/>
              <a:rect l="l" t="t" r="r" b="b"/>
              <a:pathLst>
                <a:path w="564724" h="575182">
                  <a:moveTo>
                    <a:pt x="0" y="0"/>
                  </a:moveTo>
                  <a:lnTo>
                    <a:pt x="564724" y="0"/>
                  </a:lnTo>
                  <a:lnTo>
                    <a:pt x="564724" y="575182"/>
                  </a:lnTo>
                  <a:lnTo>
                    <a:pt x="0" y="5751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102795" y="78041"/>
              <a:ext cx="3586372" cy="5504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 err="1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Đồ</a:t>
              </a:r>
              <a:r>
                <a:rPr lang="en-US" sz="2400" dirty="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án</a:t>
              </a:r>
              <a:r>
                <a:rPr lang="en-US" sz="2400" dirty="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 ASP.NET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841369" y="5676900"/>
            <a:ext cx="12605262" cy="26930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Controllers → </a:t>
            </a:r>
            <a:r>
              <a:rPr lang="en-US" sz="35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xử</a:t>
            </a:r>
            <a:r>
              <a:rPr lang="en-US" sz="35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lý</a:t>
            </a:r>
            <a:r>
              <a:rPr lang="en-US" sz="35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logic.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• Models → </a:t>
            </a:r>
            <a:r>
              <a:rPr lang="en-US" sz="35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lớp</a:t>
            </a:r>
            <a:r>
              <a:rPr lang="en-US" sz="35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dữ</a:t>
            </a:r>
            <a:r>
              <a:rPr lang="en-US" sz="35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liệu</a:t>
            </a:r>
            <a:r>
              <a:rPr lang="en-US" sz="35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(User, Recipe, Ingredient, Comment).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• Views → </a:t>
            </a:r>
            <a:r>
              <a:rPr lang="en-US" sz="35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giao</a:t>
            </a:r>
            <a:r>
              <a:rPr lang="en-US" sz="35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diện</a:t>
            </a:r>
            <a:r>
              <a:rPr lang="en-US" sz="35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Razor.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• </a:t>
            </a:r>
            <a:r>
              <a:rPr lang="en-US" sz="35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wwwroot</a:t>
            </a:r>
            <a:r>
              <a:rPr lang="en-US" sz="35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→ CSS, JS, </a:t>
            </a:r>
            <a:r>
              <a:rPr lang="en-US" sz="35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hình</a:t>
            </a:r>
            <a:r>
              <a:rPr lang="en-US" sz="35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ảnh</a:t>
            </a:r>
            <a:r>
              <a:rPr lang="en-US" sz="35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• progress-report → </a:t>
            </a:r>
            <a:r>
              <a:rPr lang="en-US" sz="35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báo</a:t>
            </a:r>
            <a:r>
              <a:rPr lang="en-US" sz="35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cáo</a:t>
            </a:r>
            <a:r>
              <a:rPr lang="en-US" sz="35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tiến</a:t>
            </a:r>
            <a:r>
              <a:rPr lang="en-US" sz="35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độ</a:t>
            </a:r>
            <a:r>
              <a:rPr lang="en-US" sz="3500" dirty="0">
                <a:solidFill>
                  <a:srgbClr val="000000"/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(week1 → week4).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0" y="0"/>
            <a:ext cx="8717657" cy="10287000"/>
          </a:xfrm>
          <a:prstGeom prst="rect">
            <a:avLst/>
          </a:prstGeom>
          <a:solidFill>
            <a:srgbClr val="F4F4F4"/>
          </a:solidFill>
        </p:spPr>
      </p:sp>
      <p:sp>
        <p:nvSpPr>
          <p:cNvPr id="4" name="TextBox 4"/>
          <p:cNvSpPr txBox="1"/>
          <p:nvPr/>
        </p:nvSpPr>
        <p:spPr>
          <a:xfrm>
            <a:off x="848142" y="1790700"/>
            <a:ext cx="5471594" cy="2590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200"/>
              </a:lnSpc>
              <a:spcBef>
                <a:spcPct val="0"/>
              </a:spcBef>
            </a:pPr>
            <a:r>
              <a:rPr lang="en-US" sz="8500" b="1" dirty="0">
                <a:solidFill>
                  <a:srgbClr val="0000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Demo </a:t>
            </a:r>
            <a:endParaRPr lang="en-US" sz="8500" b="1" dirty="0" smtClean="0">
              <a:solidFill>
                <a:srgbClr val="000000"/>
              </a:solidFill>
              <a:latin typeface="Times New Roman" pitchFamily="18" charset="0"/>
              <a:ea typeface="Muli Semi-Bold"/>
              <a:cs typeface="Times New Roman" pitchFamily="18" charset="0"/>
              <a:sym typeface="Muli Semi-Bold"/>
            </a:endParaRPr>
          </a:p>
          <a:p>
            <a:pPr marL="0" lvl="0" indent="0" algn="ctr">
              <a:lnSpc>
                <a:spcPts val="10200"/>
              </a:lnSpc>
              <a:spcBef>
                <a:spcPct val="0"/>
              </a:spcBef>
            </a:pPr>
            <a:r>
              <a:rPr lang="en-US" sz="8500" b="1" dirty="0" err="1" smtClean="0">
                <a:solidFill>
                  <a:srgbClr val="0000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giao</a:t>
            </a:r>
            <a:r>
              <a:rPr lang="en-US" sz="8500" b="1" dirty="0" smtClean="0">
                <a:solidFill>
                  <a:srgbClr val="0000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 </a:t>
            </a:r>
            <a:r>
              <a:rPr lang="en-US" sz="8500" b="1" dirty="0" err="1">
                <a:solidFill>
                  <a:srgbClr val="000000"/>
                </a:solidFill>
                <a:latin typeface="Times New Roman" pitchFamily="18" charset="0"/>
                <a:ea typeface="Muli Semi-Bold"/>
                <a:cs typeface="Times New Roman" pitchFamily="18" charset="0"/>
                <a:sym typeface="Muli Semi-Bold"/>
              </a:rPr>
              <a:t>diện</a:t>
            </a:r>
            <a:endParaRPr lang="en-US" sz="8500" b="1" dirty="0">
              <a:solidFill>
                <a:srgbClr val="000000"/>
              </a:solidFill>
              <a:latin typeface="Times New Roman" pitchFamily="18" charset="0"/>
              <a:ea typeface="Muli Semi-Bold"/>
              <a:cs typeface="Times New Roman" pitchFamily="18" charset="0"/>
              <a:sym typeface="Muli Semi-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028700" y="1127332"/>
            <a:ext cx="3516875" cy="471401"/>
            <a:chOff x="0" y="0"/>
            <a:chExt cx="4689167" cy="62853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64724" cy="575182"/>
            </a:xfrm>
            <a:custGeom>
              <a:avLst/>
              <a:gdLst/>
              <a:ahLst/>
              <a:cxnLst/>
              <a:rect l="l" t="t" r="r" b="b"/>
              <a:pathLst>
                <a:path w="564724" h="575182">
                  <a:moveTo>
                    <a:pt x="0" y="0"/>
                  </a:moveTo>
                  <a:lnTo>
                    <a:pt x="564724" y="0"/>
                  </a:lnTo>
                  <a:lnTo>
                    <a:pt x="564724" y="575182"/>
                  </a:lnTo>
                  <a:lnTo>
                    <a:pt x="0" y="5751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1102795" y="78041"/>
              <a:ext cx="3586372" cy="5504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 err="1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Đồ</a:t>
              </a:r>
              <a:r>
                <a:rPr lang="en-US" sz="2400" dirty="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án</a:t>
              </a:r>
              <a:r>
                <a:rPr lang="en-US" sz="2400" dirty="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 ASP.NET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20095" y="5600699"/>
            <a:ext cx="8900105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75"/>
              </a:lnSpc>
              <a:spcBef>
                <a:spcPct val="0"/>
              </a:spcBef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TRANG CHỦ: DANH SÁCH CÔNG THỨC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MỚI NHẤT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.</a:t>
            </a:r>
          </a:p>
          <a:p>
            <a:pPr algn="l">
              <a:lnSpc>
                <a:spcPts val="2975"/>
              </a:lnSpc>
              <a:spcBef>
                <a:spcPct val="0"/>
              </a:spcBef>
            </a:pPr>
            <a:endParaRPr lang="en-US" sz="2600" u="sng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ea typeface="Muli"/>
              <a:cs typeface="Times New Roman" pitchFamily="18" charset="0"/>
              <a:sym typeface="Muli"/>
            </a:endParaRPr>
          </a:p>
          <a:p>
            <a:pPr algn="l">
              <a:lnSpc>
                <a:spcPts val="2975"/>
              </a:lnSpc>
              <a:spcBef>
                <a:spcPct val="0"/>
              </a:spcBef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TRANG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ĐĂNG NHẬP/ĐĂNG KÝ. </a:t>
            </a:r>
            <a:endParaRPr lang="en-US" sz="28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ea typeface="Muli"/>
              <a:cs typeface="Times New Roman" pitchFamily="18" charset="0"/>
              <a:sym typeface="Muli"/>
            </a:endParaRPr>
          </a:p>
          <a:p>
            <a:pPr algn="l">
              <a:lnSpc>
                <a:spcPts val="2975"/>
              </a:lnSpc>
              <a:spcBef>
                <a:spcPct val="0"/>
              </a:spcBef>
            </a:pPr>
            <a:endParaRPr lang="en-US" sz="28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ea typeface="Muli"/>
              <a:cs typeface="Times New Roman" pitchFamily="18" charset="0"/>
              <a:sym typeface="Muli"/>
            </a:endParaRPr>
          </a:p>
          <a:p>
            <a:pPr algn="l">
              <a:lnSpc>
                <a:spcPts val="2975"/>
              </a:lnSpc>
              <a:spcBef>
                <a:spcPct val="0"/>
              </a:spcBef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Muli"/>
                <a:cs typeface="Times New Roman" pitchFamily="18" charset="0"/>
                <a:sym typeface="Muli"/>
              </a:rPr>
              <a:t>TRANG CHI TIẾT CÔNG THỨC (TÊN MÓN, NGUYÊN LIỆU, CÁCH CHẾ BIẾN, HÌNH ẢNH). 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ea typeface="Muli"/>
              <a:cs typeface="Times New Roman" pitchFamily="18" charset="0"/>
              <a:sym typeface="Muli"/>
              <a:hlinkClick r:id="rId5" action="ppaction://hlinksldjump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462281"/>
            <a:ext cx="8382000" cy="4376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5143500"/>
            <a:ext cx="8534400" cy="4174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703</Words>
  <Application>Microsoft Office PowerPoint</Application>
  <PresentationFormat>Custom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Arimo</vt:lpstr>
      <vt:lpstr>Muli</vt:lpstr>
      <vt:lpstr>Muli Semi-Bold</vt:lpstr>
      <vt:lpstr>Times New Roman</vt:lpstr>
      <vt:lpstr>Muli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thuyết trình Đề xuất Dự án</dc:title>
  <dc:creator>NTT 22</dc:creator>
  <cp:lastModifiedBy>NTT 22</cp:lastModifiedBy>
  <cp:revision>9</cp:revision>
  <dcterms:created xsi:type="dcterms:W3CDTF">2006-08-16T00:00:00Z</dcterms:created>
  <dcterms:modified xsi:type="dcterms:W3CDTF">2025-08-19T04:21:15Z</dcterms:modified>
  <dc:identifier>DAGwbSXNOnU</dc:identifier>
</cp:coreProperties>
</file>