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0" r:id="rId15"/>
    <p:sldId id="288" r:id="rId16"/>
    <p:sldId id="269" r:id="rId17"/>
    <p:sldId id="289" r:id="rId18"/>
    <p:sldId id="271" r:id="rId19"/>
    <p:sldId id="272" r:id="rId20"/>
    <p:sldId id="273" r:id="rId21"/>
    <p:sldId id="274" r:id="rId22"/>
    <p:sldId id="295" r:id="rId23"/>
    <p:sldId id="294" r:id="rId24"/>
    <p:sldId id="281" r:id="rId25"/>
    <p:sldId id="296" r:id="rId26"/>
    <p:sldId id="282" r:id="rId27"/>
    <p:sldId id="283" r:id="rId28"/>
    <p:sldId id="276" r:id="rId29"/>
    <p:sldId id="297" r:id="rId30"/>
    <p:sldId id="277" r:id="rId31"/>
    <p:sldId id="278" r:id="rId32"/>
    <p:sldId id="279" r:id="rId33"/>
    <p:sldId id="284" r:id="rId34"/>
    <p:sldId id="285" r:id="rId35"/>
    <p:sldId id="286" r:id="rId36"/>
    <p:sldId id="280" r:id="rId37"/>
    <p:sldId id="287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8DYLJ71MKsLKvwtZ28mEVLJQ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5875E-915D-4674-AF07-0073A989AE6B}">
  <a:tblStyle styleId="{B905875E-915D-4674-AF07-0073A989AE6B}" styleName="Table_0">
    <a:wholeTbl>
      <a:tcTxStyle b="off" i="off">
        <a:font>
          <a:latin typeface="Times"/>
          <a:ea typeface="Times"/>
          <a:cs typeface="Time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91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72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172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22069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256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body" idx="2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B9C7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j.com/EIUPROGR/problems/dis2_02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nstraint_satisfaction_problem" TargetMode="External"/><Relationship Id="rId4" Type="http://schemas.openxmlformats.org/officeDocument/2006/relationships/hyperlink" Target="https://en.wikipedia.org/wiki/Computational_problem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th-first_search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go.net/dfsbfs.html" TargetMode="External"/><Relationship Id="rId5" Type="http://schemas.openxmlformats.org/officeDocument/2006/relationships/hyperlink" Target="https://en.wikipedia.org/wiki/Backtracking" TargetMode="External"/><Relationship Id="rId4" Type="http://schemas.openxmlformats.org/officeDocument/2006/relationships/hyperlink" Target="https://en.wikipedia.org/wiki/Breadth-first_searc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741978" y="16764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3200"/>
              <a:buFont typeface="Arial"/>
              <a:buNone/>
            </a:pPr>
            <a:r>
              <a:rPr lang="en-US" sz="3200" b="1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endParaRPr sz="3200" b="1" cap="none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4 </a:t>
            </a:r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Hint: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/>
              <a:t>Giả sử không có chu trình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/>
              <a:t>Gọi P (x1, x2, x3…xn) là đường đi dài nhất trong đồ thị =&gt; xi &lt;&gt; xj với i &lt;&gt; j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/>
              <a:t>Vì deg(xn) &gt;= 2 nên xn phải nối đến một đỉnh khác x(n-1). Vậy (x1, x2…xn, x(n+1)) là đường đi dài hơn P (Vô lý)</a:t>
            </a:r>
            <a:endParaRPr sz="1600"/>
          </a:p>
        </p:txBody>
      </p:sp>
      <p:sp>
        <p:nvSpPr>
          <p:cNvPr id="205" name="Google Shape;205;p1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Paradigm</a:t>
            </a:r>
            <a:endParaRPr/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For engineering or real life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Modeling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Designing solution (Algorithm or Formula)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Implementing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221" name="Google Shape;221;p1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Friends of Friends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People You May Know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C233F5-4C95-2D08-BE4B-1B3BCC6A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6040E8-6B39-4AE6-50E3-EDE32C4BF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B7A25-89DE-2BE9-FB48-5044197E4A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62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Traversal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Graph traversal (also known as graph search) refers to the process of visiting (checking and/or updating) each vertex in a graph. Such traversals are classified by the order in which the vertices are visited</a:t>
            </a:r>
            <a:endParaRPr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2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Friend of Friend Problem</a:t>
            </a:r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39" name="Google Shape;239;p14" descr="http://drreaganflowers.files.wordpress.com/2013/01/social-networ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6" y="51620"/>
            <a:ext cx="9080974" cy="67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Depth First Search - DFS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depth-first search (DFS) is an algorithm for traversing a finite graph. DFS visits the child vertices before visiting the sibling vertices; that is, it traverses the depth of any particular path before exploring its breadth. A stack (often the program's call stack via recursion) is generally used when implementing the algorithm.</a:t>
            </a: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lang="en-US"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6" name="Google Shape;292;p20">
            <a:extLst>
              <a:ext uri="{FF2B5EF4-FFF2-40B4-BE49-F238E27FC236}">
                <a16:creationId xmlns:a16="http://schemas.microsoft.com/office/drawing/2014/main" id="{EDE2C021-518C-4FB9-9C6E-F3EB477CD5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45459" y="3928103"/>
            <a:ext cx="7853082" cy="2548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34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4586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077200" cy="551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Solving Paradigm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For engineering or real life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Modeling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Designing solution (Algorithm or Formula)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Implementing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Testing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09177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127113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smallest DFS of the following graph starting from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</a:t>
            </a:r>
            <a:fld id="{00000000-1234-1234-1234-123412341234}" type="slidenum">
              <a:rPr lang="en-US" smtClean="0"/>
              <a:t>22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F102B-883D-0FFD-92D4-0C674645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" t="4270" r="3393" b="3256"/>
          <a:stretch/>
        </p:blipFill>
        <p:spPr>
          <a:xfrm>
            <a:off x="403123" y="2300748"/>
            <a:ext cx="5240593" cy="4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smallest DFS of the following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67626-E0BF-671F-EBAD-3E9AE1E5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8473" y="1960555"/>
            <a:ext cx="5807054" cy="422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290C5-3B37-6A2F-5919-2B88A5ACF60A}"/>
              </a:ext>
            </a:extLst>
          </p:cNvPr>
          <p:cNvSpPr txBox="1"/>
          <p:nvPr/>
        </p:nvSpPr>
        <p:spPr>
          <a:xfrm>
            <a:off x="2589403" y="6183868"/>
            <a:ext cx="35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0 1 4 6 7 9  8 5 2 3</a:t>
            </a:r>
          </a:p>
        </p:txBody>
      </p:sp>
    </p:spTree>
    <p:extLst>
      <p:ext uri="{BB962C8B-B14F-4D97-AF65-F5344CB8AC3E}">
        <p14:creationId xmlns:p14="http://schemas.microsoft.com/office/powerpoint/2010/main" val="275186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8" name="Google Shape;345;p26">
            <a:extLst>
              <a:ext uri="{FF2B5EF4-FFF2-40B4-BE49-F238E27FC236}">
                <a16:creationId xmlns:a16="http://schemas.microsoft.com/office/drawing/2014/main" id="{51B86A35-C47C-4FD2-B0FB-E78C0455F5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1550" y="685800"/>
            <a:ext cx="4133850" cy="635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548627"/>
            <a:ext cx="4768103" cy="46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9" y="82017"/>
            <a:ext cx="6905477" cy="66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56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69" y="1066800"/>
            <a:ext cx="8677275" cy="33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Iterative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6895322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/>
              <a:t>Visited order?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A B D C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/>
              <a:t>A C D B</a:t>
            </a: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63" name="Google Shape;363;p28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breadth-first search (BFS) is another technique for traversing a finite graph. BFS visits the sibling vertices before visiting the child vertices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queue is used in the search process. This algorithm is often used to find the shortest path from one vertex to another.</a:t>
            </a:r>
            <a:endParaRPr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51D64-F8EC-4161-BCEB-0D9B27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67" y="3154399"/>
            <a:ext cx="5692633" cy="32464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47FD-4CA4-4FB0-9780-A9BE090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AB5E-AD5C-4C36-AFEA-84395B3E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6C70-4DCC-4AF0-BC8C-F42CFBA4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29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76A9-55E8-40EF-BFCD-D40063C1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904787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1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Cho sơ đồ căn nhà như hình vẽ, một người muốn đi qua tất cả các cửa của căn nhà</a:t>
            </a:r>
            <a:endParaRPr sz="2000"/>
          </a:p>
          <a:p>
            <a:pPr marL="914400" lvl="1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Xây dựng đồ thị cho bài toán trên. Yêu cầu hình vẽ đẹp: Cân đối, nhất quán, hạn chế tối đa các đường cắt nhau...</a:t>
            </a:r>
            <a:endParaRPr/>
          </a:p>
          <a:p>
            <a:pPr marL="914400" lvl="1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Tìm số cửa tối thiểu cần đi qua</a:t>
            </a:r>
            <a:endParaRPr/>
          </a:p>
          <a:p>
            <a:pPr marL="914400" lvl="1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/>
              <a:t>Chứng minh nhận định trên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1" y="2743200"/>
            <a:ext cx="4572000" cy="313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22148"/>
            <a:ext cx="8033210" cy="54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8592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80" y="762000"/>
            <a:ext cx="8668720" cy="603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 Order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7010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preordering</a:t>
            </a:r>
            <a:r>
              <a:rPr lang="en-US" sz="2400" dirty="0"/>
              <a:t> is a list of the vertices in the order that they were first visited by the depth-first search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A B D C / A C D B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 err="1"/>
              <a:t>postordering</a:t>
            </a:r>
            <a:r>
              <a:rPr lang="en-US" sz="2400" dirty="0"/>
              <a:t> is a list of the vertices in the order that they were </a:t>
            </a:r>
            <a:r>
              <a:rPr lang="en-US" sz="2400" i="1" dirty="0"/>
              <a:t>last</a:t>
            </a:r>
            <a:r>
              <a:rPr lang="en-US" sz="2400" dirty="0"/>
              <a:t> visited by the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D B C A / D C B A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reverse </a:t>
            </a:r>
            <a:r>
              <a:rPr lang="en-US" sz="2400" b="1" dirty="0" err="1"/>
              <a:t>postordering</a:t>
            </a:r>
            <a:r>
              <a:rPr lang="en-US" sz="2400" dirty="0"/>
              <a:t> is the reverse of a </a:t>
            </a:r>
            <a:r>
              <a:rPr lang="en-US" sz="2400" dirty="0" err="1"/>
              <a:t>postordering</a:t>
            </a:r>
            <a:r>
              <a:rPr lang="en-US" sz="2400" dirty="0"/>
              <a:t>, i.e. a list of the vertices in the opposite order of their last visit. Reverse </a:t>
            </a:r>
            <a:r>
              <a:rPr lang="en-US" sz="2400" dirty="0" err="1"/>
              <a:t>postordering</a:t>
            </a:r>
            <a:r>
              <a:rPr lang="en-US" sz="2400" dirty="0"/>
              <a:t> is not the same as preordering.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 err="1"/>
              <a:t>E.g</a:t>
            </a:r>
            <a:r>
              <a:rPr lang="en-US" sz="2000" dirty="0"/>
              <a:t> A C B D / A B C D</a:t>
            </a:r>
            <a:endParaRPr sz="2000"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72" name="Google Shape;372;p29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https://www.spoj.com/EIUPROGR/problems/dis2_02/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79" name="Google Shape;379;p3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O(V+E)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Each vertex is only visited once due to the fact that DFS will only recursively explore a vertex u if status[u] = unvisited — O(V)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Every time a vertex is visited, all its k neighbors are explored and therefore after all vertices are visited, we have examined all E edges — (O(E) as the total number of neighbors of each vertex equals to E).</a:t>
            </a:r>
            <a:endParaRPr lang="vi-VN" dirty="0"/>
          </a:p>
        </p:txBody>
      </p:sp>
      <p:sp>
        <p:nvSpPr>
          <p:cNvPr id="387" name="Google Shape;387;p3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Backtracking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dirty="0"/>
              <a:t>Backtracking</a:t>
            </a:r>
            <a:r>
              <a:rPr lang="en-US" sz="2400" dirty="0"/>
              <a:t> is a general 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algorithm</a:t>
            </a:r>
            <a:r>
              <a:rPr lang="en-US" sz="2400" dirty="0"/>
              <a:t> for finding all (or some) solutions to some 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computational problems</a:t>
            </a:r>
            <a:r>
              <a:rPr lang="en-US" sz="2400" dirty="0"/>
              <a:t>, notably </a:t>
            </a:r>
            <a:r>
              <a:rPr lang="en-US" sz="2400" u="sng" dirty="0">
                <a:solidFill>
                  <a:schemeClr val="hlink"/>
                </a:solidFill>
                <a:hlinkClick r:id="rId5"/>
              </a:rPr>
              <a:t>constraint satisfaction problems</a:t>
            </a:r>
            <a:r>
              <a:rPr lang="en-US" sz="2400" dirty="0"/>
              <a:t>, that incrementally builds candidates to the solutions, and abandons each partial candidate </a:t>
            </a:r>
            <a:r>
              <a:rPr lang="en-US" sz="2400" i="1" dirty="0"/>
              <a:t>c</a:t>
            </a:r>
            <a:r>
              <a:rPr lang="en-US" sz="2400" dirty="0"/>
              <a:t> ("backtracks") as soon as it determines that </a:t>
            </a:r>
            <a:r>
              <a:rPr lang="en-US" sz="2400" i="1" dirty="0"/>
              <a:t>c</a:t>
            </a:r>
            <a:r>
              <a:rPr lang="en-US" sz="2400" dirty="0"/>
              <a:t> cannot possibly be completed to a valid solution.</a:t>
            </a:r>
            <a:endParaRPr sz="24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DFS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BFS</a:t>
            </a:r>
            <a:endParaRPr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Ref: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https://en.wikipedia.org/wiki/Depth-first_search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https://en.wikipedia.org/wiki/Breadth-first_search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https://en.wikipedia.org/wiki/Backtracking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http://visualgo.net/dfsbfs.html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dirty="0"/>
          </a:p>
        </p:txBody>
      </p:sp>
      <p:sp>
        <p:nvSpPr>
          <p:cNvPr id="395" name="Google Shape;395;p3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1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Xây dựng đồ thị: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</a:pPr>
            <a:r>
              <a:rPr lang="en-US" sz="1800"/>
              <a:t>Mỗi phòng và không gian bên ngoài là một đỉnh của đồ thị, được đánh số như hình vẽ bên dưới</a:t>
            </a:r>
            <a:endParaRPr sz="18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</a:pPr>
            <a:r>
              <a:rPr lang="en-US" sz="1800"/>
              <a:t>Mỗi cửa tương ứng là một cạnh của đồ thị với trọng số như nhau</a:t>
            </a:r>
            <a:endParaRPr sz="18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Bài toán chuyển thành: Tìm đường ngắn nhất đi qua tất cả các cạnh của đồ thị.</a:t>
            </a:r>
            <a:endParaRPr sz="2000"/>
          </a:p>
        </p:txBody>
      </p:sp>
      <p:sp>
        <p:nvSpPr>
          <p:cNvPr id="109" name="Google Shape;109;p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-228600" y="3257545"/>
            <a:ext cx="4811954" cy="3219455"/>
            <a:chOff x="-231912" y="3257545"/>
            <a:chExt cx="4945292" cy="3390903"/>
          </a:xfrm>
        </p:grpSpPr>
        <p:pic>
          <p:nvPicPr>
            <p:cNvPr id="112" name="Google Shape;112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231912" y="3257545"/>
              <a:ext cx="4945292" cy="33909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" name="Google Shape;113;p4"/>
            <p:cNvGrpSpPr/>
            <p:nvPr/>
          </p:nvGrpSpPr>
          <p:grpSpPr>
            <a:xfrm>
              <a:off x="1129481" y="3942430"/>
              <a:ext cx="2514600" cy="2020841"/>
              <a:chOff x="1129481" y="3942430"/>
              <a:chExt cx="2514600" cy="2020841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1129481" y="4561862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1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438400" y="3942430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2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263081" y="4229408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5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390468" y="4714262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4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317523" y="5266710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3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895601" y="5582271"/>
                <a:ext cx="381000" cy="381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6</a:t>
                </a:r>
                <a:endParaRPr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</p:grpSp>
      <p:grpSp>
        <p:nvGrpSpPr>
          <p:cNvPr id="120" name="Google Shape;120;p4"/>
          <p:cNvGrpSpPr/>
          <p:nvPr/>
        </p:nvGrpSpPr>
        <p:grpSpPr>
          <a:xfrm>
            <a:off x="5531182" y="3276600"/>
            <a:ext cx="2546018" cy="3048000"/>
            <a:chOff x="5531182" y="3276600"/>
            <a:chExt cx="2546018" cy="3048000"/>
          </a:xfrm>
        </p:grpSpPr>
        <p:sp>
          <p:nvSpPr>
            <p:cNvPr id="121" name="Google Shape;121;p4"/>
            <p:cNvSpPr/>
            <p:nvPr/>
          </p:nvSpPr>
          <p:spPr>
            <a:xfrm>
              <a:off x="5531182" y="32766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696200" y="32766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7673275" y="4403618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656752" y="4403618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531182" y="4407921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656752" y="5486400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127" name="Google Shape;127;p4"/>
            <p:cNvCxnSpPr>
              <a:stCxn id="121" idx="6"/>
              <a:endCxn id="122" idx="2"/>
            </p:cNvCxnSpPr>
            <p:nvPr/>
          </p:nvCxnSpPr>
          <p:spPr>
            <a:xfrm>
              <a:off x="5912182" y="3467100"/>
              <a:ext cx="17841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4"/>
            <p:cNvCxnSpPr>
              <a:stCxn id="121" idx="4"/>
              <a:endCxn id="125" idx="0"/>
            </p:cNvCxnSpPr>
            <p:nvPr/>
          </p:nvCxnSpPr>
          <p:spPr>
            <a:xfrm>
              <a:off x="5721682" y="3657600"/>
              <a:ext cx="0" cy="7503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4"/>
            <p:cNvCxnSpPr>
              <a:stCxn id="121" idx="5"/>
              <a:endCxn id="124" idx="1"/>
            </p:cNvCxnSpPr>
            <p:nvPr/>
          </p:nvCxnSpPr>
          <p:spPr>
            <a:xfrm>
              <a:off x="5856386" y="3601804"/>
              <a:ext cx="856200" cy="8577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4"/>
            <p:cNvCxnSpPr>
              <a:stCxn id="122" idx="4"/>
              <a:endCxn id="123" idx="0"/>
            </p:cNvCxnSpPr>
            <p:nvPr/>
          </p:nvCxnSpPr>
          <p:spPr>
            <a:xfrm flipH="1">
              <a:off x="7863900" y="3657600"/>
              <a:ext cx="22800" cy="7461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4"/>
            <p:cNvCxnSpPr>
              <a:stCxn id="122" idx="3"/>
              <a:endCxn id="124" idx="7"/>
            </p:cNvCxnSpPr>
            <p:nvPr/>
          </p:nvCxnSpPr>
          <p:spPr>
            <a:xfrm flipH="1">
              <a:off x="6981896" y="3601804"/>
              <a:ext cx="770100" cy="8577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4"/>
            <p:cNvCxnSpPr>
              <a:stCxn id="125" idx="6"/>
              <a:endCxn id="124" idx="2"/>
            </p:cNvCxnSpPr>
            <p:nvPr/>
          </p:nvCxnSpPr>
          <p:spPr>
            <a:xfrm rot="10800000" flipH="1">
              <a:off x="5912182" y="4594221"/>
              <a:ext cx="744600" cy="42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4"/>
            <p:cNvCxnSpPr>
              <a:stCxn id="124" idx="6"/>
              <a:endCxn id="123" idx="2"/>
            </p:cNvCxnSpPr>
            <p:nvPr/>
          </p:nvCxnSpPr>
          <p:spPr>
            <a:xfrm>
              <a:off x="7037752" y="4594118"/>
              <a:ext cx="635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4"/>
            <p:cNvCxnSpPr>
              <a:stCxn id="125" idx="5"/>
              <a:endCxn id="126" idx="1"/>
            </p:cNvCxnSpPr>
            <p:nvPr/>
          </p:nvCxnSpPr>
          <p:spPr>
            <a:xfrm>
              <a:off x="5856386" y="4733125"/>
              <a:ext cx="856200" cy="8091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4"/>
            <p:cNvCxnSpPr>
              <a:stCxn id="123" idx="3"/>
              <a:endCxn id="126" idx="7"/>
            </p:cNvCxnSpPr>
            <p:nvPr/>
          </p:nvCxnSpPr>
          <p:spPr>
            <a:xfrm flipH="1">
              <a:off x="6982071" y="4728822"/>
              <a:ext cx="747000" cy="8133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4"/>
            <p:cNvCxnSpPr>
              <a:stCxn id="124" idx="4"/>
              <a:endCxn id="126" idx="0"/>
            </p:cNvCxnSpPr>
            <p:nvPr/>
          </p:nvCxnSpPr>
          <p:spPr>
            <a:xfrm>
              <a:off x="6847252" y="4784618"/>
              <a:ext cx="0" cy="7017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>
              <a:stCxn id="125" idx="4"/>
              <a:endCxn id="126" idx="2"/>
            </p:cNvCxnSpPr>
            <p:nvPr/>
          </p:nvCxnSpPr>
          <p:spPr>
            <a:xfrm rot="-5400000" flipH="1">
              <a:off x="5745232" y="4765371"/>
              <a:ext cx="888000" cy="935100"/>
            </a:xfrm>
            <a:prstGeom prst="curvedConnector2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>
              <a:stCxn id="123" idx="4"/>
              <a:endCxn id="126" idx="6"/>
            </p:cNvCxnSpPr>
            <p:nvPr/>
          </p:nvCxnSpPr>
          <p:spPr>
            <a:xfrm rot="5400000">
              <a:off x="7004725" y="4817768"/>
              <a:ext cx="892200" cy="825900"/>
            </a:xfrm>
            <a:prstGeom prst="curvedConnector2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>
              <a:stCxn id="122" idx="6"/>
              <a:endCxn id="126" idx="6"/>
            </p:cNvCxnSpPr>
            <p:nvPr/>
          </p:nvCxnSpPr>
          <p:spPr>
            <a:xfrm flipH="1">
              <a:off x="7037700" y="3467100"/>
              <a:ext cx="1039500" cy="2209800"/>
            </a:xfrm>
            <a:prstGeom prst="bentConnector3">
              <a:avLst>
                <a:gd name="adj1" fmla="val -21992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>
              <a:stCxn id="121" idx="2"/>
              <a:endCxn id="126" idx="2"/>
            </p:cNvCxnSpPr>
            <p:nvPr/>
          </p:nvCxnSpPr>
          <p:spPr>
            <a:xfrm>
              <a:off x="5531182" y="3467100"/>
              <a:ext cx="1125600" cy="2209800"/>
            </a:xfrm>
            <a:prstGeom prst="bentConnector3">
              <a:avLst>
                <a:gd name="adj1" fmla="val -203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4"/>
            <p:cNvCxnSpPr>
              <a:stCxn id="121" idx="0"/>
              <a:endCxn id="142" idx="2"/>
            </p:cNvCxnSpPr>
            <p:nvPr/>
          </p:nvCxnSpPr>
          <p:spPr>
            <a:xfrm rot="-5400000" flipH="1">
              <a:off x="4760482" y="4237800"/>
              <a:ext cx="2857500" cy="935100"/>
            </a:xfrm>
            <a:prstGeom prst="bentConnector4">
              <a:avLst>
                <a:gd name="adj1" fmla="val -8000"/>
                <a:gd name="adj2" fmla="val -82818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4"/>
            <p:cNvCxnSpPr>
              <a:stCxn id="122" idx="0"/>
              <a:endCxn id="142" idx="6"/>
            </p:cNvCxnSpPr>
            <p:nvPr/>
          </p:nvCxnSpPr>
          <p:spPr>
            <a:xfrm rot="5400000">
              <a:off x="6033450" y="4280850"/>
              <a:ext cx="2857500" cy="849000"/>
            </a:xfrm>
            <a:prstGeom prst="bentConnector4">
              <a:avLst>
                <a:gd name="adj1" fmla="val -8000"/>
                <a:gd name="adj2" fmla="val -91658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4"/>
            <p:cNvSpPr/>
            <p:nvPr/>
          </p:nvSpPr>
          <p:spPr>
            <a:xfrm>
              <a:off x="6656752" y="59436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"/>
                <a:buNone/>
              </a:pPr>
              <a:endParaRPr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144" name="Google Shape;144;p4"/>
            <p:cNvCxnSpPr>
              <a:stCxn id="142" idx="2"/>
              <a:endCxn id="126" idx="4"/>
            </p:cNvCxnSpPr>
            <p:nvPr/>
          </p:nvCxnSpPr>
          <p:spPr>
            <a:xfrm rot="10800000" flipH="1">
              <a:off x="6656752" y="5867400"/>
              <a:ext cx="1905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5" name="Google Shape;145;p4"/>
            <p:cNvCxnSpPr>
              <a:stCxn id="142" idx="6"/>
              <a:endCxn id="126" idx="4"/>
            </p:cNvCxnSpPr>
            <p:nvPr/>
          </p:nvCxnSpPr>
          <p:spPr>
            <a:xfrm rot="10800000">
              <a:off x="6847252" y="5867400"/>
              <a:ext cx="19050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c– Problem 1</a:t>
            </a:r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Đồ thi có 4 đỉnh bậc lẻ - 6(9), 1(5), 2(5), 4(5) - nên không có đường đi Euler. Suy ra không thể đi qua 16 cửa mỗi cửa đúng 1 lần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Thêm vào đồ thị một cạnh giữa hai đỉnh bậc lẻ (ví dụ 4-6), tương ứng với việc đi qua cửa giữa 4-6 hai lần, ta có đường đi Euler qua 17 cạnh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Kết luận: Số cửa tối thiểu phải đi qua là 17</a:t>
            </a:r>
            <a:endParaRPr sz="2000"/>
          </a:p>
        </p:txBody>
      </p:sp>
      <p:sp>
        <p:nvSpPr>
          <p:cNvPr id="152" name="Google Shape;152;p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2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Đồ thị có 8 đỉnh bậc 3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Cần thêm tối thiểu 4 cạnh để 8 đỉnh trên có bậc chẵn, là điều kiện cần và đủ để có chu trình Euler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Thêm vào 4 cạnh (2-3, 5-9, 8-12, 14-15), tương ứng với việc đi qua mỗi cạnh 2 lần, tổng số cạnh đi qua là 24+4 cạnh</a:t>
            </a: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Kết luận: Đường ngắn nhất là 28, kiến có thể làm tổ ở bất kỳ đỉnh nào</a:t>
            </a:r>
            <a:endParaRPr sz="2000"/>
          </a:p>
        </p:txBody>
      </p:sp>
      <p:sp>
        <p:nvSpPr>
          <p:cNvPr id="160" name="Google Shape;160;p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5257800" y="3429000"/>
          <a:ext cx="3352800" cy="2590800"/>
        </p:xfrm>
        <a:graphic>
          <a:graphicData uri="http://schemas.openxmlformats.org/drawingml/2006/table">
            <a:tbl>
              <a:tblPr firstRow="1" bandRow="1">
                <a:noFill/>
                <a:tableStyleId>{B905875E-915D-4674-AF07-0073A989AE6B}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3" name="Google Shape;163;p6"/>
          <p:cNvSpPr/>
          <p:nvPr/>
        </p:nvSpPr>
        <p:spPr>
          <a:xfrm>
            <a:off x="5105400" y="3257764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172200" y="3267596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7309055" y="3267596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5105399" y="4114800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8382000" y="4090219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8382000" y="4981666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12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5105398" y="4966919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6172200" y="5845075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14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7309054" y="5845075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15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8398985" y="3282760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105398" y="5858196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8381999" y="5794084"/>
            <a:ext cx="370727" cy="361736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16</a:t>
            </a:r>
            <a:endParaRPr sz="16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3</a:t>
            </a:r>
            <a:endParaRPr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dirty="0" err="1"/>
              <a:t>Wn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chu </a:t>
            </a:r>
            <a:r>
              <a:rPr lang="en-US" sz="2000" dirty="0" err="1"/>
              <a:t>trình</a:t>
            </a:r>
            <a:r>
              <a:rPr lang="en-US" sz="2000" dirty="0"/>
              <a:t>,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vô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đường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:</a:t>
            </a:r>
            <a:endParaRPr dirty="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qua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endParaRPr sz="1600" dirty="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đi</a:t>
            </a:r>
            <a:r>
              <a:rPr lang="en-US" sz="1600" dirty="0"/>
              <a:t> qua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cạnh</a:t>
            </a:r>
            <a:r>
              <a:rPr lang="en-US" sz="1600" dirty="0"/>
              <a:t> </a:t>
            </a:r>
            <a:r>
              <a:rPr lang="en-US" sz="1600" dirty="0" err="1"/>
              <a:t>quá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endParaRPr sz="16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</a:pPr>
            <a:endParaRPr sz="2000"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3</a:t>
            </a: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qua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endParaRPr dirty="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 dirty="0"/>
              <a:t>n(n-1)/2 + 2</a:t>
            </a:r>
            <a:endParaRPr sz="1600"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1 – Problem 3</a:t>
            </a:r>
            <a:endParaRPr/>
          </a:p>
        </p:txBody>
      </p:sp>
      <p:sp>
        <p:nvSpPr>
          <p:cNvPr id="196" name="Google Shape;196;p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</a:pPr>
            <a:r>
              <a:rPr lang="en-US" sz="2000"/>
              <a:t>Không đi qua một cạnh quá một lần</a:t>
            </a:r>
            <a:endParaRPr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/>
              <a:t>&gt;&gt; 2</a:t>
            </a:r>
            <a:r>
              <a:rPr lang="en-US" sz="1600" baseline="30000"/>
              <a:t>n-2</a:t>
            </a:r>
            <a:endParaRPr sz="1600"/>
          </a:p>
          <a:p>
            <a:pPr marL="74295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</a:pPr>
            <a:r>
              <a:rPr lang="en-US" sz="1600"/>
              <a:t>Sum(2</a:t>
            </a:r>
            <a:r>
              <a:rPr lang="en-US" sz="1600" baseline="30000"/>
              <a:t>C(i, n)/2</a:t>
            </a:r>
            <a:r>
              <a:rPr lang="en-US" sz="1600"/>
              <a:t>)</a:t>
            </a:r>
            <a:endParaRPr sz="1600"/>
          </a:p>
        </p:txBody>
      </p:sp>
      <p:sp>
        <p:nvSpPr>
          <p:cNvPr id="197" name="Google Shape;197;p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989</Words>
  <Application>Microsoft Office PowerPoint</Application>
  <PresentationFormat>On-screen Show (4:3)</PresentationFormat>
  <Paragraphs>170</Paragraphs>
  <Slides>37</Slides>
  <Notes>34</Notes>
  <HiddenSlides>13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Times</vt:lpstr>
      <vt:lpstr>Blank</vt:lpstr>
      <vt:lpstr>PowerPoint Presentation</vt:lpstr>
      <vt:lpstr>Problem Solving Paradigm</vt:lpstr>
      <vt:lpstr>Week 1 – Problem 1</vt:lpstr>
      <vt:lpstr>Week 1 – Problem 1</vt:lpstr>
      <vt:lpstr>c– Problem 1</vt:lpstr>
      <vt:lpstr>Week 1 – Problem 2</vt:lpstr>
      <vt:lpstr>Week 1 – Problem 3</vt:lpstr>
      <vt:lpstr>Week 1 – Problem 3</vt:lpstr>
      <vt:lpstr>Week 1 – Problem 3</vt:lpstr>
      <vt:lpstr>Week 1 – Problem 4 </vt:lpstr>
      <vt:lpstr>PowerPoint Presentation</vt:lpstr>
      <vt:lpstr>Problem Solving Paradigm</vt:lpstr>
      <vt:lpstr>Problems</vt:lpstr>
      <vt:lpstr>Graph Traversal</vt:lpstr>
      <vt:lpstr>Graph Traversal</vt:lpstr>
      <vt:lpstr>Friend of Friend Problem</vt:lpstr>
      <vt:lpstr>Depth First Search - DFS</vt:lpstr>
      <vt:lpstr>Depth First Search - DFS</vt:lpstr>
      <vt:lpstr>Depth First Search - DFS</vt:lpstr>
      <vt:lpstr>Depth First Search - DFS</vt:lpstr>
      <vt:lpstr>Depth First Search - DFS</vt:lpstr>
      <vt:lpstr>DFS</vt:lpstr>
      <vt:lpstr>DFS</vt:lpstr>
      <vt:lpstr>Call Stack</vt:lpstr>
      <vt:lpstr>Call Stack</vt:lpstr>
      <vt:lpstr>Depth First Search - DFS</vt:lpstr>
      <vt:lpstr>DFS Iterative</vt:lpstr>
      <vt:lpstr>Breath First Search</vt:lpstr>
      <vt:lpstr>PowerPoint Presentation</vt:lpstr>
      <vt:lpstr>Breadth First Search</vt:lpstr>
      <vt:lpstr>PowerPoint Presentation</vt:lpstr>
      <vt:lpstr>Breath First Search</vt:lpstr>
      <vt:lpstr>Traversal Order</vt:lpstr>
      <vt:lpstr>Applications</vt:lpstr>
      <vt:lpstr>Complexity</vt:lpstr>
      <vt:lpstr>Backtracking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Ngoc Ha</dc:creator>
  <cp:lastModifiedBy>Phuc Nguyen</cp:lastModifiedBy>
  <cp:revision>21</cp:revision>
  <dcterms:created xsi:type="dcterms:W3CDTF">2003-05-23T15:49:24Z</dcterms:created>
  <dcterms:modified xsi:type="dcterms:W3CDTF">2024-07-15T02:56:15Z</dcterms:modified>
</cp:coreProperties>
</file>