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44"/>
  </p:notesMasterIdLst>
  <p:sldIdLst>
    <p:sldId id="256" r:id="rId2"/>
    <p:sldId id="257" r:id="rId3"/>
    <p:sldId id="258" r:id="rId4"/>
    <p:sldId id="259" r:id="rId5"/>
    <p:sldId id="261" r:id="rId6"/>
    <p:sldId id="262" r:id="rId7"/>
    <p:sldId id="263" r:id="rId8"/>
    <p:sldId id="264" r:id="rId9"/>
    <p:sldId id="285" r:id="rId10"/>
    <p:sldId id="265" r:id="rId11"/>
    <p:sldId id="286" r:id="rId12"/>
    <p:sldId id="287" r:id="rId13"/>
    <p:sldId id="288" r:id="rId14"/>
    <p:sldId id="289" r:id="rId15"/>
    <p:sldId id="290" r:id="rId16"/>
    <p:sldId id="293" r:id="rId17"/>
    <p:sldId id="291" r:id="rId18"/>
    <p:sldId id="295" r:id="rId19"/>
    <p:sldId id="297" r:id="rId20"/>
    <p:sldId id="298" r:id="rId21"/>
    <p:sldId id="299" r:id="rId22"/>
    <p:sldId id="300" r:id="rId23"/>
    <p:sldId id="301" r:id="rId24"/>
    <p:sldId id="319" r:id="rId25"/>
    <p:sldId id="302" r:id="rId26"/>
    <p:sldId id="303" r:id="rId27"/>
    <p:sldId id="305" r:id="rId28"/>
    <p:sldId id="304" r:id="rId29"/>
    <p:sldId id="321" r:id="rId30"/>
    <p:sldId id="320" r:id="rId31"/>
    <p:sldId id="306" r:id="rId32"/>
    <p:sldId id="307" r:id="rId33"/>
    <p:sldId id="309" r:id="rId34"/>
    <p:sldId id="310" r:id="rId35"/>
    <p:sldId id="311" r:id="rId36"/>
    <p:sldId id="312" r:id="rId37"/>
    <p:sldId id="313" r:id="rId38"/>
    <p:sldId id="314" r:id="rId39"/>
    <p:sldId id="315" r:id="rId40"/>
    <p:sldId id="317" r:id="rId41"/>
    <p:sldId id="316" r:id="rId42"/>
    <p:sldId id="318"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5" roundtripDataSignature="AMtx7mgY4rwYEipn95lnau6WDKThKXnAPw=="/>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AED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120" d="100"/>
          <a:sy n="120" d="100"/>
        </p:scale>
        <p:origin x="355"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4" name="Google Shape;114;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4a49d85f66d9ce0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4a49d85f66d9ce0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4a49d85f66d9ce0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4a49d85f66d9ce0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723810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4a49d85f66d9ce0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4a49d85f66d9ce0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221258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754000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49469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3071145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206608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1624295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76739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790008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3309289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5269225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endParaRPr lang="vi-V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vi-VN"/>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2934246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endParaRPr lang="vi-V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vi-VN"/>
          </a:p>
        </p:txBody>
      </p:sp>
      <p:sp>
        <p:nvSpPr>
          <p:cNvPr id="7" name="Slide Number Placeholder 6"/>
          <p:cNvSpPr>
            <a:spLocks noGrp="1"/>
          </p:cNvSpPr>
          <p:nvPr>
            <p:ph type="sldNum" sz="quarter" idx="12"/>
          </p:nvPr>
        </p:nvSpPr>
        <p:spPr/>
        <p:txBody>
          <a:bodyPr/>
          <a:lstStyle>
            <a:lvl1pPr>
              <a:defRPr>
                <a:solidFill>
                  <a:schemeClr val="tx2"/>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6020539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01104449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endParaRPr lang="vi-V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vi-V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pPr marL="0" lvl="0" indent="0" algn="r" rtl="0">
              <a:spcBef>
                <a:spcPts val="0"/>
              </a:spcBef>
              <a:spcAft>
                <a:spcPts val="0"/>
              </a:spcAft>
              <a:buNone/>
            </a:pPr>
            <a:fld id="{00000000-1234-1234-1234-123412341234}"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82530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a:spLocks noGrp="1"/>
          </p:cNvSpPr>
          <p:nvPr>
            <p:ph type="ctrTitle"/>
          </p:nvPr>
        </p:nvSpPr>
        <p:spPr>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Calibri"/>
              <a:buNone/>
            </a:pPr>
            <a:r>
              <a:rPr lang="en-US" sz="6000" b="1" dirty="0"/>
              <a:t>Shortest Path Problem</a:t>
            </a:r>
            <a:endParaRPr dirty="0"/>
          </a:p>
        </p:txBody>
      </p:sp>
      <p:sp>
        <p:nvSpPr>
          <p:cNvPr id="85" name="Google Shape;85;p1"/>
          <p:cNvSpPr txBox="1">
            <a:spLocks noGrp="1"/>
          </p:cNvSpPr>
          <p:nvPr>
            <p:ph type="subTitle" idx="1"/>
          </p:nvPr>
        </p:nvSpPr>
        <p:spPr>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FA3B2-8699-4D57-8620-E66C1EE87803}"/>
              </a:ext>
            </a:extLst>
          </p:cNvPr>
          <p:cNvSpPr>
            <a:spLocks noGrp="1"/>
          </p:cNvSpPr>
          <p:nvPr>
            <p:ph type="title"/>
          </p:nvPr>
        </p:nvSpPr>
        <p:spPr/>
        <p:txBody>
          <a:bodyPr/>
          <a:lstStyle/>
          <a:p>
            <a:r>
              <a:rPr lang="en-US" dirty="0"/>
              <a:t>Dijkstra’s Algorithm</a:t>
            </a:r>
            <a:endParaRPr lang="vi-VN" dirty="0"/>
          </a:p>
        </p:txBody>
      </p:sp>
      <p:sp>
        <p:nvSpPr>
          <p:cNvPr id="3" name="Text Placeholder 2">
            <a:extLst>
              <a:ext uri="{FF2B5EF4-FFF2-40B4-BE49-F238E27FC236}">
                <a16:creationId xmlns:a16="http://schemas.microsoft.com/office/drawing/2014/main" id="{AC925D1C-2348-402A-A35A-4024AD7D5158}"/>
              </a:ext>
            </a:extLst>
          </p:cNvPr>
          <p:cNvSpPr>
            <a:spLocks noGrp="1"/>
          </p:cNvSpPr>
          <p:nvPr>
            <p:ph idx="1"/>
          </p:nvPr>
        </p:nvSpPr>
        <p:spPr/>
        <p:txBody>
          <a:bodyPr/>
          <a:lstStyle/>
          <a:p>
            <a:pPr marL="114300" indent="0">
              <a:buNone/>
            </a:pPr>
            <a:r>
              <a:rPr lang="en-US" b="1" dirty="0"/>
              <a:t>Initialization</a:t>
            </a:r>
          </a:p>
          <a:p>
            <a:pPr>
              <a:buFont typeface="Arial" panose="020B0604020202020204" pitchFamily="34" charset="0"/>
              <a:buChar char="•"/>
            </a:pPr>
            <a:r>
              <a:rPr lang="en-US" dirty="0"/>
              <a:t>Set the current distance to the initial vertex (starting vertex) as 0</a:t>
            </a:r>
          </a:p>
          <a:p>
            <a:pPr>
              <a:buFont typeface="Arial" panose="020B0604020202020204" pitchFamily="34" charset="0"/>
              <a:buChar char="•"/>
            </a:pPr>
            <a:r>
              <a:rPr lang="en-US" dirty="0"/>
              <a:t>For all other vertices, set the current distance to ∞</a:t>
            </a:r>
          </a:p>
          <a:p>
            <a:pPr>
              <a:buFont typeface="Arial" panose="020B0604020202020204" pitchFamily="34" charset="0"/>
              <a:buChar char="•"/>
            </a:pPr>
            <a:r>
              <a:rPr lang="en-US" dirty="0"/>
              <a:t>All vertices are initially marked as unvisited</a:t>
            </a:r>
          </a:p>
          <a:p>
            <a:pPr>
              <a:buFont typeface="Arial" panose="020B0604020202020204" pitchFamily="34" charset="0"/>
              <a:buChar char="•"/>
            </a:pPr>
            <a:r>
              <a:rPr lang="en-US" dirty="0"/>
              <a:t>Set the previous vertex for all vertices to null</a:t>
            </a:r>
          </a:p>
          <a:p>
            <a:endParaRPr lang="vi-VN" dirty="0"/>
          </a:p>
        </p:txBody>
      </p:sp>
      <p:pic>
        <p:nvPicPr>
          <p:cNvPr id="4" name="Google Shape;104;p4">
            <a:extLst>
              <a:ext uri="{FF2B5EF4-FFF2-40B4-BE49-F238E27FC236}">
                <a16:creationId xmlns:a16="http://schemas.microsoft.com/office/drawing/2014/main" id="{0099405A-2ABA-42E9-BF72-C292895D0EBD}"/>
              </a:ext>
            </a:extLst>
          </p:cNvPr>
          <p:cNvPicPr preferRelativeResize="0"/>
          <p:nvPr/>
        </p:nvPicPr>
        <p:blipFill rotWithShape="1">
          <a:blip r:embed="rId2"/>
          <a:srcRect/>
          <a:stretch/>
        </p:blipFill>
        <p:spPr>
          <a:xfrm>
            <a:off x="6270169" y="2947307"/>
            <a:ext cx="5786847" cy="3492681"/>
          </a:xfrm>
          <a:prstGeom prst="rect">
            <a:avLst/>
          </a:prstGeom>
          <a:noFill/>
          <a:ln>
            <a:noFill/>
          </a:ln>
        </p:spPr>
      </p:pic>
    </p:spTree>
    <p:extLst>
      <p:ext uri="{BB962C8B-B14F-4D97-AF65-F5344CB8AC3E}">
        <p14:creationId xmlns:p14="http://schemas.microsoft.com/office/powerpoint/2010/main" val="19105590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E8F2A-EB0D-493D-8AEB-F41577833220}"/>
              </a:ext>
            </a:extLst>
          </p:cNvPr>
          <p:cNvSpPr>
            <a:spLocks noGrp="1"/>
          </p:cNvSpPr>
          <p:nvPr>
            <p:ph type="title"/>
          </p:nvPr>
        </p:nvSpPr>
        <p:spPr/>
        <p:txBody>
          <a:bodyPr/>
          <a:lstStyle/>
          <a:p>
            <a:r>
              <a:rPr lang="en-US" dirty="0"/>
              <a:t>Dijkstra’s Algorithm</a:t>
            </a:r>
            <a:endParaRPr lang="vi-VN" dirty="0"/>
          </a:p>
        </p:txBody>
      </p:sp>
      <p:sp>
        <p:nvSpPr>
          <p:cNvPr id="3" name="Text Placeholder 2">
            <a:extLst>
              <a:ext uri="{FF2B5EF4-FFF2-40B4-BE49-F238E27FC236}">
                <a16:creationId xmlns:a16="http://schemas.microsoft.com/office/drawing/2014/main" id="{20049DB9-2255-40D6-8EAC-612D05F7A1B7}"/>
              </a:ext>
            </a:extLst>
          </p:cNvPr>
          <p:cNvSpPr>
            <a:spLocks noGrp="1"/>
          </p:cNvSpPr>
          <p:nvPr>
            <p:ph idx="1"/>
          </p:nvPr>
        </p:nvSpPr>
        <p:spPr/>
        <p:txBody>
          <a:bodyPr>
            <a:normAutofit/>
          </a:bodyPr>
          <a:lstStyle/>
          <a:p>
            <a:r>
              <a:rPr lang="en-US" b="1" dirty="0"/>
              <a:t>Iterate:</a:t>
            </a:r>
          </a:p>
          <a:p>
            <a:pPr lvl="1"/>
            <a:r>
              <a:rPr lang="en-US" sz="2000" dirty="0"/>
              <a:t>Find an unvisited vertex u which has the shortest distance to it  and mark it as visited</a:t>
            </a:r>
          </a:p>
          <a:p>
            <a:pPr lvl="1"/>
            <a:r>
              <a:rPr lang="en-US" sz="2000" dirty="0">
                <a:solidFill>
                  <a:srgbClr val="FF0000"/>
                </a:solidFill>
              </a:rPr>
              <a:t>If all vertices are visited, stop the iteration</a:t>
            </a:r>
          </a:p>
          <a:p>
            <a:pPr lvl="1"/>
            <a:r>
              <a:rPr lang="en-US" sz="2000" dirty="0">
                <a:solidFill>
                  <a:srgbClr val="FF0000"/>
                </a:solidFill>
              </a:rPr>
              <a:t>If the target vertex (if desired) is visited, stop the iteration</a:t>
            </a:r>
          </a:p>
          <a:p>
            <a:pPr marL="201168" lvl="1" indent="0">
              <a:buNone/>
            </a:pPr>
            <a:endParaRPr lang="en-US" sz="2000" dirty="0">
              <a:solidFill>
                <a:srgbClr val="FF0000"/>
              </a:solidFill>
            </a:endParaRPr>
          </a:p>
          <a:p>
            <a:pPr lvl="1"/>
            <a:r>
              <a:rPr lang="en-US" sz="2000" dirty="0"/>
              <a:t>For each unvisited vertex v which is adjacent to u:</a:t>
            </a:r>
          </a:p>
          <a:p>
            <a:pPr lvl="2"/>
            <a:r>
              <a:rPr lang="en-US" sz="2000" dirty="0"/>
              <a:t>add the distance to u to the weight of the connecting edge (u, v)</a:t>
            </a:r>
          </a:p>
          <a:p>
            <a:pPr lvl="2"/>
            <a:r>
              <a:rPr lang="en-US" sz="2000" dirty="0"/>
              <a:t>if this is less than the current distance to that vertex, update the distance and set the parent vertex of the adjacent vertex to be the current vertex</a:t>
            </a:r>
          </a:p>
          <a:p>
            <a:pPr lvl="1"/>
            <a:r>
              <a:rPr lang="en-US" sz="2000" dirty="0">
                <a:solidFill>
                  <a:srgbClr val="FF0000"/>
                </a:solidFill>
              </a:rPr>
              <a:t>If all remaining unvisited vertices have distance ∞, then no path from the starting vertex to them, stop the iteration	</a:t>
            </a:r>
            <a:endParaRPr lang="en-US" sz="2000" dirty="0"/>
          </a:p>
          <a:p>
            <a:endParaRPr lang="vi-VN" dirty="0"/>
          </a:p>
        </p:txBody>
      </p:sp>
    </p:spTree>
    <p:extLst>
      <p:ext uri="{BB962C8B-B14F-4D97-AF65-F5344CB8AC3E}">
        <p14:creationId xmlns:p14="http://schemas.microsoft.com/office/powerpoint/2010/main" val="1585572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1BAA7-5CA3-423E-B161-4228708DB27C}"/>
              </a:ext>
            </a:extLst>
          </p:cNvPr>
          <p:cNvSpPr>
            <a:spLocks noGrp="1"/>
          </p:cNvSpPr>
          <p:nvPr>
            <p:ph type="title"/>
          </p:nvPr>
        </p:nvSpPr>
        <p:spPr/>
        <p:txBody>
          <a:bodyPr/>
          <a:lstStyle/>
          <a:p>
            <a:r>
              <a:rPr lang="en-US" dirty="0"/>
              <a:t>Dijkstra’s Algorithm</a:t>
            </a:r>
            <a:endParaRPr lang="vi-VN" dirty="0"/>
          </a:p>
        </p:txBody>
      </p:sp>
      <p:sp>
        <p:nvSpPr>
          <p:cNvPr id="3" name="Text Placeholder 2">
            <a:extLst>
              <a:ext uri="{FF2B5EF4-FFF2-40B4-BE49-F238E27FC236}">
                <a16:creationId xmlns:a16="http://schemas.microsoft.com/office/drawing/2014/main" id="{D7C6F9F0-FB31-434D-9B5A-9CA361D6BEA2}"/>
              </a:ext>
            </a:extLst>
          </p:cNvPr>
          <p:cNvSpPr>
            <a:spLocks noGrp="1"/>
          </p:cNvSpPr>
          <p:nvPr>
            <p:ph idx="1"/>
          </p:nvPr>
        </p:nvSpPr>
        <p:spPr/>
        <p:txBody>
          <a:bodyPr/>
          <a:lstStyle/>
          <a:p>
            <a:endParaRPr lang="vi-VN" dirty="0"/>
          </a:p>
        </p:txBody>
      </p:sp>
      <p:pic>
        <p:nvPicPr>
          <p:cNvPr id="7" name="Picture 6">
            <a:extLst>
              <a:ext uri="{FF2B5EF4-FFF2-40B4-BE49-F238E27FC236}">
                <a16:creationId xmlns:a16="http://schemas.microsoft.com/office/drawing/2014/main" id="{3F4EBA4A-867A-47EC-9B12-71122E7798D3}"/>
              </a:ext>
            </a:extLst>
          </p:cNvPr>
          <p:cNvPicPr>
            <a:picLocks noChangeAspect="1"/>
          </p:cNvPicPr>
          <p:nvPr/>
        </p:nvPicPr>
        <p:blipFill>
          <a:blip r:embed="rId2"/>
          <a:stretch>
            <a:fillRect/>
          </a:stretch>
        </p:blipFill>
        <p:spPr>
          <a:xfrm>
            <a:off x="2777898" y="1531711"/>
            <a:ext cx="5289609" cy="4758055"/>
          </a:xfrm>
          <a:prstGeom prst="rect">
            <a:avLst/>
          </a:prstGeom>
        </p:spPr>
      </p:pic>
    </p:spTree>
    <p:extLst>
      <p:ext uri="{BB962C8B-B14F-4D97-AF65-F5344CB8AC3E}">
        <p14:creationId xmlns:p14="http://schemas.microsoft.com/office/powerpoint/2010/main" val="39587593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1BAA7-5CA3-423E-B161-4228708DB27C}"/>
              </a:ext>
            </a:extLst>
          </p:cNvPr>
          <p:cNvSpPr>
            <a:spLocks noGrp="1"/>
          </p:cNvSpPr>
          <p:nvPr>
            <p:ph type="title"/>
          </p:nvPr>
        </p:nvSpPr>
        <p:spPr/>
        <p:txBody>
          <a:bodyPr/>
          <a:lstStyle/>
          <a:p>
            <a:r>
              <a:rPr lang="en-US" dirty="0"/>
              <a:t>Dijkstra’s Algorithm</a:t>
            </a:r>
            <a:endParaRPr lang="vi-VN" dirty="0"/>
          </a:p>
        </p:txBody>
      </p:sp>
      <p:sp>
        <p:nvSpPr>
          <p:cNvPr id="3" name="Text Placeholder 2">
            <a:extLst>
              <a:ext uri="{FF2B5EF4-FFF2-40B4-BE49-F238E27FC236}">
                <a16:creationId xmlns:a16="http://schemas.microsoft.com/office/drawing/2014/main" id="{D7C6F9F0-FB31-434D-9B5A-9CA361D6BEA2}"/>
              </a:ext>
            </a:extLst>
          </p:cNvPr>
          <p:cNvSpPr>
            <a:spLocks noGrp="1"/>
          </p:cNvSpPr>
          <p:nvPr>
            <p:ph idx="1"/>
          </p:nvPr>
        </p:nvSpPr>
        <p:spPr/>
        <p:txBody>
          <a:bodyPr/>
          <a:lstStyle/>
          <a:p>
            <a:r>
              <a:rPr lang="en-US" dirty="0"/>
              <a:t>How to determine the shortest path (not shortest path length) from u to v?</a:t>
            </a:r>
            <a:endParaRPr lang="vi-VN" dirty="0"/>
          </a:p>
        </p:txBody>
      </p:sp>
    </p:spTree>
    <p:extLst>
      <p:ext uri="{BB962C8B-B14F-4D97-AF65-F5344CB8AC3E}">
        <p14:creationId xmlns:p14="http://schemas.microsoft.com/office/powerpoint/2010/main" val="15766389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170D0-6CFB-48E4-8F68-8CC1B6445C12}"/>
              </a:ext>
            </a:extLst>
          </p:cNvPr>
          <p:cNvSpPr>
            <a:spLocks noGrp="1"/>
          </p:cNvSpPr>
          <p:nvPr>
            <p:ph type="title"/>
          </p:nvPr>
        </p:nvSpPr>
        <p:spPr/>
        <p:txBody>
          <a:bodyPr/>
          <a:lstStyle/>
          <a:p>
            <a:r>
              <a:rPr lang="en-US" dirty="0"/>
              <a:t>Dijkstra’s Algorithm</a:t>
            </a:r>
            <a:endParaRPr lang="vi-VN" dirty="0"/>
          </a:p>
        </p:txBody>
      </p:sp>
      <p:sp>
        <p:nvSpPr>
          <p:cNvPr id="3" name="Text Placeholder 2">
            <a:extLst>
              <a:ext uri="{FF2B5EF4-FFF2-40B4-BE49-F238E27FC236}">
                <a16:creationId xmlns:a16="http://schemas.microsoft.com/office/drawing/2014/main" id="{7D9AACC6-3054-406D-9AEF-D49ECCC8A727}"/>
              </a:ext>
            </a:extLst>
          </p:cNvPr>
          <p:cNvSpPr>
            <a:spLocks noGrp="1"/>
          </p:cNvSpPr>
          <p:nvPr>
            <p:ph idx="1"/>
          </p:nvPr>
        </p:nvSpPr>
        <p:spPr/>
        <p:txBody>
          <a:bodyPr/>
          <a:lstStyle/>
          <a:p>
            <a:r>
              <a:rPr lang="en-US" dirty="0"/>
              <a:t>How to determine the shortest path (not shortest path length) from u to v?</a:t>
            </a:r>
            <a:endParaRPr lang="vi-VN" dirty="0"/>
          </a:p>
          <a:p>
            <a:endParaRPr lang="vi-VN" dirty="0"/>
          </a:p>
        </p:txBody>
      </p:sp>
      <p:pic>
        <p:nvPicPr>
          <p:cNvPr id="5" name="Picture 4">
            <a:extLst>
              <a:ext uri="{FF2B5EF4-FFF2-40B4-BE49-F238E27FC236}">
                <a16:creationId xmlns:a16="http://schemas.microsoft.com/office/drawing/2014/main" id="{6AAF9D09-C686-4C12-B261-088F1D48C038}"/>
              </a:ext>
            </a:extLst>
          </p:cNvPr>
          <p:cNvPicPr>
            <a:picLocks noChangeAspect="1"/>
          </p:cNvPicPr>
          <p:nvPr/>
        </p:nvPicPr>
        <p:blipFill rotWithShape="1">
          <a:blip r:embed="rId2"/>
          <a:srcRect r="9308"/>
          <a:stretch/>
        </p:blipFill>
        <p:spPr>
          <a:xfrm>
            <a:off x="0" y="3032410"/>
            <a:ext cx="11980333" cy="2095256"/>
          </a:xfrm>
          <a:prstGeom prst="rect">
            <a:avLst/>
          </a:prstGeom>
        </p:spPr>
      </p:pic>
    </p:spTree>
    <p:extLst>
      <p:ext uri="{BB962C8B-B14F-4D97-AF65-F5344CB8AC3E}">
        <p14:creationId xmlns:p14="http://schemas.microsoft.com/office/powerpoint/2010/main" val="16263903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D7C81-232B-4A98-83AA-0B25EE6F6131}"/>
              </a:ext>
            </a:extLst>
          </p:cNvPr>
          <p:cNvSpPr>
            <a:spLocks noGrp="1"/>
          </p:cNvSpPr>
          <p:nvPr>
            <p:ph type="title"/>
          </p:nvPr>
        </p:nvSpPr>
        <p:spPr/>
        <p:txBody>
          <a:bodyPr/>
          <a:lstStyle/>
          <a:p>
            <a:r>
              <a:rPr lang="vi-VN" dirty="0"/>
              <a:t>Dijkstra’s Algorithm - Running time</a:t>
            </a:r>
          </a:p>
        </p:txBody>
      </p:sp>
      <p:sp>
        <p:nvSpPr>
          <p:cNvPr id="3" name="Content Placeholder 2">
            <a:extLst>
              <a:ext uri="{FF2B5EF4-FFF2-40B4-BE49-F238E27FC236}">
                <a16:creationId xmlns:a16="http://schemas.microsoft.com/office/drawing/2014/main" id="{38166174-EB45-4E48-8588-75AC8769E8DE}"/>
              </a:ext>
            </a:extLst>
          </p:cNvPr>
          <p:cNvSpPr>
            <a:spLocks noGrp="1"/>
          </p:cNvSpPr>
          <p:nvPr>
            <p:ph idx="1"/>
          </p:nvPr>
        </p:nvSpPr>
        <p:spPr/>
        <p:txBody>
          <a:bodyPr>
            <a:normAutofit/>
          </a:bodyPr>
          <a:lstStyle/>
          <a:p>
            <a:r>
              <a:rPr lang="vi-VN" dirty="0"/>
              <a:t>Initiazation: O(|V|)</a:t>
            </a:r>
          </a:p>
          <a:p>
            <a:r>
              <a:rPr lang="vi-VN" dirty="0"/>
              <a:t>Iteration: </a:t>
            </a:r>
            <a:r>
              <a:rPr lang="en-US" b="0" i="0" dirty="0">
                <a:solidFill>
                  <a:srgbClr val="202122"/>
                </a:solidFill>
                <a:effectLst/>
                <a:latin typeface="Arial" panose="020B0604020202020204" pitchFamily="34" charset="0"/>
              </a:rPr>
              <a:t>The complexity bound depends mainly on the data structure used to represent the set unvisited vertices Q</a:t>
            </a:r>
          </a:p>
          <a:p>
            <a:r>
              <a:rPr lang="en-US" dirty="0">
                <a:solidFill>
                  <a:srgbClr val="202122"/>
                </a:solidFill>
                <a:latin typeface="Arial" panose="020B0604020202020204" pitchFamily="34" charset="0"/>
              </a:rPr>
              <a:t>The simplest version of Dijkstra's algorithm stores the vertex set Q as a linked list or array, and edges as an adjacency list or matrix, then the running time is</a:t>
            </a:r>
            <a:r>
              <a:rPr lang="vi-VN" dirty="0">
                <a:solidFill>
                  <a:srgbClr val="202122"/>
                </a:solidFill>
                <a:latin typeface="Arial" panose="020B0604020202020204" pitchFamily="34" charset="0"/>
              </a:rPr>
              <a:t> </a:t>
            </a:r>
            <a:r>
              <a:rPr lang="vi-VN" dirty="0"/>
              <a:t>O(|V|</a:t>
            </a:r>
            <a:r>
              <a:rPr lang="vi-VN" baseline="30000" dirty="0"/>
              <a:t>2</a:t>
            </a:r>
            <a:r>
              <a:rPr lang="vi-VN" baseline="-25000" dirty="0"/>
              <a:t> </a:t>
            </a:r>
            <a:r>
              <a:rPr lang="vi-VN" dirty="0"/>
              <a:t>+ |E|).</a:t>
            </a:r>
          </a:p>
          <a:p>
            <a:r>
              <a:rPr lang="en-US" dirty="0">
                <a:solidFill>
                  <a:srgbClr val="202122"/>
                </a:solidFill>
                <a:latin typeface="Arial" panose="020B0604020202020204" pitchFamily="34" charset="0"/>
              </a:rPr>
              <a:t>For sparse graphs, Dijkstra's algorithm can be implemented more efficiently by storing the graph in the form of adjacency lists and using </a:t>
            </a:r>
            <a:r>
              <a:rPr lang="en-US" dirty="0">
                <a:solidFill>
                  <a:srgbClr val="FF0000"/>
                </a:solidFill>
                <a:latin typeface="Arial" panose="020B0604020202020204" pitchFamily="34" charset="0"/>
              </a:rPr>
              <a:t>data structure such as  self-balancing binary search tree, binary heap, pairing heap, or Fibonacci heap as a priority queue</a:t>
            </a:r>
            <a:r>
              <a:rPr lang="en-US" dirty="0">
                <a:solidFill>
                  <a:srgbClr val="202122"/>
                </a:solidFill>
                <a:latin typeface="Arial" panose="020B0604020202020204" pitchFamily="34" charset="0"/>
              </a:rPr>
              <a:t> to implement extracting minimum efficiently, the running time of Dijkstra's algorithm can be reduced to O(|E|+|</a:t>
            </a:r>
            <a:r>
              <a:rPr lang="en-US" dirty="0" err="1">
                <a:solidFill>
                  <a:srgbClr val="202122"/>
                </a:solidFill>
                <a:latin typeface="Arial" panose="020B0604020202020204" pitchFamily="34" charset="0"/>
              </a:rPr>
              <a:t>V|log|V</a:t>
            </a:r>
            <a:r>
              <a:rPr lang="en-US" dirty="0">
                <a:solidFill>
                  <a:srgbClr val="202122"/>
                </a:solidFill>
                <a:latin typeface="Arial" panose="020B0604020202020204" pitchFamily="34" charset="0"/>
              </a:rPr>
              <a:t>|)</a:t>
            </a:r>
            <a:endParaRPr lang="vi-VN" dirty="0">
              <a:solidFill>
                <a:srgbClr val="202122"/>
              </a:solidFill>
              <a:latin typeface="Arial" panose="020B0604020202020204" pitchFamily="34" charset="0"/>
            </a:endParaRPr>
          </a:p>
        </p:txBody>
      </p:sp>
    </p:spTree>
    <p:extLst>
      <p:ext uri="{BB962C8B-B14F-4D97-AF65-F5344CB8AC3E}">
        <p14:creationId xmlns:p14="http://schemas.microsoft.com/office/powerpoint/2010/main" val="1801440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39ED1-8887-4A62-A1AC-3259461833DD}"/>
              </a:ext>
            </a:extLst>
          </p:cNvPr>
          <p:cNvSpPr>
            <a:spLocks noGrp="1"/>
          </p:cNvSpPr>
          <p:nvPr>
            <p:ph type="title"/>
          </p:nvPr>
        </p:nvSpPr>
        <p:spPr/>
        <p:txBody>
          <a:bodyPr/>
          <a:lstStyle/>
          <a:p>
            <a:r>
              <a:rPr lang="en-US" dirty="0"/>
              <a:t>Examples</a:t>
            </a:r>
            <a:endParaRPr lang="vi-VN" dirty="0"/>
          </a:p>
        </p:txBody>
      </p:sp>
      <p:sp>
        <p:nvSpPr>
          <p:cNvPr id="3" name="Content Placeholder 2">
            <a:extLst>
              <a:ext uri="{FF2B5EF4-FFF2-40B4-BE49-F238E27FC236}">
                <a16:creationId xmlns:a16="http://schemas.microsoft.com/office/drawing/2014/main" id="{B2CA5F97-5016-4957-B088-AB7AE8C59E1A}"/>
              </a:ext>
            </a:extLst>
          </p:cNvPr>
          <p:cNvSpPr>
            <a:spLocks noGrp="1"/>
          </p:cNvSpPr>
          <p:nvPr>
            <p:ph idx="1"/>
          </p:nvPr>
        </p:nvSpPr>
        <p:spPr/>
        <p:txBody>
          <a:bodyPr/>
          <a:lstStyle/>
          <a:p>
            <a:r>
              <a:rPr lang="en-US" dirty="0"/>
              <a:t>Consider the following graph and compute the shortest path from 0 to other vertices.</a:t>
            </a:r>
            <a:endParaRPr lang="vi-VN" dirty="0"/>
          </a:p>
        </p:txBody>
      </p:sp>
      <p:pic>
        <p:nvPicPr>
          <p:cNvPr id="5" name="Picture 4">
            <a:extLst>
              <a:ext uri="{FF2B5EF4-FFF2-40B4-BE49-F238E27FC236}">
                <a16:creationId xmlns:a16="http://schemas.microsoft.com/office/drawing/2014/main" id="{EB4B871D-0EFB-47A0-9D14-02987212180F}"/>
              </a:ext>
            </a:extLst>
          </p:cNvPr>
          <p:cNvPicPr>
            <a:picLocks noChangeAspect="1"/>
          </p:cNvPicPr>
          <p:nvPr/>
        </p:nvPicPr>
        <p:blipFill>
          <a:blip r:embed="rId3"/>
          <a:srcRect/>
          <a:stretch/>
        </p:blipFill>
        <p:spPr>
          <a:xfrm>
            <a:off x="1647567" y="2324333"/>
            <a:ext cx="7014577" cy="3653135"/>
          </a:xfrm>
          <a:prstGeom prst="rect">
            <a:avLst/>
          </a:prstGeom>
        </p:spPr>
      </p:pic>
    </p:spTree>
    <p:extLst>
      <p:ext uri="{BB962C8B-B14F-4D97-AF65-F5344CB8AC3E}">
        <p14:creationId xmlns:p14="http://schemas.microsoft.com/office/powerpoint/2010/main" val="30751444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39ED1-8887-4A62-A1AC-3259461833DD}"/>
              </a:ext>
            </a:extLst>
          </p:cNvPr>
          <p:cNvSpPr>
            <a:spLocks noGrp="1"/>
          </p:cNvSpPr>
          <p:nvPr>
            <p:ph type="title"/>
          </p:nvPr>
        </p:nvSpPr>
        <p:spPr/>
        <p:txBody>
          <a:bodyPr/>
          <a:lstStyle/>
          <a:p>
            <a:r>
              <a:rPr lang="en-US" dirty="0"/>
              <a:t>Examples</a:t>
            </a:r>
            <a:endParaRPr lang="vi-VN" dirty="0"/>
          </a:p>
        </p:txBody>
      </p:sp>
      <p:sp>
        <p:nvSpPr>
          <p:cNvPr id="3" name="Content Placeholder 2">
            <a:extLst>
              <a:ext uri="{FF2B5EF4-FFF2-40B4-BE49-F238E27FC236}">
                <a16:creationId xmlns:a16="http://schemas.microsoft.com/office/drawing/2014/main" id="{B2CA5F97-5016-4957-B088-AB7AE8C59E1A}"/>
              </a:ext>
            </a:extLst>
          </p:cNvPr>
          <p:cNvSpPr>
            <a:spLocks noGrp="1"/>
          </p:cNvSpPr>
          <p:nvPr>
            <p:ph idx="1"/>
          </p:nvPr>
        </p:nvSpPr>
        <p:spPr/>
        <p:txBody>
          <a:bodyPr/>
          <a:lstStyle/>
          <a:p>
            <a:r>
              <a:rPr lang="en-US" b="1" dirty="0"/>
              <a:t>Initialization</a:t>
            </a:r>
            <a:endParaRPr lang="vi-VN" b="1" dirty="0"/>
          </a:p>
        </p:txBody>
      </p:sp>
      <p:pic>
        <p:nvPicPr>
          <p:cNvPr id="5" name="Picture 4">
            <a:extLst>
              <a:ext uri="{FF2B5EF4-FFF2-40B4-BE49-F238E27FC236}">
                <a16:creationId xmlns:a16="http://schemas.microsoft.com/office/drawing/2014/main" id="{EB4B871D-0EFB-47A0-9D14-02987212180F}"/>
              </a:ext>
            </a:extLst>
          </p:cNvPr>
          <p:cNvPicPr>
            <a:picLocks noChangeAspect="1"/>
          </p:cNvPicPr>
          <p:nvPr/>
        </p:nvPicPr>
        <p:blipFill>
          <a:blip r:embed="rId2"/>
          <a:stretch>
            <a:fillRect/>
          </a:stretch>
        </p:blipFill>
        <p:spPr>
          <a:xfrm>
            <a:off x="6126480" y="2268119"/>
            <a:ext cx="5670233" cy="3178590"/>
          </a:xfrm>
          <a:prstGeom prst="rect">
            <a:avLst/>
          </a:prstGeom>
        </p:spPr>
      </p:pic>
      <p:graphicFrame>
        <p:nvGraphicFramePr>
          <p:cNvPr id="6" name="Table 6">
            <a:extLst>
              <a:ext uri="{FF2B5EF4-FFF2-40B4-BE49-F238E27FC236}">
                <a16:creationId xmlns:a16="http://schemas.microsoft.com/office/drawing/2014/main" id="{FC27EEEE-F054-4C05-B4DA-4E50AD399DD8}"/>
              </a:ext>
            </a:extLst>
          </p:cNvPr>
          <p:cNvGraphicFramePr>
            <a:graphicFrameLocks noGrp="1"/>
          </p:cNvGraphicFramePr>
          <p:nvPr>
            <p:extLst>
              <p:ext uri="{D42A27DB-BD31-4B8C-83A1-F6EECF244321}">
                <p14:modId xmlns:p14="http://schemas.microsoft.com/office/powerpoint/2010/main" val="1319604270"/>
              </p:ext>
            </p:extLst>
          </p:nvPr>
        </p:nvGraphicFramePr>
        <p:xfrm>
          <a:off x="833596" y="2666032"/>
          <a:ext cx="4548301" cy="2595880"/>
        </p:xfrm>
        <a:graphic>
          <a:graphicData uri="http://schemas.openxmlformats.org/drawingml/2006/table">
            <a:tbl>
              <a:tblPr firstRow="1" bandRow="1">
                <a:tableStyleId>{5C22544A-7EE6-4342-B048-85BDC9FD1C3A}</a:tableStyleId>
              </a:tblPr>
              <a:tblGrid>
                <a:gridCol w="1008267">
                  <a:extLst>
                    <a:ext uri="{9D8B030D-6E8A-4147-A177-3AD203B41FA5}">
                      <a16:colId xmlns:a16="http://schemas.microsoft.com/office/drawing/2014/main" val="204228174"/>
                    </a:ext>
                  </a:extLst>
                </a:gridCol>
                <a:gridCol w="1071154">
                  <a:extLst>
                    <a:ext uri="{9D8B030D-6E8A-4147-A177-3AD203B41FA5}">
                      <a16:colId xmlns:a16="http://schemas.microsoft.com/office/drawing/2014/main" val="187613578"/>
                    </a:ext>
                  </a:extLst>
                </a:gridCol>
                <a:gridCol w="1143479">
                  <a:extLst>
                    <a:ext uri="{9D8B030D-6E8A-4147-A177-3AD203B41FA5}">
                      <a16:colId xmlns:a16="http://schemas.microsoft.com/office/drawing/2014/main" val="2104272201"/>
                    </a:ext>
                  </a:extLst>
                </a:gridCol>
                <a:gridCol w="1325401">
                  <a:extLst>
                    <a:ext uri="{9D8B030D-6E8A-4147-A177-3AD203B41FA5}">
                      <a16:colId xmlns:a16="http://schemas.microsoft.com/office/drawing/2014/main" val="2835849152"/>
                    </a:ext>
                  </a:extLst>
                </a:gridCol>
              </a:tblGrid>
              <a:tr h="370840">
                <a:tc>
                  <a:txBody>
                    <a:bodyPr/>
                    <a:lstStyle/>
                    <a:p>
                      <a:r>
                        <a:rPr lang="en-US" dirty="0"/>
                        <a:t>Vertex</a:t>
                      </a:r>
                      <a:endParaRPr lang="vi-VN" dirty="0"/>
                    </a:p>
                  </a:txBody>
                  <a:tcPr/>
                </a:tc>
                <a:tc>
                  <a:txBody>
                    <a:bodyPr/>
                    <a:lstStyle/>
                    <a:p>
                      <a:r>
                        <a:rPr lang="en-US" dirty="0"/>
                        <a:t>Visited</a:t>
                      </a:r>
                      <a:endParaRPr lang="vi-VN" dirty="0"/>
                    </a:p>
                  </a:txBody>
                  <a:tcPr/>
                </a:tc>
                <a:tc>
                  <a:txBody>
                    <a:bodyPr/>
                    <a:lstStyle/>
                    <a:p>
                      <a:r>
                        <a:rPr lang="en-US" dirty="0"/>
                        <a:t>Distance</a:t>
                      </a:r>
                      <a:endParaRPr lang="vi-VN" dirty="0"/>
                    </a:p>
                  </a:txBody>
                  <a:tcPr/>
                </a:tc>
                <a:tc>
                  <a:txBody>
                    <a:bodyPr/>
                    <a:lstStyle/>
                    <a:p>
                      <a:r>
                        <a:rPr lang="en-US" dirty="0"/>
                        <a:t>Previous</a:t>
                      </a:r>
                      <a:endParaRPr lang="vi-VN" dirty="0"/>
                    </a:p>
                  </a:txBody>
                  <a:tcPr/>
                </a:tc>
                <a:extLst>
                  <a:ext uri="{0D108BD9-81ED-4DB2-BD59-A6C34878D82A}">
                    <a16:rowId xmlns:a16="http://schemas.microsoft.com/office/drawing/2014/main" val="3060711989"/>
                  </a:ext>
                </a:extLst>
              </a:tr>
              <a:tr h="370840">
                <a:tc>
                  <a:txBody>
                    <a:bodyPr/>
                    <a:lstStyle/>
                    <a:p>
                      <a:r>
                        <a:rPr lang="en-US" dirty="0"/>
                        <a:t>0</a:t>
                      </a:r>
                      <a:endParaRPr lang="vi-VN" dirty="0"/>
                    </a:p>
                  </a:txBody>
                  <a:tcPr/>
                </a:tc>
                <a:tc>
                  <a:txBody>
                    <a:bodyPr/>
                    <a:lstStyle/>
                    <a:p>
                      <a:r>
                        <a:rPr lang="en-US" dirty="0"/>
                        <a:t>False</a:t>
                      </a:r>
                      <a:endParaRPr lang="vi-VN" dirty="0"/>
                    </a:p>
                  </a:txBody>
                  <a:tcPr/>
                </a:tc>
                <a:tc>
                  <a:txBody>
                    <a:bodyPr/>
                    <a:lstStyle/>
                    <a:p>
                      <a:r>
                        <a:rPr lang="en-US" dirty="0"/>
                        <a:t>0</a:t>
                      </a:r>
                      <a:endParaRPr lang="vi-VN" dirty="0"/>
                    </a:p>
                  </a:txBody>
                  <a:tcPr/>
                </a:tc>
                <a:tc>
                  <a:txBody>
                    <a:bodyPr/>
                    <a:lstStyle/>
                    <a:p>
                      <a:r>
                        <a:rPr lang="en-US" b="0" dirty="0"/>
                        <a:t>N/A</a:t>
                      </a:r>
                      <a:endParaRPr lang="vi-VN" b="0" dirty="0"/>
                    </a:p>
                  </a:txBody>
                  <a:tcPr/>
                </a:tc>
                <a:extLst>
                  <a:ext uri="{0D108BD9-81ED-4DB2-BD59-A6C34878D82A}">
                    <a16:rowId xmlns:a16="http://schemas.microsoft.com/office/drawing/2014/main" val="367381466"/>
                  </a:ext>
                </a:extLst>
              </a:tr>
              <a:tr h="370840">
                <a:tc>
                  <a:txBody>
                    <a:bodyPr/>
                    <a:lstStyle/>
                    <a:p>
                      <a:r>
                        <a:rPr lang="en-US" dirty="0"/>
                        <a:t>1</a:t>
                      </a:r>
                      <a:endParaRPr lang="vi-VN" dirty="0"/>
                    </a:p>
                  </a:txBody>
                  <a:tcPr/>
                </a:tc>
                <a:tc>
                  <a:txBody>
                    <a:bodyPr/>
                    <a:lstStyle/>
                    <a:p>
                      <a:r>
                        <a:rPr lang="en-US" dirty="0"/>
                        <a:t>False</a:t>
                      </a:r>
                      <a:endParaRPr lang="vi-VN" dirty="0"/>
                    </a:p>
                  </a:txBody>
                  <a:tcPr/>
                </a:tc>
                <a:tc>
                  <a:txBody>
                    <a:bodyPr/>
                    <a:lstStyle/>
                    <a:p>
                      <a:r>
                        <a:rPr lang="en-US" dirty="0"/>
                        <a:t>∞</a:t>
                      </a:r>
                      <a:endParaRPr lang="vi-VN" dirty="0"/>
                    </a:p>
                  </a:txBody>
                  <a:tcPr/>
                </a:tc>
                <a:tc>
                  <a:txBody>
                    <a:bodyPr/>
                    <a:lstStyle/>
                    <a:p>
                      <a:r>
                        <a:rPr lang="vi-VN" dirty="0"/>
                        <a:t>N/A</a:t>
                      </a:r>
                    </a:p>
                  </a:txBody>
                  <a:tcPr/>
                </a:tc>
                <a:extLst>
                  <a:ext uri="{0D108BD9-81ED-4DB2-BD59-A6C34878D82A}">
                    <a16:rowId xmlns:a16="http://schemas.microsoft.com/office/drawing/2014/main" val="2045635050"/>
                  </a:ext>
                </a:extLst>
              </a:tr>
              <a:tr h="370840">
                <a:tc>
                  <a:txBody>
                    <a:bodyPr/>
                    <a:lstStyle/>
                    <a:p>
                      <a:r>
                        <a:rPr lang="en-US" dirty="0"/>
                        <a:t>2</a:t>
                      </a:r>
                      <a:endParaRPr lang="vi-VN" dirty="0"/>
                    </a:p>
                  </a:txBody>
                  <a:tcPr/>
                </a:tc>
                <a:tc>
                  <a:txBody>
                    <a:bodyPr/>
                    <a:lstStyle/>
                    <a:p>
                      <a:r>
                        <a:rPr lang="en-US" dirty="0"/>
                        <a:t>False</a:t>
                      </a:r>
                      <a:endParaRPr lang="vi-VN" dirty="0"/>
                    </a:p>
                  </a:txBody>
                  <a:tcPr/>
                </a:tc>
                <a:tc>
                  <a:txBody>
                    <a:bodyPr/>
                    <a:lstStyle/>
                    <a:p>
                      <a:r>
                        <a:rPr lang="en-US" dirty="0"/>
                        <a:t>∞</a:t>
                      </a:r>
                      <a:endParaRPr lang="vi-V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dirty="0"/>
                        <a:t>N/A</a:t>
                      </a:r>
                    </a:p>
                  </a:txBody>
                  <a:tcPr/>
                </a:tc>
                <a:extLst>
                  <a:ext uri="{0D108BD9-81ED-4DB2-BD59-A6C34878D82A}">
                    <a16:rowId xmlns:a16="http://schemas.microsoft.com/office/drawing/2014/main" val="3537179068"/>
                  </a:ext>
                </a:extLst>
              </a:tr>
              <a:tr h="370840">
                <a:tc>
                  <a:txBody>
                    <a:bodyPr/>
                    <a:lstStyle/>
                    <a:p>
                      <a:r>
                        <a:rPr lang="en-US" dirty="0"/>
                        <a:t>3</a:t>
                      </a:r>
                      <a:endParaRPr lang="vi-VN" dirty="0"/>
                    </a:p>
                  </a:txBody>
                  <a:tcPr/>
                </a:tc>
                <a:tc>
                  <a:txBody>
                    <a:bodyPr/>
                    <a:lstStyle/>
                    <a:p>
                      <a:r>
                        <a:rPr lang="en-US" dirty="0"/>
                        <a:t>False</a:t>
                      </a:r>
                      <a:endParaRPr lang="vi-VN" dirty="0"/>
                    </a:p>
                  </a:txBody>
                  <a:tcPr/>
                </a:tc>
                <a:tc>
                  <a:txBody>
                    <a:bodyPr/>
                    <a:lstStyle/>
                    <a:p>
                      <a:r>
                        <a:rPr lang="en-US" dirty="0"/>
                        <a:t>∞</a:t>
                      </a:r>
                      <a:endParaRPr lang="vi-VN" dirty="0"/>
                    </a:p>
                  </a:txBody>
                  <a:tcPr/>
                </a:tc>
                <a:tc>
                  <a:txBody>
                    <a:bodyPr/>
                    <a:lstStyle/>
                    <a:p>
                      <a:r>
                        <a:rPr lang="vi-VN" dirty="0"/>
                        <a:t>N/A</a:t>
                      </a:r>
                    </a:p>
                  </a:txBody>
                  <a:tcPr/>
                </a:tc>
                <a:extLst>
                  <a:ext uri="{0D108BD9-81ED-4DB2-BD59-A6C34878D82A}">
                    <a16:rowId xmlns:a16="http://schemas.microsoft.com/office/drawing/2014/main" val="826777544"/>
                  </a:ext>
                </a:extLst>
              </a:tr>
              <a:tr h="370840">
                <a:tc>
                  <a:txBody>
                    <a:bodyPr/>
                    <a:lstStyle/>
                    <a:p>
                      <a:r>
                        <a:rPr lang="en-US" dirty="0"/>
                        <a:t>4</a:t>
                      </a:r>
                      <a:endParaRPr lang="vi-VN" dirty="0"/>
                    </a:p>
                  </a:txBody>
                  <a:tcPr/>
                </a:tc>
                <a:tc>
                  <a:txBody>
                    <a:bodyPr/>
                    <a:lstStyle/>
                    <a:p>
                      <a:r>
                        <a:rPr lang="en-US" dirty="0"/>
                        <a:t>False</a:t>
                      </a:r>
                      <a:endParaRPr lang="vi-VN" dirty="0"/>
                    </a:p>
                  </a:txBody>
                  <a:tcPr/>
                </a:tc>
                <a:tc>
                  <a:txBody>
                    <a:bodyPr/>
                    <a:lstStyle/>
                    <a:p>
                      <a:r>
                        <a:rPr lang="en-US" dirty="0"/>
                        <a:t>∞</a:t>
                      </a:r>
                      <a:endParaRPr lang="vi-VN" dirty="0"/>
                    </a:p>
                  </a:txBody>
                  <a:tcPr/>
                </a:tc>
                <a:tc>
                  <a:txBody>
                    <a:bodyPr/>
                    <a:lstStyle/>
                    <a:p>
                      <a:r>
                        <a:rPr lang="vi-VN" dirty="0"/>
                        <a:t>N/A</a:t>
                      </a:r>
                    </a:p>
                  </a:txBody>
                  <a:tcPr/>
                </a:tc>
                <a:extLst>
                  <a:ext uri="{0D108BD9-81ED-4DB2-BD59-A6C34878D82A}">
                    <a16:rowId xmlns:a16="http://schemas.microsoft.com/office/drawing/2014/main" val="2399040177"/>
                  </a:ext>
                </a:extLst>
              </a:tr>
              <a:tr h="370840">
                <a:tc>
                  <a:txBody>
                    <a:bodyPr/>
                    <a:lstStyle/>
                    <a:p>
                      <a:r>
                        <a:rPr lang="en-US" dirty="0"/>
                        <a:t>5</a:t>
                      </a:r>
                      <a:endParaRPr lang="vi-VN" dirty="0"/>
                    </a:p>
                  </a:txBody>
                  <a:tcPr/>
                </a:tc>
                <a:tc>
                  <a:txBody>
                    <a:bodyPr/>
                    <a:lstStyle/>
                    <a:p>
                      <a:r>
                        <a:rPr lang="en-US" dirty="0"/>
                        <a:t>False</a:t>
                      </a:r>
                      <a:endParaRPr lang="vi-VN" dirty="0"/>
                    </a:p>
                  </a:txBody>
                  <a:tcPr/>
                </a:tc>
                <a:tc>
                  <a:txBody>
                    <a:bodyPr/>
                    <a:lstStyle/>
                    <a:p>
                      <a:r>
                        <a:rPr lang="en-US" dirty="0"/>
                        <a:t>∞</a:t>
                      </a:r>
                      <a:endParaRPr lang="vi-VN" dirty="0"/>
                    </a:p>
                  </a:txBody>
                  <a:tcPr/>
                </a:tc>
                <a:tc>
                  <a:txBody>
                    <a:bodyPr/>
                    <a:lstStyle/>
                    <a:p>
                      <a:r>
                        <a:rPr lang="vi-VN" dirty="0"/>
                        <a:t>N/A</a:t>
                      </a:r>
                    </a:p>
                  </a:txBody>
                  <a:tcPr/>
                </a:tc>
                <a:extLst>
                  <a:ext uri="{0D108BD9-81ED-4DB2-BD59-A6C34878D82A}">
                    <a16:rowId xmlns:a16="http://schemas.microsoft.com/office/drawing/2014/main" val="526250767"/>
                  </a:ext>
                </a:extLst>
              </a:tr>
            </a:tbl>
          </a:graphicData>
        </a:graphic>
      </p:graphicFrame>
    </p:spTree>
    <p:extLst>
      <p:ext uri="{BB962C8B-B14F-4D97-AF65-F5344CB8AC3E}">
        <p14:creationId xmlns:p14="http://schemas.microsoft.com/office/powerpoint/2010/main" val="21307906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39ED1-8887-4A62-A1AC-3259461833DD}"/>
              </a:ext>
            </a:extLst>
          </p:cNvPr>
          <p:cNvSpPr>
            <a:spLocks noGrp="1"/>
          </p:cNvSpPr>
          <p:nvPr>
            <p:ph type="title"/>
          </p:nvPr>
        </p:nvSpPr>
        <p:spPr/>
        <p:txBody>
          <a:bodyPr/>
          <a:lstStyle/>
          <a:p>
            <a:r>
              <a:rPr lang="en-US" dirty="0"/>
              <a:t>Examples</a:t>
            </a:r>
            <a:endParaRPr lang="vi-VN" dirty="0"/>
          </a:p>
        </p:txBody>
      </p:sp>
      <p:sp>
        <p:nvSpPr>
          <p:cNvPr id="3" name="Content Placeholder 2">
            <a:extLst>
              <a:ext uri="{FF2B5EF4-FFF2-40B4-BE49-F238E27FC236}">
                <a16:creationId xmlns:a16="http://schemas.microsoft.com/office/drawing/2014/main" id="{B2CA5F97-5016-4957-B088-AB7AE8C59E1A}"/>
              </a:ext>
            </a:extLst>
          </p:cNvPr>
          <p:cNvSpPr>
            <a:spLocks noGrp="1"/>
          </p:cNvSpPr>
          <p:nvPr>
            <p:ph idx="1"/>
          </p:nvPr>
        </p:nvSpPr>
        <p:spPr/>
        <p:txBody>
          <a:bodyPr/>
          <a:lstStyle/>
          <a:p>
            <a:r>
              <a:rPr lang="en-US" b="1" dirty="0"/>
              <a:t>0 is the unvisited vertex with minimum distance. Update the distance to other adjacent vertices of vertex 0</a:t>
            </a:r>
            <a:endParaRPr lang="vi-VN" b="1" dirty="0"/>
          </a:p>
        </p:txBody>
      </p:sp>
      <p:pic>
        <p:nvPicPr>
          <p:cNvPr id="5" name="Picture 4">
            <a:extLst>
              <a:ext uri="{FF2B5EF4-FFF2-40B4-BE49-F238E27FC236}">
                <a16:creationId xmlns:a16="http://schemas.microsoft.com/office/drawing/2014/main" id="{EB4B871D-0EFB-47A0-9D14-02987212180F}"/>
              </a:ext>
            </a:extLst>
          </p:cNvPr>
          <p:cNvPicPr>
            <a:picLocks noChangeAspect="1"/>
          </p:cNvPicPr>
          <p:nvPr/>
        </p:nvPicPr>
        <p:blipFill>
          <a:blip r:embed="rId2"/>
          <a:srcRect/>
          <a:stretch/>
        </p:blipFill>
        <p:spPr>
          <a:xfrm>
            <a:off x="4746692" y="2488098"/>
            <a:ext cx="6996297" cy="3783285"/>
          </a:xfrm>
          <a:prstGeom prst="rect">
            <a:avLst/>
          </a:prstGeom>
        </p:spPr>
      </p:pic>
      <p:graphicFrame>
        <p:nvGraphicFramePr>
          <p:cNvPr id="4" name="Table 3">
            <a:extLst>
              <a:ext uri="{FF2B5EF4-FFF2-40B4-BE49-F238E27FC236}">
                <a16:creationId xmlns:a16="http://schemas.microsoft.com/office/drawing/2014/main" id="{92FE2E9C-1AA6-449E-8117-78403D615EA2}"/>
              </a:ext>
            </a:extLst>
          </p:cNvPr>
          <p:cNvGraphicFramePr>
            <a:graphicFrameLocks noGrp="1"/>
          </p:cNvGraphicFramePr>
          <p:nvPr>
            <p:extLst>
              <p:ext uri="{D42A27DB-BD31-4B8C-83A1-F6EECF244321}">
                <p14:modId xmlns:p14="http://schemas.microsoft.com/office/powerpoint/2010/main" val="3406617439"/>
              </p:ext>
            </p:extLst>
          </p:nvPr>
        </p:nvGraphicFramePr>
        <p:xfrm>
          <a:off x="385037" y="2832508"/>
          <a:ext cx="4548301" cy="2595880"/>
        </p:xfrm>
        <a:graphic>
          <a:graphicData uri="http://schemas.openxmlformats.org/drawingml/2006/table">
            <a:tbl>
              <a:tblPr firstRow="1" bandRow="1">
                <a:tableStyleId>{5C22544A-7EE6-4342-B048-85BDC9FD1C3A}</a:tableStyleId>
              </a:tblPr>
              <a:tblGrid>
                <a:gridCol w="1008267">
                  <a:extLst>
                    <a:ext uri="{9D8B030D-6E8A-4147-A177-3AD203B41FA5}">
                      <a16:colId xmlns:a16="http://schemas.microsoft.com/office/drawing/2014/main" val="2578572242"/>
                    </a:ext>
                  </a:extLst>
                </a:gridCol>
                <a:gridCol w="1071154">
                  <a:extLst>
                    <a:ext uri="{9D8B030D-6E8A-4147-A177-3AD203B41FA5}">
                      <a16:colId xmlns:a16="http://schemas.microsoft.com/office/drawing/2014/main" val="2039931691"/>
                    </a:ext>
                  </a:extLst>
                </a:gridCol>
                <a:gridCol w="1143479">
                  <a:extLst>
                    <a:ext uri="{9D8B030D-6E8A-4147-A177-3AD203B41FA5}">
                      <a16:colId xmlns:a16="http://schemas.microsoft.com/office/drawing/2014/main" val="3933389080"/>
                    </a:ext>
                  </a:extLst>
                </a:gridCol>
                <a:gridCol w="1325401">
                  <a:extLst>
                    <a:ext uri="{9D8B030D-6E8A-4147-A177-3AD203B41FA5}">
                      <a16:colId xmlns:a16="http://schemas.microsoft.com/office/drawing/2014/main" val="2790152292"/>
                    </a:ext>
                  </a:extLst>
                </a:gridCol>
              </a:tblGrid>
              <a:tr h="370840">
                <a:tc>
                  <a:txBody>
                    <a:bodyPr/>
                    <a:lstStyle/>
                    <a:p>
                      <a:r>
                        <a:rPr lang="en-US" dirty="0"/>
                        <a:t>Vertex</a:t>
                      </a:r>
                      <a:endParaRPr lang="vi-VN" dirty="0"/>
                    </a:p>
                  </a:txBody>
                  <a:tcPr/>
                </a:tc>
                <a:tc>
                  <a:txBody>
                    <a:bodyPr/>
                    <a:lstStyle/>
                    <a:p>
                      <a:r>
                        <a:rPr lang="en-US" dirty="0"/>
                        <a:t>Visited</a:t>
                      </a:r>
                      <a:endParaRPr lang="vi-VN" dirty="0"/>
                    </a:p>
                  </a:txBody>
                  <a:tcPr/>
                </a:tc>
                <a:tc>
                  <a:txBody>
                    <a:bodyPr/>
                    <a:lstStyle/>
                    <a:p>
                      <a:r>
                        <a:rPr lang="en-US" dirty="0"/>
                        <a:t>Distance</a:t>
                      </a:r>
                      <a:endParaRPr lang="vi-VN" dirty="0"/>
                    </a:p>
                  </a:txBody>
                  <a:tcPr/>
                </a:tc>
                <a:tc>
                  <a:txBody>
                    <a:bodyPr/>
                    <a:lstStyle/>
                    <a:p>
                      <a:r>
                        <a:rPr lang="en-US" dirty="0"/>
                        <a:t>Previous</a:t>
                      </a:r>
                      <a:endParaRPr lang="vi-VN" b="0" dirty="0"/>
                    </a:p>
                  </a:txBody>
                  <a:tcPr/>
                </a:tc>
                <a:extLst>
                  <a:ext uri="{0D108BD9-81ED-4DB2-BD59-A6C34878D82A}">
                    <a16:rowId xmlns:a16="http://schemas.microsoft.com/office/drawing/2014/main" val="1997617556"/>
                  </a:ext>
                </a:extLst>
              </a:tr>
              <a:tr h="370840">
                <a:tc>
                  <a:txBody>
                    <a:bodyPr/>
                    <a:lstStyle/>
                    <a:p>
                      <a:r>
                        <a:rPr lang="vi-VN" dirty="0"/>
                        <a:t>0</a:t>
                      </a:r>
                    </a:p>
                  </a:txBody>
                  <a:tcPr/>
                </a:tc>
                <a:tc>
                  <a:txBody>
                    <a:bodyPr/>
                    <a:lstStyle/>
                    <a:p>
                      <a:r>
                        <a:rPr lang="en-US" dirty="0"/>
                        <a:t>True</a:t>
                      </a:r>
                      <a:endParaRPr lang="vi-VN" dirty="0"/>
                    </a:p>
                  </a:txBody>
                  <a:tcPr/>
                </a:tc>
                <a:tc>
                  <a:txBody>
                    <a:bodyPr/>
                    <a:lstStyle/>
                    <a:p>
                      <a:r>
                        <a:rPr lang="en-US" dirty="0"/>
                        <a:t>0</a:t>
                      </a:r>
                      <a:endParaRPr lang="vi-VN" dirty="0"/>
                    </a:p>
                  </a:txBody>
                  <a:tcPr/>
                </a:tc>
                <a:tc>
                  <a:txBody>
                    <a:bodyPr/>
                    <a:lstStyle/>
                    <a:p>
                      <a:r>
                        <a:rPr lang="vi-VN" dirty="0"/>
                        <a:t>N/A</a:t>
                      </a:r>
                    </a:p>
                  </a:txBody>
                  <a:tcPr/>
                </a:tc>
                <a:extLst>
                  <a:ext uri="{0D108BD9-81ED-4DB2-BD59-A6C34878D82A}">
                    <a16:rowId xmlns:a16="http://schemas.microsoft.com/office/drawing/2014/main" val="628142282"/>
                  </a:ext>
                </a:extLst>
              </a:tr>
              <a:tr h="370840">
                <a:tc>
                  <a:txBody>
                    <a:bodyPr/>
                    <a:lstStyle/>
                    <a:p>
                      <a:r>
                        <a:rPr lang="vi-VN" dirty="0"/>
                        <a:t>1</a:t>
                      </a:r>
                    </a:p>
                  </a:txBody>
                  <a:tcPr/>
                </a:tc>
                <a:tc>
                  <a:txBody>
                    <a:bodyPr/>
                    <a:lstStyle/>
                    <a:p>
                      <a:r>
                        <a:rPr lang="en-US" dirty="0"/>
                        <a:t>False</a:t>
                      </a:r>
                      <a:endParaRPr lang="vi-V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trike="sngStrike" dirty="0"/>
                        <a:t>∞,</a:t>
                      </a:r>
                      <a:r>
                        <a:rPr lang="en-US" dirty="0"/>
                        <a:t>1</a:t>
                      </a:r>
                      <a:endParaRPr lang="vi-V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dirty="0"/>
                        <a:t>0</a:t>
                      </a:r>
                    </a:p>
                  </a:txBody>
                  <a:tcPr/>
                </a:tc>
                <a:extLst>
                  <a:ext uri="{0D108BD9-81ED-4DB2-BD59-A6C34878D82A}">
                    <a16:rowId xmlns:a16="http://schemas.microsoft.com/office/drawing/2014/main" val="246079525"/>
                  </a:ext>
                </a:extLst>
              </a:tr>
              <a:tr h="370840">
                <a:tc>
                  <a:txBody>
                    <a:bodyPr/>
                    <a:lstStyle/>
                    <a:p>
                      <a:r>
                        <a:rPr lang="en-US" dirty="0"/>
                        <a:t>2</a:t>
                      </a:r>
                      <a:endParaRPr lang="vi-VN" dirty="0"/>
                    </a:p>
                  </a:txBody>
                  <a:tcPr/>
                </a:tc>
                <a:tc>
                  <a:txBody>
                    <a:bodyPr/>
                    <a:lstStyle/>
                    <a:p>
                      <a:r>
                        <a:rPr lang="en-US" dirty="0"/>
                        <a:t>False</a:t>
                      </a:r>
                      <a:endParaRPr lang="vi-VN" dirty="0"/>
                    </a:p>
                  </a:txBody>
                  <a:tcPr/>
                </a:tc>
                <a:tc>
                  <a:txBody>
                    <a:bodyPr/>
                    <a:lstStyle/>
                    <a:p>
                      <a:r>
                        <a:rPr lang="en-US" strike="sngStrike" dirty="0"/>
                        <a:t>∞,</a:t>
                      </a:r>
                      <a:r>
                        <a:rPr lang="en-US" dirty="0"/>
                        <a:t>7</a:t>
                      </a:r>
                      <a:endParaRPr lang="vi-VN" dirty="0"/>
                    </a:p>
                  </a:txBody>
                  <a:tcPr/>
                </a:tc>
                <a:tc>
                  <a:txBody>
                    <a:bodyPr/>
                    <a:lstStyle/>
                    <a:p>
                      <a:r>
                        <a:rPr lang="vi-VN" dirty="0"/>
                        <a:t>0</a:t>
                      </a:r>
                    </a:p>
                  </a:txBody>
                  <a:tcPr/>
                </a:tc>
                <a:extLst>
                  <a:ext uri="{0D108BD9-81ED-4DB2-BD59-A6C34878D82A}">
                    <a16:rowId xmlns:a16="http://schemas.microsoft.com/office/drawing/2014/main" val="2588278348"/>
                  </a:ext>
                </a:extLst>
              </a:tr>
              <a:tr h="370840">
                <a:tc>
                  <a:txBody>
                    <a:bodyPr/>
                    <a:lstStyle/>
                    <a:p>
                      <a:r>
                        <a:rPr lang="vi-VN" dirty="0"/>
                        <a:t>3</a:t>
                      </a:r>
                    </a:p>
                  </a:txBody>
                  <a:tcPr/>
                </a:tc>
                <a:tc>
                  <a:txBody>
                    <a:bodyPr/>
                    <a:lstStyle/>
                    <a:p>
                      <a:r>
                        <a:rPr lang="en-US" dirty="0"/>
                        <a:t>False</a:t>
                      </a:r>
                      <a:endParaRPr lang="vi-VN" dirty="0"/>
                    </a:p>
                  </a:txBody>
                  <a:tcPr/>
                </a:tc>
                <a:tc>
                  <a:txBody>
                    <a:bodyPr/>
                    <a:lstStyle/>
                    <a:p>
                      <a:r>
                        <a:rPr lang="en-US" dirty="0"/>
                        <a:t>∞</a:t>
                      </a:r>
                      <a:endParaRPr lang="vi-VN" dirty="0"/>
                    </a:p>
                  </a:txBody>
                  <a:tcPr/>
                </a:tc>
                <a:tc>
                  <a:txBody>
                    <a:bodyPr/>
                    <a:lstStyle/>
                    <a:p>
                      <a:r>
                        <a:rPr lang="vi-VN" dirty="0"/>
                        <a:t>N/A</a:t>
                      </a:r>
                    </a:p>
                  </a:txBody>
                  <a:tcPr/>
                </a:tc>
                <a:extLst>
                  <a:ext uri="{0D108BD9-81ED-4DB2-BD59-A6C34878D82A}">
                    <a16:rowId xmlns:a16="http://schemas.microsoft.com/office/drawing/2014/main" val="4200802226"/>
                  </a:ext>
                </a:extLst>
              </a:tr>
              <a:tr h="370840">
                <a:tc>
                  <a:txBody>
                    <a:bodyPr/>
                    <a:lstStyle/>
                    <a:p>
                      <a:r>
                        <a:rPr lang="en-US" dirty="0"/>
                        <a:t>4</a:t>
                      </a:r>
                      <a:endParaRPr lang="vi-VN" dirty="0"/>
                    </a:p>
                  </a:txBody>
                  <a:tcPr/>
                </a:tc>
                <a:tc>
                  <a:txBody>
                    <a:bodyPr/>
                    <a:lstStyle/>
                    <a:p>
                      <a:r>
                        <a:rPr lang="en-US" dirty="0"/>
                        <a:t>False</a:t>
                      </a:r>
                      <a:endParaRPr lang="vi-VN" dirty="0"/>
                    </a:p>
                  </a:txBody>
                  <a:tcPr/>
                </a:tc>
                <a:tc>
                  <a:txBody>
                    <a:bodyPr/>
                    <a:lstStyle/>
                    <a:p>
                      <a:r>
                        <a:rPr lang="en-US" dirty="0"/>
                        <a:t>∞</a:t>
                      </a:r>
                      <a:endParaRPr lang="vi-VN" dirty="0"/>
                    </a:p>
                  </a:txBody>
                  <a:tcPr/>
                </a:tc>
                <a:tc>
                  <a:txBody>
                    <a:bodyPr/>
                    <a:lstStyle/>
                    <a:p>
                      <a:r>
                        <a:rPr lang="vi-VN" dirty="0"/>
                        <a:t>N/A</a:t>
                      </a:r>
                    </a:p>
                  </a:txBody>
                  <a:tcPr/>
                </a:tc>
                <a:extLst>
                  <a:ext uri="{0D108BD9-81ED-4DB2-BD59-A6C34878D82A}">
                    <a16:rowId xmlns:a16="http://schemas.microsoft.com/office/drawing/2014/main" val="4288559891"/>
                  </a:ext>
                </a:extLst>
              </a:tr>
              <a:tr h="370840">
                <a:tc>
                  <a:txBody>
                    <a:bodyPr/>
                    <a:lstStyle/>
                    <a:p>
                      <a:r>
                        <a:rPr lang="en-US" dirty="0"/>
                        <a:t>5</a:t>
                      </a:r>
                      <a:endParaRPr lang="vi-VN" dirty="0"/>
                    </a:p>
                  </a:txBody>
                  <a:tcPr/>
                </a:tc>
                <a:tc>
                  <a:txBody>
                    <a:bodyPr/>
                    <a:lstStyle/>
                    <a:p>
                      <a:r>
                        <a:rPr lang="en-US" dirty="0"/>
                        <a:t>False</a:t>
                      </a:r>
                      <a:endParaRPr lang="vi-VN" dirty="0"/>
                    </a:p>
                  </a:txBody>
                  <a:tcPr/>
                </a:tc>
                <a:tc>
                  <a:txBody>
                    <a:bodyPr/>
                    <a:lstStyle/>
                    <a:p>
                      <a:r>
                        <a:rPr lang="en-US" dirty="0"/>
                        <a:t>∞</a:t>
                      </a:r>
                      <a:endParaRPr lang="vi-VN" dirty="0"/>
                    </a:p>
                  </a:txBody>
                  <a:tcPr/>
                </a:tc>
                <a:tc>
                  <a:txBody>
                    <a:bodyPr/>
                    <a:lstStyle/>
                    <a:p>
                      <a:r>
                        <a:rPr lang="vi-VN" dirty="0"/>
                        <a:t>N/A</a:t>
                      </a:r>
                    </a:p>
                  </a:txBody>
                  <a:tcPr/>
                </a:tc>
                <a:extLst>
                  <a:ext uri="{0D108BD9-81ED-4DB2-BD59-A6C34878D82A}">
                    <a16:rowId xmlns:a16="http://schemas.microsoft.com/office/drawing/2014/main" val="1986848288"/>
                  </a:ext>
                </a:extLst>
              </a:tr>
            </a:tbl>
          </a:graphicData>
        </a:graphic>
      </p:graphicFrame>
    </p:spTree>
    <p:extLst>
      <p:ext uri="{BB962C8B-B14F-4D97-AF65-F5344CB8AC3E}">
        <p14:creationId xmlns:p14="http://schemas.microsoft.com/office/powerpoint/2010/main" val="26719726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39ED1-8887-4A62-A1AC-3259461833DD}"/>
              </a:ext>
            </a:extLst>
          </p:cNvPr>
          <p:cNvSpPr>
            <a:spLocks noGrp="1"/>
          </p:cNvSpPr>
          <p:nvPr>
            <p:ph type="title"/>
          </p:nvPr>
        </p:nvSpPr>
        <p:spPr/>
        <p:txBody>
          <a:bodyPr/>
          <a:lstStyle/>
          <a:p>
            <a:r>
              <a:rPr lang="en-US" dirty="0"/>
              <a:t>Examples</a:t>
            </a:r>
            <a:endParaRPr lang="vi-VN" dirty="0"/>
          </a:p>
        </p:txBody>
      </p:sp>
      <p:sp>
        <p:nvSpPr>
          <p:cNvPr id="3" name="Content Placeholder 2">
            <a:extLst>
              <a:ext uri="{FF2B5EF4-FFF2-40B4-BE49-F238E27FC236}">
                <a16:creationId xmlns:a16="http://schemas.microsoft.com/office/drawing/2014/main" id="{B2CA5F97-5016-4957-B088-AB7AE8C59E1A}"/>
              </a:ext>
            </a:extLst>
          </p:cNvPr>
          <p:cNvSpPr>
            <a:spLocks noGrp="1"/>
          </p:cNvSpPr>
          <p:nvPr>
            <p:ph idx="1"/>
          </p:nvPr>
        </p:nvSpPr>
        <p:spPr/>
        <p:txBody>
          <a:bodyPr/>
          <a:lstStyle/>
          <a:p>
            <a:r>
              <a:rPr lang="en-US" b="1" dirty="0"/>
              <a:t>1 is the unvisited vertex with minimum distance. Update the distance to other adjacent vertices of vertex 1</a:t>
            </a:r>
            <a:endParaRPr lang="vi-VN" b="1" dirty="0"/>
          </a:p>
        </p:txBody>
      </p:sp>
      <p:pic>
        <p:nvPicPr>
          <p:cNvPr id="5" name="Picture 4">
            <a:extLst>
              <a:ext uri="{FF2B5EF4-FFF2-40B4-BE49-F238E27FC236}">
                <a16:creationId xmlns:a16="http://schemas.microsoft.com/office/drawing/2014/main" id="{EB4B871D-0EFB-47A0-9D14-02987212180F}"/>
              </a:ext>
            </a:extLst>
          </p:cNvPr>
          <p:cNvPicPr>
            <a:picLocks noChangeAspect="1"/>
          </p:cNvPicPr>
          <p:nvPr/>
        </p:nvPicPr>
        <p:blipFill rotWithShape="1">
          <a:blip r:embed="rId2"/>
          <a:srcRect l="10317" t="-186" r="186" b="186"/>
          <a:stretch/>
        </p:blipFill>
        <p:spPr>
          <a:xfrm>
            <a:off x="5645581" y="2640736"/>
            <a:ext cx="6289246" cy="3517194"/>
          </a:xfrm>
          <a:prstGeom prst="rect">
            <a:avLst/>
          </a:prstGeom>
        </p:spPr>
      </p:pic>
      <p:graphicFrame>
        <p:nvGraphicFramePr>
          <p:cNvPr id="4" name="Table 3">
            <a:extLst>
              <a:ext uri="{FF2B5EF4-FFF2-40B4-BE49-F238E27FC236}">
                <a16:creationId xmlns:a16="http://schemas.microsoft.com/office/drawing/2014/main" id="{34FFC385-7B82-4C34-A982-2AD434FE5CCC}"/>
              </a:ext>
            </a:extLst>
          </p:cNvPr>
          <p:cNvGraphicFramePr>
            <a:graphicFrameLocks noGrp="1"/>
          </p:cNvGraphicFramePr>
          <p:nvPr>
            <p:extLst>
              <p:ext uri="{D42A27DB-BD31-4B8C-83A1-F6EECF244321}">
                <p14:modId xmlns:p14="http://schemas.microsoft.com/office/powerpoint/2010/main" val="4259831681"/>
              </p:ext>
            </p:extLst>
          </p:nvPr>
        </p:nvGraphicFramePr>
        <p:xfrm>
          <a:off x="685483" y="3028452"/>
          <a:ext cx="4548301" cy="2595880"/>
        </p:xfrm>
        <a:graphic>
          <a:graphicData uri="http://schemas.openxmlformats.org/drawingml/2006/table">
            <a:tbl>
              <a:tblPr firstRow="1" bandRow="1">
                <a:tableStyleId>{5C22544A-7EE6-4342-B048-85BDC9FD1C3A}</a:tableStyleId>
              </a:tblPr>
              <a:tblGrid>
                <a:gridCol w="1008267">
                  <a:extLst>
                    <a:ext uri="{9D8B030D-6E8A-4147-A177-3AD203B41FA5}">
                      <a16:colId xmlns:a16="http://schemas.microsoft.com/office/drawing/2014/main" val="2589822230"/>
                    </a:ext>
                  </a:extLst>
                </a:gridCol>
                <a:gridCol w="1071154">
                  <a:extLst>
                    <a:ext uri="{9D8B030D-6E8A-4147-A177-3AD203B41FA5}">
                      <a16:colId xmlns:a16="http://schemas.microsoft.com/office/drawing/2014/main" val="1522454545"/>
                    </a:ext>
                  </a:extLst>
                </a:gridCol>
                <a:gridCol w="1143479">
                  <a:extLst>
                    <a:ext uri="{9D8B030D-6E8A-4147-A177-3AD203B41FA5}">
                      <a16:colId xmlns:a16="http://schemas.microsoft.com/office/drawing/2014/main" val="2619692283"/>
                    </a:ext>
                  </a:extLst>
                </a:gridCol>
                <a:gridCol w="1325401">
                  <a:extLst>
                    <a:ext uri="{9D8B030D-6E8A-4147-A177-3AD203B41FA5}">
                      <a16:colId xmlns:a16="http://schemas.microsoft.com/office/drawing/2014/main" val="2911079323"/>
                    </a:ext>
                  </a:extLst>
                </a:gridCol>
              </a:tblGrid>
              <a:tr h="370840">
                <a:tc>
                  <a:txBody>
                    <a:bodyPr/>
                    <a:lstStyle/>
                    <a:p>
                      <a:r>
                        <a:rPr lang="en-US" dirty="0"/>
                        <a:t>Vertex</a:t>
                      </a:r>
                      <a:endParaRPr lang="vi-VN" dirty="0"/>
                    </a:p>
                  </a:txBody>
                  <a:tcPr/>
                </a:tc>
                <a:tc>
                  <a:txBody>
                    <a:bodyPr/>
                    <a:lstStyle/>
                    <a:p>
                      <a:r>
                        <a:rPr lang="en-US" dirty="0"/>
                        <a:t>Visited</a:t>
                      </a:r>
                      <a:endParaRPr lang="vi-VN" dirty="0"/>
                    </a:p>
                  </a:txBody>
                  <a:tcPr/>
                </a:tc>
                <a:tc>
                  <a:txBody>
                    <a:bodyPr/>
                    <a:lstStyle/>
                    <a:p>
                      <a:r>
                        <a:rPr lang="en-US" dirty="0"/>
                        <a:t>Distance</a:t>
                      </a:r>
                      <a:endParaRPr lang="vi-VN" dirty="0"/>
                    </a:p>
                  </a:txBody>
                  <a:tcPr/>
                </a:tc>
                <a:tc>
                  <a:txBody>
                    <a:bodyPr/>
                    <a:lstStyle/>
                    <a:p>
                      <a:r>
                        <a:rPr lang="en-US" dirty="0"/>
                        <a:t>Previous</a:t>
                      </a:r>
                      <a:endParaRPr lang="vi-VN" b="0" dirty="0"/>
                    </a:p>
                  </a:txBody>
                  <a:tcPr/>
                </a:tc>
                <a:extLst>
                  <a:ext uri="{0D108BD9-81ED-4DB2-BD59-A6C34878D82A}">
                    <a16:rowId xmlns:a16="http://schemas.microsoft.com/office/drawing/2014/main" val="2679777728"/>
                  </a:ext>
                </a:extLst>
              </a:tr>
              <a:tr h="370840">
                <a:tc>
                  <a:txBody>
                    <a:bodyPr/>
                    <a:lstStyle/>
                    <a:p>
                      <a:r>
                        <a:rPr lang="vi-VN" dirty="0"/>
                        <a:t>0</a:t>
                      </a:r>
                    </a:p>
                  </a:txBody>
                  <a:tcPr/>
                </a:tc>
                <a:tc>
                  <a:txBody>
                    <a:bodyPr/>
                    <a:lstStyle/>
                    <a:p>
                      <a:r>
                        <a:rPr lang="en-US" dirty="0"/>
                        <a:t>True</a:t>
                      </a:r>
                      <a:endParaRPr lang="vi-VN" dirty="0"/>
                    </a:p>
                  </a:txBody>
                  <a:tcPr/>
                </a:tc>
                <a:tc>
                  <a:txBody>
                    <a:bodyPr/>
                    <a:lstStyle/>
                    <a:p>
                      <a:r>
                        <a:rPr lang="en-US" dirty="0"/>
                        <a:t>0</a:t>
                      </a:r>
                      <a:endParaRPr lang="vi-VN" dirty="0"/>
                    </a:p>
                  </a:txBody>
                  <a:tcPr/>
                </a:tc>
                <a:tc>
                  <a:txBody>
                    <a:bodyPr/>
                    <a:lstStyle/>
                    <a:p>
                      <a:r>
                        <a:rPr lang="vi-VN" dirty="0"/>
                        <a:t>N/A</a:t>
                      </a:r>
                    </a:p>
                  </a:txBody>
                  <a:tcPr/>
                </a:tc>
                <a:extLst>
                  <a:ext uri="{0D108BD9-81ED-4DB2-BD59-A6C34878D82A}">
                    <a16:rowId xmlns:a16="http://schemas.microsoft.com/office/drawing/2014/main" val="3044780787"/>
                  </a:ext>
                </a:extLst>
              </a:tr>
              <a:tr h="370840">
                <a:tc>
                  <a:txBody>
                    <a:bodyPr/>
                    <a:lstStyle/>
                    <a:p>
                      <a:r>
                        <a:rPr lang="vi-VN" dirty="0"/>
                        <a:t>1</a:t>
                      </a:r>
                    </a:p>
                  </a:txBody>
                  <a:tcPr/>
                </a:tc>
                <a:tc>
                  <a:txBody>
                    <a:bodyPr/>
                    <a:lstStyle/>
                    <a:p>
                      <a:r>
                        <a:rPr lang="en-US" dirty="0"/>
                        <a:t>True</a:t>
                      </a:r>
                      <a:endParaRPr lang="vi-VN" dirty="0"/>
                    </a:p>
                  </a:txBody>
                  <a:tcPr/>
                </a:tc>
                <a:tc>
                  <a:txBody>
                    <a:bodyPr/>
                    <a:lstStyle/>
                    <a:p>
                      <a:r>
                        <a:rPr lang="en-US" strike="sngStrike" dirty="0"/>
                        <a:t>∞,</a:t>
                      </a:r>
                      <a:r>
                        <a:rPr lang="en-US" dirty="0"/>
                        <a:t>1</a:t>
                      </a:r>
                      <a:endParaRPr lang="vi-V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dirty="0"/>
                        <a:t>0</a:t>
                      </a:r>
                    </a:p>
                  </a:txBody>
                  <a:tcPr/>
                </a:tc>
                <a:extLst>
                  <a:ext uri="{0D108BD9-81ED-4DB2-BD59-A6C34878D82A}">
                    <a16:rowId xmlns:a16="http://schemas.microsoft.com/office/drawing/2014/main" val="3153250915"/>
                  </a:ext>
                </a:extLst>
              </a:tr>
              <a:tr h="370840">
                <a:tc>
                  <a:txBody>
                    <a:bodyPr/>
                    <a:lstStyle/>
                    <a:p>
                      <a:r>
                        <a:rPr lang="en-US" dirty="0"/>
                        <a:t>2</a:t>
                      </a:r>
                      <a:endParaRPr lang="vi-VN" dirty="0"/>
                    </a:p>
                  </a:txBody>
                  <a:tcPr/>
                </a:tc>
                <a:tc>
                  <a:txBody>
                    <a:bodyPr/>
                    <a:lstStyle/>
                    <a:p>
                      <a:r>
                        <a:rPr lang="en-US" dirty="0"/>
                        <a:t>False</a:t>
                      </a:r>
                      <a:endParaRPr lang="vi-VN" dirty="0"/>
                    </a:p>
                  </a:txBody>
                  <a:tcPr/>
                </a:tc>
                <a:tc>
                  <a:txBody>
                    <a:bodyPr/>
                    <a:lstStyle/>
                    <a:p>
                      <a:r>
                        <a:rPr lang="en-US" strike="sngStrike" dirty="0"/>
                        <a:t>∞,</a:t>
                      </a:r>
                      <a:r>
                        <a:rPr lang="en-US" dirty="0"/>
                        <a:t>7</a:t>
                      </a:r>
                      <a:endParaRPr lang="vi-VN" dirty="0"/>
                    </a:p>
                  </a:txBody>
                  <a:tcPr/>
                </a:tc>
                <a:tc>
                  <a:txBody>
                    <a:bodyPr/>
                    <a:lstStyle/>
                    <a:p>
                      <a:r>
                        <a:rPr lang="vi-VN" dirty="0"/>
                        <a:t>0</a:t>
                      </a:r>
                    </a:p>
                  </a:txBody>
                  <a:tcPr/>
                </a:tc>
                <a:extLst>
                  <a:ext uri="{0D108BD9-81ED-4DB2-BD59-A6C34878D82A}">
                    <a16:rowId xmlns:a16="http://schemas.microsoft.com/office/drawing/2014/main" val="1299628187"/>
                  </a:ext>
                </a:extLst>
              </a:tr>
              <a:tr h="370840">
                <a:tc>
                  <a:txBody>
                    <a:bodyPr/>
                    <a:lstStyle/>
                    <a:p>
                      <a:r>
                        <a:rPr lang="vi-VN" dirty="0"/>
                        <a:t>3</a:t>
                      </a:r>
                    </a:p>
                  </a:txBody>
                  <a:tcPr/>
                </a:tc>
                <a:tc>
                  <a:txBody>
                    <a:bodyPr/>
                    <a:lstStyle/>
                    <a:p>
                      <a:r>
                        <a:rPr lang="en-US" dirty="0"/>
                        <a:t>False</a:t>
                      </a:r>
                      <a:endParaRPr lang="vi-VN" dirty="0"/>
                    </a:p>
                  </a:txBody>
                  <a:tcPr/>
                </a:tc>
                <a:tc>
                  <a:txBody>
                    <a:bodyPr/>
                    <a:lstStyle/>
                    <a:p>
                      <a:r>
                        <a:rPr lang="en-US" strike="sngStrike" dirty="0"/>
                        <a:t>∞,</a:t>
                      </a:r>
                      <a:r>
                        <a:rPr lang="en-US" dirty="0"/>
                        <a:t>10</a:t>
                      </a:r>
                      <a:endParaRPr lang="vi-VN" dirty="0"/>
                    </a:p>
                  </a:txBody>
                  <a:tcPr/>
                </a:tc>
                <a:tc>
                  <a:txBody>
                    <a:bodyPr/>
                    <a:lstStyle/>
                    <a:p>
                      <a:r>
                        <a:rPr lang="en-US" dirty="0"/>
                        <a:t>1</a:t>
                      </a:r>
                      <a:endParaRPr lang="vi-VN" dirty="0"/>
                    </a:p>
                  </a:txBody>
                  <a:tcPr/>
                </a:tc>
                <a:extLst>
                  <a:ext uri="{0D108BD9-81ED-4DB2-BD59-A6C34878D82A}">
                    <a16:rowId xmlns:a16="http://schemas.microsoft.com/office/drawing/2014/main" val="3597712260"/>
                  </a:ext>
                </a:extLst>
              </a:tr>
              <a:tr h="370840">
                <a:tc>
                  <a:txBody>
                    <a:bodyPr/>
                    <a:lstStyle/>
                    <a:p>
                      <a:r>
                        <a:rPr lang="en-US" dirty="0"/>
                        <a:t>4</a:t>
                      </a:r>
                      <a:endParaRPr lang="vi-VN" dirty="0"/>
                    </a:p>
                  </a:txBody>
                  <a:tcPr/>
                </a:tc>
                <a:tc>
                  <a:txBody>
                    <a:bodyPr/>
                    <a:lstStyle/>
                    <a:p>
                      <a:r>
                        <a:rPr lang="en-US" dirty="0"/>
                        <a:t>False</a:t>
                      </a:r>
                      <a:endParaRPr lang="vi-VN" dirty="0"/>
                    </a:p>
                  </a:txBody>
                  <a:tcPr/>
                </a:tc>
                <a:tc>
                  <a:txBody>
                    <a:bodyPr/>
                    <a:lstStyle/>
                    <a:p>
                      <a:r>
                        <a:rPr lang="en-US" dirty="0"/>
                        <a:t>∞</a:t>
                      </a:r>
                      <a:endParaRPr lang="vi-VN" dirty="0"/>
                    </a:p>
                  </a:txBody>
                  <a:tcPr/>
                </a:tc>
                <a:tc>
                  <a:txBody>
                    <a:bodyPr/>
                    <a:lstStyle/>
                    <a:p>
                      <a:r>
                        <a:rPr lang="vi-VN" dirty="0"/>
                        <a:t>N/A</a:t>
                      </a:r>
                    </a:p>
                  </a:txBody>
                  <a:tcPr/>
                </a:tc>
                <a:extLst>
                  <a:ext uri="{0D108BD9-81ED-4DB2-BD59-A6C34878D82A}">
                    <a16:rowId xmlns:a16="http://schemas.microsoft.com/office/drawing/2014/main" val="1008592723"/>
                  </a:ext>
                </a:extLst>
              </a:tr>
              <a:tr h="370840">
                <a:tc>
                  <a:txBody>
                    <a:bodyPr/>
                    <a:lstStyle/>
                    <a:p>
                      <a:r>
                        <a:rPr lang="en-US" dirty="0"/>
                        <a:t>5</a:t>
                      </a:r>
                      <a:endParaRPr lang="vi-VN" dirty="0"/>
                    </a:p>
                  </a:txBody>
                  <a:tcPr/>
                </a:tc>
                <a:tc>
                  <a:txBody>
                    <a:bodyPr/>
                    <a:lstStyle/>
                    <a:p>
                      <a:r>
                        <a:rPr lang="en-US" dirty="0"/>
                        <a:t>False</a:t>
                      </a:r>
                      <a:endParaRPr lang="vi-VN" dirty="0"/>
                    </a:p>
                  </a:txBody>
                  <a:tcPr/>
                </a:tc>
                <a:tc>
                  <a:txBody>
                    <a:bodyPr/>
                    <a:lstStyle/>
                    <a:p>
                      <a:r>
                        <a:rPr lang="en-US" strike="sngStrike" dirty="0"/>
                        <a:t>∞,</a:t>
                      </a:r>
                      <a:r>
                        <a:rPr lang="en-US" dirty="0"/>
                        <a:t>16</a:t>
                      </a:r>
                      <a:endParaRPr lang="vi-VN" dirty="0"/>
                    </a:p>
                  </a:txBody>
                  <a:tcPr/>
                </a:tc>
                <a:tc>
                  <a:txBody>
                    <a:bodyPr/>
                    <a:lstStyle/>
                    <a:p>
                      <a:r>
                        <a:rPr lang="en-US" dirty="0"/>
                        <a:t>1</a:t>
                      </a:r>
                      <a:endParaRPr lang="vi-VN" dirty="0"/>
                    </a:p>
                  </a:txBody>
                  <a:tcPr/>
                </a:tc>
                <a:extLst>
                  <a:ext uri="{0D108BD9-81ED-4DB2-BD59-A6C34878D82A}">
                    <a16:rowId xmlns:a16="http://schemas.microsoft.com/office/drawing/2014/main" val="3286797111"/>
                  </a:ext>
                </a:extLst>
              </a:tr>
            </a:tbl>
          </a:graphicData>
        </a:graphic>
      </p:graphicFrame>
    </p:spTree>
    <p:extLst>
      <p:ext uri="{BB962C8B-B14F-4D97-AF65-F5344CB8AC3E}">
        <p14:creationId xmlns:p14="http://schemas.microsoft.com/office/powerpoint/2010/main" val="26758011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Definitions</a:t>
            </a:r>
            <a:endParaRPr/>
          </a:p>
        </p:txBody>
      </p:sp>
      <p:sp>
        <p:nvSpPr>
          <p:cNvPr id="91" name="Google Shape;91;p2"/>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sz="2800" dirty="0"/>
              <a:t>In graph theory, the shortest path problem is the problem of finding a path between two vertices (or nodes) in a graph such that the sum of the weights of its constituent edges is minimized</a:t>
            </a:r>
            <a:endParaRPr sz="2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39ED1-8887-4A62-A1AC-3259461833DD}"/>
              </a:ext>
            </a:extLst>
          </p:cNvPr>
          <p:cNvSpPr>
            <a:spLocks noGrp="1"/>
          </p:cNvSpPr>
          <p:nvPr>
            <p:ph type="title"/>
          </p:nvPr>
        </p:nvSpPr>
        <p:spPr/>
        <p:txBody>
          <a:bodyPr/>
          <a:lstStyle/>
          <a:p>
            <a:r>
              <a:rPr lang="en-US" dirty="0"/>
              <a:t>Examples</a:t>
            </a:r>
            <a:endParaRPr lang="vi-VN" dirty="0"/>
          </a:p>
        </p:txBody>
      </p:sp>
      <p:sp>
        <p:nvSpPr>
          <p:cNvPr id="3" name="Content Placeholder 2">
            <a:extLst>
              <a:ext uri="{FF2B5EF4-FFF2-40B4-BE49-F238E27FC236}">
                <a16:creationId xmlns:a16="http://schemas.microsoft.com/office/drawing/2014/main" id="{B2CA5F97-5016-4957-B088-AB7AE8C59E1A}"/>
              </a:ext>
            </a:extLst>
          </p:cNvPr>
          <p:cNvSpPr>
            <a:spLocks noGrp="1"/>
          </p:cNvSpPr>
          <p:nvPr>
            <p:ph idx="1"/>
          </p:nvPr>
        </p:nvSpPr>
        <p:spPr/>
        <p:txBody>
          <a:bodyPr/>
          <a:lstStyle/>
          <a:p>
            <a:r>
              <a:rPr lang="en-US" b="1" dirty="0"/>
              <a:t>2 is the unvisited vertex with minimum distance. Update the distance to other adjacent vertices of vertex 2</a:t>
            </a:r>
            <a:endParaRPr lang="vi-VN" b="1" dirty="0"/>
          </a:p>
        </p:txBody>
      </p:sp>
      <p:pic>
        <p:nvPicPr>
          <p:cNvPr id="5" name="Picture 4">
            <a:extLst>
              <a:ext uri="{FF2B5EF4-FFF2-40B4-BE49-F238E27FC236}">
                <a16:creationId xmlns:a16="http://schemas.microsoft.com/office/drawing/2014/main" id="{EB4B871D-0EFB-47A0-9D14-02987212180F}"/>
              </a:ext>
            </a:extLst>
          </p:cNvPr>
          <p:cNvPicPr>
            <a:picLocks noChangeAspect="1"/>
          </p:cNvPicPr>
          <p:nvPr/>
        </p:nvPicPr>
        <p:blipFill>
          <a:blip r:embed="rId2"/>
          <a:srcRect/>
          <a:stretch/>
        </p:blipFill>
        <p:spPr>
          <a:xfrm>
            <a:off x="5075613" y="2600732"/>
            <a:ext cx="6900156" cy="3636394"/>
          </a:xfrm>
          <a:prstGeom prst="rect">
            <a:avLst/>
          </a:prstGeom>
        </p:spPr>
      </p:pic>
      <p:graphicFrame>
        <p:nvGraphicFramePr>
          <p:cNvPr id="6" name="Table 5">
            <a:extLst>
              <a:ext uri="{FF2B5EF4-FFF2-40B4-BE49-F238E27FC236}">
                <a16:creationId xmlns:a16="http://schemas.microsoft.com/office/drawing/2014/main" id="{20071361-8138-447E-8EFB-6C16697D3C27}"/>
              </a:ext>
            </a:extLst>
          </p:cNvPr>
          <p:cNvGraphicFramePr>
            <a:graphicFrameLocks noGrp="1"/>
          </p:cNvGraphicFramePr>
          <p:nvPr>
            <p:extLst>
              <p:ext uri="{D42A27DB-BD31-4B8C-83A1-F6EECF244321}">
                <p14:modId xmlns:p14="http://schemas.microsoft.com/office/powerpoint/2010/main" val="1541552469"/>
              </p:ext>
            </p:extLst>
          </p:nvPr>
        </p:nvGraphicFramePr>
        <p:xfrm>
          <a:off x="685483" y="3028452"/>
          <a:ext cx="4548301" cy="2595880"/>
        </p:xfrm>
        <a:graphic>
          <a:graphicData uri="http://schemas.openxmlformats.org/drawingml/2006/table">
            <a:tbl>
              <a:tblPr firstRow="1" bandRow="1">
                <a:tableStyleId>{5C22544A-7EE6-4342-B048-85BDC9FD1C3A}</a:tableStyleId>
              </a:tblPr>
              <a:tblGrid>
                <a:gridCol w="1008267">
                  <a:extLst>
                    <a:ext uri="{9D8B030D-6E8A-4147-A177-3AD203B41FA5}">
                      <a16:colId xmlns:a16="http://schemas.microsoft.com/office/drawing/2014/main" val="2589822230"/>
                    </a:ext>
                  </a:extLst>
                </a:gridCol>
                <a:gridCol w="1071154">
                  <a:extLst>
                    <a:ext uri="{9D8B030D-6E8A-4147-A177-3AD203B41FA5}">
                      <a16:colId xmlns:a16="http://schemas.microsoft.com/office/drawing/2014/main" val="1522454545"/>
                    </a:ext>
                  </a:extLst>
                </a:gridCol>
                <a:gridCol w="1143479">
                  <a:extLst>
                    <a:ext uri="{9D8B030D-6E8A-4147-A177-3AD203B41FA5}">
                      <a16:colId xmlns:a16="http://schemas.microsoft.com/office/drawing/2014/main" val="2619692283"/>
                    </a:ext>
                  </a:extLst>
                </a:gridCol>
                <a:gridCol w="1325401">
                  <a:extLst>
                    <a:ext uri="{9D8B030D-6E8A-4147-A177-3AD203B41FA5}">
                      <a16:colId xmlns:a16="http://schemas.microsoft.com/office/drawing/2014/main" val="2911079323"/>
                    </a:ext>
                  </a:extLst>
                </a:gridCol>
              </a:tblGrid>
              <a:tr h="370840">
                <a:tc>
                  <a:txBody>
                    <a:bodyPr/>
                    <a:lstStyle/>
                    <a:p>
                      <a:r>
                        <a:rPr lang="en-US" dirty="0"/>
                        <a:t>Vertex</a:t>
                      </a:r>
                      <a:endParaRPr lang="vi-VN" dirty="0"/>
                    </a:p>
                  </a:txBody>
                  <a:tcPr/>
                </a:tc>
                <a:tc>
                  <a:txBody>
                    <a:bodyPr/>
                    <a:lstStyle/>
                    <a:p>
                      <a:r>
                        <a:rPr lang="en-US" dirty="0"/>
                        <a:t>Visited</a:t>
                      </a:r>
                      <a:endParaRPr lang="vi-VN" dirty="0"/>
                    </a:p>
                  </a:txBody>
                  <a:tcPr/>
                </a:tc>
                <a:tc>
                  <a:txBody>
                    <a:bodyPr/>
                    <a:lstStyle/>
                    <a:p>
                      <a:r>
                        <a:rPr lang="en-US" dirty="0"/>
                        <a:t>Distance</a:t>
                      </a:r>
                      <a:endParaRPr lang="vi-VN" dirty="0"/>
                    </a:p>
                  </a:txBody>
                  <a:tcPr/>
                </a:tc>
                <a:tc>
                  <a:txBody>
                    <a:bodyPr/>
                    <a:lstStyle/>
                    <a:p>
                      <a:r>
                        <a:rPr lang="en-US" dirty="0"/>
                        <a:t>Previous</a:t>
                      </a:r>
                      <a:endParaRPr lang="vi-VN" b="0" dirty="0"/>
                    </a:p>
                  </a:txBody>
                  <a:tcPr/>
                </a:tc>
                <a:extLst>
                  <a:ext uri="{0D108BD9-81ED-4DB2-BD59-A6C34878D82A}">
                    <a16:rowId xmlns:a16="http://schemas.microsoft.com/office/drawing/2014/main" val="2679777728"/>
                  </a:ext>
                </a:extLst>
              </a:tr>
              <a:tr h="370840">
                <a:tc>
                  <a:txBody>
                    <a:bodyPr/>
                    <a:lstStyle/>
                    <a:p>
                      <a:r>
                        <a:rPr lang="vi-VN" dirty="0"/>
                        <a:t>0</a:t>
                      </a:r>
                    </a:p>
                  </a:txBody>
                  <a:tcPr/>
                </a:tc>
                <a:tc>
                  <a:txBody>
                    <a:bodyPr/>
                    <a:lstStyle/>
                    <a:p>
                      <a:r>
                        <a:rPr lang="en-US" dirty="0"/>
                        <a:t>True</a:t>
                      </a:r>
                      <a:endParaRPr lang="vi-VN" dirty="0"/>
                    </a:p>
                  </a:txBody>
                  <a:tcPr/>
                </a:tc>
                <a:tc>
                  <a:txBody>
                    <a:bodyPr/>
                    <a:lstStyle/>
                    <a:p>
                      <a:r>
                        <a:rPr lang="en-US" dirty="0"/>
                        <a:t>0</a:t>
                      </a:r>
                      <a:endParaRPr lang="vi-VN" dirty="0"/>
                    </a:p>
                  </a:txBody>
                  <a:tcPr/>
                </a:tc>
                <a:tc>
                  <a:txBody>
                    <a:bodyPr/>
                    <a:lstStyle/>
                    <a:p>
                      <a:r>
                        <a:rPr lang="vi-VN" dirty="0"/>
                        <a:t>N/A</a:t>
                      </a:r>
                    </a:p>
                  </a:txBody>
                  <a:tcPr/>
                </a:tc>
                <a:extLst>
                  <a:ext uri="{0D108BD9-81ED-4DB2-BD59-A6C34878D82A}">
                    <a16:rowId xmlns:a16="http://schemas.microsoft.com/office/drawing/2014/main" val="3044780787"/>
                  </a:ext>
                </a:extLst>
              </a:tr>
              <a:tr h="370840">
                <a:tc>
                  <a:txBody>
                    <a:bodyPr/>
                    <a:lstStyle/>
                    <a:p>
                      <a:r>
                        <a:rPr lang="vi-VN" dirty="0"/>
                        <a:t>1</a:t>
                      </a:r>
                    </a:p>
                  </a:txBody>
                  <a:tcPr/>
                </a:tc>
                <a:tc>
                  <a:txBody>
                    <a:bodyPr/>
                    <a:lstStyle/>
                    <a:p>
                      <a:r>
                        <a:rPr lang="en-US" dirty="0"/>
                        <a:t>True</a:t>
                      </a:r>
                      <a:endParaRPr lang="vi-VN" dirty="0"/>
                    </a:p>
                  </a:txBody>
                  <a:tcPr/>
                </a:tc>
                <a:tc>
                  <a:txBody>
                    <a:bodyPr/>
                    <a:lstStyle/>
                    <a:p>
                      <a:r>
                        <a:rPr lang="en-US" strike="sngStrike" dirty="0"/>
                        <a:t>∞,</a:t>
                      </a:r>
                      <a:r>
                        <a:rPr lang="en-US" dirty="0"/>
                        <a:t>1</a:t>
                      </a:r>
                      <a:endParaRPr lang="vi-V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dirty="0"/>
                        <a:t>0</a:t>
                      </a:r>
                    </a:p>
                  </a:txBody>
                  <a:tcPr/>
                </a:tc>
                <a:extLst>
                  <a:ext uri="{0D108BD9-81ED-4DB2-BD59-A6C34878D82A}">
                    <a16:rowId xmlns:a16="http://schemas.microsoft.com/office/drawing/2014/main" val="3153250915"/>
                  </a:ext>
                </a:extLst>
              </a:tr>
              <a:tr h="370840">
                <a:tc>
                  <a:txBody>
                    <a:bodyPr/>
                    <a:lstStyle/>
                    <a:p>
                      <a:r>
                        <a:rPr lang="en-US" dirty="0"/>
                        <a:t>2</a:t>
                      </a:r>
                      <a:endParaRPr lang="vi-VN" dirty="0"/>
                    </a:p>
                  </a:txBody>
                  <a:tcPr/>
                </a:tc>
                <a:tc>
                  <a:txBody>
                    <a:bodyPr/>
                    <a:lstStyle/>
                    <a:p>
                      <a:r>
                        <a:rPr lang="en-US" dirty="0"/>
                        <a:t>True</a:t>
                      </a:r>
                      <a:endParaRPr lang="vi-VN" dirty="0"/>
                    </a:p>
                  </a:txBody>
                  <a:tcPr/>
                </a:tc>
                <a:tc>
                  <a:txBody>
                    <a:bodyPr/>
                    <a:lstStyle/>
                    <a:p>
                      <a:r>
                        <a:rPr lang="en-US" strike="sngStrike" dirty="0"/>
                        <a:t>∞,</a:t>
                      </a:r>
                      <a:r>
                        <a:rPr lang="en-US" dirty="0"/>
                        <a:t>7</a:t>
                      </a:r>
                      <a:endParaRPr lang="vi-VN" dirty="0"/>
                    </a:p>
                  </a:txBody>
                  <a:tcPr/>
                </a:tc>
                <a:tc>
                  <a:txBody>
                    <a:bodyPr/>
                    <a:lstStyle/>
                    <a:p>
                      <a:r>
                        <a:rPr lang="vi-VN" dirty="0"/>
                        <a:t>0</a:t>
                      </a:r>
                    </a:p>
                  </a:txBody>
                  <a:tcPr/>
                </a:tc>
                <a:extLst>
                  <a:ext uri="{0D108BD9-81ED-4DB2-BD59-A6C34878D82A}">
                    <a16:rowId xmlns:a16="http://schemas.microsoft.com/office/drawing/2014/main" val="1299628187"/>
                  </a:ext>
                </a:extLst>
              </a:tr>
              <a:tr h="370840">
                <a:tc>
                  <a:txBody>
                    <a:bodyPr/>
                    <a:lstStyle/>
                    <a:p>
                      <a:r>
                        <a:rPr lang="vi-VN" dirty="0"/>
                        <a:t>3</a:t>
                      </a:r>
                    </a:p>
                  </a:txBody>
                  <a:tcPr/>
                </a:tc>
                <a:tc>
                  <a:txBody>
                    <a:bodyPr/>
                    <a:lstStyle/>
                    <a:p>
                      <a:r>
                        <a:rPr lang="en-US" dirty="0"/>
                        <a:t>False</a:t>
                      </a:r>
                      <a:endParaRPr lang="vi-VN" dirty="0"/>
                    </a:p>
                  </a:txBody>
                  <a:tcPr/>
                </a:tc>
                <a:tc>
                  <a:txBody>
                    <a:bodyPr/>
                    <a:lstStyle/>
                    <a:p>
                      <a:r>
                        <a:rPr lang="en-US" strike="sngStrike" dirty="0"/>
                        <a:t>∞,</a:t>
                      </a:r>
                      <a:r>
                        <a:rPr lang="en-US" dirty="0"/>
                        <a:t>10</a:t>
                      </a:r>
                      <a:endParaRPr lang="vi-VN" dirty="0"/>
                    </a:p>
                  </a:txBody>
                  <a:tcPr/>
                </a:tc>
                <a:tc>
                  <a:txBody>
                    <a:bodyPr/>
                    <a:lstStyle/>
                    <a:p>
                      <a:r>
                        <a:rPr lang="en-US" dirty="0"/>
                        <a:t>1</a:t>
                      </a:r>
                      <a:endParaRPr lang="vi-VN" dirty="0"/>
                    </a:p>
                  </a:txBody>
                  <a:tcPr/>
                </a:tc>
                <a:extLst>
                  <a:ext uri="{0D108BD9-81ED-4DB2-BD59-A6C34878D82A}">
                    <a16:rowId xmlns:a16="http://schemas.microsoft.com/office/drawing/2014/main" val="3597712260"/>
                  </a:ext>
                </a:extLst>
              </a:tr>
              <a:tr h="370840">
                <a:tc>
                  <a:txBody>
                    <a:bodyPr/>
                    <a:lstStyle/>
                    <a:p>
                      <a:r>
                        <a:rPr lang="en-US" dirty="0"/>
                        <a:t>4</a:t>
                      </a:r>
                      <a:endParaRPr lang="vi-VN" dirty="0"/>
                    </a:p>
                  </a:txBody>
                  <a:tcPr/>
                </a:tc>
                <a:tc>
                  <a:txBody>
                    <a:bodyPr/>
                    <a:lstStyle/>
                    <a:p>
                      <a:r>
                        <a:rPr lang="en-US" dirty="0"/>
                        <a:t>False</a:t>
                      </a:r>
                      <a:endParaRPr lang="vi-VN" dirty="0"/>
                    </a:p>
                  </a:txBody>
                  <a:tcPr/>
                </a:tc>
                <a:tc>
                  <a:txBody>
                    <a:bodyPr/>
                    <a:lstStyle/>
                    <a:p>
                      <a:r>
                        <a:rPr lang="en-US" strike="sngStrike" dirty="0"/>
                        <a:t>∞,</a:t>
                      </a:r>
                      <a:r>
                        <a:rPr lang="en-US" dirty="0"/>
                        <a:t>11</a:t>
                      </a:r>
                      <a:endParaRPr lang="vi-VN" dirty="0"/>
                    </a:p>
                  </a:txBody>
                  <a:tcPr/>
                </a:tc>
                <a:tc>
                  <a:txBody>
                    <a:bodyPr/>
                    <a:lstStyle/>
                    <a:p>
                      <a:r>
                        <a:rPr lang="vi-VN" dirty="0"/>
                        <a:t>2</a:t>
                      </a:r>
                    </a:p>
                  </a:txBody>
                  <a:tcPr/>
                </a:tc>
                <a:extLst>
                  <a:ext uri="{0D108BD9-81ED-4DB2-BD59-A6C34878D82A}">
                    <a16:rowId xmlns:a16="http://schemas.microsoft.com/office/drawing/2014/main" val="1008592723"/>
                  </a:ext>
                </a:extLst>
              </a:tr>
              <a:tr h="370840">
                <a:tc>
                  <a:txBody>
                    <a:bodyPr/>
                    <a:lstStyle/>
                    <a:p>
                      <a:r>
                        <a:rPr lang="en-US" dirty="0"/>
                        <a:t>5</a:t>
                      </a:r>
                      <a:endParaRPr lang="vi-VN" dirty="0"/>
                    </a:p>
                  </a:txBody>
                  <a:tcPr/>
                </a:tc>
                <a:tc>
                  <a:txBody>
                    <a:bodyPr/>
                    <a:lstStyle/>
                    <a:p>
                      <a:r>
                        <a:rPr lang="en-US" dirty="0"/>
                        <a:t>False</a:t>
                      </a:r>
                      <a:endParaRPr lang="vi-VN" dirty="0"/>
                    </a:p>
                  </a:txBody>
                  <a:tcPr/>
                </a:tc>
                <a:tc>
                  <a:txBody>
                    <a:bodyPr/>
                    <a:lstStyle/>
                    <a:p>
                      <a:r>
                        <a:rPr lang="en-US" strike="sngStrike" dirty="0"/>
                        <a:t>∞,</a:t>
                      </a:r>
                      <a:r>
                        <a:rPr lang="en-US" dirty="0"/>
                        <a:t>16</a:t>
                      </a:r>
                      <a:endParaRPr lang="vi-VN" dirty="0"/>
                    </a:p>
                  </a:txBody>
                  <a:tcPr/>
                </a:tc>
                <a:tc>
                  <a:txBody>
                    <a:bodyPr/>
                    <a:lstStyle/>
                    <a:p>
                      <a:r>
                        <a:rPr lang="en-US" dirty="0"/>
                        <a:t>1</a:t>
                      </a:r>
                      <a:endParaRPr lang="vi-VN" dirty="0"/>
                    </a:p>
                  </a:txBody>
                  <a:tcPr/>
                </a:tc>
                <a:extLst>
                  <a:ext uri="{0D108BD9-81ED-4DB2-BD59-A6C34878D82A}">
                    <a16:rowId xmlns:a16="http://schemas.microsoft.com/office/drawing/2014/main" val="3286797111"/>
                  </a:ext>
                </a:extLst>
              </a:tr>
            </a:tbl>
          </a:graphicData>
        </a:graphic>
      </p:graphicFrame>
    </p:spTree>
    <p:extLst>
      <p:ext uri="{BB962C8B-B14F-4D97-AF65-F5344CB8AC3E}">
        <p14:creationId xmlns:p14="http://schemas.microsoft.com/office/powerpoint/2010/main" val="35324432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39ED1-8887-4A62-A1AC-3259461833DD}"/>
              </a:ext>
            </a:extLst>
          </p:cNvPr>
          <p:cNvSpPr>
            <a:spLocks noGrp="1"/>
          </p:cNvSpPr>
          <p:nvPr>
            <p:ph type="title"/>
          </p:nvPr>
        </p:nvSpPr>
        <p:spPr/>
        <p:txBody>
          <a:bodyPr/>
          <a:lstStyle/>
          <a:p>
            <a:r>
              <a:rPr lang="en-US" dirty="0"/>
              <a:t>Examples</a:t>
            </a:r>
            <a:endParaRPr lang="vi-VN" dirty="0"/>
          </a:p>
        </p:txBody>
      </p:sp>
      <p:sp>
        <p:nvSpPr>
          <p:cNvPr id="3" name="Content Placeholder 2">
            <a:extLst>
              <a:ext uri="{FF2B5EF4-FFF2-40B4-BE49-F238E27FC236}">
                <a16:creationId xmlns:a16="http://schemas.microsoft.com/office/drawing/2014/main" id="{B2CA5F97-5016-4957-B088-AB7AE8C59E1A}"/>
              </a:ext>
            </a:extLst>
          </p:cNvPr>
          <p:cNvSpPr>
            <a:spLocks noGrp="1"/>
          </p:cNvSpPr>
          <p:nvPr>
            <p:ph idx="1"/>
          </p:nvPr>
        </p:nvSpPr>
        <p:spPr/>
        <p:txBody>
          <a:bodyPr/>
          <a:lstStyle/>
          <a:p>
            <a:r>
              <a:rPr lang="en-US" b="1" dirty="0"/>
              <a:t>3 is the unvisited vertex with minimum distance. Update the distance to other adjacent vertices of vertex 3</a:t>
            </a:r>
            <a:endParaRPr lang="vi-VN" b="1" dirty="0"/>
          </a:p>
        </p:txBody>
      </p:sp>
      <p:pic>
        <p:nvPicPr>
          <p:cNvPr id="5" name="Picture 4">
            <a:extLst>
              <a:ext uri="{FF2B5EF4-FFF2-40B4-BE49-F238E27FC236}">
                <a16:creationId xmlns:a16="http://schemas.microsoft.com/office/drawing/2014/main" id="{EB4B871D-0EFB-47A0-9D14-02987212180F}"/>
              </a:ext>
            </a:extLst>
          </p:cNvPr>
          <p:cNvPicPr>
            <a:picLocks noChangeAspect="1"/>
          </p:cNvPicPr>
          <p:nvPr/>
        </p:nvPicPr>
        <p:blipFill>
          <a:blip r:embed="rId2"/>
          <a:srcRect/>
          <a:stretch/>
        </p:blipFill>
        <p:spPr>
          <a:xfrm>
            <a:off x="5548751" y="2607047"/>
            <a:ext cx="6123695" cy="3438690"/>
          </a:xfrm>
          <a:prstGeom prst="rect">
            <a:avLst/>
          </a:prstGeom>
        </p:spPr>
      </p:pic>
      <p:graphicFrame>
        <p:nvGraphicFramePr>
          <p:cNvPr id="6" name="Table 5">
            <a:extLst>
              <a:ext uri="{FF2B5EF4-FFF2-40B4-BE49-F238E27FC236}">
                <a16:creationId xmlns:a16="http://schemas.microsoft.com/office/drawing/2014/main" id="{9C94D9DD-584C-481B-9CD7-0ADD07E2BBE1}"/>
              </a:ext>
            </a:extLst>
          </p:cNvPr>
          <p:cNvGraphicFramePr>
            <a:graphicFrameLocks noGrp="1"/>
          </p:cNvGraphicFramePr>
          <p:nvPr>
            <p:extLst>
              <p:ext uri="{D42A27DB-BD31-4B8C-83A1-F6EECF244321}">
                <p14:modId xmlns:p14="http://schemas.microsoft.com/office/powerpoint/2010/main" val="3641367188"/>
              </p:ext>
            </p:extLst>
          </p:nvPr>
        </p:nvGraphicFramePr>
        <p:xfrm>
          <a:off x="685483" y="3028452"/>
          <a:ext cx="4548301" cy="2595880"/>
        </p:xfrm>
        <a:graphic>
          <a:graphicData uri="http://schemas.openxmlformats.org/drawingml/2006/table">
            <a:tbl>
              <a:tblPr firstRow="1" bandRow="1">
                <a:tableStyleId>{5C22544A-7EE6-4342-B048-85BDC9FD1C3A}</a:tableStyleId>
              </a:tblPr>
              <a:tblGrid>
                <a:gridCol w="1008267">
                  <a:extLst>
                    <a:ext uri="{9D8B030D-6E8A-4147-A177-3AD203B41FA5}">
                      <a16:colId xmlns:a16="http://schemas.microsoft.com/office/drawing/2014/main" val="2589822230"/>
                    </a:ext>
                  </a:extLst>
                </a:gridCol>
                <a:gridCol w="1071154">
                  <a:extLst>
                    <a:ext uri="{9D8B030D-6E8A-4147-A177-3AD203B41FA5}">
                      <a16:colId xmlns:a16="http://schemas.microsoft.com/office/drawing/2014/main" val="1522454545"/>
                    </a:ext>
                  </a:extLst>
                </a:gridCol>
                <a:gridCol w="1143479">
                  <a:extLst>
                    <a:ext uri="{9D8B030D-6E8A-4147-A177-3AD203B41FA5}">
                      <a16:colId xmlns:a16="http://schemas.microsoft.com/office/drawing/2014/main" val="2619692283"/>
                    </a:ext>
                  </a:extLst>
                </a:gridCol>
                <a:gridCol w="1325401">
                  <a:extLst>
                    <a:ext uri="{9D8B030D-6E8A-4147-A177-3AD203B41FA5}">
                      <a16:colId xmlns:a16="http://schemas.microsoft.com/office/drawing/2014/main" val="2911079323"/>
                    </a:ext>
                  </a:extLst>
                </a:gridCol>
              </a:tblGrid>
              <a:tr h="370840">
                <a:tc>
                  <a:txBody>
                    <a:bodyPr/>
                    <a:lstStyle/>
                    <a:p>
                      <a:r>
                        <a:rPr lang="en-US" dirty="0"/>
                        <a:t>Vertex</a:t>
                      </a:r>
                      <a:endParaRPr lang="vi-VN" dirty="0"/>
                    </a:p>
                  </a:txBody>
                  <a:tcPr/>
                </a:tc>
                <a:tc>
                  <a:txBody>
                    <a:bodyPr/>
                    <a:lstStyle/>
                    <a:p>
                      <a:r>
                        <a:rPr lang="en-US" dirty="0"/>
                        <a:t>Visited</a:t>
                      </a:r>
                      <a:endParaRPr lang="vi-VN" dirty="0"/>
                    </a:p>
                  </a:txBody>
                  <a:tcPr/>
                </a:tc>
                <a:tc>
                  <a:txBody>
                    <a:bodyPr/>
                    <a:lstStyle/>
                    <a:p>
                      <a:r>
                        <a:rPr lang="en-US" dirty="0"/>
                        <a:t>Distance</a:t>
                      </a:r>
                      <a:endParaRPr lang="vi-VN" dirty="0"/>
                    </a:p>
                  </a:txBody>
                  <a:tcPr/>
                </a:tc>
                <a:tc>
                  <a:txBody>
                    <a:bodyPr/>
                    <a:lstStyle/>
                    <a:p>
                      <a:r>
                        <a:rPr lang="en-US" dirty="0"/>
                        <a:t>Previous</a:t>
                      </a:r>
                      <a:endParaRPr lang="vi-VN" b="0" dirty="0"/>
                    </a:p>
                  </a:txBody>
                  <a:tcPr/>
                </a:tc>
                <a:extLst>
                  <a:ext uri="{0D108BD9-81ED-4DB2-BD59-A6C34878D82A}">
                    <a16:rowId xmlns:a16="http://schemas.microsoft.com/office/drawing/2014/main" val="2679777728"/>
                  </a:ext>
                </a:extLst>
              </a:tr>
              <a:tr h="370840">
                <a:tc>
                  <a:txBody>
                    <a:bodyPr/>
                    <a:lstStyle/>
                    <a:p>
                      <a:r>
                        <a:rPr lang="vi-VN" dirty="0"/>
                        <a:t>0</a:t>
                      </a:r>
                    </a:p>
                  </a:txBody>
                  <a:tcPr/>
                </a:tc>
                <a:tc>
                  <a:txBody>
                    <a:bodyPr/>
                    <a:lstStyle/>
                    <a:p>
                      <a:r>
                        <a:rPr lang="en-US" dirty="0"/>
                        <a:t>True</a:t>
                      </a:r>
                      <a:endParaRPr lang="vi-VN" dirty="0"/>
                    </a:p>
                  </a:txBody>
                  <a:tcPr/>
                </a:tc>
                <a:tc>
                  <a:txBody>
                    <a:bodyPr/>
                    <a:lstStyle/>
                    <a:p>
                      <a:r>
                        <a:rPr lang="en-US" dirty="0"/>
                        <a:t>0</a:t>
                      </a:r>
                      <a:endParaRPr lang="vi-VN" dirty="0"/>
                    </a:p>
                  </a:txBody>
                  <a:tcPr/>
                </a:tc>
                <a:tc>
                  <a:txBody>
                    <a:bodyPr/>
                    <a:lstStyle/>
                    <a:p>
                      <a:r>
                        <a:rPr lang="vi-VN" dirty="0"/>
                        <a:t>N/A</a:t>
                      </a:r>
                    </a:p>
                  </a:txBody>
                  <a:tcPr/>
                </a:tc>
                <a:extLst>
                  <a:ext uri="{0D108BD9-81ED-4DB2-BD59-A6C34878D82A}">
                    <a16:rowId xmlns:a16="http://schemas.microsoft.com/office/drawing/2014/main" val="3044780787"/>
                  </a:ext>
                </a:extLst>
              </a:tr>
              <a:tr h="370840">
                <a:tc>
                  <a:txBody>
                    <a:bodyPr/>
                    <a:lstStyle/>
                    <a:p>
                      <a:r>
                        <a:rPr lang="vi-VN" dirty="0"/>
                        <a:t>1</a:t>
                      </a:r>
                    </a:p>
                  </a:txBody>
                  <a:tcPr/>
                </a:tc>
                <a:tc>
                  <a:txBody>
                    <a:bodyPr/>
                    <a:lstStyle/>
                    <a:p>
                      <a:r>
                        <a:rPr lang="en-US" dirty="0"/>
                        <a:t>True</a:t>
                      </a:r>
                      <a:endParaRPr lang="vi-VN" dirty="0"/>
                    </a:p>
                  </a:txBody>
                  <a:tcPr/>
                </a:tc>
                <a:tc>
                  <a:txBody>
                    <a:bodyPr/>
                    <a:lstStyle/>
                    <a:p>
                      <a:r>
                        <a:rPr lang="en-US" strike="sngStrike" dirty="0"/>
                        <a:t>∞,</a:t>
                      </a:r>
                      <a:r>
                        <a:rPr lang="en-US" dirty="0"/>
                        <a:t>1</a:t>
                      </a:r>
                      <a:endParaRPr lang="vi-V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dirty="0"/>
                        <a:t>0</a:t>
                      </a:r>
                    </a:p>
                  </a:txBody>
                  <a:tcPr/>
                </a:tc>
                <a:extLst>
                  <a:ext uri="{0D108BD9-81ED-4DB2-BD59-A6C34878D82A}">
                    <a16:rowId xmlns:a16="http://schemas.microsoft.com/office/drawing/2014/main" val="3153250915"/>
                  </a:ext>
                </a:extLst>
              </a:tr>
              <a:tr h="370840">
                <a:tc>
                  <a:txBody>
                    <a:bodyPr/>
                    <a:lstStyle/>
                    <a:p>
                      <a:r>
                        <a:rPr lang="en-US" dirty="0"/>
                        <a:t>2</a:t>
                      </a:r>
                      <a:endParaRPr lang="vi-VN" dirty="0"/>
                    </a:p>
                  </a:txBody>
                  <a:tcPr/>
                </a:tc>
                <a:tc>
                  <a:txBody>
                    <a:bodyPr/>
                    <a:lstStyle/>
                    <a:p>
                      <a:r>
                        <a:rPr lang="en-US" dirty="0"/>
                        <a:t>True</a:t>
                      </a:r>
                      <a:endParaRPr lang="vi-VN" dirty="0"/>
                    </a:p>
                  </a:txBody>
                  <a:tcPr/>
                </a:tc>
                <a:tc>
                  <a:txBody>
                    <a:bodyPr/>
                    <a:lstStyle/>
                    <a:p>
                      <a:r>
                        <a:rPr lang="en-US" strike="sngStrike" dirty="0"/>
                        <a:t>∞,</a:t>
                      </a:r>
                      <a:r>
                        <a:rPr lang="en-US" dirty="0"/>
                        <a:t>7</a:t>
                      </a:r>
                      <a:endParaRPr lang="vi-VN" dirty="0"/>
                    </a:p>
                  </a:txBody>
                  <a:tcPr/>
                </a:tc>
                <a:tc>
                  <a:txBody>
                    <a:bodyPr/>
                    <a:lstStyle/>
                    <a:p>
                      <a:r>
                        <a:rPr lang="vi-VN" dirty="0"/>
                        <a:t>0</a:t>
                      </a:r>
                    </a:p>
                  </a:txBody>
                  <a:tcPr/>
                </a:tc>
                <a:extLst>
                  <a:ext uri="{0D108BD9-81ED-4DB2-BD59-A6C34878D82A}">
                    <a16:rowId xmlns:a16="http://schemas.microsoft.com/office/drawing/2014/main" val="1299628187"/>
                  </a:ext>
                </a:extLst>
              </a:tr>
              <a:tr h="370840">
                <a:tc>
                  <a:txBody>
                    <a:bodyPr/>
                    <a:lstStyle/>
                    <a:p>
                      <a:r>
                        <a:rPr lang="vi-VN" dirty="0"/>
                        <a:t>3</a:t>
                      </a:r>
                    </a:p>
                  </a:txBody>
                  <a:tcPr/>
                </a:tc>
                <a:tc>
                  <a:txBody>
                    <a:bodyPr/>
                    <a:lstStyle/>
                    <a:p>
                      <a:r>
                        <a:rPr lang="en-US" dirty="0"/>
                        <a:t>True</a:t>
                      </a:r>
                      <a:endParaRPr lang="vi-VN" dirty="0"/>
                    </a:p>
                  </a:txBody>
                  <a:tcPr/>
                </a:tc>
                <a:tc>
                  <a:txBody>
                    <a:bodyPr/>
                    <a:lstStyle/>
                    <a:p>
                      <a:r>
                        <a:rPr lang="en-US" strike="sngStrike" dirty="0"/>
                        <a:t>∞,</a:t>
                      </a:r>
                      <a:r>
                        <a:rPr lang="en-US" dirty="0"/>
                        <a:t>10</a:t>
                      </a:r>
                      <a:endParaRPr lang="vi-VN" dirty="0"/>
                    </a:p>
                  </a:txBody>
                  <a:tcPr/>
                </a:tc>
                <a:tc>
                  <a:txBody>
                    <a:bodyPr/>
                    <a:lstStyle/>
                    <a:p>
                      <a:r>
                        <a:rPr lang="en-US" dirty="0"/>
                        <a:t>1</a:t>
                      </a:r>
                      <a:endParaRPr lang="vi-VN" dirty="0"/>
                    </a:p>
                  </a:txBody>
                  <a:tcPr/>
                </a:tc>
                <a:extLst>
                  <a:ext uri="{0D108BD9-81ED-4DB2-BD59-A6C34878D82A}">
                    <a16:rowId xmlns:a16="http://schemas.microsoft.com/office/drawing/2014/main" val="3597712260"/>
                  </a:ext>
                </a:extLst>
              </a:tr>
              <a:tr h="370840">
                <a:tc>
                  <a:txBody>
                    <a:bodyPr/>
                    <a:lstStyle/>
                    <a:p>
                      <a:r>
                        <a:rPr lang="en-US" dirty="0"/>
                        <a:t>4</a:t>
                      </a:r>
                      <a:endParaRPr lang="vi-VN" dirty="0"/>
                    </a:p>
                  </a:txBody>
                  <a:tcPr/>
                </a:tc>
                <a:tc>
                  <a:txBody>
                    <a:bodyPr/>
                    <a:lstStyle/>
                    <a:p>
                      <a:r>
                        <a:rPr lang="en-US" dirty="0"/>
                        <a:t>False</a:t>
                      </a:r>
                      <a:endParaRPr lang="vi-VN" dirty="0"/>
                    </a:p>
                  </a:txBody>
                  <a:tcPr/>
                </a:tc>
                <a:tc>
                  <a:txBody>
                    <a:bodyPr/>
                    <a:lstStyle/>
                    <a:p>
                      <a:r>
                        <a:rPr lang="en-US" strike="sngStrike" dirty="0"/>
                        <a:t>∞,</a:t>
                      </a:r>
                      <a:r>
                        <a:rPr lang="en-US" dirty="0"/>
                        <a:t>11</a:t>
                      </a:r>
                      <a:endParaRPr lang="vi-VN" dirty="0"/>
                    </a:p>
                  </a:txBody>
                  <a:tcPr/>
                </a:tc>
                <a:tc>
                  <a:txBody>
                    <a:bodyPr/>
                    <a:lstStyle/>
                    <a:p>
                      <a:r>
                        <a:rPr lang="vi-VN" dirty="0"/>
                        <a:t>2</a:t>
                      </a:r>
                    </a:p>
                  </a:txBody>
                  <a:tcPr/>
                </a:tc>
                <a:extLst>
                  <a:ext uri="{0D108BD9-81ED-4DB2-BD59-A6C34878D82A}">
                    <a16:rowId xmlns:a16="http://schemas.microsoft.com/office/drawing/2014/main" val="1008592723"/>
                  </a:ext>
                </a:extLst>
              </a:tr>
              <a:tr h="370840">
                <a:tc>
                  <a:txBody>
                    <a:bodyPr/>
                    <a:lstStyle/>
                    <a:p>
                      <a:r>
                        <a:rPr lang="en-US" dirty="0"/>
                        <a:t>5</a:t>
                      </a:r>
                      <a:endParaRPr lang="vi-VN" dirty="0"/>
                    </a:p>
                  </a:txBody>
                  <a:tcPr/>
                </a:tc>
                <a:tc>
                  <a:txBody>
                    <a:bodyPr/>
                    <a:lstStyle/>
                    <a:p>
                      <a:r>
                        <a:rPr lang="en-US" dirty="0"/>
                        <a:t>False</a:t>
                      </a:r>
                      <a:endParaRPr lang="vi-VN" dirty="0"/>
                    </a:p>
                  </a:txBody>
                  <a:tcPr/>
                </a:tc>
                <a:tc>
                  <a:txBody>
                    <a:bodyPr/>
                    <a:lstStyle/>
                    <a:p>
                      <a:r>
                        <a:rPr lang="en-US" strike="sngStrike" dirty="0"/>
                        <a:t>∞,16</a:t>
                      </a:r>
                      <a:r>
                        <a:rPr lang="en-US" strike="noStrike" dirty="0"/>
                        <a:t>, 15</a:t>
                      </a:r>
                      <a:endParaRPr lang="vi-VN" strike="sngStrike" dirty="0"/>
                    </a:p>
                  </a:txBody>
                  <a:tcPr/>
                </a:tc>
                <a:tc>
                  <a:txBody>
                    <a:bodyPr/>
                    <a:lstStyle/>
                    <a:p>
                      <a:r>
                        <a:rPr lang="en-US" strike="sngStrike" dirty="0"/>
                        <a:t>1</a:t>
                      </a:r>
                      <a:r>
                        <a:rPr lang="en-US" dirty="0"/>
                        <a:t>, 3</a:t>
                      </a:r>
                      <a:endParaRPr lang="vi-VN" dirty="0"/>
                    </a:p>
                  </a:txBody>
                  <a:tcPr/>
                </a:tc>
                <a:extLst>
                  <a:ext uri="{0D108BD9-81ED-4DB2-BD59-A6C34878D82A}">
                    <a16:rowId xmlns:a16="http://schemas.microsoft.com/office/drawing/2014/main" val="3286797111"/>
                  </a:ext>
                </a:extLst>
              </a:tr>
            </a:tbl>
          </a:graphicData>
        </a:graphic>
      </p:graphicFrame>
    </p:spTree>
    <p:extLst>
      <p:ext uri="{BB962C8B-B14F-4D97-AF65-F5344CB8AC3E}">
        <p14:creationId xmlns:p14="http://schemas.microsoft.com/office/powerpoint/2010/main" val="38363357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39ED1-8887-4A62-A1AC-3259461833DD}"/>
              </a:ext>
            </a:extLst>
          </p:cNvPr>
          <p:cNvSpPr>
            <a:spLocks noGrp="1"/>
          </p:cNvSpPr>
          <p:nvPr>
            <p:ph type="title"/>
          </p:nvPr>
        </p:nvSpPr>
        <p:spPr/>
        <p:txBody>
          <a:bodyPr/>
          <a:lstStyle/>
          <a:p>
            <a:r>
              <a:rPr lang="en-US" dirty="0"/>
              <a:t>Examples</a:t>
            </a:r>
            <a:endParaRPr lang="vi-VN" dirty="0"/>
          </a:p>
        </p:txBody>
      </p:sp>
      <p:sp>
        <p:nvSpPr>
          <p:cNvPr id="3" name="Content Placeholder 2">
            <a:extLst>
              <a:ext uri="{FF2B5EF4-FFF2-40B4-BE49-F238E27FC236}">
                <a16:creationId xmlns:a16="http://schemas.microsoft.com/office/drawing/2014/main" id="{B2CA5F97-5016-4957-B088-AB7AE8C59E1A}"/>
              </a:ext>
            </a:extLst>
          </p:cNvPr>
          <p:cNvSpPr>
            <a:spLocks noGrp="1"/>
          </p:cNvSpPr>
          <p:nvPr>
            <p:ph idx="1"/>
          </p:nvPr>
        </p:nvSpPr>
        <p:spPr/>
        <p:txBody>
          <a:bodyPr/>
          <a:lstStyle/>
          <a:p>
            <a:r>
              <a:rPr lang="en-US" b="1" dirty="0"/>
              <a:t>4 is the unvisited vertex with minimum distance. Update the distance to other adjacent vertices of vertex 4</a:t>
            </a:r>
            <a:endParaRPr lang="vi-VN" b="1" dirty="0"/>
          </a:p>
        </p:txBody>
      </p:sp>
      <p:pic>
        <p:nvPicPr>
          <p:cNvPr id="5" name="Picture 4">
            <a:extLst>
              <a:ext uri="{FF2B5EF4-FFF2-40B4-BE49-F238E27FC236}">
                <a16:creationId xmlns:a16="http://schemas.microsoft.com/office/drawing/2014/main" id="{EB4B871D-0EFB-47A0-9D14-02987212180F}"/>
              </a:ext>
            </a:extLst>
          </p:cNvPr>
          <p:cNvPicPr>
            <a:picLocks noChangeAspect="1"/>
          </p:cNvPicPr>
          <p:nvPr/>
        </p:nvPicPr>
        <p:blipFill>
          <a:blip r:embed="rId2"/>
          <a:srcRect/>
          <a:stretch/>
        </p:blipFill>
        <p:spPr>
          <a:xfrm>
            <a:off x="5567880" y="2773078"/>
            <a:ext cx="6123695" cy="3204390"/>
          </a:xfrm>
          <a:prstGeom prst="rect">
            <a:avLst/>
          </a:prstGeom>
        </p:spPr>
      </p:pic>
      <p:graphicFrame>
        <p:nvGraphicFramePr>
          <p:cNvPr id="4" name="Table 3">
            <a:extLst>
              <a:ext uri="{FF2B5EF4-FFF2-40B4-BE49-F238E27FC236}">
                <a16:creationId xmlns:a16="http://schemas.microsoft.com/office/drawing/2014/main" id="{22048966-BB27-44D3-9C6F-A2A630F67BA0}"/>
              </a:ext>
            </a:extLst>
          </p:cNvPr>
          <p:cNvGraphicFramePr>
            <a:graphicFrameLocks noGrp="1"/>
          </p:cNvGraphicFramePr>
          <p:nvPr>
            <p:extLst>
              <p:ext uri="{D42A27DB-BD31-4B8C-83A1-F6EECF244321}">
                <p14:modId xmlns:p14="http://schemas.microsoft.com/office/powerpoint/2010/main" val="1806125282"/>
              </p:ext>
            </p:extLst>
          </p:nvPr>
        </p:nvGraphicFramePr>
        <p:xfrm>
          <a:off x="561385" y="2777545"/>
          <a:ext cx="4548301" cy="2865120"/>
        </p:xfrm>
        <a:graphic>
          <a:graphicData uri="http://schemas.openxmlformats.org/drawingml/2006/table">
            <a:tbl>
              <a:tblPr firstRow="1" bandRow="1">
                <a:tableStyleId>{5C22544A-7EE6-4342-B048-85BDC9FD1C3A}</a:tableStyleId>
              </a:tblPr>
              <a:tblGrid>
                <a:gridCol w="1008267">
                  <a:extLst>
                    <a:ext uri="{9D8B030D-6E8A-4147-A177-3AD203B41FA5}">
                      <a16:colId xmlns:a16="http://schemas.microsoft.com/office/drawing/2014/main" val="2728248661"/>
                    </a:ext>
                  </a:extLst>
                </a:gridCol>
                <a:gridCol w="1071154">
                  <a:extLst>
                    <a:ext uri="{9D8B030D-6E8A-4147-A177-3AD203B41FA5}">
                      <a16:colId xmlns:a16="http://schemas.microsoft.com/office/drawing/2014/main" val="2866998453"/>
                    </a:ext>
                  </a:extLst>
                </a:gridCol>
                <a:gridCol w="1143479">
                  <a:extLst>
                    <a:ext uri="{9D8B030D-6E8A-4147-A177-3AD203B41FA5}">
                      <a16:colId xmlns:a16="http://schemas.microsoft.com/office/drawing/2014/main" val="382997465"/>
                    </a:ext>
                  </a:extLst>
                </a:gridCol>
                <a:gridCol w="1325401">
                  <a:extLst>
                    <a:ext uri="{9D8B030D-6E8A-4147-A177-3AD203B41FA5}">
                      <a16:colId xmlns:a16="http://schemas.microsoft.com/office/drawing/2014/main" val="1559141319"/>
                    </a:ext>
                  </a:extLst>
                </a:gridCol>
              </a:tblGrid>
              <a:tr h="370840">
                <a:tc>
                  <a:txBody>
                    <a:bodyPr/>
                    <a:lstStyle/>
                    <a:p>
                      <a:r>
                        <a:rPr lang="en-US" dirty="0"/>
                        <a:t>Vertex</a:t>
                      </a:r>
                      <a:endParaRPr lang="vi-VN" dirty="0"/>
                    </a:p>
                  </a:txBody>
                  <a:tcPr/>
                </a:tc>
                <a:tc>
                  <a:txBody>
                    <a:bodyPr/>
                    <a:lstStyle/>
                    <a:p>
                      <a:r>
                        <a:rPr lang="en-US" dirty="0"/>
                        <a:t>Visited</a:t>
                      </a:r>
                      <a:endParaRPr lang="vi-VN" dirty="0"/>
                    </a:p>
                  </a:txBody>
                  <a:tcPr/>
                </a:tc>
                <a:tc>
                  <a:txBody>
                    <a:bodyPr/>
                    <a:lstStyle/>
                    <a:p>
                      <a:r>
                        <a:rPr lang="en-US" dirty="0"/>
                        <a:t>Distance</a:t>
                      </a:r>
                      <a:endParaRPr lang="vi-VN" dirty="0"/>
                    </a:p>
                  </a:txBody>
                  <a:tcPr/>
                </a:tc>
                <a:tc>
                  <a:txBody>
                    <a:bodyPr/>
                    <a:lstStyle/>
                    <a:p>
                      <a:r>
                        <a:rPr lang="en-US" dirty="0"/>
                        <a:t>Previous</a:t>
                      </a:r>
                      <a:endParaRPr lang="vi-VN" b="0" dirty="0"/>
                    </a:p>
                  </a:txBody>
                  <a:tcPr/>
                </a:tc>
                <a:extLst>
                  <a:ext uri="{0D108BD9-81ED-4DB2-BD59-A6C34878D82A}">
                    <a16:rowId xmlns:a16="http://schemas.microsoft.com/office/drawing/2014/main" val="3312463277"/>
                  </a:ext>
                </a:extLst>
              </a:tr>
              <a:tr h="370840">
                <a:tc>
                  <a:txBody>
                    <a:bodyPr/>
                    <a:lstStyle/>
                    <a:p>
                      <a:r>
                        <a:rPr lang="vi-VN" dirty="0"/>
                        <a:t>0</a:t>
                      </a:r>
                    </a:p>
                  </a:txBody>
                  <a:tcPr/>
                </a:tc>
                <a:tc>
                  <a:txBody>
                    <a:bodyPr/>
                    <a:lstStyle/>
                    <a:p>
                      <a:r>
                        <a:rPr lang="en-US" dirty="0"/>
                        <a:t>True</a:t>
                      </a:r>
                      <a:endParaRPr lang="vi-VN" dirty="0"/>
                    </a:p>
                  </a:txBody>
                  <a:tcPr/>
                </a:tc>
                <a:tc>
                  <a:txBody>
                    <a:bodyPr/>
                    <a:lstStyle/>
                    <a:p>
                      <a:r>
                        <a:rPr lang="en-US" dirty="0"/>
                        <a:t>0</a:t>
                      </a:r>
                      <a:endParaRPr lang="vi-VN" dirty="0"/>
                    </a:p>
                  </a:txBody>
                  <a:tcPr/>
                </a:tc>
                <a:tc>
                  <a:txBody>
                    <a:bodyPr/>
                    <a:lstStyle/>
                    <a:p>
                      <a:r>
                        <a:rPr lang="vi-VN" dirty="0"/>
                        <a:t>N/A</a:t>
                      </a:r>
                    </a:p>
                  </a:txBody>
                  <a:tcPr/>
                </a:tc>
                <a:extLst>
                  <a:ext uri="{0D108BD9-81ED-4DB2-BD59-A6C34878D82A}">
                    <a16:rowId xmlns:a16="http://schemas.microsoft.com/office/drawing/2014/main" val="4088135101"/>
                  </a:ext>
                </a:extLst>
              </a:tr>
              <a:tr h="370840">
                <a:tc>
                  <a:txBody>
                    <a:bodyPr/>
                    <a:lstStyle/>
                    <a:p>
                      <a:r>
                        <a:rPr lang="vi-VN" dirty="0"/>
                        <a:t>1</a:t>
                      </a:r>
                    </a:p>
                  </a:txBody>
                  <a:tcPr/>
                </a:tc>
                <a:tc>
                  <a:txBody>
                    <a:bodyPr/>
                    <a:lstStyle/>
                    <a:p>
                      <a:r>
                        <a:rPr lang="en-US" dirty="0"/>
                        <a:t>True</a:t>
                      </a:r>
                      <a:endParaRPr lang="vi-VN" dirty="0"/>
                    </a:p>
                  </a:txBody>
                  <a:tcPr/>
                </a:tc>
                <a:tc>
                  <a:txBody>
                    <a:bodyPr/>
                    <a:lstStyle/>
                    <a:p>
                      <a:r>
                        <a:rPr lang="en-US" strike="sngStrike" dirty="0"/>
                        <a:t>∞,</a:t>
                      </a:r>
                      <a:r>
                        <a:rPr lang="en-US" dirty="0"/>
                        <a:t>1</a:t>
                      </a:r>
                      <a:endParaRPr lang="vi-V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dirty="0"/>
                        <a:t>0</a:t>
                      </a:r>
                    </a:p>
                  </a:txBody>
                  <a:tcPr/>
                </a:tc>
                <a:extLst>
                  <a:ext uri="{0D108BD9-81ED-4DB2-BD59-A6C34878D82A}">
                    <a16:rowId xmlns:a16="http://schemas.microsoft.com/office/drawing/2014/main" val="1418650084"/>
                  </a:ext>
                </a:extLst>
              </a:tr>
              <a:tr h="370840">
                <a:tc>
                  <a:txBody>
                    <a:bodyPr/>
                    <a:lstStyle/>
                    <a:p>
                      <a:r>
                        <a:rPr lang="en-US" dirty="0"/>
                        <a:t>2</a:t>
                      </a:r>
                      <a:endParaRPr lang="vi-VN" dirty="0"/>
                    </a:p>
                  </a:txBody>
                  <a:tcPr/>
                </a:tc>
                <a:tc>
                  <a:txBody>
                    <a:bodyPr/>
                    <a:lstStyle/>
                    <a:p>
                      <a:r>
                        <a:rPr lang="en-US" dirty="0"/>
                        <a:t>True</a:t>
                      </a:r>
                      <a:endParaRPr lang="vi-VN" dirty="0"/>
                    </a:p>
                  </a:txBody>
                  <a:tcPr/>
                </a:tc>
                <a:tc>
                  <a:txBody>
                    <a:bodyPr/>
                    <a:lstStyle/>
                    <a:p>
                      <a:r>
                        <a:rPr lang="en-US" strike="sngStrike" dirty="0"/>
                        <a:t>∞,</a:t>
                      </a:r>
                      <a:r>
                        <a:rPr lang="en-US" dirty="0"/>
                        <a:t>7</a:t>
                      </a:r>
                      <a:endParaRPr lang="vi-VN" dirty="0"/>
                    </a:p>
                  </a:txBody>
                  <a:tcPr/>
                </a:tc>
                <a:tc>
                  <a:txBody>
                    <a:bodyPr/>
                    <a:lstStyle/>
                    <a:p>
                      <a:r>
                        <a:rPr lang="vi-VN" dirty="0"/>
                        <a:t>0</a:t>
                      </a:r>
                    </a:p>
                  </a:txBody>
                  <a:tcPr/>
                </a:tc>
                <a:extLst>
                  <a:ext uri="{0D108BD9-81ED-4DB2-BD59-A6C34878D82A}">
                    <a16:rowId xmlns:a16="http://schemas.microsoft.com/office/drawing/2014/main" val="3347712163"/>
                  </a:ext>
                </a:extLst>
              </a:tr>
              <a:tr h="370840">
                <a:tc>
                  <a:txBody>
                    <a:bodyPr/>
                    <a:lstStyle/>
                    <a:p>
                      <a:r>
                        <a:rPr lang="vi-VN" dirty="0"/>
                        <a:t>3</a:t>
                      </a:r>
                    </a:p>
                  </a:txBody>
                  <a:tcPr/>
                </a:tc>
                <a:tc>
                  <a:txBody>
                    <a:bodyPr/>
                    <a:lstStyle/>
                    <a:p>
                      <a:r>
                        <a:rPr lang="en-US" dirty="0"/>
                        <a:t>True</a:t>
                      </a:r>
                      <a:endParaRPr lang="vi-VN" dirty="0"/>
                    </a:p>
                  </a:txBody>
                  <a:tcPr/>
                </a:tc>
                <a:tc>
                  <a:txBody>
                    <a:bodyPr/>
                    <a:lstStyle/>
                    <a:p>
                      <a:r>
                        <a:rPr lang="en-US" strike="sngStrike" dirty="0"/>
                        <a:t>∞,</a:t>
                      </a:r>
                      <a:r>
                        <a:rPr lang="en-US" dirty="0"/>
                        <a:t>10</a:t>
                      </a:r>
                      <a:endParaRPr lang="vi-VN" dirty="0"/>
                    </a:p>
                  </a:txBody>
                  <a:tcPr/>
                </a:tc>
                <a:tc>
                  <a:txBody>
                    <a:bodyPr/>
                    <a:lstStyle/>
                    <a:p>
                      <a:r>
                        <a:rPr lang="en-US" dirty="0"/>
                        <a:t>1</a:t>
                      </a:r>
                      <a:endParaRPr lang="vi-VN" dirty="0"/>
                    </a:p>
                  </a:txBody>
                  <a:tcPr/>
                </a:tc>
                <a:extLst>
                  <a:ext uri="{0D108BD9-81ED-4DB2-BD59-A6C34878D82A}">
                    <a16:rowId xmlns:a16="http://schemas.microsoft.com/office/drawing/2014/main" val="2192946253"/>
                  </a:ext>
                </a:extLst>
              </a:tr>
              <a:tr h="370840">
                <a:tc>
                  <a:txBody>
                    <a:bodyPr/>
                    <a:lstStyle/>
                    <a:p>
                      <a:r>
                        <a:rPr lang="en-US" dirty="0"/>
                        <a:t>4</a:t>
                      </a:r>
                      <a:endParaRPr lang="vi-VN" dirty="0"/>
                    </a:p>
                  </a:txBody>
                  <a:tcPr/>
                </a:tc>
                <a:tc>
                  <a:txBody>
                    <a:bodyPr/>
                    <a:lstStyle/>
                    <a:p>
                      <a:r>
                        <a:rPr lang="en-US" dirty="0"/>
                        <a:t>True</a:t>
                      </a:r>
                      <a:endParaRPr lang="vi-VN" dirty="0"/>
                    </a:p>
                  </a:txBody>
                  <a:tcPr/>
                </a:tc>
                <a:tc>
                  <a:txBody>
                    <a:bodyPr/>
                    <a:lstStyle/>
                    <a:p>
                      <a:r>
                        <a:rPr lang="en-US" strike="sngStrike" dirty="0"/>
                        <a:t>∞,</a:t>
                      </a:r>
                      <a:r>
                        <a:rPr lang="en-US" dirty="0"/>
                        <a:t>11</a:t>
                      </a:r>
                      <a:endParaRPr lang="vi-VN" dirty="0"/>
                    </a:p>
                  </a:txBody>
                  <a:tcPr/>
                </a:tc>
                <a:tc>
                  <a:txBody>
                    <a:bodyPr/>
                    <a:lstStyle/>
                    <a:p>
                      <a:r>
                        <a:rPr lang="vi-VN" dirty="0"/>
                        <a:t>2</a:t>
                      </a:r>
                    </a:p>
                  </a:txBody>
                  <a:tcPr/>
                </a:tc>
                <a:extLst>
                  <a:ext uri="{0D108BD9-81ED-4DB2-BD59-A6C34878D82A}">
                    <a16:rowId xmlns:a16="http://schemas.microsoft.com/office/drawing/2014/main" val="4124273006"/>
                  </a:ext>
                </a:extLst>
              </a:tr>
              <a:tr h="370840">
                <a:tc>
                  <a:txBody>
                    <a:bodyPr/>
                    <a:lstStyle/>
                    <a:p>
                      <a:r>
                        <a:rPr lang="en-US" dirty="0"/>
                        <a:t>5</a:t>
                      </a:r>
                      <a:endParaRPr lang="vi-VN" dirty="0"/>
                    </a:p>
                  </a:txBody>
                  <a:tcPr/>
                </a:tc>
                <a:tc>
                  <a:txBody>
                    <a:bodyPr/>
                    <a:lstStyle/>
                    <a:p>
                      <a:r>
                        <a:rPr lang="en-US" dirty="0"/>
                        <a:t>False</a:t>
                      </a:r>
                      <a:endParaRPr lang="vi-VN" dirty="0"/>
                    </a:p>
                  </a:txBody>
                  <a:tcPr/>
                </a:tc>
                <a:tc>
                  <a:txBody>
                    <a:bodyPr/>
                    <a:lstStyle/>
                    <a:p>
                      <a:r>
                        <a:rPr lang="en-US" strike="sngStrike" dirty="0"/>
                        <a:t>∞,16, 15, </a:t>
                      </a:r>
                      <a:r>
                        <a:rPr lang="en-US" strike="noStrike" dirty="0"/>
                        <a:t>14 </a:t>
                      </a:r>
                      <a:endParaRPr lang="vi-VN" strike="sngStrike" dirty="0"/>
                    </a:p>
                  </a:txBody>
                  <a:tcPr/>
                </a:tc>
                <a:tc>
                  <a:txBody>
                    <a:bodyPr/>
                    <a:lstStyle/>
                    <a:p>
                      <a:r>
                        <a:rPr lang="en-US" strike="sngStrike" dirty="0"/>
                        <a:t>1</a:t>
                      </a:r>
                      <a:r>
                        <a:rPr lang="en-US" dirty="0"/>
                        <a:t>, </a:t>
                      </a:r>
                      <a:r>
                        <a:rPr lang="en-US" strike="sngStrike" dirty="0"/>
                        <a:t>3,</a:t>
                      </a:r>
                      <a:r>
                        <a:rPr lang="en-US" strike="noStrike" dirty="0"/>
                        <a:t> 4</a:t>
                      </a:r>
                      <a:endParaRPr lang="vi-VN" strike="sngStrike" dirty="0"/>
                    </a:p>
                  </a:txBody>
                  <a:tcPr/>
                </a:tc>
                <a:extLst>
                  <a:ext uri="{0D108BD9-81ED-4DB2-BD59-A6C34878D82A}">
                    <a16:rowId xmlns:a16="http://schemas.microsoft.com/office/drawing/2014/main" val="3115517036"/>
                  </a:ext>
                </a:extLst>
              </a:tr>
            </a:tbl>
          </a:graphicData>
        </a:graphic>
      </p:graphicFrame>
    </p:spTree>
    <p:extLst>
      <p:ext uri="{BB962C8B-B14F-4D97-AF65-F5344CB8AC3E}">
        <p14:creationId xmlns:p14="http://schemas.microsoft.com/office/powerpoint/2010/main" val="8924099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39ED1-8887-4A62-A1AC-3259461833DD}"/>
              </a:ext>
            </a:extLst>
          </p:cNvPr>
          <p:cNvSpPr>
            <a:spLocks noGrp="1"/>
          </p:cNvSpPr>
          <p:nvPr>
            <p:ph type="title"/>
          </p:nvPr>
        </p:nvSpPr>
        <p:spPr/>
        <p:txBody>
          <a:bodyPr/>
          <a:lstStyle/>
          <a:p>
            <a:r>
              <a:rPr lang="en-US" dirty="0"/>
              <a:t>Examples</a:t>
            </a:r>
            <a:endParaRPr lang="vi-VN" dirty="0"/>
          </a:p>
        </p:txBody>
      </p:sp>
      <p:sp>
        <p:nvSpPr>
          <p:cNvPr id="3" name="Content Placeholder 2">
            <a:extLst>
              <a:ext uri="{FF2B5EF4-FFF2-40B4-BE49-F238E27FC236}">
                <a16:creationId xmlns:a16="http://schemas.microsoft.com/office/drawing/2014/main" id="{B2CA5F97-5016-4957-B088-AB7AE8C59E1A}"/>
              </a:ext>
            </a:extLst>
          </p:cNvPr>
          <p:cNvSpPr>
            <a:spLocks noGrp="1"/>
          </p:cNvSpPr>
          <p:nvPr>
            <p:ph idx="1"/>
          </p:nvPr>
        </p:nvSpPr>
        <p:spPr/>
        <p:txBody>
          <a:bodyPr/>
          <a:lstStyle/>
          <a:p>
            <a:r>
              <a:rPr lang="en-US" b="1" dirty="0"/>
              <a:t>5 is the unvisited vertex with minimum distance. Update the distance to other adjacent vertices of vertex 5</a:t>
            </a:r>
            <a:endParaRPr lang="vi-VN" b="1" dirty="0"/>
          </a:p>
        </p:txBody>
      </p:sp>
      <p:pic>
        <p:nvPicPr>
          <p:cNvPr id="5" name="Picture 4">
            <a:extLst>
              <a:ext uri="{FF2B5EF4-FFF2-40B4-BE49-F238E27FC236}">
                <a16:creationId xmlns:a16="http://schemas.microsoft.com/office/drawing/2014/main" id="{EB4B871D-0EFB-47A0-9D14-02987212180F}"/>
              </a:ext>
            </a:extLst>
          </p:cNvPr>
          <p:cNvPicPr>
            <a:picLocks noChangeAspect="1"/>
          </p:cNvPicPr>
          <p:nvPr/>
        </p:nvPicPr>
        <p:blipFill>
          <a:blip r:embed="rId2"/>
          <a:srcRect/>
          <a:stretch/>
        </p:blipFill>
        <p:spPr>
          <a:xfrm>
            <a:off x="4137963" y="2837218"/>
            <a:ext cx="6123695" cy="3085043"/>
          </a:xfrm>
          <a:prstGeom prst="rect">
            <a:avLst/>
          </a:prstGeom>
        </p:spPr>
      </p:pic>
    </p:spTree>
    <p:extLst>
      <p:ext uri="{BB962C8B-B14F-4D97-AF65-F5344CB8AC3E}">
        <p14:creationId xmlns:p14="http://schemas.microsoft.com/office/powerpoint/2010/main" val="6004403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82309-9237-4406-900D-BA9A76BAC348}"/>
              </a:ext>
            </a:extLst>
          </p:cNvPr>
          <p:cNvSpPr>
            <a:spLocks noGrp="1"/>
          </p:cNvSpPr>
          <p:nvPr>
            <p:ph type="title"/>
          </p:nvPr>
        </p:nvSpPr>
        <p:spPr/>
        <p:txBody>
          <a:bodyPr/>
          <a:lstStyle/>
          <a:p>
            <a:r>
              <a:rPr lang="en-US" dirty="0"/>
              <a:t>Implementation	</a:t>
            </a:r>
            <a:endParaRPr lang="vi-VN" dirty="0"/>
          </a:p>
        </p:txBody>
      </p:sp>
      <p:sp>
        <p:nvSpPr>
          <p:cNvPr id="3" name="Content Placeholder 2">
            <a:extLst>
              <a:ext uri="{FF2B5EF4-FFF2-40B4-BE49-F238E27FC236}">
                <a16:creationId xmlns:a16="http://schemas.microsoft.com/office/drawing/2014/main" id="{684344CE-9324-43F3-9D80-6812B9C2CAC4}"/>
              </a:ext>
            </a:extLst>
          </p:cNvPr>
          <p:cNvSpPr>
            <a:spLocks noGrp="1"/>
          </p:cNvSpPr>
          <p:nvPr>
            <p:ph idx="1"/>
          </p:nvPr>
        </p:nvSpPr>
        <p:spPr/>
        <p:txBody>
          <a:bodyPr/>
          <a:lstStyle/>
          <a:p>
            <a:endParaRPr lang="vi-VN"/>
          </a:p>
        </p:txBody>
      </p:sp>
    </p:spTree>
    <p:extLst>
      <p:ext uri="{BB962C8B-B14F-4D97-AF65-F5344CB8AC3E}">
        <p14:creationId xmlns:p14="http://schemas.microsoft.com/office/powerpoint/2010/main" val="20073777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39ED1-8887-4A62-A1AC-3259461833DD}"/>
              </a:ext>
            </a:extLst>
          </p:cNvPr>
          <p:cNvSpPr>
            <a:spLocks noGrp="1"/>
          </p:cNvSpPr>
          <p:nvPr>
            <p:ph type="title"/>
          </p:nvPr>
        </p:nvSpPr>
        <p:spPr/>
        <p:txBody>
          <a:bodyPr/>
          <a:lstStyle/>
          <a:p>
            <a:r>
              <a:rPr lang="vi-VN" b="0" i="0" dirty="0">
                <a:solidFill>
                  <a:srgbClr val="202124"/>
                </a:solidFill>
                <a:effectLst/>
                <a:latin typeface="arial" panose="020B0604020202020204" pitchFamily="34" charset="0"/>
              </a:rPr>
              <a:t>Bellman–Ford algorithm</a:t>
            </a:r>
            <a:endParaRPr lang="vi-VN" dirty="0"/>
          </a:p>
        </p:txBody>
      </p:sp>
      <p:sp>
        <p:nvSpPr>
          <p:cNvPr id="3" name="Content Placeholder 2">
            <a:extLst>
              <a:ext uri="{FF2B5EF4-FFF2-40B4-BE49-F238E27FC236}">
                <a16:creationId xmlns:a16="http://schemas.microsoft.com/office/drawing/2014/main" id="{B2CA5F97-5016-4957-B088-AB7AE8C59E1A}"/>
              </a:ext>
            </a:extLst>
          </p:cNvPr>
          <p:cNvSpPr>
            <a:spLocks noGrp="1"/>
          </p:cNvSpPr>
          <p:nvPr>
            <p:ph idx="1"/>
          </p:nvPr>
        </p:nvSpPr>
        <p:spPr/>
        <p:txBody>
          <a:bodyPr/>
          <a:lstStyle/>
          <a:p>
            <a:pPr>
              <a:buFont typeface="Wingdings" panose="05000000000000000000" pitchFamily="2" charset="2"/>
              <a:buChar char="§"/>
            </a:pPr>
            <a:r>
              <a:rPr lang="en-US" dirty="0"/>
              <a:t>Works in a graph with negative weights but without negative cycles.</a:t>
            </a:r>
          </a:p>
          <a:p>
            <a:pPr>
              <a:buFont typeface="Wingdings" panose="05000000000000000000" pitchFamily="2" charset="2"/>
              <a:buChar char="§"/>
            </a:pPr>
            <a:r>
              <a:rPr lang="en-US" dirty="0"/>
              <a:t>Provides the shortest paths from a source to </a:t>
            </a:r>
            <a:r>
              <a:rPr lang="en-US" b="1" dirty="0"/>
              <a:t>all</a:t>
            </a:r>
            <a:r>
              <a:rPr lang="en-US" dirty="0"/>
              <a:t> other vertices in the graph.</a:t>
            </a:r>
          </a:p>
          <a:p>
            <a:pPr>
              <a:buFont typeface="Wingdings" panose="05000000000000000000" pitchFamily="2" charset="2"/>
              <a:buChar char="§"/>
            </a:pPr>
            <a:r>
              <a:rPr lang="en-US" dirty="0"/>
              <a:t>Can detect negative cycle</a:t>
            </a:r>
          </a:p>
          <a:p>
            <a:endParaRPr lang="vi-VN" b="1" dirty="0"/>
          </a:p>
        </p:txBody>
      </p:sp>
    </p:spTree>
    <p:extLst>
      <p:ext uri="{BB962C8B-B14F-4D97-AF65-F5344CB8AC3E}">
        <p14:creationId xmlns:p14="http://schemas.microsoft.com/office/powerpoint/2010/main" val="15580201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FA3B2-8699-4D57-8620-E66C1EE87803}"/>
              </a:ext>
            </a:extLst>
          </p:cNvPr>
          <p:cNvSpPr>
            <a:spLocks noGrp="1"/>
          </p:cNvSpPr>
          <p:nvPr>
            <p:ph type="title"/>
          </p:nvPr>
        </p:nvSpPr>
        <p:spPr/>
        <p:txBody>
          <a:bodyPr/>
          <a:lstStyle/>
          <a:p>
            <a:r>
              <a:rPr lang="vi-VN" b="0" i="0" dirty="0">
                <a:solidFill>
                  <a:srgbClr val="202124"/>
                </a:solidFill>
                <a:effectLst/>
                <a:latin typeface="arial" panose="020B0604020202020204" pitchFamily="34" charset="0"/>
              </a:rPr>
              <a:t>Bellman–Ford algorithm</a:t>
            </a:r>
            <a:endParaRPr lang="vi-VN" dirty="0"/>
          </a:p>
        </p:txBody>
      </p:sp>
      <p:sp>
        <p:nvSpPr>
          <p:cNvPr id="7" name="Content Placeholder 6">
            <a:extLst>
              <a:ext uri="{FF2B5EF4-FFF2-40B4-BE49-F238E27FC236}">
                <a16:creationId xmlns:a16="http://schemas.microsoft.com/office/drawing/2014/main" id="{26A8B723-01DD-4FE7-B6A4-02FD9F1230C7}"/>
              </a:ext>
            </a:extLst>
          </p:cNvPr>
          <p:cNvSpPr>
            <a:spLocks noGrp="1"/>
          </p:cNvSpPr>
          <p:nvPr>
            <p:ph idx="1"/>
          </p:nvPr>
        </p:nvSpPr>
        <p:spPr/>
        <p:txBody>
          <a:bodyPr/>
          <a:lstStyle/>
          <a:p>
            <a:endParaRPr lang="vi-VN"/>
          </a:p>
        </p:txBody>
      </p:sp>
      <p:pic>
        <p:nvPicPr>
          <p:cNvPr id="9" name="Picture 8">
            <a:extLst>
              <a:ext uri="{FF2B5EF4-FFF2-40B4-BE49-F238E27FC236}">
                <a16:creationId xmlns:a16="http://schemas.microsoft.com/office/drawing/2014/main" id="{F7159240-6C2C-44F3-B751-4561F724E368}"/>
              </a:ext>
            </a:extLst>
          </p:cNvPr>
          <p:cNvPicPr>
            <a:picLocks noChangeAspect="1"/>
          </p:cNvPicPr>
          <p:nvPr/>
        </p:nvPicPr>
        <p:blipFill rotWithShape="1">
          <a:blip r:embed="rId2"/>
          <a:srcRect b="9105"/>
          <a:stretch/>
        </p:blipFill>
        <p:spPr>
          <a:xfrm>
            <a:off x="849597" y="1737360"/>
            <a:ext cx="10521706" cy="4023361"/>
          </a:xfrm>
          <a:prstGeom prst="rect">
            <a:avLst/>
          </a:prstGeom>
        </p:spPr>
      </p:pic>
    </p:spTree>
    <p:extLst>
      <p:ext uri="{BB962C8B-B14F-4D97-AF65-F5344CB8AC3E}">
        <p14:creationId xmlns:p14="http://schemas.microsoft.com/office/powerpoint/2010/main" val="24942444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FA3B2-8699-4D57-8620-E66C1EE87803}"/>
              </a:ext>
            </a:extLst>
          </p:cNvPr>
          <p:cNvSpPr>
            <a:spLocks noGrp="1"/>
          </p:cNvSpPr>
          <p:nvPr>
            <p:ph type="title"/>
          </p:nvPr>
        </p:nvSpPr>
        <p:spPr/>
        <p:txBody>
          <a:bodyPr/>
          <a:lstStyle/>
          <a:p>
            <a:r>
              <a:rPr lang="vi-VN" b="0" i="0" dirty="0">
                <a:solidFill>
                  <a:srgbClr val="202124"/>
                </a:solidFill>
                <a:effectLst/>
                <a:latin typeface="arial" panose="020B0604020202020204" pitchFamily="34" charset="0"/>
              </a:rPr>
              <a:t>Bellman–Ford algorithm - Examples</a:t>
            </a:r>
            <a:endParaRPr lang="vi-VN" dirty="0"/>
          </a:p>
        </p:txBody>
      </p:sp>
      <p:pic>
        <p:nvPicPr>
          <p:cNvPr id="7" name="Content Placeholder 6">
            <a:extLst>
              <a:ext uri="{FF2B5EF4-FFF2-40B4-BE49-F238E27FC236}">
                <a16:creationId xmlns:a16="http://schemas.microsoft.com/office/drawing/2014/main" id="{38972CAC-431C-45A3-856D-D57A90BBCA9B}"/>
              </a:ext>
            </a:extLst>
          </p:cNvPr>
          <p:cNvPicPr>
            <a:picLocks noGrp="1" noChangeAspect="1"/>
          </p:cNvPicPr>
          <p:nvPr>
            <p:ph idx="1"/>
          </p:nvPr>
        </p:nvPicPr>
        <p:blipFill>
          <a:blip r:embed="rId2"/>
          <a:stretch>
            <a:fillRect/>
          </a:stretch>
        </p:blipFill>
        <p:spPr>
          <a:xfrm>
            <a:off x="5561595" y="2799454"/>
            <a:ext cx="5025850" cy="2798616"/>
          </a:xfrm>
        </p:spPr>
      </p:pic>
      <p:graphicFrame>
        <p:nvGraphicFramePr>
          <p:cNvPr id="8" name="Table 7">
            <a:extLst>
              <a:ext uri="{FF2B5EF4-FFF2-40B4-BE49-F238E27FC236}">
                <a16:creationId xmlns:a16="http://schemas.microsoft.com/office/drawing/2014/main" id="{B7C967FC-8538-4821-B7DC-D9D611FB4AAF}"/>
              </a:ext>
            </a:extLst>
          </p:cNvPr>
          <p:cNvGraphicFramePr>
            <a:graphicFrameLocks noGrp="1"/>
          </p:cNvGraphicFramePr>
          <p:nvPr>
            <p:extLst>
              <p:ext uri="{D42A27DB-BD31-4B8C-83A1-F6EECF244321}">
                <p14:modId xmlns:p14="http://schemas.microsoft.com/office/powerpoint/2010/main" val="1543464100"/>
              </p:ext>
            </p:extLst>
          </p:nvPr>
        </p:nvGraphicFramePr>
        <p:xfrm>
          <a:off x="561385" y="2777545"/>
          <a:ext cx="3808141" cy="2225040"/>
        </p:xfrm>
        <a:graphic>
          <a:graphicData uri="http://schemas.openxmlformats.org/drawingml/2006/table">
            <a:tbl>
              <a:tblPr firstRow="1" bandRow="1">
                <a:tableStyleId>{5C22544A-7EE6-4342-B048-85BDC9FD1C3A}</a:tableStyleId>
              </a:tblPr>
              <a:tblGrid>
                <a:gridCol w="1104245">
                  <a:extLst>
                    <a:ext uri="{9D8B030D-6E8A-4147-A177-3AD203B41FA5}">
                      <a16:colId xmlns:a16="http://schemas.microsoft.com/office/drawing/2014/main" val="2728248661"/>
                    </a:ext>
                  </a:extLst>
                </a:gridCol>
                <a:gridCol w="1252328">
                  <a:extLst>
                    <a:ext uri="{9D8B030D-6E8A-4147-A177-3AD203B41FA5}">
                      <a16:colId xmlns:a16="http://schemas.microsoft.com/office/drawing/2014/main" val="382997465"/>
                    </a:ext>
                  </a:extLst>
                </a:gridCol>
                <a:gridCol w="1451568">
                  <a:extLst>
                    <a:ext uri="{9D8B030D-6E8A-4147-A177-3AD203B41FA5}">
                      <a16:colId xmlns:a16="http://schemas.microsoft.com/office/drawing/2014/main" val="1559141319"/>
                    </a:ext>
                  </a:extLst>
                </a:gridCol>
              </a:tblGrid>
              <a:tr h="370840">
                <a:tc>
                  <a:txBody>
                    <a:bodyPr/>
                    <a:lstStyle/>
                    <a:p>
                      <a:r>
                        <a:rPr lang="en-US" dirty="0"/>
                        <a:t>Vertex</a:t>
                      </a:r>
                      <a:endParaRPr lang="vi-VN" dirty="0"/>
                    </a:p>
                  </a:txBody>
                  <a:tcPr/>
                </a:tc>
                <a:tc>
                  <a:txBody>
                    <a:bodyPr/>
                    <a:lstStyle/>
                    <a:p>
                      <a:r>
                        <a:rPr lang="en-US" dirty="0"/>
                        <a:t>Distance</a:t>
                      </a:r>
                      <a:endParaRPr lang="vi-VN" dirty="0"/>
                    </a:p>
                  </a:txBody>
                  <a:tcPr/>
                </a:tc>
                <a:tc>
                  <a:txBody>
                    <a:bodyPr/>
                    <a:lstStyle/>
                    <a:p>
                      <a:r>
                        <a:rPr lang="en-US" dirty="0"/>
                        <a:t>Previous</a:t>
                      </a:r>
                      <a:endParaRPr lang="vi-VN" b="0" dirty="0"/>
                    </a:p>
                  </a:txBody>
                  <a:tcPr/>
                </a:tc>
                <a:extLst>
                  <a:ext uri="{0D108BD9-81ED-4DB2-BD59-A6C34878D82A}">
                    <a16:rowId xmlns:a16="http://schemas.microsoft.com/office/drawing/2014/main" val="3312463277"/>
                  </a:ext>
                </a:extLst>
              </a:tr>
              <a:tr h="370840">
                <a:tc>
                  <a:txBody>
                    <a:bodyPr/>
                    <a:lstStyle/>
                    <a:p>
                      <a:r>
                        <a:rPr lang="vi-VN" dirty="0"/>
                        <a:t>0</a:t>
                      </a:r>
                    </a:p>
                  </a:txBody>
                  <a:tcPr/>
                </a:tc>
                <a:tc>
                  <a:txBody>
                    <a:bodyPr/>
                    <a:lstStyle/>
                    <a:p>
                      <a:r>
                        <a:rPr lang="en-US" dirty="0"/>
                        <a:t>0</a:t>
                      </a:r>
                      <a:endParaRPr lang="vi-VN" dirty="0"/>
                    </a:p>
                  </a:txBody>
                  <a:tcPr/>
                </a:tc>
                <a:tc>
                  <a:txBody>
                    <a:bodyPr/>
                    <a:lstStyle/>
                    <a:p>
                      <a:r>
                        <a:rPr lang="vi-VN" dirty="0"/>
                        <a:t>N/A</a:t>
                      </a:r>
                    </a:p>
                  </a:txBody>
                  <a:tcPr/>
                </a:tc>
                <a:extLst>
                  <a:ext uri="{0D108BD9-81ED-4DB2-BD59-A6C34878D82A}">
                    <a16:rowId xmlns:a16="http://schemas.microsoft.com/office/drawing/2014/main" val="4088135101"/>
                  </a:ext>
                </a:extLst>
              </a:tr>
              <a:tr h="370840">
                <a:tc>
                  <a:txBody>
                    <a:bodyPr/>
                    <a:lstStyle/>
                    <a:p>
                      <a:r>
                        <a:rPr lang="vi-VN" dirty="0"/>
                        <a:t>1</a:t>
                      </a:r>
                    </a:p>
                  </a:txBody>
                  <a:tcPr/>
                </a:tc>
                <a:tc>
                  <a:txBody>
                    <a:bodyPr/>
                    <a:lstStyle/>
                    <a:p>
                      <a:r>
                        <a:rPr lang="en-US" strike="noStrike" dirty="0"/>
                        <a:t>∞</a:t>
                      </a:r>
                      <a:endParaRPr lang="vi-VN" strike="noStrike"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N/A</a:t>
                      </a:r>
                      <a:endParaRPr kumimoji="0" lang="vi-V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a:tc>
                <a:extLst>
                  <a:ext uri="{0D108BD9-81ED-4DB2-BD59-A6C34878D82A}">
                    <a16:rowId xmlns:a16="http://schemas.microsoft.com/office/drawing/2014/main" val="1418650084"/>
                  </a:ext>
                </a:extLst>
              </a:tr>
              <a:tr h="370840">
                <a:tc>
                  <a:txBody>
                    <a:bodyPr/>
                    <a:lstStyle/>
                    <a:p>
                      <a:r>
                        <a:rPr lang="en-US" dirty="0"/>
                        <a:t>2</a:t>
                      </a:r>
                      <a:endParaRPr lang="vi-V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rPr>
                        <a:t>∞</a:t>
                      </a:r>
                      <a:endParaRPr kumimoji="0" lang="vi-V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N/A</a:t>
                      </a:r>
                      <a:endParaRPr kumimoji="0" lang="vi-V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a:tc>
                <a:extLst>
                  <a:ext uri="{0D108BD9-81ED-4DB2-BD59-A6C34878D82A}">
                    <a16:rowId xmlns:a16="http://schemas.microsoft.com/office/drawing/2014/main" val="3347712163"/>
                  </a:ext>
                </a:extLst>
              </a:tr>
              <a:tr h="370840">
                <a:tc>
                  <a:txBody>
                    <a:bodyPr/>
                    <a:lstStyle/>
                    <a:p>
                      <a:r>
                        <a:rPr lang="vi-VN" dirty="0"/>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rPr>
                        <a:t>∞</a:t>
                      </a:r>
                      <a:endParaRPr kumimoji="0" lang="vi-V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N/A</a:t>
                      </a:r>
                      <a:endParaRPr kumimoji="0" lang="vi-V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a:tc>
                <a:extLst>
                  <a:ext uri="{0D108BD9-81ED-4DB2-BD59-A6C34878D82A}">
                    <a16:rowId xmlns:a16="http://schemas.microsoft.com/office/drawing/2014/main" val="2192946253"/>
                  </a:ext>
                </a:extLst>
              </a:tr>
              <a:tr h="370840">
                <a:tc>
                  <a:txBody>
                    <a:bodyPr/>
                    <a:lstStyle/>
                    <a:p>
                      <a:r>
                        <a:rPr lang="en-US" dirty="0"/>
                        <a:t>4</a:t>
                      </a:r>
                      <a:endParaRPr lang="vi-V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rPr>
                        <a:t>∞</a:t>
                      </a:r>
                      <a:endParaRPr kumimoji="0" lang="vi-V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N/A</a:t>
                      </a:r>
                    </a:p>
                  </a:txBody>
                  <a:tcPr/>
                </a:tc>
                <a:extLst>
                  <a:ext uri="{0D108BD9-81ED-4DB2-BD59-A6C34878D82A}">
                    <a16:rowId xmlns:a16="http://schemas.microsoft.com/office/drawing/2014/main" val="4124273006"/>
                  </a:ext>
                </a:extLst>
              </a:tr>
            </a:tbl>
          </a:graphicData>
        </a:graphic>
      </p:graphicFrame>
    </p:spTree>
    <p:extLst>
      <p:ext uri="{BB962C8B-B14F-4D97-AF65-F5344CB8AC3E}">
        <p14:creationId xmlns:p14="http://schemas.microsoft.com/office/powerpoint/2010/main" val="4979608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FA3B2-8699-4D57-8620-E66C1EE87803}"/>
              </a:ext>
            </a:extLst>
          </p:cNvPr>
          <p:cNvSpPr>
            <a:spLocks noGrp="1"/>
          </p:cNvSpPr>
          <p:nvPr>
            <p:ph type="title"/>
          </p:nvPr>
        </p:nvSpPr>
        <p:spPr/>
        <p:txBody>
          <a:bodyPr/>
          <a:lstStyle/>
          <a:p>
            <a:r>
              <a:rPr lang="vi-VN" b="0" i="0" dirty="0">
                <a:solidFill>
                  <a:srgbClr val="202124"/>
                </a:solidFill>
                <a:effectLst/>
                <a:latin typeface="arial" panose="020B0604020202020204" pitchFamily="34" charset="0"/>
              </a:rPr>
              <a:t>Bellman–Ford algorithm</a:t>
            </a:r>
            <a:endParaRPr lang="vi-VN" dirty="0"/>
          </a:p>
        </p:txBody>
      </p:sp>
      <p:pic>
        <p:nvPicPr>
          <p:cNvPr id="5" name="Content Placeholder 4">
            <a:extLst>
              <a:ext uri="{FF2B5EF4-FFF2-40B4-BE49-F238E27FC236}">
                <a16:creationId xmlns:a16="http://schemas.microsoft.com/office/drawing/2014/main" id="{2E31C958-5A04-4D58-9A62-9FD9620EC320}"/>
              </a:ext>
            </a:extLst>
          </p:cNvPr>
          <p:cNvPicPr>
            <a:picLocks noGrp="1" noChangeAspect="1"/>
          </p:cNvPicPr>
          <p:nvPr>
            <p:ph idx="1"/>
          </p:nvPr>
        </p:nvPicPr>
        <p:blipFill rotWithShape="1">
          <a:blip r:embed="rId2"/>
          <a:srcRect b="69071"/>
          <a:stretch/>
        </p:blipFill>
        <p:spPr>
          <a:xfrm>
            <a:off x="262882" y="3277140"/>
            <a:ext cx="11727195" cy="2298237"/>
          </a:xfrm>
        </p:spPr>
      </p:pic>
    </p:spTree>
    <p:extLst>
      <p:ext uri="{BB962C8B-B14F-4D97-AF65-F5344CB8AC3E}">
        <p14:creationId xmlns:p14="http://schemas.microsoft.com/office/powerpoint/2010/main" val="28142773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F1E90-839A-4C15-8396-C1357C6E15CE}"/>
              </a:ext>
            </a:extLst>
          </p:cNvPr>
          <p:cNvSpPr>
            <a:spLocks noGrp="1"/>
          </p:cNvSpPr>
          <p:nvPr>
            <p:ph type="title"/>
          </p:nvPr>
        </p:nvSpPr>
        <p:spPr/>
        <p:txBody>
          <a:bodyPr/>
          <a:lstStyle/>
          <a:p>
            <a:r>
              <a:rPr lang="en-US" dirty="0"/>
              <a:t>Check for negative cycle</a:t>
            </a:r>
          </a:p>
        </p:txBody>
      </p:sp>
      <p:sp>
        <p:nvSpPr>
          <p:cNvPr id="3" name="Content Placeholder 2">
            <a:extLst>
              <a:ext uri="{FF2B5EF4-FFF2-40B4-BE49-F238E27FC236}">
                <a16:creationId xmlns:a16="http://schemas.microsoft.com/office/drawing/2014/main" id="{CDA5572C-B3C9-437D-839C-1535F027EDA5}"/>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643394B1-B8BB-4046-AF4A-99890D67A567}"/>
              </a:ext>
            </a:extLst>
          </p:cNvPr>
          <p:cNvPicPr>
            <a:picLocks noChangeAspect="1"/>
          </p:cNvPicPr>
          <p:nvPr/>
        </p:nvPicPr>
        <p:blipFill>
          <a:blip r:embed="rId2"/>
          <a:stretch>
            <a:fillRect/>
          </a:stretch>
        </p:blipFill>
        <p:spPr>
          <a:xfrm>
            <a:off x="1742658" y="1845734"/>
            <a:ext cx="8536395" cy="4957364"/>
          </a:xfrm>
          <a:prstGeom prst="rect">
            <a:avLst/>
          </a:prstGeom>
        </p:spPr>
      </p:pic>
    </p:spTree>
    <p:extLst>
      <p:ext uri="{BB962C8B-B14F-4D97-AF65-F5344CB8AC3E}">
        <p14:creationId xmlns:p14="http://schemas.microsoft.com/office/powerpoint/2010/main" val="24144220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3"/>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Applications	</a:t>
            </a:r>
            <a:endParaRPr dirty="0"/>
          </a:p>
        </p:txBody>
      </p:sp>
      <p:sp>
        <p:nvSpPr>
          <p:cNvPr id="97" name="Google Shape;97;p3"/>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dirty="0"/>
              <a:t>Circuit design</a:t>
            </a:r>
            <a:endParaRPr dirty="0"/>
          </a:p>
          <a:p>
            <a:pPr marL="228600" lvl="0" indent="-228600" algn="l" rtl="0">
              <a:lnSpc>
                <a:spcPct val="90000"/>
              </a:lnSpc>
              <a:spcBef>
                <a:spcPts val="1000"/>
              </a:spcBef>
              <a:spcAft>
                <a:spcPts val="0"/>
              </a:spcAft>
              <a:buClr>
                <a:schemeClr val="dk1"/>
              </a:buClr>
              <a:buSzPts val="2800"/>
              <a:buChar char="•"/>
            </a:pPr>
            <a:r>
              <a:rPr lang="en-US" dirty="0"/>
              <a:t>Routing</a:t>
            </a:r>
          </a:p>
          <a:p>
            <a:pPr marL="228600" lvl="0" indent="-228600" algn="l" rtl="0">
              <a:lnSpc>
                <a:spcPct val="90000"/>
              </a:lnSpc>
              <a:spcBef>
                <a:spcPts val="1000"/>
              </a:spcBef>
              <a:spcAft>
                <a:spcPts val="0"/>
              </a:spcAft>
              <a:buClr>
                <a:schemeClr val="dk1"/>
              </a:buClr>
              <a:buSzPts val="2800"/>
              <a:buChar char="•"/>
            </a:pPr>
            <a:r>
              <a:rPr lang="en-US" dirty="0"/>
              <a:t>Google Map</a:t>
            </a:r>
          </a:p>
          <a:p>
            <a:pPr marL="228600" lvl="0" indent="-228600" algn="l" rtl="0">
              <a:lnSpc>
                <a:spcPct val="90000"/>
              </a:lnSpc>
              <a:spcBef>
                <a:spcPts val="1000"/>
              </a:spcBef>
              <a:spcAft>
                <a:spcPts val="0"/>
              </a:spcAft>
              <a:buClr>
                <a:schemeClr val="dk1"/>
              </a:buClr>
              <a:buSzPts val="2800"/>
              <a:buChar char="•"/>
            </a:pPr>
            <a:r>
              <a:rPr lang="en-US" dirty="0"/>
              <a:t>Travelling salesman - TSP</a:t>
            </a:r>
            <a:endParaRPr dirty="0"/>
          </a:p>
        </p:txBody>
      </p:sp>
      <p:pic>
        <p:nvPicPr>
          <p:cNvPr id="3" name="Picture 2">
            <a:extLst>
              <a:ext uri="{FF2B5EF4-FFF2-40B4-BE49-F238E27FC236}">
                <a16:creationId xmlns:a16="http://schemas.microsoft.com/office/drawing/2014/main" id="{A9C9A87F-CDA7-4438-8FB9-EAB46A623228}"/>
              </a:ext>
            </a:extLst>
          </p:cNvPr>
          <p:cNvPicPr>
            <a:picLocks noChangeAspect="1"/>
          </p:cNvPicPr>
          <p:nvPr/>
        </p:nvPicPr>
        <p:blipFill>
          <a:blip r:embed="rId3"/>
          <a:stretch>
            <a:fillRect/>
          </a:stretch>
        </p:blipFill>
        <p:spPr>
          <a:xfrm>
            <a:off x="4511144" y="1365432"/>
            <a:ext cx="7628812" cy="4803566"/>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29A69-8407-486F-B809-B22E3C6EBA02}"/>
              </a:ext>
            </a:extLst>
          </p:cNvPr>
          <p:cNvSpPr>
            <a:spLocks noGrp="1"/>
          </p:cNvSpPr>
          <p:nvPr>
            <p:ph type="title"/>
          </p:nvPr>
        </p:nvSpPr>
        <p:spPr/>
        <p:txBody>
          <a:bodyPr/>
          <a:lstStyle/>
          <a:p>
            <a:r>
              <a:rPr lang="en-US" dirty="0"/>
              <a:t>Examples</a:t>
            </a:r>
            <a:endParaRPr lang="vi-VN" dirty="0"/>
          </a:p>
        </p:txBody>
      </p:sp>
      <p:sp>
        <p:nvSpPr>
          <p:cNvPr id="3" name="Content Placeholder 2">
            <a:extLst>
              <a:ext uri="{FF2B5EF4-FFF2-40B4-BE49-F238E27FC236}">
                <a16:creationId xmlns:a16="http://schemas.microsoft.com/office/drawing/2014/main" id="{DD41E940-3C09-4697-9EAF-D5926AB8CD3C}"/>
              </a:ext>
            </a:extLst>
          </p:cNvPr>
          <p:cNvSpPr>
            <a:spLocks noGrp="1"/>
          </p:cNvSpPr>
          <p:nvPr>
            <p:ph idx="1"/>
          </p:nvPr>
        </p:nvSpPr>
        <p:spPr/>
        <p:txBody>
          <a:bodyPr/>
          <a:lstStyle/>
          <a:p>
            <a:endParaRPr lang="vi-VN"/>
          </a:p>
        </p:txBody>
      </p:sp>
      <p:pic>
        <p:nvPicPr>
          <p:cNvPr id="1026" name="Picture 2" descr="Lightbox">
            <a:extLst>
              <a:ext uri="{FF2B5EF4-FFF2-40B4-BE49-F238E27FC236}">
                <a16:creationId xmlns:a16="http://schemas.microsoft.com/office/drawing/2014/main" id="{C3D3FE47-C907-4893-90A3-B6236C44DC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2050" y="2095289"/>
            <a:ext cx="4381500" cy="3524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65129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39ED1-8887-4A62-A1AC-3259461833DD}"/>
              </a:ext>
            </a:extLst>
          </p:cNvPr>
          <p:cNvSpPr>
            <a:spLocks noGrp="1"/>
          </p:cNvSpPr>
          <p:nvPr>
            <p:ph type="title"/>
          </p:nvPr>
        </p:nvSpPr>
        <p:spPr/>
        <p:txBody>
          <a:bodyPr/>
          <a:lstStyle/>
          <a:p>
            <a:r>
              <a:rPr lang="vi-VN" b="0" i="0" dirty="0">
                <a:solidFill>
                  <a:srgbClr val="202124"/>
                </a:solidFill>
                <a:effectLst/>
                <a:latin typeface="arial" panose="020B0604020202020204" pitchFamily="34" charset="0"/>
              </a:rPr>
              <a:t>Floyd–Warshall algorithm</a:t>
            </a:r>
            <a:endParaRPr lang="vi-VN" dirty="0"/>
          </a:p>
        </p:txBody>
      </p:sp>
      <p:sp>
        <p:nvSpPr>
          <p:cNvPr id="3" name="Content Placeholder 2">
            <a:extLst>
              <a:ext uri="{FF2B5EF4-FFF2-40B4-BE49-F238E27FC236}">
                <a16:creationId xmlns:a16="http://schemas.microsoft.com/office/drawing/2014/main" id="{B2CA5F97-5016-4957-B088-AB7AE8C59E1A}"/>
              </a:ext>
            </a:extLst>
          </p:cNvPr>
          <p:cNvSpPr>
            <a:spLocks noGrp="1"/>
          </p:cNvSpPr>
          <p:nvPr>
            <p:ph idx="1"/>
          </p:nvPr>
        </p:nvSpPr>
        <p:spPr/>
        <p:txBody>
          <a:bodyPr/>
          <a:lstStyle/>
          <a:p>
            <a:pPr>
              <a:buFont typeface="Wingdings" panose="05000000000000000000" pitchFamily="2" charset="2"/>
              <a:buChar char="§"/>
            </a:pPr>
            <a:r>
              <a:rPr lang="en-US" dirty="0"/>
              <a:t>Provides the shortest paths between all pairs of vertices in a directed graph</a:t>
            </a:r>
          </a:p>
          <a:p>
            <a:pPr>
              <a:buFont typeface="Wingdings" panose="05000000000000000000" pitchFamily="2" charset="2"/>
              <a:buChar char="§"/>
            </a:pPr>
            <a:r>
              <a:rPr lang="en-US" dirty="0"/>
              <a:t>Can detect negative cycle</a:t>
            </a:r>
          </a:p>
          <a:p>
            <a:endParaRPr lang="vi-VN" b="1" dirty="0"/>
          </a:p>
        </p:txBody>
      </p:sp>
    </p:spTree>
    <p:extLst>
      <p:ext uri="{BB962C8B-B14F-4D97-AF65-F5344CB8AC3E}">
        <p14:creationId xmlns:p14="http://schemas.microsoft.com/office/powerpoint/2010/main" val="22589275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39ED1-8887-4A62-A1AC-3259461833DD}"/>
              </a:ext>
            </a:extLst>
          </p:cNvPr>
          <p:cNvSpPr>
            <a:spLocks noGrp="1"/>
          </p:cNvSpPr>
          <p:nvPr>
            <p:ph type="title"/>
          </p:nvPr>
        </p:nvSpPr>
        <p:spPr/>
        <p:txBody>
          <a:bodyPr/>
          <a:lstStyle/>
          <a:p>
            <a:r>
              <a:rPr lang="vi-VN" b="0" i="0" dirty="0">
                <a:solidFill>
                  <a:srgbClr val="202124"/>
                </a:solidFill>
                <a:effectLst/>
                <a:latin typeface="arial" panose="020B0604020202020204" pitchFamily="34" charset="0"/>
              </a:rPr>
              <a:t>Floyd–Warshall algorithm</a:t>
            </a:r>
            <a:endParaRPr lang="vi-VN" dirty="0"/>
          </a:p>
        </p:txBody>
      </p:sp>
      <p:pic>
        <p:nvPicPr>
          <p:cNvPr id="7" name="Content Placeholder 6">
            <a:extLst>
              <a:ext uri="{FF2B5EF4-FFF2-40B4-BE49-F238E27FC236}">
                <a16:creationId xmlns:a16="http://schemas.microsoft.com/office/drawing/2014/main" id="{4B9B6EBB-E2E7-4BFB-ACA1-8C80C60B8077}"/>
              </a:ext>
            </a:extLst>
          </p:cNvPr>
          <p:cNvPicPr>
            <a:picLocks noGrp="1" noChangeAspect="1"/>
          </p:cNvPicPr>
          <p:nvPr>
            <p:ph idx="1"/>
          </p:nvPr>
        </p:nvPicPr>
        <p:blipFill>
          <a:blip r:embed="rId2"/>
          <a:stretch>
            <a:fillRect/>
          </a:stretch>
        </p:blipFill>
        <p:spPr>
          <a:xfrm>
            <a:off x="1707978" y="1869798"/>
            <a:ext cx="8776043" cy="4427554"/>
          </a:xfrm>
        </p:spPr>
      </p:pic>
    </p:spTree>
    <p:extLst>
      <p:ext uri="{BB962C8B-B14F-4D97-AF65-F5344CB8AC3E}">
        <p14:creationId xmlns:p14="http://schemas.microsoft.com/office/powerpoint/2010/main" val="667711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39ED1-8887-4A62-A1AC-3259461833DD}"/>
              </a:ext>
            </a:extLst>
          </p:cNvPr>
          <p:cNvSpPr>
            <a:spLocks noGrp="1"/>
          </p:cNvSpPr>
          <p:nvPr>
            <p:ph type="title"/>
          </p:nvPr>
        </p:nvSpPr>
        <p:spPr/>
        <p:txBody>
          <a:bodyPr/>
          <a:lstStyle/>
          <a:p>
            <a:r>
              <a:rPr lang="vi-VN" b="0" i="0" dirty="0">
                <a:solidFill>
                  <a:srgbClr val="202124"/>
                </a:solidFill>
                <a:effectLst/>
                <a:latin typeface="arial" panose="020B0604020202020204" pitchFamily="34" charset="0"/>
              </a:rPr>
              <a:t>Floyd–Warshall algorithm</a:t>
            </a:r>
            <a:endParaRPr lang="vi-VN" dirty="0"/>
          </a:p>
        </p:txBody>
      </p:sp>
      <p:pic>
        <p:nvPicPr>
          <p:cNvPr id="6" name="Content Placeholder 5">
            <a:extLst>
              <a:ext uri="{FF2B5EF4-FFF2-40B4-BE49-F238E27FC236}">
                <a16:creationId xmlns:a16="http://schemas.microsoft.com/office/drawing/2014/main" id="{50008ADC-42F9-4A40-9628-B64018A02F8D}"/>
              </a:ext>
            </a:extLst>
          </p:cNvPr>
          <p:cNvPicPr>
            <a:picLocks noGrp="1" noChangeAspect="1" noChangeArrowheads="1"/>
          </p:cNvPicPr>
          <p:nvPr>
            <p:ph idx="1"/>
          </p:nvPr>
        </p:nvPicPr>
        <p:blipFill rotWithShape="1">
          <a:blip r:embed="rId2"/>
          <a:srcRect t="25739" r="81019" b="25752"/>
          <a:stretch/>
        </p:blipFill>
        <p:spPr bwMode="auto">
          <a:xfrm>
            <a:off x="2426510" y="2052384"/>
            <a:ext cx="3554160" cy="3671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Tree>
    <p:extLst>
      <p:ext uri="{BB962C8B-B14F-4D97-AF65-F5344CB8AC3E}">
        <p14:creationId xmlns:p14="http://schemas.microsoft.com/office/powerpoint/2010/main" val="28269324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39ED1-8887-4A62-A1AC-3259461833DD}"/>
              </a:ext>
            </a:extLst>
          </p:cNvPr>
          <p:cNvSpPr>
            <a:spLocks noGrp="1"/>
          </p:cNvSpPr>
          <p:nvPr>
            <p:ph type="title"/>
          </p:nvPr>
        </p:nvSpPr>
        <p:spPr/>
        <p:txBody>
          <a:bodyPr/>
          <a:lstStyle/>
          <a:p>
            <a:r>
              <a:rPr lang="vi-VN" b="0" i="0" dirty="0">
                <a:solidFill>
                  <a:srgbClr val="202124"/>
                </a:solidFill>
                <a:effectLst/>
                <a:latin typeface="arial" panose="020B0604020202020204" pitchFamily="34" charset="0"/>
              </a:rPr>
              <a:t>Floyd–Warshall algorithm</a:t>
            </a:r>
            <a:endParaRPr lang="vi-VN" dirty="0"/>
          </a:p>
        </p:txBody>
      </p:sp>
      <p:graphicFrame>
        <p:nvGraphicFramePr>
          <p:cNvPr id="5" name="Table 7">
            <a:extLst>
              <a:ext uri="{FF2B5EF4-FFF2-40B4-BE49-F238E27FC236}">
                <a16:creationId xmlns:a16="http://schemas.microsoft.com/office/drawing/2014/main" id="{D6C750E5-13E9-4086-9FAC-45ED3A098F9D}"/>
              </a:ext>
            </a:extLst>
          </p:cNvPr>
          <p:cNvGraphicFramePr>
            <a:graphicFrameLocks noGrp="1"/>
          </p:cNvGraphicFramePr>
          <p:nvPr>
            <p:extLst>
              <p:ext uri="{D42A27DB-BD31-4B8C-83A1-F6EECF244321}">
                <p14:modId xmlns:p14="http://schemas.microsoft.com/office/powerpoint/2010/main" val="49899378"/>
              </p:ext>
            </p:extLst>
          </p:nvPr>
        </p:nvGraphicFramePr>
        <p:xfrm>
          <a:off x="6198287" y="2772410"/>
          <a:ext cx="4632410" cy="3177368"/>
        </p:xfrm>
        <a:graphic>
          <a:graphicData uri="http://schemas.openxmlformats.org/drawingml/2006/table">
            <a:tbl>
              <a:tblPr firstRow="1" firstCol="1">
                <a:tableStyleId>{5C22544A-7EE6-4342-B048-85BDC9FD1C3A}</a:tableStyleId>
              </a:tblPr>
              <a:tblGrid>
                <a:gridCol w="926482">
                  <a:extLst>
                    <a:ext uri="{9D8B030D-6E8A-4147-A177-3AD203B41FA5}">
                      <a16:colId xmlns:a16="http://schemas.microsoft.com/office/drawing/2014/main" val="2955952664"/>
                    </a:ext>
                  </a:extLst>
                </a:gridCol>
                <a:gridCol w="926482">
                  <a:extLst>
                    <a:ext uri="{9D8B030D-6E8A-4147-A177-3AD203B41FA5}">
                      <a16:colId xmlns:a16="http://schemas.microsoft.com/office/drawing/2014/main" val="4196102028"/>
                    </a:ext>
                  </a:extLst>
                </a:gridCol>
                <a:gridCol w="926482">
                  <a:extLst>
                    <a:ext uri="{9D8B030D-6E8A-4147-A177-3AD203B41FA5}">
                      <a16:colId xmlns:a16="http://schemas.microsoft.com/office/drawing/2014/main" val="653829053"/>
                    </a:ext>
                  </a:extLst>
                </a:gridCol>
                <a:gridCol w="926482">
                  <a:extLst>
                    <a:ext uri="{9D8B030D-6E8A-4147-A177-3AD203B41FA5}">
                      <a16:colId xmlns:a16="http://schemas.microsoft.com/office/drawing/2014/main" val="461291013"/>
                    </a:ext>
                  </a:extLst>
                </a:gridCol>
                <a:gridCol w="926482">
                  <a:extLst>
                    <a:ext uri="{9D8B030D-6E8A-4147-A177-3AD203B41FA5}">
                      <a16:colId xmlns:a16="http://schemas.microsoft.com/office/drawing/2014/main" val="3286816208"/>
                    </a:ext>
                  </a:extLst>
                </a:gridCol>
              </a:tblGrid>
              <a:tr h="614479">
                <a:tc>
                  <a:txBody>
                    <a:bodyPr/>
                    <a:lstStyle/>
                    <a:p>
                      <a:pPr algn="ctr"/>
                      <a:endParaRPr lang="vi-VN" dirty="0"/>
                    </a:p>
                  </a:txBody>
                  <a:tcPr/>
                </a:tc>
                <a:tc>
                  <a:txBody>
                    <a:bodyPr/>
                    <a:lstStyle/>
                    <a:p>
                      <a:pPr algn="ctr"/>
                      <a:r>
                        <a:rPr lang="vi-VN" dirty="0"/>
                        <a:t>1</a:t>
                      </a:r>
                    </a:p>
                  </a:txBody>
                  <a:tcPr/>
                </a:tc>
                <a:tc>
                  <a:txBody>
                    <a:bodyPr/>
                    <a:lstStyle/>
                    <a:p>
                      <a:pPr algn="ctr"/>
                      <a:r>
                        <a:rPr lang="vi-VN" dirty="0"/>
                        <a:t>2</a:t>
                      </a:r>
                    </a:p>
                  </a:txBody>
                  <a:tcPr/>
                </a:tc>
                <a:tc>
                  <a:txBody>
                    <a:bodyPr/>
                    <a:lstStyle/>
                    <a:p>
                      <a:pPr algn="ctr"/>
                      <a:r>
                        <a:rPr lang="vi-VN" dirty="0"/>
                        <a:t>3</a:t>
                      </a:r>
                    </a:p>
                  </a:txBody>
                  <a:tcPr/>
                </a:tc>
                <a:tc>
                  <a:txBody>
                    <a:bodyPr/>
                    <a:lstStyle/>
                    <a:p>
                      <a:pPr algn="ctr"/>
                      <a:r>
                        <a:rPr lang="vi-VN" dirty="0"/>
                        <a:t>4</a:t>
                      </a:r>
                    </a:p>
                  </a:txBody>
                  <a:tcPr/>
                </a:tc>
                <a:extLst>
                  <a:ext uri="{0D108BD9-81ED-4DB2-BD59-A6C34878D82A}">
                    <a16:rowId xmlns:a16="http://schemas.microsoft.com/office/drawing/2014/main" val="1610948756"/>
                  </a:ext>
                </a:extLst>
              </a:tr>
              <a:tr h="719452">
                <a:tc>
                  <a:txBody>
                    <a:bodyPr/>
                    <a:lstStyle/>
                    <a:p>
                      <a:pPr algn="ctr"/>
                      <a:r>
                        <a:rPr lang="vi-VN" dirty="0"/>
                        <a:t>1</a:t>
                      </a:r>
                    </a:p>
                  </a:txBody>
                  <a:tcPr/>
                </a:tc>
                <a:tc>
                  <a:txBody>
                    <a:bodyPr/>
                    <a:lstStyle/>
                    <a:p>
                      <a:pPr algn="ctr"/>
                      <a:r>
                        <a:rPr lang="vi-VN" dirty="0"/>
                        <a:t>(0, 1)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(-2, 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a:t>
                      </a:r>
                    </a:p>
                  </a:txBody>
                  <a:tcPr/>
                </a:tc>
                <a:extLst>
                  <a:ext uri="{0D108BD9-81ED-4DB2-BD59-A6C34878D82A}">
                    <a16:rowId xmlns:a16="http://schemas.microsoft.com/office/drawing/2014/main" val="1933588032"/>
                  </a:ext>
                </a:extLst>
              </a:tr>
              <a:tr h="614479">
                <a:tc>
                  <a:txBody>
                    <a:bodyPr/>
                    <a:lstStyle/>
                    <a:p>
                      <a:pPr algn="ctr"/>
                      <a:r>
                        <a:rPr lang="vi-VN" dirty="0"/>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(4, 2)</a:t>
                      </a:r>
                    </a:p>
                  </a:txBody>
                  <a:tcPr/>
                </a:tc>
                <a:tc>
                  <a:txBody>
                    <a:bodyPr/>
                    <a:lstStyle/>
                    <a:p>
                      <a:pPr algn="ctr"/>
                      <a:r>
                        <a:rPr lang="vi-VN" dirty="0"/>
                        <a:t>(0, 2)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(3, 2)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a:t>
                      </a:r>
                    </a:p>
                  </a:txBody>
                  <a:tcPr/>
                </a:tc>
                <a:extLst>
                  <a:ext uri="{0D108BD9-81ED-4DB2-BD59-A6C34878D82A}">
                    <a16:rowId xmlns:a16="http://schemas.microsoft.com/office/drawing/2014/main" val="1174441716"/>
                  </a:ext>
                </a:extLst>
              </a:tr>
              <a:tr h="614479">
                <a:tc>
                  <a:txBody>
                    <a:bodyPr/>
                    <a:lstStyle/>
                    <a:p>
                      <a:pPr algn="ctr"/>
                      <a:r>
                        <a:rPr lang="vi-VN" dirty="0"/>
                        <a:t>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a:t>
                      </a:r>
                    </a:p>
                  </a:txBody>
                  <a:tcPr/>
                </a:tc>
                <a:tc>
                  <a:txBody>
                    <a:bodyPr/>
                    <a:lstStyle/>
                    <a:p>
                      <a:pPr algn="ctr"/>
                      <a:r>
                        <a:rPr lang="vi-VN" dirty="0"/>
                        <a:t>(0, 3)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mn-lt"/>
                          <a:ea typeface="+mn-ea"/>
                          <a:cs typeface="+mn-cs"/>
                        </a:rPr>
                        <a:t>(2, 3)</a:t>
                      </a:r>
                    </a:p>
                  </a:txBody>
                  <a:tcPr/>
                </a:tc>
                <a:extLst>
                  <a:ext uri="{0D108BD9-81ED-4DB2-BD59-A6C34878D82A}">
                    <a16:rowId xmlns:a16="http://schemas.microsoft.com/office/drawing/2014/main" val="3977615946"/>
                  </a:ext>
                </a:extLst>
              </a:tr>
              <a:tr h="614479">
                <a:tc>
                  <a:txBody>
                    <a:bodyPr/>
                    <a:lstStyle/>
                    <a:p>
                      <a:pPr algn="ctr"/>
                      <a:r>
                        <a:rPr lang="vi-VN" dirty="0"/>
                        <a:t>4</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(-1, 4)</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a:t>
                      </a:r>
                    </a:p>
                  </a:txBody>
                  <a:tcPr/>
                </a:tc>
                <a:tc>
                  <a:txBody>
                    <a:bodyPr/>
                    <a:lstStyle/>
                    <a:p>
                      <a:pPr algn="ctr"/>
                      <a:r>
                        <a:rPr lang="vi-VN" dirty="0"/>
                        <a:t>(0, 4)</a:t>
                      </a:r>
                    </a:p>
                  </a:txBody>
                  <a:tcPr/>
                </a:tc>
                <a:extLst>
                  <a:ext uri="{0D108BD9-81ED-4DB2-BD59-A6C34878D82A}">
                    <a16:rowId xmlns:a16="http://schemas.microsoft.com/office/drawing/2014/main" val="2208365791"/>
                  </a:ext>
                </a:extLst>
              </a:tr>
            </a:tbl>
          </a:graphicData>
        </a:graphic>
      </p:graphicFrame>
      <p:sp>
        <p:nvSpPr>
          <p:cNvPr id="3" name="TextBox 2">
            <a:extLst>
              <a:ext uri="{FF2B5EF4-FFF2-40B4-BE49-F238E27FC236}">
                <a16:creationId xmlns:a16="http://schemas.microsoft.com/office/drawing/2014/main" id="{ABA79DA2-2BCD-4D68-A2A3-FE8C6A7A0B3B}"/>
              </a:ext>
            </a:extLst>
          </p:cNvPr>
          <p:cNvSpPr txBox="1"/>
          <p:nvPr/>
        </p:nvSpPr>
        <p:spPr>
          <a:xfrm>
            <a:off x="7154562" y="2267465"/>
            <a:ext cx="1326004" cy="369332"/>
          </a:xfrm>
          <a:prstGeom prst="rect">
            <a:avLst/>
          </a:prstGeom>
          <a:noFill/>
        </p:spPr>
        <p:txBody>
          <a:bodyPr wrap="none" rtlCol="0">
            <a:spAutoFit/>
          </a:bodyPr>
          <a:lstStyle/>
          <a:p>
            <a:r>
              <a:rPr lang="vi-VN" dirty="0"/>
              <a:t>Initilization:</a:t>
            </a:r>
          </a:p>
        </p:txBody>
      </p:sp>
      <p:pic>
        <p:nvPicPr>
          <p:cNvPr id="8" name="Content Placeholder 5">
            <a:extLst>
              <a:ext uri="{FF2B5EF4-FFF2-40B4-BE49-F238E27FC236}">
                <a16:creationId xmlns:a16="http://schemas.microsoft.com/office/drawing/2014/main" id="{76FF6828-B675-4F2A-8C0B-B5E2742D9D45}"/>
              </a:ext>
            </a:extLst>
          </p:cNvPr>
          <p:cNvPicPr>
            <a:picLocks noChangeAspect="1" noChangeArrowheads="1"/>
          </p:cNvPicPr>
          <p:nvPr/>
        </p:nvPicPr>
        <p:blipFill rotWithShape="1">
          <a:blip r:embed="rId2"/>
          <a:srcRect t="25739" r="81019" b="25752"/>
          <a:stretch/>
        </p:blipFill>
        <p:spPr bwMode="auto">
          <a:xfrm>
            <a:off x="1295867" y="2132703"/>
            <a:ext cx="3554160" cy="3671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Tree>
    <p:extLst>
      <p:ext uri="{BB962C8B-B14F-4D97-AF65-F5344CB8AC3E}">
        <p14:creationId xmlns:p14="http://schemas.microsoft.com/office/powerpoint/2010/main" val="41083507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39ED1-8887-4A62-A1AC-3259461833DD}"/>
              </a:ext>
            </a:extLst>
          </p:cNvPr>
          <p:cNvSpPr>
            <a:spLocks noGrp="1"/>
          </p:cNvSpPr>
          <p:nvPr>
            <p:ph type="title"/>
          </p:nvPr>
        </p:nvSpPr>
        <p:spPr/>
        <p:txBody>
          <a:bodyPr/>
          <a:lstStyle/>
          <a:p>
            <a:r>
              <a:rPr lang="vi-VN" b="0" i="0" dirty="0">
                <a:solidFill>
                  <a:srgbClr val="202124"/>
                </a:solidFill>
                <a:effectLst/>
                <a:latin typeface="arial" panose="020B0604020202020204" pitchFamily="34" charset="0"/>
              </a:rPr>
              <a:t>Floyd–Warshall algorithm</a:t>
            </a:r>
            <a:endParaRPr lang="vi-VN" dirty="0"/>
          </a:p>
        </p:txBody>
      </p:sp>
      <p:graphicFrame>
        <p:nvGraphicFramePr>
          <p:cNvPr id="5" name="Table 7">
            <a:extLst>
              <a:ext uri="{FF2B5EF4-FFF2-40B4-BE49-F238E27FC236}">
                <a16:creationId xmlns:a16="http://schemas.microsoft.com/office/drawing/2014/main" id="{D6C750E5-13E9-4086-9FAC-45ED3A098F9D}"/>
              </a:ext>
            </a:extLst>
          </p:cNvPr>
          <p:cNvGraphicFramePr>
            <a:graphicFrameLocks noGrp="1"/>
          </p:cNvGraphicFramePr>
          <p:nvPr>
            <p:extLst>
              <p:ext uri="{D42A27DB-BD31-4B8C-83A1-F6EECF244321}">
                <p14:modId xmlns:p14="http://schemas.microsoft.com/office/powerpoint/2010/main" val="1261187776"/>
              </p:ext>
            </p:extLst>
          </p:nvPr>
        </p:nvGraphicFramePr>
        <p:xfrm>
          <a:off x="6198287" y="2772410"/>
          <a:ext cx="4632410" cy="3202969"/>
        </p:xfrm>
        <a:graphic>
          <a:graphicData uri="http://schemas.openxmlformats.org/drawingml/2006/table">
            <a:tbl>
              <a:tblPr firstRow="1" firstCol="1">
                <a:tableStyleId>{5C22544A-7EE6-4342-B048-85BDC9FD1C3A}</a:tableStyleId>
              </a:tblPr>
              <a:tblGrid>
                <a:gridCol w="926482">
                  <a:extLst>
                    <a:ext uri="{9D8B030D-6E8A-4147-A177-3AD203B41FA5}">
                      <a16:colId xmlns:a16="http://schemas.microsoft.com/office/drawing/2014/main" val="2955952664"/>
                    </a:ext>
                  </a:extLst>
                </a:gridCol>
                <a:gridCol w="926482">
                  <a:extLst>
                    <a:ext uri="{9D8B030D-6E8A-4147-A177-3AD203B41FA5}">
                      <a16:colId xmlns:a16="http://schemas.microsoft.com/office/drawing/2014/main" val="4196102028"/>
                    </a:ext>
                  </a:extLst>
                </a:gridCol>
                <a:gridCol w="926482">
                  <a:extLst>
                    <a:ext uri="{9D8B030D-6E8A-4147-A177-3AD203B41FA5}">
                      <a16:colId xmlns:a16="http://schemas.microsoft.com/office/drawing/2014/main" val="653829053"/>
                    </a:ext>
                  </a:extLst>
                </a:gridCol>
                <a:gridCol w="926482">
                  <a:extLst>
                    <a:ext uri="{9D8B030D-6E8A-4147-A177-3AD203B41FA5}">
                      <a16:colId xmlns:a16="http://schemas.microsoft.com/office/drawing/2014/main" val="461291013"/>
                    </a:ext>
                  </a:extLst>
                </a:gridCol>
                <a:gridCol w="926482">
                  <a:extLst>
                    <a:ext uri="{9D8B030D-6E8A-4147-A177-3AD203B41FA5}">
                      <a16:colId xmlns:a16="http://schemas.microsoft.com/office/drawing/2014/main" val="3286816208"/>
                    </a:ext>
                  </a:extLst>
                </a:gridCol>
              </a:tblGrid>
              <a:tr h="614479">
                <a:tc>
                  <a:txBody>
                    <a:bodyPr/>
                    <a:lstStyle/>
                    <a:p>
                      <a:pPr algn="ctr"/>
                      <a:endParaRPr lang="vi-VN" dirty="0"/>
                    </a:p>
                  </a:txBody>
                  <a:tcPr/>
                </a:tc>
                <a:tc>
                  <a:txBody>
                    <a:bodyPr/>
                    <a:lstStyle/>
                    <a:p>
                      <a:pPr algn="ctr"/>
                      <a:r>
                        <a:rPr lang="vi-VN" dirty="0"/>
                        <a:t>1</a:t>
                      </a:r>
                    </a:p>
                  </a:txBody>
                  <a:tcPr/>
                </a:tc>
                <a:tc>
                  <a:txBody>
                    <a:bodyPr/>
                    <a:lstStyle/>
                    <a:p>
                      <a:pPr algn="ctr"/>
                      <a:r>
                        <a:rPr lang="vi-VN" dirty="0"/>
                        <a:t>2</a:t>
                      </a:r>
                    </a:p>
                  </a:txBody>
                  <a:tcPr/>
                </a:tc>
                <a:tc>
                  <a:txBody>
                    <a:bodyPr/>
                    <a:lstStyle/>
                    <a:p>
                      <a:pPr algn="ctr"/>
                      <a:r>
                        <a:rPr lang="vi-VN" dirty="0"/>
                        <a:t>3</a:t>
                      </a:r>
                    </a:p>
                  </a:txBody>
                  <a:tcPr/>
                </a:tc>
                <a:tc>
                  <a:txBody>
                    <a:bodyPr/>
                    <a:lstStyle/>
                    <a:p>
                      <a:pPr algn="ctr"/>
                      <a:r>
                        <a:rPr lang="vi-VN" dirty="0"/>
                        <a:t>4</a:t>
                      </a:r>
                    </a:p>
                  </a:txBody>
                  <a:tcPr/>
                </a:tc>
                <a:extLst>
                  <a:ext uri="{0D108BD9-81ED-4DB2-BD59-A6C34878D82A}">
                    <a16:rowId xmlns:a16="http://schemas.microsoft.com/office/drawing/2014/main" val="1610948756"/>
                  </a:ext>
                </a:extLst>
              </a:tr>
              <a:tr h="719452">
                <a:tc>
                  <a:txBody>
                    <a:bodyPr/>
                    <a:lstStyle/>
                    <a:p>
                      <a:pPr algn="ctr"/>
                      <a:r>
                        <a:rPr lang="vi-VN" dirty="0"/>
                        <a:t>1</a:t>
                      </a:r>
                    </a:p>
                  </a:txBody>
                  <a:tcPr/>
                </a:tc>
                <a:tc>
                  <a:txBody>
                    <a:bodyPr/>
                    <a:lstStyle/>
                    <a:p>
                      <a:pPr algn="ctr"/>
                      <a:r>
                        <a:rPr lang="vi-VN" dirty="0"/>
                        <a:t>(0, 1)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(-2, 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a:t>
                      </a:r>
                    </a:p>
                  </a:txBody>
                  <a:tcPr/>
                </a:tc>
                <a:extLst>
                  <a:ext uri="{0D108BD9-81ED-4DB2-BD59-A6C34878D82A}">
                    <a16:rowId xmlns:a16="http://schemas.microsoft.com/office/drawing/2014/main" val="1933588032"/>
                  </a:ext>
                </a:extLst>
              </a:tr>
              <a:tr h="614479">
                <a:tc>
                  <a:txBody>
                    <a:bodyPr/>
                    <a:lstStyle/>
                    <a:p>
                      <a:pPr algn="ctr"/>
                      <a:r>
                        <a:rPr lang="vi-VN" dirty="0"/>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(4, 2)</a:t>
                      </a:r>
                    </a:p>
                  </a:txBody>
                  <a:tcPr/>
                </a:tc>
                <a:tc>
                  <a:txBody>
                    <a:bodyPr/>
                    <a:lstStyle/>
                    <a:p>
                      <a:pPr algn="ctr"/>
                      <a:r>
                        <a:rPr lang="vi-VN" dirty="0"/>
                        <a:t>(0, 2)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sngStrike" kern="1200" cap="none" spc="0" normalizeH="0" baseline="0" noProof="0" dirty="0">
                          <a:ln>
                            <a:noFill/>
                          </a:ln>
                          <a:solidFill>
                            <a:srgbClr val="000000"/>
                          </a:solidFill>
                          <a:effectLst/>
                          <a:uLnTx/>
                          <a:uFillTx/>
                          <a:latin typeface="Arial" panose="020B0604020202020204" pitchFamily="34" charset="0"/>
                          <a:ea typeface="+mn-ea"/>
                          <a:cs typeface="+mn-cs"/>
                        </a:rPr>
                        <a:t>(3, 2)</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(2, 1)</a:t>
                      </a:r>
                    </a:p>
                  </a:txBody>
                  <a:tcPr>
                    <a:solidFill>
                      <a:schemeClr val="bg2">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a:t>
                      </a:r>
                    </a:p>
                  </a:txBody>
                  <a:tcPr/>
                </a:tc>
                <a:extLst>
                  <a:ext uri="{0D108BD9-81ED-4DB2-BD59-A6C34878D82A}">
                    <a16:rowId xmlns:a16="http://schemas.microsoft.com/office/drawing/2014/main" val="1174441716"/>
                  </a:ext>
                </a:extLst>
              </a:tr>
              <a:tr h="614479">
                <a:tc>
                  <a:txBody>
                    <a:bodyPr/>
                    <a:lstStyle/>
                    <a:p>
                      <a:pPr algn="ctr"/>
                      <a:r>
                        <a:rPr lang="vi-VN" dirty="0"/>
                        <a:t>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a:t>
                      </a:r>
                    </a:p>
                  </a:txBody>
                  <a:tcPr/>
                </a:tc>
                <a:tc>
                  <a:txBody>
                    <a:bodyPr/>
                    <a:lstStyle/>
                    <a:p>
                      <a:pPr algn="ctr"/>
                      <a:r>
                        <a:rPr lang="vi-VN" dirty="0"/>
                        <a:t>(0, 3)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mn-lt"/>
                          <a:ea typeface="+mn-ea"/>
                          <a:cs typeface="+mn-cs"/>
                        </a:rPr>
                        <a:t>(2, 3)</a:t>
                      </a:r>
                    </a:p>
                  </a:txBody>
                  <a:tcPr/>
                </a:tc>
                <a:extLst>
                  <a:ext uri="{0D108BD9-81ED-4DB2-BD59-A6C34878D82A}">
                    <a16:rowId xmlns:a16="http://schemas.microsoft.com/office/drawing/2014/main" val="3977615946"/>
                  </a:ext>
                </a:extLst>
              </a:tr>
              <a:tr h="614479">
                <a:tc>
                  <a:txBody>
                    <a:bodyPr/>
                    <a:lstStyle/>
                    <a:p>
                      <a:pPr algn="ctr"/>
                      <a:r>
                        <a:rPr lang="vi-VN" dirty="0"/>
                        <a:t>4</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(-1, 4)</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a:t>
                      </a:r>
                    </a:p>
                  </a:txBody>
                  <a:tcPr/>
                </a:tc>
                <a:tc>
                  <a:txBody>
                    <a:bodyPr/>
                    <a:lstStyle/>
                    <a:p>
                      <a:pPr algn="ctr"/>
                      <a:r>
                        <a:rPr lang="vi-VN" dirty="0"/>
                        <a:t>(0, 4)</a:t>
                      </a:r>
                    </a:p>
                  </a:txBody>
                  <a:tcPr/>
                </a:tc>
                <a:extLst>
                  <a:ext uri="{0D108BD9-81ED-4DB2-BD59-A6C34878D82A}">
                    <a16:rowId xmlns:a16="http://schemas.microsoft.com/office/drawing/2014/main" val="2208365791"/>
                  </a:ext>
                </a:extLst>
              </a:tr>
            </a:tbl>
          </a:graphicData>
        </a:graphic>
      </p:graphicFrame>
      <p:sp>
        <p:nvSpPr>
          <p:cNvPr id="3" name="TextBox 2">
            <a:extLst>
              <a:ext uri="{FF2B5EF4-FFF2-40B4-BE49-F238E27FC236}">
                <a16:creationId xmlns:a16="http://schemas.microsoft.com/office/drawing/2014/main" id="{ABA79DA2-2BCD-4D68-A2A3-FE8C6A7A0B3B}"/>
              </a:ext>
            </a:extLst>
          </p:cNvPr>
          <p:cNvSpPr txBox="1"/>
          <p:nvPr/>
        </p:nvSpPr>
        <p:spPr>
          <a:xfrm>
            <a:off x="7154562" y="2267465"/>
            <a:ext cx="3268844" cy="369332"/>
          </a:xfrm>
          <a:prstGeom prst="rect">
            <a:avLst/>
          </a:prstGeom>
          <a:noFill/>
        </p:spPr>
        <p:txBody>
          <a:bodyPr wrap="none" rtlCol="0">
            <a:spAutoFit/>
          </a:bodyPr>
          <a:lstStyle/>
          <a:p>
            <a:r>
              <a:rPr lang="vi-VN" dirty="0"/>
              <a:t>k = 1: d[2][3] &gt; d[2][1] + d[1][3]</a:t>
            </a:r>
          </a:p>
        </p:txBody>
      </p:sp>
      <p:pic>
        <p:nvPicPr>
          <p:cNvPr id="8" name="Content Placeholder 5">
            <a:extLst>
              <a:ext uri="{FF2B5EF4-FFF2-40B4-BE49-F238E27FC236}">
                <a16:creationId xmlns:a16="http://schemas.microsoft.com/office/drawing/2014/main" id="{76FF6828-B675-4F2A-8C0B-B5E2742D9D45}"/>
              </a:ext>
            </a:extLst>
          </p:cNvPr>
          <p:cNvPicPr>
            <a:picLocks noChangeAspect="1" noChangeArrowheads="1"/>
          </p:cNvPicPr>
          <p:nvPr/>
        </p:nvPicPr>
        <p:blipFill rotWithShape="1">
          <a:blip r:embed="rId2"/>
          <a:srcRect t="25739" r="81019" b="25752"/>
          <a:stretch/>
        </p:blipFill>
        <p:spPr bwMode="auto">
          <a:xfrm>
            <a:off x="1295867" y="2132703"/>
            <a:ext cx="3554160" cy="3671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Tree>
    <p:extLst>
      <p:ext uri="{BB962C8B-B14F-4D97-AF65-F5344CB8AC3E}">
        <p14:creationId xmlns:p14="http://schemas.microsoft.com/office/powerpoint/2010/main" val="26304731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39ED1-8887-4A62-A1AC-3259461833DD}"/>
              </a:ext>
            </a:extLst>
          </p:cNvPr>
          <p:cNvSpPr>
            <a:spLocks noGrp="1"/>
          </p:cNvSpPr>
          <p:nvPr>
            <p:ph type="title"/>
          </p:nvPr>
        </p:nvSpPr>
        <p:spPr/>
        <p:txBody>
          <a:bodyPr/>
          <a:lstStyle/>
          <a:p>
            <a:r>
              <a:rPr lang="vi-VN" b="0" i="0" dirty="0">
                <a:solidFill>
                  <a:srgbClr val="202124"/>
                </a:solidFill>
                <a:effectLst/>
                <a:latin typeface="arial" panose="020B0604020202020204" pitchFamily="34" charset="0"/>
              </a:rPr>
              <a:t>Floyd–Warshall algorithm</a:t>
            </a:r>
            <a:endParaRPr lang="vi-VN" dirty="0"/>
          </a:p>
        </p:txBody>
      </p:sp>
      <p:graphicFrame>
        <p:nvGraphicFramePr>
          <p:cNvPr id="5" name="Table 7">
            <a:extLst>
              <a:ext uri="{FF2B5EF4-FFF2-40B4-BE49-F238E27FC236}">
                <a16:creationId xmlns:a16="http://schemas.microsoft.com/office/drawing/2014/main" id="{D6C750E5-13E9-4086-9FAC-45ED3A098F9D}"/>
              </a:ext>
            </a:extLst>
          </p:cNvPr>
          <p:cNvGraphicFramePr>
            <a:graphicFrameLocks noGrp="1"/>
          </p:cNvGraphicFramePr>
          <p:nvPr>
            <p:extLst>
              <p:ext uri="{D42A27DB-BD31-4B8C-83A1-F6EECF244321}">
                <p14:modId xmlns:p14="http://schemas.microsoft.com/office/powerpoint/2010/main" val="3285844107"/>
              </p:ext>
            </p:extLst>
          </p:nvPr>
        </p:nvGraphicFramePr>
        <p:xfrm>
          <a:off x="6198287" y="2772410"/>
          <a:ext cx="4632410" cy="3228570"/>
        </p:xfrm>
        <a:graphic>
          <a:graphicData uri="http://schemas.openxmlformats.org/drawingml/2006/table">
            <a:tbl>
              <a:tblPr firstRow="1" firstCol="1">
                <a:tableStyleId>{5C22544A-7EE6-4342-B048-85BDC9FD1C3A}</a:tableStyleId>
              </a:tblPr>
              <a:tblGrid>
                <a:gridCol w="926482">
                  <a:extLst>
                    <a:ext uri="{9D8B030D-6E8A-4147-A177-3AD203B41FA5}">
                      <a16:colId xmlns:a16="http://schemas.microsoft.com/office/drawing/2014/main" val="2955952664"/>
                    </a:ext>
                  </a:extLst>
                </a:gridCol>
                <a:gridCol w="926482">
                  <a:extLst>
                    <a:ext uri="{9D8B030D-6E8A-4147-A177-3AD203B41FA5}">
                      <a16:colId xmlns:a16="http://schemas.microsoft.com/office/drawing/2014/main" val="4196102028"/>
                    </a:ext>
                  </a:extLst>
                </a:gridCol>
                <a:gridCol w="926482">
                  <a:extLst>
                    <a:ext uri="{9D8B030D-6E8A-4147-A177-3AD203B41FA5}">
                      <a16:colId xmlns:a16="http://schemas.microsoft.com/office/drawing/2014/main" val="653829053"/>
                    </a:ext>
                  </a:extLst>
                </a:gridCol>
                <a:gridCol w="926482">
                  <a:extLst>
                    <a:ext uri="{9D8B030D-6E8A-4147-A177-3AD203B41FA5}">
                      <a16:colId xmlns:a16="http://schemas.microsoft.com/office/drawing/2014/main" val="461291013"/>
                    </a:ext>
                  </a:extLst>
                </a:gridCol>
                <a:gridCol w="926482">
                  <a:extLst>
                    <a:ext uri="{9D8B030D-6E8A-4147-A177-3AD203B41FA5}">
                      <a16:colId xmlns:a16="http://schemas.microsoft.com/office/drawing/2014/main" val="3286816208"/>
                    </a:ext>
                  </a:extLst>
                </a:gridCol>
              </a:tblGrid>
              <a:tr h="614479">
                <a:tc>
                  <a:txBody>
                    <a:bodyPr/>
                    <a:lstStyle/>
                    <a:p>
                      <a:pPr algn="ctr"/>
                      <a:endParaRPr lang="vi-VN" dirty="0"/>
                    </a:p>
                  </a:txBody>
                  <a:tcPr/>
                </a:tc>
                <a:tc>
                  <a:txBody>
                    <a:bodyPr/>
                    <a:lstStyle/>
                    <a:p>
                      <a:pPr algn="ctr"/>
                      <a:r>
                        <a:rPr lang="vi-VN" dirty="0"/>
                        <a:t>1</a:t>
                      </a:r>
                    </a:p>
                  </a:txBody>
                  <a:tcPr/>
                </a:tc>
                <a:tc>
                  <a:txBody>
                    <a:bodyPr/>
                    <a:lstStyle/>
                    <a:p>
                      <a:pPr algn="ctr"/>
                      <a:r>
                        <a:rPr lang="vi-VN" dirty="0"/>
                        <a:t>2</a:t>
                      </a:r>
                    </a:p>
                  </a:txBody>
                  <a:tcPr/>
                </a:tc>
                <a:tc>
                  <a:txBody>
                    <a:bodyPr/>
                    <a:lstStyle/>
                    <a:p>
                      <a:pPr algn="ctr"/>
                      <a:r>
                        <a:rPr lang="vi-VN" dirty="0"/>
                        <a:t>3</a:t>
                      </a:r>
                    </a:p>
                  </a:txBody>
                  <a:tcPr/>
                </a:tc>
                <a:tc>
                  <a:txBody>
                    <a:bodyPr/>
                    <a:lstStyle/>
                    <a:p>
                      <a:pPr algn="ctr"/>
                      <a:r>
                        <a:rPr lang="vi-VN" dirty="0"/>
                        <a:t>4</a:t>
                      </a:r>
                    </a:p>
                  </a:txBody>
                  <a:tcPr/>
                </a:tc>
                <a:extLst>
                  <a:ext uri="{0D108BD9-81ED-4DB2-BD59-A6C34878D82A}">
                    <a16:rowId xmlns:a16="http://schemas.microsoft.com/office/drawing/2014/main" val="1610948756"/>
                  </a:ext>
                </a:extLst>
              </a:tr>
              <a:tr h="719452">
                <a:tc>
                  <a:txBody>
                    <a:bodyPr/>
                    <a:lstStyle/>
                    <a:p>
                      <a:pPr algn="ctr"/>
                      <a:r>
                        <a:rPr lang="vi-VN" dirty="0"/>
                        <a:t>1</a:t>
                      </a:r>
                    </a:p>
                  </a:txBody>
                  <a:tcPr/>
                </a:tc>
                <a:tc>
                  <a:txBody>
                    <a:bodyPr/>
                    <a:lstStyle/>
                    <a:p>
                      <a:pPr algn="ctr"/>
                      <a:r>
                        <a:rPr lang="vi-VN" dirty="0"/>
                        <a:t>(0, 1)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(-2, 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a:t>
                      </a:r>
                    </a:p>
                  </a:txBody>
                  <a:tcPr/>
                </a:tc>
                <a:extLst>
                  <a:ext uri="{0D108BD9-81ED-4DB2-BD59-A6C34878D82A}">
                    <a16:rowId xmlns:a16="http://schemas.microsoft.com/office/drawing/2014/main" val="1933588032"/>
                  </a:ext>
                </a:extLst>
              </a:tr>
              <a:tr h="614479">
                <a:tc>
                  <a:txBody>
                    <a:bodyPr/>
                    <a:lstStyle/>
                    <a:p>
                      <a:pPr algn="ctr"/>
                      <a:r>
                        <a:rPr lang="vi-VN" dirty="0"/>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(4, 2)</a:t>
                      </a:r>
                    </a:p>
                  </a:txBody>
                  <a:tcPr/>
                </a:tc>
                <a:tc>
                  <a:txBody>
                    <a:bodyPr/>
                    <a:lstStyle/>
                    <a:p>
                      <a:pPr algn="ctr"/>
                      <a:r>
                        <a:rPr lang="vi-VN" dirty="0"/>
                        <a:t>(0, 2)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vi-VN" sz="1800" kern="1200" noProof="0" dirty="0">
                          <a:solidFill>
                            <a:schemeClr val="dk1"/>
                          </a:solidFill>
                          <a:latin typeface="+mn-lt"/>
                          <a:ea typeface="+mn-ea"/>
                          <a:cs typeface="+mn-cs"/>
                        </a:rPr>
                        <a:t>(3, 2)</a:t>
                      </a:r>
                    </a:p>
                    <a:p>
                      <a:pPr marL="0" marR="0" lvl="0" indent="0" algn="ctr" defTabSz="914400" rtl="0" eaLnBrk="1" fontAlgn="auto" latinLnBrk="0" hangingPunct="1">
                        <a:lnSpc>
                          <a:spcPct val="100000"/>
                        </a:lnSpc>
                        <a:spcBef>
                          <a:spcPts val="0"/>
                        </a:spcBef>
                        <a:spcAft>
                          <a:spcPts val="0"/>
                        </a:spcAft>
                        <a:buClrTx/>
                        <a:buSzTx/>
                        <a:buFontTx/>
                        <a:buNone/>
                        <a:tabLst/>
                        <a:defRPr/>
                      </a:pPr>
                      <a:r>
                        <a:rPr lang="vi-VN" sz="1800" kern="1200" noProof="0" dirty="0">
                          <a:solidFill>
                            <a:schemeClr val="dk1"/>
                          </a:solidFill>
                          <a:latin typeface="+mn-lt"/>
                          <a:ea typeface="+mn-ea"/>
                          <a:cs typeface="+mn-cs"/>
                        </a:rPr>
                        <a:t>(2, 1)</a:t>
                      </a:r>
                    </a:p>
                  </a:txBody>
                  <a:tcPr>
                    <a:solidFill>
                      <a:schemeClr val="bg2">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a:t>
                      </a:r>
                    </a:p>
                  </a:txBody>
                  <a:tcPr/>
                </a:tc>
                <a:extLst>
                  <a:ext uri="{0D108BD9-81ED-4DB2-BD59-A6C34878D82A}">
                    <a16:rowId xmlns:a16="http://schemas.microsoft.com/office/drawing/2014/main" val="1174441716"/>
                  </a:ext>
                </a:extLst>
              </a:tr>
              <a:tr h="614479">
                <a:tc>
                  <a:txBody>
                    <a:bodyPr/>
                    <a:lstStyle/>
                    <a:p>
                      <a:pPr algn="ctr"/>
                      <a:r>
                        <a:rPr lang="vi-VN" dirty="0"/>
                        <a:t>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a:t>
                      </a:r>
                    </a:p>
                  </a:txBody>
                  <a:tcPr/>
                </a:tc>
                <a:tc>
                  <a:txBody>
                    <a:bodyPr/>
                    <a:lstStyle/>
                    <a:p>
                      <a:pPr algn="ctr"/>
                      <a:r>
                        <a:rPr lang="vi-VN" dirty="0"/>
                        <a:t>(0, 3)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mn-lt"/>
                          <a:ea typeface="+mn-ea"/>
                          <a:cs typeface="+mn-cs"/>
                        </a:rPr>
                        <a:t>(2, 3)</a:t>
                      </a:r>
                    </a:p>
                  </a:txBody>
                  <a:tcPr/>
                </a:tc>
                <a:extLst>
                  <a:ext uri="{0D108BD9-81ED-4DB2-BD59-A6C34878D82A}">
                    <a16:rowId xmlns:a16="http://schemas.microsoft.com/office/drawing/2014/main" val="3977615946"/>
                  </a:ext>
                </a:extLst>
              </a:tr>
              <a:tr h="614479">
                <a:tc>
                  <a:txBody>
                    <a:bodyPr/>
                    <a:lstStyle/>
                    <a:p>
                      <a:pPr algn="ctr"/>
                      <a:r>
                        <a:rPr lang="vi-VN" dirty="0"/>
                        <a:t>4</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sngStrike" kern="1200" cap="none" spc="0" normalizeH="0" baseline="0" noProof="0" dirty="0">
                          <a:ln>
                            <a:noFill/>
                          </a:ln>
                          <a:solidFill>
                            <a:srgbClr val="000000"/>
                          </a:solidFill>
                          <a:effectLst/>
                          <a:uLnTx/>
                          <a:uFillTx/>
                          <a:latin typeface="Arial" panose="020B0604020202020204" pitchFamily="34" charset="0"/>
                          <a:ea typeface="+mn-ea"/>
                          <a:cs typeface="+mn-cs"/>
                        </a:rPr>
                        <a:t>(∞,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(3, 2)</a:t>
                      </a:r>
                    </a:p>
                  </a:txBody>
                  <a:tcPr>
                    <a:solidFill>
                      <a:schemeClr val="bg2">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(-1, 4)</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a:t>
                      </a:r>
                    </a:p>
                  </a:txBody>
                  <a:tcPr/>
                </a:tc>
                <a:tc>
                  <a:txBody>
                    <a:bodyPr/>
                    <a:lstStyle/>
                    <a:p>
                      <a:pPr algn="ctr"/>
                      <a:r>
                        <a:rPr lang="vi-VN" dirty="0"/>
                        <a:t>(0, 4)</a:t>
                      </a:r>
                    </a:p>
                  </a:txBody>
                  <a:tcPr/>
                </a:tc>
                <a:extLst>
                  <a:ext uri="{0D108BD9-81ED-4DB2-BD59-A6C34878D82A}">
                    <a16:rowId xmlns:a16="http://schemas.microsoft.com/office/drawing/2014/main" val="2208365791"/>
                  </a:ext>
                </a:extLst>
              </a:tr>
            </a:tbl>
          </a:graphicData>
        </a:graphic>
      </p:graphicFrame>
      <p:sp>
        <p:nvSpPr>
          <p:cNvPr id="3" name="TextBox 2">
            <a:extLst>
              <a:ext uri="{FF2B5EF4-FFF2-40B4-BE49-F238E27FC236}">
                <a16:creationId xmlns:a16="http://schemas.microsoft.com/office/drawing/2014/main" id="{ABA79DA2-2BCD-4D68-A2A3-FE8C6A7A0B3B}"/>
              </a:ext>
            </a:extLst>
          </p:cNvPr>
          <p:cNvSpPr txBox="1"/>
          <p:nvPr/>
        </p:nvSpPr>
        <p:spPr>
          <a:xfrm>
            <a:off x="7154562" y="2267465"/>
            <a:ext cx="3268844" cy="369332"/>
          </a:xfrm>
          <a:prstGeom prst="rect">
            <a:avLst/>
          </a:prstGeom>
          <a:noFill/>
        </p:spPr>
        <p:txBody>
          <a:bodyPr wrap="none" rtlCol="0">
            <a:spAutoFit/>
          </a:bodyPr>
          <a:lstStyle/>
          <a:p>
            <a:r>
              <a:rPr lang="vi-VN" dirty="0"/>
              <a:t>k = 2: d[4][1] &gt; d[4][2] + d[2][1]</a:t>
            </a:r>
          </a:p>
        </p:txBody>
      </p:sp>
      <p:pic>
        <p:nvPicPr>
          <p:cNvPr id="8" name="Content Placeholder 5">
            <a:extLst>
              <a:ext uri="{FF2B5EF4-FFF2-40B4-BE49-F238E27FC236}">
                <a16:creationId xmlns:a16="http://schemas.microsoft.com/office/drawing/2014/main" id="{76FF6828-B675-4F2A-8C0B-B5E2742D9D45}"/>
              </a:ext>
            </a:extLst>
          </p:cNvPr>
          <p:cNvPicPr>
            <a:picLocks noChangeAspect="1" noChangeArrowheads="1"/>
          </p:cNvPicPr>
          <p:nvPr/>
        </p:nvPicPr>
        <p:blipFill rotWithShape="1">
          <a:blip r:embed="rId2"/>
          <a:srcRect t="25739" r="81019" b="25752"/>
          <a:stretch/>
        </p:blipFill>
        <p:spPr bwMode="auto">
          <a:xfrm>
            <a:off x="1295867" y="2132703"/>
            <a:ext cx="3554160" cy="3671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Tree>
    <p:extLst>
      <p:ext uri="{BB962C8B-B14F-4D97-AF65-F5344CB8AC3E}">
        <p14:creationId xmlns:p14="http://schemas.microsoft.com/office/powerpoint/2010/main" val="7419375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39ED1-8887-4A62-A1AC-3259461833DD}"/>
              </a:ext>
            </a:extLst>
          </p:cNvPr>
          <p:cNvSpPr>
            <a:spLocks noGrp="1"/>
          </p:cNvSpPr>
          <p:nvPr>
            <p:ph type="title"/>
          </p:nvPr>
        </p:nvSpPr>
        <p:spPr/>
        <p:txBody>
          <a:bodyPr/>
          <a:lstStyle/>
          <a:p>
            <a:r>
              <a:rPr lang="vi-VN" b="0" i="0" dirty="0">
                <a:solidFill>
                  <a:srgbClr val="202124"/>
                </a:solidFill>
                <a:effectLst/>
                <a:latin typeface="arial" panose="020B0604020202020204" pitchFamily="34" charset="0"/>
              </a:rPr>
              <a:t>Floyd–Warshall algorithm</a:t>
            </a:r>
            <a:endParaRPr lang="vi-VN" dirty="0"/>
          </a:p>
        </p:txBody>
      </p:sp>
      <p:graphicFrame>
        <p:nvGraphicFramePr>
          <p:cNvPr id="5" name="Table 7">
            <a:extLst>
              <a:ext uri="{FF2B5EF4-FFF2-40B4-BE49-F238E27FC236}">
                <a16:creationId xmlns:a16="http://schemas.microsoft.com/office/drawing/2014/main" id="{D6C750E5-13E9-4086-9FAC-45ED3A098F9D}"/>
              </a:ext>
            </a:extLst>
          </p:cNvPr>
          <p:cNvGraphicFramePr>
            <a:graphicFrameLocks noGrp="1"/>
          </p:cNvGraphicFramePr>
          <p:nvPr>
            <p:extLst>
              <p:ext uri="{D42A27DB-BD31-4B8C-83A1-F6EECF244321}">
                <p14:modId xmlns:p14="http://schemas.microsoft.com/office/powerpoint/2010/main" val="884508622"/>
              </p:ext>
            </p:extLst>
          </p:nvPr>
        </p:nvGraphicFramePr>
        <p:xfrm>
          <a:off x="6198287" y="2772410"/>
          <a:ext cx="4632410" cy="3228570"/>
        </p:xfrm>
        <a:graphic>
          <a:graphicData uri="http://schemas.openxmlformats.org/drawingml/2006/table">
            <a:tbl>
              <a:tblPr firstRow="1" firstCol="1">
                <a:tableStyleId>{5C22544A-7EE6-4342-B048-85BDC9FD1C3A}</a:tableStyleId>
              </a:tblPr>
              <a:tblGrid>
                <a:gridCol w="926482">
                  <a:extLst>
                    <a:ext uri="{9D8B030D-6E8A-4147-A177-3AD203B41FA5}">
                      <a16:colId xmlns:a16="http://schemas.microsoft.com/office/drawing/2014/main" val="2955952664"/>
                    </a:ext>
                  </a:extLst>
                </a:gridCol>
                <a:gridCol w="926482">
                  <a:extLst>
                    <a:ext uri="{9D8B030D-6E8A-4147-A177-3AD203B41FA5}">
                      <a16:colId xmlns:a16="http://schemas.microsoft.com/office/drawing/2014/main" val="4196102028"/>
                    </a:ext>
                  </a:extLst>
                </a:gridCol>
                <a:gridCol w="926482">
                  <a:extLst>
                    <a:ext uri="{9D8B030D-6E8A-4147-A177-3AD203B41FA5}">
                      <a16:colId xmlns:a16="http://schemas.microsoft.com/office/drawing/2014/main" val="653829053"/>
                    </a:ext>
                  </a:extLst>
                </a:gridCol>
                <a:gridCol w="926482">
                  <a:extLst>
                    <a:ext uri="{9D8B030D-6E8A-4147-A177-3AD203B41FA5}">
                      <a16:colId xmlns:a16="http://schemas.microsoft.com/office/drawing/2014/main" val="461291013"/>
                    </a:ext>
                  </a:extLst>
                </a:gridCol>
                <a:gridCol w="926482">
                  <a:extLst>
                    <a:ext uri="{9D8B030D-6E8A-4147-A177-3AD203B41FA5}">
                      <a16:colId xmlns:a16="http://schemas.microsoft.com/office/drawing/2014/main" val="3286816208"/>
                    </a:ext>
                  </a:extLst>
                </a:gridCol>
              </a:tblGrid>
              <a:tr h="614479">
                <a:tc>
                  <a:txBody>
                    <a:bodyPr/>
                    <a:lstStyle/>
                    <a:p>
                      <a:pPr algn="ctr"/>
                      <a:endParaRPr lang="vi-VN" dirty="0"/>
                    </a:p>
                  </a:txBody>
                  <a:tcPr/>
                </a:tc>
                <a:tc>
                  <a:txBody>
                    <a:bodyPr/>
                    <a:lstStyle/>
                    <a:p>
                      <a:pPr algn="ctr"/>
                      <a:r>
                        <a:rPr lang="vi-VN" dirty="0"/>
                        <a:t>1</a:t>
                      </a:r>
                    </a:p>
                  </a:txBody>
                  <a:tcPr/>
                </a:tc>
                <a:tc>
                  <a:txBody>
                    <a:bodyPr/>
                    <a:lstStyle/>
                    <a:p>
                      <a:pPr algn="ctr"/>
                      <a:r>
                        <a:rPr lang="vi-VN" dirty="0"/>
                        <a:t>2</a:t>
                      </a:r>
                    </a:p>
                  </a:txBody>
                  <a:tcPr/>
                </a:tc>
                <a:tc>
                  <a:txBody>
                    <a:bodyPr/>
                    <a:lstStyle/>
                    <a:p>
                      <a:pPr algn="ctr"/>
                      <a:r>
                        <a:rPr lang="vi-VN" dirty="0"/>
                        <a:t>3</a:t>
                      </a:r>
                    </a:p>
                  </a:txBody>
                  <a:tcPr/>
                </a:tc>
                <a:tc>
                  <a:txBody>
                    <a:bodyPr/>
                    <a:lstStyle/>
                    <a:p>
                      <a:pPr algn="ctr"/>
                      <a:r>
                        <a:rPr lang="vi-VN" dirty="0"/>
                        <a:t>4</a:t>
                      </a:r>
                    </a:p>
                  </a:txBody>
                  <a:tcPr/>
                </a:tc>
                <a:extLst>
                  <a:ext uri="{0D108BD9-81ED-4DB2-BD59-A6C34878D82A}">
                    <a16:rowId xmlns:a16="http://schemas.microsoft.com/office/drawing/2014/main" val="1610948756"/>
                  </a:ext>
                </a:extLst>
              </a:tr>
              <a:tr h="719452">
                <a:tc>
                  <a:txBody>
                    <a:bodyPr/>
                    <a:lstStyle/>
                    <a:p>
                      <a:pPr algn="ctr"/>
                      <a:r>
                        <a:rPr lang="vi-VN" dirty="0"/>
                        <a:t>1</a:t>
                      </a:r>
                    </a:p>
                  </a:txBody>
                  <a:tcPr/>
                </a:tc>
                <a:tc>
                  <a:txBody>
                    <a:bodyPr/>
                    <a:lstStyle/>
                    <a:p>
                      <a:pPr algn="ctr"/>
                      <a:r>
                        <a:rPr lang="vi-VN" dirty="0"/>
                        <a:t>(0, 1)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(-2, 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a:t>
                      </a:r>
                    </a:p>
                  </a:txBody>
                  <a:tcPr/>
                </a:tc>
                <a:extLst>
                  <a:ext uri="{0D108BD9-81ED-4DB2-BD59-A6C34878D82A}">
                    <a16:rowId xmlns:a16="http://schemas.microsoft.com/office/drawing/2014/main" val="1933588032"/>
                  </a:ext>
                </a:extLst>
              </a:tr>
              <a:tr h="614479">
                <a:tc>
                  <a:txBody>
                    <a:bodyPr/>
                    <a:lstStyle/>
                    <a:p>
                      <a:pPr algn="ctr"/>
                      <a:r>
                        <a:rPr lang="vi-VN" dirty="0"/>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(4, 2)</a:t>
                      </a:r>
                    </a:p>
                  </a:txBody>
                  <a:tcPr/>
                </a:tc>
                <a:tc>
                  <a:txBody>
                    <a:bodyPr/>
                    <a:lstStyle/>
                    <a:p>
                      <a:pPr algn="ctr"/>
                      <a:r>
                        <a:rPr lang="vi-VN" dirty="0"/>
                        <a:t>(0, 2)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vi-VN" sz="1800" kern="1200" noProof="0" dirty="0">
                          <a:solidFill>
                            <a:schemeClr val="dk1"/>
                          </a:solidFill>
                          <a:latin typeface="+mn-lt"/>
                          <a:ea typeface="+mn-ea"/>
                          <a:cs typeface="+mn-cs"/>
                        </a:rPr>
                        <a:t>(3, 2)</a:t>
                      </a:r>
                    </a:p>
                    <a:p>
                      <a:pPr marL="0" marR="0" lvl="0" indent="0" algn="ctr" defTabSz="914400" rtl="0" eaLnBrk="1" fontAlgn="auto" latinLnBrk="0" hangingPunct="1">
                        <a:lnSpc>
                          <a:spcPct val="100000"/>
                        </a:lnSpc>
                        <a:spcBef>
                          <a:spcPts val="0"/>
                        </a:spcBef>
                        <a:spcAft>
                          <a:spcPts val="0"/>
                        </a:spcAft>
                        <a:buClrTx/>
                        <a:buSzTx/>
                        <a:buFontTx/>
                        <a:buNone/>
                        <a:tabLst/>
                        <a:defRPr/>
                      </a:pPr>
                      <a:r>
                        <a:rPr lang="vi-VN" sz="1800" kern="1200" noProof="0" dirty="0">
                          <a:solidFill>
                            <a:schemeClr val="dk1"/>
                          </a:solidFill>
                          <a:latin typeface="+mn-lt"/>
                          <a:ea typeface="+mn-ea"/>
                          <a:cs typeface="+mn-cs"/>
                        </a:rPr>
                        <a:t>(2, 1)</a:t>
                      </a:r>
                    </a:p>
                  </a:txBody>
                  <a:tcPr>
                    <a:solidFill>
                      <a:schemeClr val="bg2">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a:t>
                      </a:r>
                    </a:p>
                  </a:txBody>
                  <a:tcPr/>
                </a:tc>
                <a:extLst>
                  <a:ext uri="{0D108BD9-81ED-4DB2-BD59-A6C34878D82A}">
                    <a16:rowId xmlns:a16="http://schemas.microsoft.com/office/drawing/2014/main" val="1174441716"/>
                  </a:ext>
                </a:extLst>
              </a:tr>
              <a:tr h="614479">
                <a:tc>
                  <a:txBody>
                    <a:bodyPr/>
                    <a:lstStyle/>
                    <a:p>
                      <a:pPr algn="ctr"/>
                      <a:r>
                        <a:rPr lang="vi-VN" dirty="0"/>
                        <a:t>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a:t>
                      </a:r>
                    </a:p>
                  </a:txBody>
                  <a:tcPr/>
                </a:tc>
                <a:tc>
                  <a:txBody>
                    <a:bodyPr/>
                    <a:lstStyle/>
                    <a:p>
                      <a:pPr algn="ctr"/>
                      <a:r>
                        <a:rPr lang="vi-VN" dirty="0"/>
                        <a:t>(0, 3)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mn-lt"/>
                          <a:ea typeface="+mn-ea"/>
                          <a:cs typeface="+mn-cs"/>
                        </a:rPr>
                        <a:t>(2, 3)</a:t>
                      </a:r>
                    </a:p>
                  </a:txBody>
                  <a:tcPr/>
                </a:tc>
                <a:extLst>
                  <a:ext uri="{0D108BD9-81ED-4DB2-BD59-A6C34878D82A}">
                    <a16:rowId xmlns:a16="http://schemas.microsoft.com/office/drawing/2014/main" val="3977615946"/>
                  </a:ext>
                </a:extLst>
              </a:tr>
              <a:tr h="614479">
                <a:tc>
                  <a:txBody>
                    <a:bodyPr/>
                    <a:lstStyle/>
                    <a:p>
                      <a:pPr algn="ctr"/>
                      <a:r>
                        <a:rPr lang="vi-VN" dirty="0"/>
                        <a:t>4</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sngStrike" kern="1200" cap="none" spc="0" normalizeH="0" baseline="0" noProof="0" dirty="0">
                          <a:ln>
                            <a:noFill/>
                          </a:ln>
                          <a:solidFill>
                            <a:srgbClr val="000000"/>
                          </a:solidFill>
                          <a:effectLst/>
                          <a:uLnTx/>
                          <a:uFillTx/>
                          <a:latin typeface="Arial" panose="020B0604020202020204" pitchFamily="34" charset="0"/>
                          <a:ea typeface="+mn-ea"/>
                          <a:cs typeface="+mn-cs"/>
                        </a:rPr>
                        <a:t>(∞,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(3, 2)</a:t>
                      </a:r>
                    </a:p>
                  </a:txBody>
                  <a:tcPr>
                    <a:solidFill>
                      <a:schemeClr val="bg2">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(-1, 4)</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sngStrike" kern="1200" cap="none" spc="0" normalizeH="0" baseline="0" noProof="0" dirty="0">
                          <a:ln>
                            <a:noFill/>
                          </a:ln>
                          <a:solidFill>
                            <a:srgbClr val="000000"/>
                          </a:solidFill>
                          <a:effectLst/>
                          <a:uLnTx/>
                          <a:uFillTx/>
                          <a:latin typeface="Arial" panose="020B0604020202020204" pitchFamily="34" charset="0"/>
                          <a:ea typeface="+mn-ea"/>
                          <a:cs typeface="+mn-cs"/>
                        </a:rPr>
                        <a:t>(∞,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(1, 1)</a:t>
                      </a:r>
                    </a:p>
                  </a:txBody>
                  <a:tcPr>
                    <a:solidFill>
                      <a:schemeClr val="bg2">
                        <a:lumMod val="75000"/>
                      </a:schemeClr>
                    </a:solidFill>
                  </a:tcPr>
                </a:tc>
                <a:tc>
                  <a:txBody>
                    <a:bodyPr/>
                    <a:lstStyle/>
                    <a:p>
                      <a:pPr algn="ctr"/>
                      <a:r>
                        <a:rPr lang="vi-VN" dirty="0"/>
                        <a:t>(0, 4)</a:t>
                      </a:r>
                    </a:p>
                  </a:txBody>
                  <a:tcPr/>
                </a:tc>
                <a:extLst>
                  <a:ext uri="{0D108BD9-81ED-4DB2-BD59-A6C34878D82A}">
                    <a16:rowId xmlns:a16="http://schemas.microsoft.com/office/drawing/2014/main" val="2208365791"/>
                  </a:ext>
                </a:extLst>
              </a:tr>
            </a:tbl>
          </a:graphicData>
        </a:graphic>
      </p:graphicFrame>
      <p:sp>
        <p:nvSpPr>
          <p:cNvPr id="3" name="TextBox 2">
            <a:extLst>
              <a:ext uri="{FF2B5EF4-FFF2-40B4-BE49-F238E27FC236}">
                <a16:creationId xmlns:a16="http://schemas.microsoft.com/office/drawing/2014/main" id="{ABA79DA2-2BCD-4D68-A2A3-FE8C6A7A0B3B}"/>
              </a:ext>
            </a:extLst>
          </p:cNvPr>
          <p:cNvSpPr txBox="1"/>
          <p:nvPr/>
        </p:nvSpPr>
        <p:spPr>
          <a:xfrm>
            <a:off x="7154562" y="2267465"/>
            <a:ext cx="3268844" cy="369332"/>
          </a:xfrm>
          <a:prstGeom prst="rect">
            <a:avLst/>
          </a:prstGeom>
          <a:noFill/>
        </p:spPr>
        <p:txBody>
          <a:bodyPr wrap="none" rtlCol="0">
            <a:spAutoFit/>
          </a:bodyPr>
          <a:lstStyle/>
          <a:p>
            <a:r>
              <a:rPr lang="vi-VN" dirty="0"/>
              <a:t>k = 2: d[4][3] &gt; d[4][2] + d[2][3]</a:t>
            </a:r>
          </a:p>
        </p:txBody>
      </p:sp>
      <p:pic>
        <p:nvPicPr>
          <p:cNvPr id="8" name="Content Placeholder 5">
            <a:extLst>
              <a:ext uri="{FF2B5EF4-FFF2-40B4-BE49-F238E27FC236}">
                <a16:creationId xmlns:a16="http://schemas.microsoft.com/office/drawing/2014/main" id="{76FF6828-B675-4F2A-8C0B-B5E2742D9D45}"/>
              </a:ext>
            </a:extLst>
          </p:cNvPr>
          <p:cNvPicPr>
            <a:picLocks noChangeAspect="1" noChangeArrowheads="1"/>
          </p:cNvPicPr>
          <p:nvPr/>
        </p:nvPicPr>
        <p:blipFill rotWithShape="1">
          <a:blip r:embed="rId2"/>
          <a:srcRect t="25739" r="81019" b="25752"/>
          <a:stretch/>
        </p:blipFill>
        <p:spPr bwMode="auto">
          <a:xfrm>
            <a:off x="1295867" y="2132703"/>
            <a:ext cx="3554160" cy="3671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Tree>
    <p:extLst>
      <p:ext uri="{BB962C8B-B14F-4D97-AF65-F5344CB8AC3E}">
        <p14:creationId xmlns:p14="http://schemas.microsoft.com/office/powerpoint/2010/main" val="13357614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39ED1-8887-4A62-A1AC-3259461833DD}"/>
              </a:ext>
            </a:extLst>
          </p:cNvPr>
          <p:cNvSpPr>
            <a:spLocks noGrp="1"/>
          </p:cNvSpPr>
          <p:nvPr>
            <p:ph type="title"/>
          </p:nvPr>
        </p:nvSpPr>
        <p:spPr/>
        <p:txBody>
          <a:bodyPr/>
          <a:lstStyle/>
          <a:p>
            <a:r>
              <a:rPr lang="vi-VN" b="0" i="0" dirty="0">
                <a:solidFill>
                  <a:srgbClr val="202124"/>
                </a:solidFill>
                <a:effectLst/>
                <a:latin typeface="arial" panose="020B0604020202020204" pitchFamily="34" charset="0"/>
              </a:rPr>
              <a:t>Floyd–Warshall algorithm</a:t>
            </a:r>
            <a:endParaRPr lang="vi-VN" dirty="0"/>
          </a:p>
        </p:txBody>
      </p:sp>
      <p:graphicFrame>
        <p:nvGraphicFramePr>
          <p:cNvPr id="5" name="Table 7">
            <a:extLst>
              <a:ext uri="{FF2B5EF4-FFF2-40B4-BE49-F238E27FC236}">
                <a16:creationId xmlns:a16="http://schemas.microsoft.com/office/drawing/2014/main" id="{D6C750E5-13E9-4086-9FAC-45ED3A098F9D}"/>
              </a:ext>
            </a:extLst>
          </p:cNvPr>
          <p:cNvGraphicFramePr>
            <a:graphicFrameLocks noGrp="1"/>
          </p:cNvGraphicFramePr>
          <p:nvPr>
            <p:extLst>
              <p:ext uri="{D42A27DB-BD31-4B8C-83A1-F6EECF244321}">
                <p14:modId xmlns:p14="http://schemas.microsoft.com/office/powerpoint/2010/main" val="1579225349"/>
              </p:ext>
            </p:extLst>
          </p:nvPr>
        </p:nvGraphicFramePr>
        <p:xfrm>
          <a:off x="6198287" y="2772410"/>
          <a:ext cx="4632410" cy="3228570"/>
        </p:xfrm>
        <a:graphic>
          <a:graphicData uri="http://schemas.openxmlformats.org/drawingml/2006/table">
            <a:tbl>
              <a:tblPr firstRow="1" firstCol="1">
                <a:tableStyleId>{5C22544A-7EE6-4342-B048-85BDC9FD1C3A}</a:tableStyleId>
              </a:tblPr>
              <a:tblGrid>
                <a:gridCol w="926482">
                  <a:extLst>
                    <a:ext uri="{9D8B030D-6E8A-4147-A177-3AD203B41FA5}">
                      <a16:colId xmlns:a16="http://schemas.microsoft.com/office/drawing/2014/main" val="2955952664"/>
                    </a:ext>
                  </a:extLst>
                </a:gridCol>
                <a:gridCol w="926482">
                  <a:extLst>
                    <a:ext uri="{9D8B030D-6E8A-4147-A177-3AD203B41FA5}">
                      <a16:colId xmlns:a16="http://schemas.microsoft.com/office/drawing/2014/main" val="4196102028"/>
                    </a:ext>
                  </a:extLst>
                </a:gridCol>
                <a:gridCol w="926482">
                  <a:extLst>
                    <a:ext uri="{9D8B030D-6E8A-4147-A177-3AD203B41FA5}">
                      <a16:colId xmlns:a16="http://schemas.microsoft.com/office/drawing/2014/main" val="653829053"/>
                    </a:ext>
                  </a:extLst>
                </a:gridCol>
                <a:gridCol w="926482">
                  <a:extLst>
                    <a:ext uri="{9D8B030D-6E8A-4147-A177-3AD203B41FA5}">
                      <a16:colId xmlns:a16="http://schemas.microsoft.com/office/drawing/2014/main" val="461291013"/>
                    </a:ext>
                  </a:extLst>
                </a:gridCol>
                <a:gridCol w="926482">
                  <a:extLst>
                    <a:ext uri="{9D8B030D-6E8A-4147-A177-3AD203B41FA5}">
                      <a16:colId xmlns:a16="http://schemas.microsoft.com/office/drawing/2014/main" val="3286816208"/>
                    </a:ext>
                  </a:extLst>
                </a:gridCol>
              </a:tblGrid>
              <a:tr h="614479">
                <a:tc>
                  <a:txBody>
                    <a:bodyPr/>
                    <a:lstStyle/>
                    <a:p>
                      <a:pPr algn="ctr"/>
                      <a:endParaRPr lang="vi-VN" dirty="0"/>
                    </a:p>
                  </a:txBody>
                  <a:tcPr/>
                </a:tc>
                <a:tc>
                  <a:txBody>
                    <a:bodyPr/>
                    <a:lstStyle/>
                    <a:p>
                      <a:pPr algn="ctr"/>
                      <a:r>
                        <a:rPr lang="vi-VN" dirty="0"/>
                        <a:t>1</a:t>
                      </a:r>
                    </a:p>
                  </a:txBody>
                  <a:tcPr/>
                </a:tc>
                <a:tc>
                  <a:txBody>
                    <a:bodyPr/>
                    <a:lstStyle/>
                    <a:p>
                      <a:pPr algn="ctr"/>
                      <a:r>
                        <a:rPr lang="vi-VN" dirty="0"/>
                        <a:t>2</a:t>
                      </a:r>
                    </a:p>
                  </a:txBody>
                  <a:tcPr/>
                </a:tc>
                <a:tc>
                  <a:txBody>
                    <a:bodyPr/>
                    <a:lstStyle/>
                    <a:p>
                      <a:pPr algn="ctr"/>
                      <a:r>
                        <a:rPr lang="vi-VN" dirty="0"/>
                        <a:t>3</a:t>
                      </a:r>
                    </a:p>
                  </a:txBody>
                  <a:tcPr/>
                </a:tc>
                <a:tc>
                  <a:txBody>
                    <a:bodyPr/>
                    <a:lstStyle/>
                    <a:p>
                      <a:pPr algn="ctr"/>
                      <a:r>
                        <a:rPr lang="vi-VN" dirty="0"/>
                        <a:t>4</a:t>
                      </a:r>
                    </a:p>
                  </a:txBody>
                  <a:tcPr/>
                </a:tc>
                <a:extLst>
                  <a:ext uri="{0D108BD9-81ED-4DB2-BD59-A6C34878D82A}">
                    <a16:rowId xmlns:a16="http://schemas.microsoft.com/office/drawing/2014/main" val="1610948756"/>
                  </a:ext>
                </a:extLst>
              </a:tr>
              <a:tr h="719452">
                <a:tc>
                  <a:txBody>
                    <a:bodyPr/>
                    <a:lstStyle/>
                    <a:p>
                      <a:pPr algn="ctr"/>
                      <a:r>
                        <a:rPr lang="vi-VN" dirty="0"/>
                        <a:t>1</a:t>
                      </a:r>
                    </a:p>
                  </a:txBody>
                  <a:tcPr/>
                </a:tc>
                <a:tc>
                  <a:txBody>
                    <a:bodyPr/>
                    <a:lstStyle/>
                    <a:p>
                      <a:pPr algn="ctr"/>
                      <a:r>
                        <a:rPr lang="vi-VN" dirty="0"/>
                        <a:t>(0, 1)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(-2, 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sngStrike" kern="1200" cap="none" spc="0" normalizeH="0" baseline="0" noProof="0" dirty="0">
                          <a:ln>
                            <a:noFill/>
                          </a:ln>
                          <a:solidFill>
                            <a:srgbClr val="000000"/>
                          </a:solidFill>
                          <a:effectLst/>
                          <a:uLnTx/>
                          <a:uFillTx/>
                          <a:latin typeface="Arial" panose="020B0604020202020204" pitchFamily="34" charset="0"/>
                          <a:ea typeface="+mn-ea"/>
                          <a:cs typeface="+mn-cs"/>
                        </a:rPr>
                        <a:t>(∞,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mn-lt"/>
                          <a:ea typeface="+mn-ea"/>
                          <a:cs typeface="+mn-cs"/>
                        </a:rPr>
                        <a:t>(0, 3)</a:t>
                      </a:r>
                      <a:endParaRPr kumimoji="0" lang="vi-V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a:solidFill>
                      <a:schemeClr val="bg2">
                        <a:lumMod val="75000"/>
                      </a:schemeClr>
                    </a:solidFill>
                  </a:tcPr>
                </a:tc>
                <a:extLst>
                  <a:ext uri="{0D108BD9-81ED-4DB2-BD59-A6C34878D82A}">
                    <a16:rowId xmlns:a16="http://schemas.microsoft.com/office/drawing/2014/main" val="1933588032"/>
                  </a:ext>
                </a:extLst>
              </a:tr>
              <a:tr h="614479">
                <a:tc>
                  <a:txBody>
                    <a:bodyPr/>
                    <a:lstStyle/>
                    <a:p>
                      <a:pPr algn="ctr"/>
                      <a:r>
                        <a:rPr lang="vi-VN" dirty="0"/>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(4, 2)</a:t>
                      </a:r>
                    </a:p>
                  </a:txBody>
                  <a:tcPr/>
                </a:tc>
                <a:tc>
                  <a:txBody>
                    <a:bodyPr/>
                    <a:lstStyle/>
                    <a:p>
                      <a:pPr algn="ctr"/>
                      <a:r>
                        <a:rPr lang="vi-VN" dirty="0"/>
                        <a:t>(0, 2)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vi-VN" sz="1800" kern="1200" noProof="0" dirty="0">
                          <a:solidFill>
                            <a:schemeClr val="dk1"/>
                          </a:solidFill>
                          <a:latin typeface="+mn-lt"/>
                          <a:ea typeface="+mn-ea"/>
                          <a:cs typeface="+mn-cs"/>
                        </a:rPr>
                        <a:t>(3, 2)</a:t>
                      </a:r>
                    </a:p>
                    <a:p>
                      <a:pPr marL="0" marR="0" lvl="0" indent="0" algn="ctr" defTabSz="914400" rtl="0" eaLnBrk="1" fontAlgn="auto" latinLnBrk="0" hangingPunct="1">
                        <a:lnSpc>
                          <a:spcPct val="100000"/>
                        </a:lnSpc>
                        <a:spcBef>
                          <a:spcPts val="0"/>
                        </a:spcBef>
                        <a:spcAft>
                          <a:spcPts val="0"/>
                        </a:spcAft>
                        <a:buClrTx/>
                        <a:buSzTx/>
                        <a:buFontTx/>
                        <a:buNone/>
                        <a:tabLst/>
                        <a:defRPr/>
                      </a:pPr>
                      <a:r>
                        <a:rPr lang="vi-VN" sz="1800" kern="1200" noProof="0" dirty="0">
                          <a:solidFill>
                            <a:schemeClr val="dk1"/>
                          </a:solidFill>
                          <a:latin typeface="+mn-lt"/>
                          <a:ea typeface="+mn-ea"/>
                          <a:cs typeface="+mn-cs"/>
                        </a:rPr>
                        <a:t>(2, 1)</a:t>
                      </a:r>
                    </a:p>
                  </a:txBody>
                  <a:tcPr>
                    <a:solidFill>
                      <a:schemeClr val="bg2">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a:t>
                      </a:r>
                    </a:p>
                  </a:txBody>
                  <a:tcPr/>
                </a:tc>
                <a:extLst>
                  <a:ext uri="{0D108BD9-81ED-4DB2-BD59-A6C34878D82A}">
                    <a16:rowId xmlns:a16="http://schemas.microsoft.com/office/drawing/2014/main" val="1174441716"/>
                  </a:ext>
                </a:extLst>
              </a:tr>
              <a:tr h="614479">
                <a:tc>
                  <a:txBody>
                    <a:bodyPr/>
                    <a:lstStyle/>
                    <a:p>
                      <a:pPr algn="ctr"/>
                      <a:r>
                        <a:rPr lang="vi-VN" dirty="0"/>
                        <a:t>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a:t>
                      </a:r>
                    </a:p>
                  </a:txBody>
                  <a:tcPr/>
                </a:tc>
                <a:tc>
                  <a:txBody>
                    <a:bodyPr/>
                    <a:lstStyle/>
                    <a:p>
                      <a:pPr algn="ctr"/>
                      <a:r>
                        <a:rPr lang="vi-VN" dirty="0"/>
                        <a:t>(0, 3)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mn-lt"/>
                          <a:ea typeface="+mn-ea"/>
                          <a:cs typeface="+mn-cs"/>
                        </a:rPr>
                        <a:t>(2, 3)</a:t>
                      </a:r>
                    </a:p>
                  </a:txBody>
                  <a:tcPr/>
                </a:tc>
                <a:extLst>
                  <a:ext uri="{0D108BD9-81ED-4DB2-BD59-A6C34878D82A}">
                    <a16:rowId xmlns:a16="http://schemas.microsoft.com/office/drawing/2014/main" val="3977615946"/>
                  </a:ext>
                </a:extLst>
              </a:tr>
              <a:tr h="614479">
                <a:tc>
                  <a:txBody>
                    <a:bodyPr/>
                    <a:lstStyle/>
                    <a:p>
                      <a:pPr algn="ctr"/>
                      <a:r>
                        <a:rPr lang="vi-VN" dirty="0"/>
                        <a:t>4</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sngStrike" kern="1200" cap="none" spc="0" normalizeH="0" baseline="0" noProof="0" dirty="0">
                          <a:ln>
                            <a:noFill/>
                          </a:ln>
                          <a:solidFill>
                            <a:srgbClr val="000000"/>
                          </a:solidFill>
                          <a:effectLst/>
                          <a:uLnTx/>
                          <a:uFillTx/>
                          <a:latin typeface="Arial" panose="020B0604020202020204" pitchFamily="34" charset="0"/>
                          <a:ea typeface="+mn-ea"/>
                          <a:cs typeface="+mn-cs"/>
                        </a:rPr>
                        <a:t>(∞,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(3, 2)</a:t>
                      </a:r>
                    </a:p>
                  </a:txBody>
                  <a:tcPr>
                    <a:solidFill>
                      <a:schemeClr val="bg2">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(-1, 4)</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sngStrike" kern="1200" cap="none" spc="0" normalizeH="0" baseline="0" noProof="0" dirty="0">
                          <a:ln>
                            <a:noFill/>
                          </a:ln>
                          <a:solidFill>
                            <a:srgbClr val="000000"/>
                          </a:solidFill>
                          <a:effectLst/>
                          <a:uLnTx/>
                          <a:uFillTx/>
                          <a:latin typeface="Arial" panose="020B0604020202020204" pitchFamily="34" charset="0"/>
                          <a:ea typeface="+mn-ea"/>
                          <a:cs typeface="+mn-cs"/>
                        </a:rPr>
                        <a:t>(∞,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(1, 1)</a:t>
                      </a:r>
                    </a:p>
                  </a:txBody>
                  <a:tcPr>
                    <a:solidFill>
                      <a:schemeClr val="bg2">
                        <a:lumMod val="75000"/>
                      </a:schemeClr>
                    </a:solidFill>
                  </a:tcPr>
                </a:tc>
                <a:tc>
                  <a:txBody>
                    <a:bodyPr/>
                    <a:lstStyle/>
                    <a:p>
                      <a:pPr algn="ctr"/>
                      <a:r>
                        <a:rPr lang="vi-VN" dirty="0"/>
                        <a:t>(0, 4)</a:t>
                      </a:r>
                    </a:p>
                  </a:txBody>
                  <a:tcPr/>
                </a:tc>
                <a:extLst>
                  <a:ext uri="{0D108BD9-81ED-4DB2-BD59-A6C34878D82A}">
                    <a16:rowId xmlns:a16="http://schemas.microsoft.com/office/drawing/2014/main" val="2208365791"/>
                  </a:ext>
                </a:extLst>
              </a:tr>
            </a:tbl>
          </a:graphicData>
        </a:graphic>
      </p:graphicFrame>
      <p:sp>
        <p:nvSpPr>
          <p:cNvPr id="3" name="TextBox 2">
            <a:extLst>
              <a:ext uri="{FF2B5EF4-FFF2-40B4-BE49-F238E27FC236}">
                <a16:creationId xmlns:a16="http://schemas.microsoft.com/office/drawing/2014/main" id="{ABA79DA2-2BCD-4D68-A2A3-FE8C6A7A0B3B}"/>
              </a:ext>
            </a:extLst>
          </p:cNvPr>
          <p:cNvSpPr txBox="1"/>
          <p:nvPr/>
        </p:nvSpPr>
        <p:spPr>
          <a:xfrm>
            <a:off x="7154562" y="2267465"/>
            <a:ext cx="3268844" cy="369332"/>
          </a:xfrm>
          <a:prstGeom prst="rect">
            <a:avLst/>
          </a:prstGeom>
          <a:noFill/>
        </p:spPr>
        <p:txBody>
          <a:bodyPr wrap="none" rtlCol="0">
            <a:spAutoFit/>
          </a:bodyPr>
          <a:lstStyle/>
          <a:p>
            <a:r>
              <a:rPr lang="vi-VN" dirty="0"/>
              <a:t>k = 3: d[1][4] &gt; d[1][3] + d[3][4]</a:t>
            </a:r>
          </a:p>
        </p:txBody>
      </p:sp>
      <p:pic>
        <p:nvPicPr>
          <p:cNvPr id="8" name="Content Placeholder 5">
            <a:extLst>
              <a:ext uri="{FF2B5EF4-FFF2-40B4-BE49-F238E27FC236}">
                <a16:creationId xmlns:a16="http://schemas.microsoft.com/office/drawing/2014/main" id="{76FF6828-B675-4F2A-8C0B-B5E2742D9D45}"/>
              </a:ext>
            </a:extLst>
          </p:cNvPr>
          <p:cNvPicPr>
            <a:picLocks noChangeAspect="1" noChangeArrowheads="1"/>
          </p:cNvPicPr>
          <p:nvPr/>
        </p:nvPicPr>
        <p:blipFill rotWithShape="1">
          <a:blip r:embed="rId2"/>
          <a:srcRect t="25739" r="81019" b="25752"/>
          <a:stretch/>
        </p:blipFill>
        <p:spPr bwMode="auto">
          <a:xfrm>
            <a:off x="1295867" y="2132703"/>
            <a:ext cx="3554160" cy="3671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Tree>
    <p:extLst>
      <p:ext uri="{BB962C8B-B14F-4D97-AF65-F5344CB8AC3E}">
        <p14:creationId xmlns:p14="http://schemas.microsoft.com/office/powerpoint/2010/main" val="9955826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39ED1-8887-4A62-A1AC-3259461833DD}"/>
              </a:ext>
            </a:extLst>
          </p:cNvPr>
          <p:cNvSpPr>
            <a:spLocks noGrp="1"/>
          </p:cNvSpPr>
          <p:nvPr>
            <p:ph type="title"/>
          </p:nvPr>
        </p:nvSpPr>
        <p:spPr/>
        <p:txBody>
          <a:bodyPr/>
          <a:lstStyle/>
          <a:p>
            <a:r>
              <a:rPr lang="vi-VN" b="0" i="0" dirty="0">
                <a:solidFill>
                  <a:srgbClr val="202124"/>
                </a:solidFill>
                <a:effectLst/>
                <a:latin typeface="arial" panose="020B0604020202020204" pitchFamily="34" charset="0"/>
              </a:rPr>
              <a:t>Floyd–Warshall algorithm</a:t>
            </a:r>
            <a:endParaRPr lang="vi-VN" dirty="0"/>
          </a:p>
        </p:txBody>
      </p:sp>
      <p:graphicFrame>
        <p:nvGraphicFramePr>
          <p:cNvPr id="5" name="Table 7">
            <a:extLst>
              <a:ext uri="{FF2B5EF4-FFF2-40B4-BE49-F238E27FC236}">
                <a16:creationId xmlns:a16="http://schemas.microsoft.com/office/drawing/2014/main" id="{D6C750E5-13E9-4086-9FAC-45ED3A098F9D}"/>
              </a:ext>
            </a:extLst>
          </p:cNvPr>
          <p:cNvGraphicFramePr>
            <a:graphicFrameLocks noGrp="1"/>
          </p:cNvGraphicFramePr>
          <p:nvPr>
            <p:extLst>
              <p:ext uri="{D42A27DB-BD31-4B8C-83A1-F6EECF244321}">
                <p14:modId xmlns:p14="http://schemas.microsoft.com/office/powerpoint/2010/main" val="2634970945"/>
              </p:ext>
            </p:extLst>
          </p:nvPr>
        </p:nvGraphicFramePr>
        <p:xfrm>
          <a:off x="6198287" y="2772410"/>
          <a:ext cx="4632410" cy="3228570"/>
        </p:xfrm>
        <a:graphic>
          <a:graphicData uri="http://schemas.openxmlformats.org/drawingml/2006/table">
            <a:tbl>
              <a:tblPr firstRow="1" firstCol="1">
                <a:tableStyleId>{5C22544A-7EE6-4342-B048-85BDC9FD1C3A}</a:tableStyleId>
              </a:tblPr>
              <a:tblGrid>
                <a:gridCol w="926482">
                  <a:extLst>
                    <a:ext uri="{9D8B030D-6E8A-4147-A177-3AD203B41FA5}">
                      <a16:colId xmlns:a16="http://schemas.microsoft.com/office/drawing/2014/main" val="2955952664"/>
                    </a:ext>
                  </a:extLst>
                </a:gridCol>
                <a:gridCol w="926482">
                  <a:extLst>
                    <a:ext uri="{9D8B030D-6E8A-4147-A177-3AD203B41FA5}">
                      <a16:colId xmlns:a16="http://schemas.microsoft.com/office/drawing/2014/main" val="4196102028"/>
                    </a:ext>
                  </a:extLst>
                </a:gridCol>
                <a:gridCol w="926482">
                  <a:extLst>
                    <a:ext uri="{9D8B030D-6E8A-4147-A177-3AD203B41FA5}">
                      <a16:colId xmlns:a16="http://schemas.microsoft.com/office/drawing/2014/main" val="653829053"/>
                    </a:ext>
                  </a:extLst>
                </a:gridCol>
                <a:gridCol w="926482">
                  <a:extLst>
                    <a:ext uri="{9D8B030D-6E8A-4147-A177-3AD203B41FA5}">
                      <a16:colId xmlns:a16="http://schemas.microsoft.com/office/drawing/2014/main" val="461291013"/>
                    </a:ext>
                  </a:extLst>
                </a:gridCol>
                <a:gridCol w="926482">
                  <a:extLst>
                    <a:ext uri="{9D8B030D-6E8A-4147-A177-3AD203B41FA5}">
                      <a16:colId xmlns:a16="http://schemas.microsoft.com/office/drawing/2014/main" val="3286816208"/>
                    </a:ext>
                  </a:extLst>
                </a:gridCol>
              </a:tblGrid>
              <a:tr h="614479">
                <a:tc>
                  <a:txBody>
                    <a:bodyPr/>
                    <a:lstStyle/>
                    <a:p>
                      <a:pPr algn="ctr"/>
                      <a:endParaRPr lang="vi-VN" dirty="0"/>
                    </a:p>
                  </a:txBody>
                  <a:tcPr/>
                </a:tc>
                <a:tc>
                  <a:txBody>
                    <a:bodyPr/>
                    <a:lstStyle/>
                    <a:p>
                      <a:pPr algn="ctr"/>
                      <a:r>
                        <a:rPr lang="vi-VN" dirty="0"/>
                        <a:t>1</a:t>
                      </a:r>
                    </a:p>
                  </a:txBody>
                  <a:tcPr/>
                </a:tc>
                <a:tc>
                  <a:txBody>
                    <a:bodyPr/>
                    <a:lstStyle/>
                    <a:p>
                      <a:pPr algn="ctr"/>
                      <a:r>
                        <a:rPr lang="vi-VN" dirty="0"/>
                        <a:t>2</a:t>
                      </a:r>
                    </a:p>
                  </a:txBody>
                  <a:tcPr/>
                </a:tc>
                <a:tc>
                  <a:txBody>
                    <a:bodyPr/>
                    <a:lstStyle/>
                    <a:p>
                      <a:pPr algn="ctr"/>
                      <a:r>
                        <a:rPr lang="vi-VN" dirty="0"/>
                        <a:t>3</a:t>
                      </a:r>
                    </a:p>
                  </a:txBody>
                  <a:tcPr/>
                </a:tc>
                <a:tc>
                  <a:txBody>
                    <a:bodyPr/>
                    <a:lstStyle/>
                    <a:p>
                      <a:pPr algn="ctr"/>
                      <a:r>
                        <a:rPr lang="vi-VN" dirty="0"/>
                        <a:t>4</a:t>
                      </a:r>
                    </a:p>
                  </a:txBody>
                  <a:tcPr/>
                </a:tc>
                <a:extLst>
                  <a:ext uri="{0D108BD9-81ED-4DB2-BD59-A6C34878D82A}">
                    <a16:rowId xmlns:a16="http://schemas.microsoft.com/office/drawing/2014/main" val="1610948756"/>
                  </a:ext>
                </a:extLst>
              </a:tr>
              <a:tr h="719452">
                <a:tc>
                  <a:txBody>
                    <a:bodyPr/>
                    <a:lstStyle/>
                    <a:p>
                      <a:pPr algn="ctr"/>
                      <a:r>
                        <a:rPr lang="vi-VN" dirty="0"/>
                        <a:t>1</a:t>
                      </a:r>
                    </a:p>
                  </a:txBody>
                  <a:tcPr/>
                </a:tc>
                <a:tc>
                  <a:txBody>
                    <a:bodyPr/>
                    <a:lstStyle/>
                    <a:p>
                      <a:pPr algn="ctr"/>
                      <a:r>
                        <a:rPr lang="vi-VN" dirty="0"/>
                        <a:t>(0, 1)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(-2, 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sngStrike" kern="1200" cap="none" spc="0" normalizeH="0" baseline="0" noProof="0" dirty="0">
                          <a:ln>
                            <a:noFill/>
                          </a:ln>
                          <a:solidFill>
                            <a:srgbClr val="000000"/>
                          </a:solidFill>
                          <a:effectLst/>
                          <a:uLnTx/>
                          <a:uFillTx/>
                          <a:latin typeface="Arial" panose="020B0604020202020204" pitchFamily="34" charset="0"/>
                          <a:ea typeface="+mn-ea"/>
                          <a:cs typeface="+mn-cs"/>
                        </a:rPr>
                        <a:t>(∞,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mn-lt"/>
                          <a:ea typeface="+mn-ea"/>
                          <a:cs typeface="+mn-cs"/>
                        </a:rPr>
                        <a:t>(0, 3)</a:t>
                      </a:r>
                      <a:endParaRPr kumimoji="0" lang="vi-V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a:solidFill>
                      <a:schemeClr val="bg2">
                        <a:lumMod val="75000"/>
                      </a:schemeClr>
                    </a:solidFill>
                  </a:tcPr>
                </a:tc>
                <a:extLst>
                  <a:ext uri="{0D108BD9-81ED-4DB2-BD59-A6C34878D82A}">
                    <a16:rowId xmlns:a16="http://schemas.microsoft.com/office/drawing/2014/main" val="1933588032"/>
                  </a:ext>
                </a:extLst>
              </a:tr>
              <a:tr h="614479">
                <a:tc>
                  <a:txBody>
                    <a:bodyPr/>
                    <a:lstStyle/>
                    <a:p>
                      <a:pPr algn="ctr"/>
                      <a:r>
                        <a:rPr lang="vi-VN" dirty="0"/>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(4, 2)</a:t>
                      </a:r>
                    </a:p>
                  </a:txBody>
                  <a:tcPr/>
                </a:tc>
                <a:tc>
                  <a:txBody>
                    <a:bodyPr/>
                    <a:lstStyle/>
                    <a:p>
                      <a:pPr algn="ctr"/>
                      <a:r>
                        <a:rPr lang="vi-VN" dirty="0"/>
                        <a:t>(0, 2)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vi-VN" sz="1800" kern="1200" noProof="0" dirty="0">
                          <a:solidFill>
                            <a:schemeClr val="dk1"/>
                          </a:solidFill>
                          <a:latin typeface="+mn-lt"/>
                          <a:ea typeface="+mn-ea"/>
                          <a:cs typeface="+mn-cs"/>
                        </a:rPr>
                        <a:t>(3, 2)</a:t>
                      </a:r>
                    </a:p>
                    <a:p>
                      <a:pPr marL="0" marR="0" lvl="0" indent="0" algn="ctr" defTabSz="914400" rtl="0" eaLnBrk="1" fontAlgn="auto" latinLnBrk="0" hangingPunct="1">
                        <a:lnSpc>
                          <a:spcPct val="100000"/>
                        </a:lnSpc>
                        <a:spcBef>
                          <a:spcPts val="0"/>
                        </a:spcBef>
                        <a:spcAft>
                          <a:spcPts val="0"/>
                        </a:spcAft>
                        <a:buClrTx/>
                        <a:buSzTx/>
                        <a:buFontTx/>
                        <a:buNone/>
                        <a:tabLst/>
                        <a:defRPr/>
                      </a:pPr>
                      <a:r>
                        <a:rPr lang="vi-VN" sz="1800" kern="1200" noProof="0" dirty="0">
                          <a:solidFill>
                            <a:schemeClr val="dk1"/>
                          </a:solidFill>
                          <a:latin typeface="+mn-lt"/>
                          <a:ea typeface="+mn-ea"/>
                          <a:cs typeface="+mn-cs"/>
                        </a:rPr>
                        <a:t>(2, 1)</a:t>
                      </a:r>
                    </a:p>
                  </a:txBody>
                  <a:tcPr>
                    <a:solidFill>
                      <a:schemeClr val="bg2">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sngStrike" kern="1200" cap="none" spc="0" normalizeH="0" baseline="0" noProof="0" dirty="0">
                          <a:ln>
                            <a:noFill/>
                          </a:ln>
                          <a:solidFill>
                            <a:srgbClr val="000000"/>
                          </a:solidFill>
                          <a:effectLst/>
                          <a:uLnTx/>
                          <a:uFillTx/>
                          <a:latin typeface="Arial" panose="020B0604020202020204" pitchFamily="34" charset="0"/>
                          <a:ea typeface="+mn-ea"/>
                          <a:cs typeface="+mn-cs"/>
                        </a:rPr>
                        <a:t>(∞,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(4, 3)</a:t>
                      </a:r>
                    </a:p>
                  </a:txBody>
                  <a:tcPr>
                    <a:solidFill>
                      <a:schemeClr val="bg2">
                        <a:lumMod val="75000"/>
                      </a:schemeClr>
                    </a:solidFill>
                  </a:tcPr>
                </a:tc>
                <a:extLst>
                  <a:ext uri="{0D108BD9-81ED-4DB2-BD59-A6C34878D82A}">
                    <a16:rowId xmlns:a16="http://schemas.microsoft.com/office/drawing/2014/main" val="1174441716"/>
                  </a:ext>
                </a:extLst>
              </a:tr>
              <a:tr h="614479">
                <a:tc>
                  <a:txBody>
                    <a:bodyPr/>
                    <a:lstStyle/>
                    <a:p>
                      <a:pPr algn="ctr"/>
                      <a:r>
                        <a:rPr lang="vi-VN" dirty="0"/>
                        <a:t>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a:t>
                      </a:r>
                    </a:p>
                  </a:txBody>
                  <a:tcPr/>
                </a:tc>
                <a:tc>
                  <a:txBody>
                    <a:bodyPr/>
                    <a:lstStyle/>
                    <a:p>
                      <a:pPr algn="ctr"/>
                      <a:r>
                        <a:rPr lang="vi-VN" dirty="0"/>
                        <a:t>(0, 3)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mn-lt"/>
                          <a:ea typeface="+mn-ea"/>
                          <a:cs typeface="+mn-cs"/>
                        </a:rPr>
                        <a:t>(2, 3)</a:t>
                      </a:r>
                    </a:p>
                  </a:txBody>
                  <a:tcPr/>
                </a:tc>
                <a:extLst>
                  <a:ext uri="{0D108BD9-81ED-4DB2-BD59-A6C34878D82A}">
                    <a16:rowId xmlns:a16="http://schemas.microsoft.com/office/drawing/2014/main" val="3977615946"/>
                  </a:ext>
                </a:extLst>
              </a:tr>
              <a:tr h="614479">
                <a:tc>
                  <a:txBody>
                    <a:bodyPr/>
                    <a:lstStyle/>
                    <a:p>
                      <a:pPr algn="ctr"/>
                      <a:r>
                        <a:rPr lang="vi-VN" dirty="0"/>
                        <a:t>4</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sngStrike" kern="1200" cap="none" spc="0" normalizeH="0" baseline="0" noProof="0" dirty="0">
                          <a:ln>
                            <a:noFill/>
                          </a:ln>
                          <a:solidFill>
                            <a:srgbClr val="000000"/>
                          </a:solidFill>
                          <a:effectLst/>
                          <a:uLnTx/>
                          <a:uFillTx/>
                          <a:latin typeface="Arial" panose="020B0604020202020204" pitchFamily="34" charset="0"/>
                          <a:ea typeface="+mn-ea"/>
                          <a:cs typeface="+mn-cs"/>
                        </a:rPr>
                        <a:t>(∞,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(3, 2)</a:t>
                      </a:r>
                    </a:p>
                  </a:txBody>
                  <a:tcPr>
                    <a:solidFill>
                      <a:schemeClr val="bg2">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(-1, 4)</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sngStrike" kern="1200" cap="none" spc="0" normalizeH="0" baseline="0" noProof="0" dirty="0">
                          <a:ln>
                            <a:noFill/>
                          </a:ln>
                          <a:solidFill>
                            <a:srgbClr val="000000"/>
                          </a:solidFill>
                          <a:effectLst/>
                          <a:uLnTx/>
                          <a:uFillTx/>
                          <a:latin typeface="Arial" panose="020B0604020202020204" pitchFamily="34" charset="0"/>
                          <a:ea typeface="+mn-ea"/>
                          <a:cs typeface="+mn-cs"/>
                        </a:rPr>
                        <a:t>(∞,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(1, 1)</a:t>
                      </a:r>
                    </a:p>
                  </a:txBody>
                  <a:tcPr>
                    <a:solidFill>
                      <a:schemeClr val="bg2">
                        <a:lumMod val="75000"/>
                      </a:schemeClr>
                    </a:solidFill>
                  </a:tcPr>
                </a:tc>
                <a:tc>
                  <a:txBody>
                    <a:bodyPr/>
                    <a:lstStyle/>
                    <a:p>
                      <a:pPr algn="ctr"/>
                      <a:r>
                        <a:rPr lang="vi-VN" dirty="0"/>
                        <a:t>(0, 4)</a:t>
                      </a:r>
                    </a:p>
                  </a:txBody>
                  <a:tcPr/>
                </a:tc>
                <a:extLst>
                  <a:ext uri="{0D108BD9-81ED-4DB2-BD59-A6C34878D82A}">
                    <a16:rowId xmlns:a16="http://schemas.microsoft.com/office/drawing/2014/main" val="2208365791"/>
                  </a:ext>
                </a:extLst>
              </a:tr>
            </a:tbl>
          </a:graphicData>
        </a:graphic>
      </p:graphicFrame>
      <p:sp>
        <p:nvSpPr>
          <p:cNvPr id="3" name="TextBox 2">
            <a:extLst>
              <a:ext uri="{FF2B5EF4-FFF2-40B4-BE49-F238E27FC236}">
                <a16:creationId xmlns:a16="http://schemas.microsoft.com/office/drawing/2014/main" id="{ABA79DA2-2BCD-4D68-A2A3-FE8C6A7A0B3B}"/>
              </a:ext>
            </a:extLst>
          </p:cNvPr>
          <p:cNvSpPr txBox="1"/>
          <p:nvPr/>
        </p:nvSpPr>
        <p:spPr>
          <a:xfrm>
            <a:off x="7154562" y="2267465"/>
            <a:ext cx="3268844" cy="369332"/>
          </a:xfrm>
          <a:prstGeom prst="rect">
            <a:avLst/>
          </a:prstGeom>
          <a:noFill/>
        </p:spPr>
        <p:txBody>
          <a:bodyPr wrap="none" rtlCol="0">
            <a:spAutoFit/>
          </a:bodyPr>
          <a:lstStyle/>
          <a:p>
            <a:r>
              <a:rPr lang="vi-VN" dirty="0"/>
              <a:t>k = 3: d[2][4] &gt; d[2][3] + d[3][4]</a:t>
            </a:r>
          </a:p>
        </p:txBody>
      </p:sp>
      <p:pic>
        <p:nvPicPr>
          <p:cNvPr id="8" name="Content Placeholder 5">
            <a:extLst>
              <a:ext uri="{FF2B5EF4-FFF2-40B4-BE49-F238E27FC236}">
                <a16:creationId xmlns:a16="http://schemas.microsoft.com/office/drawing/2014/main" id="{76FF6828-B675-4F2A-8C0B-B5E2742D9D45}"/>
              </a:ext>
            </a:extLst>
          </p:cNvPr>
          <p:cNvPicPr>
            <a:picLocks noChangeAspect="1" noChangeArrowheads="1"/>
          </p:cNvPicPr>
          <p:nvPr/>
        </p:nvPicPr>
        <p:blipFill rotWithShape="1">
          <a:blip r:embed="rId2"/>
          <a:srcRect t="25739" r="81019" b="25752"/>
          <a:stretch/>
        </p:blipFill>
        <p:spPr bwMode="auto">
          <a:xfrm>
            <a:off x="1295867" y="2132703"/>
            <a:ext cx="3554160" cy="3671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Tree>
    <p:extLst>
      <p:ext uri="{BB962C8B-B14F-4D97-AF65-F5344CB8AC3E}">
        <p14:creationId xmlns:p14="http://schemas.microsoft.com/office/powerpoint/2010/main" val="12070613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4"/>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Examples</a:t>
            </a:r>
            <a:endParaRPr/>
          </a:p>
        </p:txBody>
      </p:sp>
      <p:sp>
        <p:nvSpPr>
          <p:cNvPr id="103" name="Google Shape;103;p4"/>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Given the graph below, find the shortest path from 0 to 8.</a:t>
            </a:r>
            <a:endParaRPr/>
          </a:p>
        </p:txBody>
      </p:sp>
      <p:pic>
        <p:nvPicPr>
          <p:cNvPr id="104" name="Google Shape;104;p4"/>
          <p:cNvPicPr preferRelativeResize="0"/>
          <p:nvPr/>
        </p:nvPicPr>
        <p:blipFill rotWithShape="1">
          <a:blip r:embed="rId3"/>
          <a:srcRect/>
          <a:stretch/>
        </p:blipFill>
        <p:spPr>
          <a:xfrm>
            <a:off x="1553592" y="1988599"/>
            <a:ext cx="8043169" cy="4608208"/>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39ED1-8887-4A62-A1AC-3259461833DD}"/>
              </a:ext>
            </a:extLst>
          </p:cNvPr>
          <p:cNvSpPr>
            <a:spLocks noGrp="1"/>
          </p:cNvSpPr>
          <p:nvPr>
            <p:ph type="title"/>
          </p:nvPr>
        </p:nvSpPr>
        <p:spPr/>
        <p:txBody>
          <a:bodyPr/>
          <a:lstStyle/>
          <a:p>
            <a:r>
              <a:rPr lang="vi-VN" b="0" i="0" dirty="0">
                <a:solidFill>
                  <a:srgbClr val="202124"/>
                </a:solidFill>
                <a:effectLst/>
                <a:latin typeface="arial" panose="020B0604020202020204" pitchFamily="34" charset="0"/>
              </a:rPr>
              <a:t>Floyd–Warshall algorithm</a:t>
            </a:r>
            <a:endParaRPr lang="vi-VN" dirty="0"/>
          </a:p>
        </p:txBody>
      </p:sp>
      <p:graphicFrame>
        <p:nvGraphicFramePr>
          <p:cNvPr id="5" name="Table 7">
            <a:extLst>
              <a:ext uri="{FF2B5EF4-FFF2-40B4-BE49-F238E27FC236}">
                <a16:creationId xmlns:a16="http://schemas.microsoft.com/office/drawing/2014/main" id="{D6C750E5-13E9-4086-9FAC-45ED3A098F9D}"/>
              </a:ext>
            </a:extLst>
          </p:cNvPr>
          <p:cNvGraphicFramePr>
            <a:graphicFrameLocks noGrp="1"/>
          </p:cNvGraphicFramePr>
          <p:nvPr>
            <p:extLst>
              <p:ext uri="{D42A27DB-BD31-4B8C-83A1-F6EECF244321}">
                <p14:modId xmlns:p14="http://schemas.microsoft.com/office/powerpoint/2010/main" val="1089717838"/>
              </p:ext>
            </p:extLst>
          </p:nvPr>
        </p:nvGraphicFramePr>
        <p:xfrm>
          <a:off x="6198287" y="2772410"/>
          <a:ext cx="4632410" cy="3254171"/>
        </p:xfrm>
        <a:graphic>
          <a:graphicData uri="http://schemas.openxmlformats.org/drawingml/2006/table">
            <a:tbl>
              <a:tblPr firstRow="1" firstCol="1">
                <a:tableStyleId>{5C22544A-7EE6-4342-B048-85BDC9FD1C3A}</a:tableStyleId>
              </a:tblPr>
              <a:tblGrid>
                <a:gridCol w="926482">
                  <a:extLst>
                    <a:ext uri="{9D8B030D-6E8A-4147-A177-3AD203B41FA5}">
                      <a16:colId xmlns:a16="http://schemas.microsoft.com/office/drawing/2014/main" val="2955952664"/>
                    </a:ext>
                  </a:extLst>
                </a:gridCol>
                <a:gridCol w="926482">
                  <a:extLst>
                    <a:ext uri="{9D8B030D-6E8A-4147-A177-3AD203B41FA5}">
                      <a16:colId xmlns:a16="http://schemas.microsoft.com/office/drawing/2014/main" val="4196102028"/>
                    </a:ext>
                  </a:extLst>
                </a:gridCol>
                <a:gridCol w="926482">
                  <a:extLst>
                    <a:ext uri="{9D8B030D-6E8A-4147-A177-3AD203B41FA5}">
                      <a16:colId xmlns:a16="http://schemas.microsoft.com/office/drawing/2014/main" val="653829053"/>
                    </a:ext>
                  </a:extLst>
                </a:gridCol>
                <a:gridCol w="926482">
                  <a:extLst>
                    <a:ext uri="{9D8B030D-6E8A-4147-A177-3AD203B41FA5}">
                      <a16:colId xmlns:a16="http://schemas.microsoft.com/office/drawing/2014/main" val="461291013"/>
                    </a:ext>
                  </a:extLst>
                </a:gridCol>
                <a:gridCol w="926482">
                  <a:extLst>
                    <a:ext uri="{9D8B030D-6E8A-4147-A177-3AD203B41FA5}">
                      <a16:colId xmlns:a16="http://schemas.microsoft.com/office/drawing/2014/main" val="3286816208"/>
                    </a:ext>
                  </a:extLst>
                </a:gridCol>
              </a:tblGrid>
              <a:tr h="614479">
                <a:tc>
                  <a:txBody>
                    <a:bodyPr/>
                    <a:lstStyle/>
                    <a:p>
                      <a:pPr algn="ctr"/>
                      <a:endParaRPr lang="vi-VN" dirty="0"/>
                    </a:p>
                  </a:txBody>
                  <a:tcPr/>
                </a:tc>
                <a:tc>
                  <a:txBody>
                    <a:bodyPr/>
                    <a:lstStyle/>
                    <a:p>
                      <a:pPr algn="ctr"/>
                      <a:r>
                        <a:rPr lang="vi-VN" dirty="0"/>
                        <a:t>1</a:t>
                      </a:r>
                    </a:p>
                  </a:txBody>
                  <a:tcPr/>
                </a:tc>
                <a:tc>
                  <a:txBody>
                    <a:bodyPr/>
                    <a:lstStyle/>
                    <a:p>
                      <a:pPr algn="ctr"/>
                      <a:r>
                        <a:rPr lang="vi-VN" dirty="0"/>
                        <a:t>2</a:t>
                      </a:r>
                    </a:p>
                  </a:txBody>
                  <a:tcPr/>
                </a:tc>
                <a:tc>
                  <a:txBody>
                    <a:bodyPr/>
                    <a:lstStyle/>
                    <a:p>
                      <a:pPr algn="ctr"/>
                      <a:r>
                        <a:rPr lang="vi-VN" dirty="0"/>
                        <a:t>3</a:t>
                      </a:r>
                    </a:p>
                  </a:txBody>
                  <a:tcPr/>
                </a:tc>
                <a:tc>
                  <a:txBody>
                    <a:bodyPr/>
                    <a:lstStyle/>
                    <a:p>
                      <a:pPr algn="ctr"/>
                      <a:r>
                        <a:rPr lang="vi-VN" dirty="0"/>
                        <a:t>4</a:t>
                      </a:r>
                    </a:p>
                  </a:txBody>
                  <a:tcPr/>
                </a:tc>
                <a:extLst>
                  <a:ext uri="{0D108BD9-81ED-4DB2-BD59-A6C34878D82A}">
                    <a16:rowId xmlns:a16="http://schemas.microsoft.com/office/drawing/2014/main" val="1610948756"/>
                  </a:ext>
                </a:extLst>
              </a:tr>
              <a:tr h="719452">
                <a:tc>
                  <a:txBody>
                    <a:bodyPr/>
                    <a:lstStyle/>
                    <a:p>
                      <a:pPr algn="ctr"/>
                      <a:r>
                        <a:rPr lang="vi-VN" dirty="0"/>
                        <a:t>1</a:t>
                      </a:r>
                    </a:p>
                  </a:txBody>
                  <a:tcPr/>
                </a:tc>
                <a:tc>
                  <a:txBody>
                    <a:bodyPr/>
                    <a:lstStyle/>
                    <a:p>
                      <a:pPr algn="ctr"/>
                      <a:r>
                        <a:rPr lang="vi-VN" dirty="0"/>
                        <a:t>(0, 1)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(-2, 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sngStrike" kern="1200" cap="none" spc="0" normalizeH="0" baseline="0" noProof="0" dirty="0">
                          <a:ln>
                            <a:noFill/>
                          </a:ln>
                          <a:solidFill>
                            <a:srgbClr val="000000"/>
                          </a:solidFill>
                          <a:effectLst/>
                          <a:uLnTx/>
                          <a:uFillTx/>
                          <a:latin typeface="Arial" panose="020B0604020202020204" pitchFamily="34" charset="0"/>
                          <a:ea typeface="+mn-ea"/>
                          <a:cs typeface="+mn-cs"/>
                        </a:rPr>
                        <a:t>(∞,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mn-lt"/>
                          <a:ea typeface="+mn-ea"/>
                          <a:cs typeface="+mn-cs"/>
                        </a:rPr>
                        <a:t>(0, 3)</a:t>
                      </a:r>
                      <a:endParaRPr kumimoji="0" lang="vi-V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a:solidFill>
                      <a:schemeClr val="bg2">
                        <a:lumMod val="75000"/>
                      </a:schemeClr>
                    </a:solidFill>
                  </a:tcPr>
                </a:tc>
                <a:extLst>
                  <a:ext uri="{0D108BD9-81ED-4DB2-BD59-A6C34878D82A}">
                    <a16:rowId xmlns:a16="http://schemas.microsoft.com/office/drawing/2014/main" val="1933588032"/>
                  </a:ext>
                </a:extLst>
              </a:tr>
              <a:tr h="614479">
                <a:tc>
                  <a:txBody>
                    <a:bodyPr/>
                    <a:lstStyle/>
                    <a:p>
                      <a:pPr algn="ctr"/>
                      <a:r>
                        <a:rPr lang="vi-VN" dirty="0"/>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(4, 2)</a:t>
                      </a:r>
                    </a:p>
                  </a:txBody>
                  <a:tcPr/>
                </a:tc>
                <a:tc>
                  <a:txBody>
                    <a:bodyPr/>
                    <a:lstStyle/>
                    <a:p>
                      <a:pPr algn="ctr"/>
                      <a:r>
                        <a:rPr lang="vi-VN" dirty="0"/>
                        <a:t>(0, 2)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vi-VN" sz="1800" kern="1200" noProof="0" dirty="0">
                          <a:solidFill>
                            <a:schemeClr val="dk1"/>
                          </a:solidFill>
                          <a:latin typeface="+mn-lt"/>
                          <a:ea typeface="+mn-ea"/>
                          <a:cs typeface="+mn-cs"/>
                        </a:rPr>
                        <a:t>(3, 2)</a:t>
                      </a:r>
                    </a:p>
                    <a:p>
                      <a:pPr marL="0" marR="0" lvl="0" indent="0" algn="ctr" defTabSz="914400" rtl="0" eaLnBrk="1" fontAlgn="auto" latinLnBrk="0" hangingPunct="1">
                        <a:lnSpc>
                          <a:spcPct val="100000"/>
                        </a:lnSpc>
                        <a:spcBef>
                          <a:spcPts val="0"/>
                        </a:spcBef>
                        <a:spcAft>
                          <a:spcPts val="0"/>
                        </a:spcAft>
                        <a:buClrTx/>
                        <a:buSzTx/>
                        <a:buFontTx/>
                        <a:buNone/>
                        <a:tabLst/>
                        <a:defRPr/>
                      </a:pPr>
                      <a:r>
                        <a:rPr lang="vi-VN" sz="1800" kern="1200" noProof="0" dirty="0">
                          <a:solidFill>
                            <a:schemeClr val="dk1"/>
                          </a:solidFill>
                          <a:latin typeface="+mn-lt"/>
                          <a:ea typeface="+mn-ea"/>
                          <a:cs typeface="+mn-cs"/>
                        </a:rPr>
                        <a:t>(2, 1)</a:t>
                      </a:r>
                    </a:p>
                  </a:txBody>
                  <a:tcPr>
                    <a:solidFill>
                      <a:schemeClr val="bg2">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sngStrike" kern="1200" cap="none" spc="0" normalizeH="0" baseline="0" noProof="0" dirty="0">
                          <a:ln>
                            <a:noFill/>
                          </a:ln>
                          <a:solidFill>
                            <a:srgbClr val="000000"/>
                          </a:solidFill>
                          <a:effectLst/>
                          <a:uLnTx/>
                          <a:uFillTx/>
                          <a:latin typeface="Arial" panose="020B0604020202020204" pitchFamily="34" charset="0"/>
                          <a:ea typeface="+mn-ea"/>
                          <a:cs typeface="+mn-cs"/>
                        </a:rPr>
                        <a:t>(∞,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(4, 3)</a:t>
                      </a:r>
                    </a:p>
                  </a:txBody>
                  <a:tcPr>
                    <a:solidFill>
                      <a:schemeClr val="bg2">
                        <a:lumMod val="75000"/>
                      </a:schemeClr>
                    </a:solidFill>
                  </a:tcPr>
                </a:tc>
                <a:extLst>
                  <a:ext uri="{0D108BD9-81ED-4DB2-BD59-A6C34878D82A}">
                    <a16:rowId xmlns:a16="http://schemas.microsoft.com/office/drawing/2014/main" val="1174441716"/>
                  </a:ext>
                </a:extLst>
              </a:tr>
              <a:tr h="614479">
                <a:tc>
                  <a:txBody>
                    <a:bodyPr/>
                    <a:lstStyle/>
                    <a:p>
                      <a:pPr algn="ctr"/>
                      <a:r>
                        <a:rPr lang="vi-VN" dirty="0"/>
                        <a:t>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sngStrike" kern="1200" cap="none" spc="0" normalizeH="0" baseline="0" noProof="0" dirty="0">
                          <a:ln>
                            <a:noFill/>
                          </a:ln>
                          <a:solidFill>
                            <a:srgbClr val="000000"/>
                          </a:solidFill>
                          <a:effectLst/>
                          <a:uLnTx/>
                          <a:uFillTx/>
                          <a:latin typeface="Arial" panose="020B0604020202020204" pitchFamily="34" charset="0"/>
                          <a:ea typeface="+mn-ea"/>
                          <a:cs typeface="+mn-cs"/>
                        </a:rPr>
                        <a:t>(∞,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(5, 2)</a:t>
                      </a:r>
                    </a:p>
                  </a:txBody>
                  <a:tcPr>
                    <a:solidFill>
                      <a:schemeClr val="bg2">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vi-VN" sz="1800" kern="1200" noProof="0" dirty="0">
                          <a:solidFill>
                            <a:schemeClr val="dk1"/>
                          </a:solidFill>
                          <a:latin typeface="+mn-lt"/>
                          <a:ea typeface="+mn-ea"/>
                          <a:cs typeface="+mn-cs"/>
                        </a:rPr>
                        <a:t>(∞, -)</a:t>
                      </a:r>
                    </a:p>
                  </a:txBody>
                  <a:tcPr>
                    <a:solidFill>
                      <a:srgbClr val="FAEDE7"/>
                    </a:solidFill>
                  </a:tcPr>
                </a:tc>
                <a:tc>
                  <a:txBody>
                    <a:bodyPr/>
                    <a:lstStyle/>
                    <a:p>
                      <a:pPr algn="ctr"/>
                      <a:r>
                        <a:rPr lang="vi-VN" dirty="0"/>
                        <a:t>(0, 3)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mn-lt"/>
                          <a:ea typeface="+mn-ea"/>
                          <a:cs typeface="+mn-cs"/>
                        </a:rPr>
                        <a:t>(2, 3)</a:t>
                      </a:r>
                    </a:p>
                  </a:txBody>
                  <a:tcPr/>
                </a:tc>
                <a:extLst>
                  <a:ext uri="{0D108BD9-81ED-4DB2-BD59-A6C34878D82A}">
                    <a16:rowId xmlns:a16="http://schemas.microsoft.com/office/drawing/2014/main" val="3977615946"/>
                  </a:ext>
                </a:extLst>
              </a:tr>
              <a:tr h="614479">
                <a:tc>
                  <a:txBody>
                    <a:bodyPr/>
                    <a:lstStyle/>
                    <a:p>
                      <a:pPr algn="ctr"/>
                      <a:r>
                        <a:rPr lang="vi-VN" dirty="0"/>
                        <a:t>4</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sngStrike" kern="1200" cap="none" spc="0" normalizeH="0" baseline="0" noProof="0" dirty="0">
                          <a:ln>
                            <a:noFill/>
                          </a:ln>
                          <a:solidFill>
                            <a:srgbClr val="000000"/>
                          </a:solidFill>
                          <a:effectLst/>
                          <a:uLnTx/>
                          <a:uFillTx/>
                          <a:latin typeface="Arial" panose="020B0604020202020204" pitchFamily="34" charset="0"/>
                          <a:ea typeface="+mn-ea"/>
                          <a:cs typeface="+mn-cs"/>
                        </a:rPr>
                        <a:t>(∞,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(3, 2)</a:t>
                      </a:r>
                    </a:p>
                  </a:txBody>
                  <a:tcPr>
                    <a:solidFill>
                      <a:schemeClr val="bg2">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(-1, 4)</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sngStrike" kern="1200" cap="none" spc="0" normalizeH="0" baseline="0" noProof="0" dirty="0">
                          <a:ln>
                            <a:noFill/>
                          </a:ln>
                          <a:solidFill>
                            <a:srgbClr val="000000"/>
                          </a:solidFill>
                          <a:effectLst/>
                          <a:uLnTx/>
                          <a:uFillTx/>
                          <a:latin typeface="Arial" panose="020B0604020202020204" pitchFamily="34" charset="0"/>
                          <a:ea typeface="+mn-ea"/>
                          <a:cs typeface="+mn-cs"/>
                        </a:rPr>
                        <a:t>(∞,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(1, 1)</a:t>
                      </a:r>
                    </a:p>
                  </a:txBody>
                  <a:tcPr>
                    <a:solidFill>
                      <a:schemeClr val="bg2">
                        <a:lumMod val="75000"/>
                      </a:schemeClr>
                    </a:solidFill>
                  </a:tcPr>
                </a:tc>
                <a:tc>
                  <a:txBody>
                    <a:bodyPr/>
                    <a:lstStyle/>
                    <a:p>
                      <a:pPr algn="ctr"/>
                      <a:r>
                        <a:rPr lang="vi-VN" dirty="0"/>
                        <a:t>(0, 4)</a:t>
                      </a:r>
                    </a:p>
                  </a:txBody>
                  <a:tcPr/>
                </a:tc>
                <a:extLst>
                  <a:ext uri="{0D108BD9-81ED-4DB2-BD59-A6C34878D82A}">
                    <a16:rowId xmlns:a16="http://schemas.microsoft.com/office/drawing/2014/main" val="2208365791"/>
                  </a:ext>
                </a:extLst>
              </a:tr>
            </a:tbl>
          </a:graphicData>
        </a:graphic>
      </p:graphicFrame>
      <p:sp>
        <p:nvSpPr>
          <p:cNvPr id="3" name="TextBox 2">
            <a:extLst>
              <a:ext uri="{FF2B5EF4-FFF2-40B4-BE49-F238E27FC236}">
                <a16:creationId xmlns:a16="http://schemas.microsoft.com/office/drawing/2014/main" id="{ABA79DA2-2BCD-4D68-A2A3-FE8C6A7A0B3B}"/>
              </a:ext>
            </a:extLst>
          </p:cNvPr>
          <p:cNvSpPr txBox="1"/>
          <p:nvPr/>
        </p:nvSpPr>
        <p:spPr>
          <a:xfrm>
            <a:off x="7154562" y="2267465"/>
            <a:ext cx="3268844" cy="369332"/>
          </a:xfrm>
          <a:prstGeom prst="rect">
            <a:avLst/>
          </a:prstGeom>
          <a:noFill/>
        </p:spPr>
        <p:txBody>
          <a:bodyPr wrap="none" rtlCol="0">
            <a:spAutoFit/>
          </a:bodyPr>
          <a:lstStyle/>
          <a:p>
            <a:r>
              <a:rPr lang="vi-VN" dirty="0"/>
              <a:t>k = 4: d[3][1] &gt; d[3][4] + d[4][1]</a:t>
            </a:r>
          </a:p>
        </p:txBody>
      </p:sp>
      <p:pic>
        <p:nvPicPr>
          <p:cNvPr id="8" name="Content Placeholder 5">
            <a:extLst>
              <a:ext uri="{FF2B5EF4-FFF2-40B4-BE49-F238E27FC236}">
                <a16:creationId xmlns:a16="http://schemas.microsoft.com/office/drawing/2014/main" id="{76FF6828-B675-4F2A-8C0B-B5E2742D9D45}"/>
              </a:ext>
            </a:extLst>
          </p:cNvPr>
          <p:cNvPicPr>
            <a:picLocks noChangeAspect="1" noChangeArrowheads="1"/>
          </p:cNvPicPr>
          <p:nvPr/>
        </p:nvPicPr>
        <p:blipFill rotWithShape="1">
          <a:blip r:embed="rId2"/>
          <a:srcRect t="25739" r="81019" b="25752"/>
          <a:stretch/>
        </p:blipFill>
        <p:spPr bwMode="auto">
          <a:xfrm>
            <a:off x="1295867" y="2132703"/>
            <a:ext cx="3554160" cy="3671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Tree>
    <p:extLst>
      <p:ext uri="{BB962C8B-B14F-4D97-AF65-F5344CB8AC3E}">
        <p14:creationId xmlns:p14="http://schemas.microsoft.com/office/powerpoint/2010/main" val="6235051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39ED1-8887-4A62-A1AC-3259461833DD}"/>
              </a:ext>
            </a:extLst>
          </p:cNvPr>
          <p:cNvSpPr>
            <a:spLocks noGrp="1"/>
          </p:cNvSpPr>
          <p:nvPr>
            <p:ph type="title"/>
          </p:nvPr>
        </p:nvSpPr>
        <p:spPr/>
        <p:txBody>
          <a:bodyPr/>
          <a:lstStyle/>
          <a:p>
            <a:r>
              <a:rPr lang="vi-VN" b="0" i="0" dirty="0">
                <a:solidFill>
                  <a:srgbClr val="202124"/>
                </a:solidFill>
                <a:effectLst/>
                <a:latin typeface="arial" panose="020B0604020202020204" pitchFamily="34" charset="0"/>
              </a:rPr>
              <a:t>Floyd–Warshall algorithm</a:t>
            </a:r>
            <a:endParaRPr lang="vi-VN" dirty="0"/>
          </a:p>
        </p:txBody>
      </p:sp>
      <p:graphicFrame>
        <p:nvGraphicFramePr>
          <p:cNvPr id="5" name="Table 7">
            <a:extLst>
              <a:ext uri="{FF2B5EF4-FFF2-40B4-BE49-F238E27FC236}">
                <a16:creationId xmlns:a16="http://schemas.microsoft.com/office/drawing/2014/main" id="{D6C750E5-13E9-4086-9FAC-45ED3A098F9D}"/>
              </a:ext>
            </a:extLst>
          </p:cNvPr>
          <p:cNvGraphicFramePr>
            <a:graphicFrameLocks noGrp="1"/>
          </p:cNvGraphicFramePr>
          <p:nvPr>
            <p:extLst>
              <p:ext uri="{D42A27DB-BD31-4B8C-83A1-F6EECF244321}">
                <p14:modId xmlns:p14="http://schemas.microsoft.com/office/powerpoint/2010/main" val="1747995411"/>
              </p:ext>
            </p:extLst>
          </p:nvPr>
        </p:nvGraphicFramePr>
        <p:xfrm>
          <a:off x="6198287" y="2772410"/>
          <a:ext cx="4632410" cy="3254171"/>
        </p:xfrm>
        <a:graphic>
          <a:graphicData uri="http://schemas.openxmlformats.org/drawingml/2006/table">
            <a:tbl>
              <a:tblPr firstRow="1" firstCol="1">
                <a:tableStyleId>{5C22544A-7EE6-4342-B048-85BDC9FD1C3A}</a:tableStyleId>
              </a:tblPr>
              <a:tblGrid>
                <a:gridCol w="926482">
                  <a:extLst>
                    <a:ext uri="{9D8B030D-6E8A-4147-A177-3AD203B41FA5}">
                      <a16:colId xmlns:a16="http://schemas.microsoft.com/office/drawing/2014/main" val="2955952664"/>
                    </a:ext>
                  </a:extLst>
                </a:gridCol>
                <a:gridCol w="926482">
                  <a:extLst>
                    <a:ext uri="{9D8B030D-6E8A-4147-A177-3AD203B41FA5}">
                      <a16:colId xmlns:a16="http://schemas.microsoft.com/office/drawing/2014/main" val="4196102028"/>
                    </a:ext>
                  </a:extLst>
                </a:gridCol>
                <a:gridCol w="926482">
                  <a:extLst>
                    <a:ext uri="{9D8B030D-6E8A-4147-A177-3AD203B41FA5}">
                      <a16:colId xmlns:a16="http://schemas.microsoft.com/office/drawing/2014/main" val="653829053"/>
                    </a:ext>
                  </a:extLst>
                </a:gridCol>
                <a:gridCol w="926482">
                  <a:extLst>
                    <a:ext uri="{9D8B030D-6E8A-4147-A177-3AD203B41FA5}">
                      <a16:colId xmlns:a16="http://schemas.microsoft.com/office/drawing/2014/main" val="461291013"/>
                    </a:ext>
                  </a:extLst>
                </a:gridCol>
                <a:gridCol w="926482">
                  <a:extLst>
                    <a:ext uri="{9D8B030D-6E8A-4147-A177-3AD203B41FA5}">
                      <a16:colId xmlns:a16="http://schemas.microsoft.com/office/drawing/2014/main" val="3286816208"/>
                    </a:ext>
                  </a:extLst>
                </a:gridCol>
              </a:tblGrid>
              <a:tr h="614479">
                <a:tc>
                  <a:txBody>
                    <a:bodyPr/>
                    <a:lstStyle/>
                    <a:p>
                      <a:pPr algn="ctr"/>
                      <a:endParaRPr lang="vi-VN" dirty="0"/>
                    </a:p>
                  </a:txBody>
                  <a:tcPr/>
                </a:tc>
                <a:tc>
                  <a:txBody>
                    <a:bodyPr/>
                    <a:lstStyle/>
                    <a:p>
                      <a:pPr algn="ctr"/>
                      <a:r>
                        <a:rPr lang="vi-VN" dirty="0"/>
                        <a:t>1</a:t>
                      </a:r>
                    </a:p>
                  </a:txBody>
                  <a:tcPr/>
                </a:tc>
                <a:tc>
                  <a:txBody>
                    <a:bodyPr/>
                    <a:lstStyle/>
                    <a:p>
                      <a:pPr algn="ctr"/>
                      <a:r>
                        <a:rPr lang="vi-VN" dirty="0"/>
                        <a:t>2</a:t>
                      </a:r>
                    </a:p>
                  </a:txBody>
                  <a:tcPr/>
                </a:tc>
                <a:tc>
                  <a:txBody>
                    <a:bodyPr/>
                    <a:lstStyle/>
                    <a:p>
                      <a:pPr algn="ctr"/>
                      <a:r>
                        <a:rPr lang="vi-VN" dirty="0"/>
                        <a:t>3</a:t>
                      </a:r>
                    </a:p>
                  </a:txBody>
                  <a:tcPr/>
                </a:tc>
                <a:tc>
                  <a:txBody>
                    <a:bodyPr/>
                    <a:lstStyle/>
                    <a:p>
                      <a:pPr algn="ctr"/>
                      <a:r>
                        <a:rPr lang="vi-VN" dirty="0"/>
                        <a:t>4</a:t>
                      </a:r>
                    </a:p>
                  </a:txBody>
                  <a:tcPr/>
                </a:tc>
                <a:extLst>
                  <a:ext uri="{0D108BD9-81ED-4DB2-BD59-A6C34878D82A}">
                    <a16:rowId xmlns:a16="http://schemas.microsoft.com/office/drawing/2014/main" val="1610948756"/>
                  </a:ext>
                </a:extLst>
              </a:tr>
              <a:tr h="719452">
                <a:tc>
                  <a:txBody>
                    <a:bodyPr/>
                    <a:lstStyle/>
                    <a:p>
                      <a:pPr algn="ctr"/>
                      <a:r>
                        <a:rPr lang="vi-VN" dirty="0"/>
                        <a:t>1</a:t>
                      </a:r>
                    </a:p>
                  </a:txBody>
                  <a:tcPr/>
                </a:tc>
                <a:tc>
                  <a:txBody>
                    <a:bodyPr/>
                    <a:lstStyle/>
                    <a:p>
                      <a:pPr algn="ctr"/>
                      <a:r>
                        <a:rPr lang="vi-VN" dirty="0"/>
                        <a:t>(0, 1)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(-2, 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sngStrike" kern="1200" cap="none" spc="0" normalizeH="0" baseline="0" noProof="0" dirty="0">
                          <a:ln>
                            <a:noFill/>
                          </a:ln>
                          <a:solidFill>
                            <a:srgbClr val="000000"/>
                          </a:solidFill>
                          <a:effectLst/>
                          <a:uLnTx/>
                          <a:uFillTx/>
                          <a:latin typeface="Arial" panose="020B0604020202020204" pitchFamily="34" charset="0"/>
                          <a:ea typeface="+mn-ea"/>
                          <a:cs typeface="+mn-cs"/>
                        </a:rPr>
                        <a:t>(∞,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mn-lt"/>
                          <a:ea typeface="+mn-ea"/>
                          <a:cs typeface="+mn-cs"/>
                        </a:rPr>
                        <a:t>(0, 3)</a:t>
                      </a:r>
                      <a:endParaRPr kumimoji="0" lang="vi-V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a:solidFill>
                      <a:schemeClr val="bg2">
                        <a:lumMod val="75000"/>
                      </a:schemeClr>
                    </a:solidFill>
                  </a:tcPr>
                </a:tc>
                <a:extLst>
                  <a:ext uri="{0D108BD9-81ED-4DB2-BD59-A6C34878D82A}">
                    <a16:rowId xmlns:a16="http://schemas.microsoft.com/office/drawing/2014/main" val="1933588032"/>
                  </a:ext>
                </a:extLst>
              </a:tr>
              <a:tr h="614479">
                <a:tc>
                  <a:txBody>
                    <a:bodyPr/>
                    <a:lstStyle/>
                    <a:p>
                      <a:pPr algn="ctr"/>
                      <a:r>
                        <a:rPr lang="vi-VN" dirty="0"/>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(4, 2)</a:t>
                      </a:r>
                    </a:p>
                  </a:txBody>
                  <a:tcPr/>
                </a:tc>
                <a:tc>
                  <a:txBody>
                    <a:bodyPr/>
                    <a:lstStyle/>
                    <a:p>
                      <a:pPr algn="ctr"/>
                      <a:r>
                        <a:rPr lang="vi-VN" dirty="0"/>
                        <a:t>(0, 2)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vi-VN" sz="1800" kern="1200" noProof="0" dirty="0">
                          <a:solidFill>
                            <a:schemeClr val="dk1"/>
                          </a:solidFill>
                          <a:latin typeface="+mn-lt"/>
                          <a:ea typeface="+mn-ea"/>
                          <a:cs typeface="+mn-cs"/>
                        </a:rPr>
                        <a:t>(3, 2)</a:t>
                      </a:r>
                    </a:p>
                    <a:p>
                      <a:pPr marL="0" marR="0" lvl="0" indent="0" algn="ctr" defTabSz="914400" rtl="0" eaLnBrk="1" fontAlgn="auto" latinLnBrk="0" hangingPunct="1">
                        <a:lnSpc>
                          <a:spcPct val="100000"/>
                        </a:lnSpc>
                        <a:spcBef>
                          <a:spcPts val="0"/>
                        </a:spcBef>
                        <a:spcAft>
                          <a:spcPts val="0"/>
                        </a:spcAft>
                        <a:buClrTx/>
                        <a:buSzTx/>
                        <a:buFontTx/>
                        <a:buNone/>
                        <a:tabLst/>
                        <a:defRPr/>
                      </a:pPr>
                      <a:r>
                        <a:rPr lang="vi-VN" sz="1800" kern="1200" noProof="0" dirty="0">
                          <a:solidFill>
                            <a:schemeClr val="dk1"/>
                          </a:solidFill>
                          <a:latin typeface="+mn-lt"/>
                          <a:ea typeface="+mn-ea"/>
                          <a:cs typeface="+mn-cs"/>
                        </a:rPr>
                        <a:t>(2, 1)</a:t>
                      </a:r>
                    </a:p>
                  </a:txBody>
                  <a:tcPr>
                    <a:solidFill>
                      <a:schemeClr val="bg2">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sngStrike" kern="1200" cap="none" spc="0" normalizeH="0" baseline="0" noProof="0" dirty="0">
                          <a:ln>
                            <a:noFill/>
                          </a:ln>
                          <a:solidFill>
                            <a:srgbClr val="000000"/>
                          </a:solidFill>
                          <a:effectLst/>
                          <a:uLnTx/>
                          <a:uFillTx/>
                          <a:latin typeface="Arial" panose="020B0604020202020204" pitchFamily="34" charset="0"/>
                          <a:ea typeface="+mn-ea"/>
                          <a:cs typeface="+mn-cs"/>
                        </a:rPr>
                        <a:t>(∞,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(4, 3)</a:t>
                      </a:r>
                    </a:p>
                  </a:txBody>
                  <a:tcPr>
                    <a:solidFill>
                      <a:schemeClr val="bg2">
                        <a:lumMod val="75000"/>
                      </a:schemeClr>
                    </a:solidFill>
                  </a:tcPr>
                </a:tc>
                <a:extLst>
                  <a:ext uri="{0D108BD9-81ED-4DB2-BD59-A6C34878D82A}">
                    <a16:rowId xmlns:a16="http://schemas.microsoft.com/office/drawing/2014/main" val="1174441716"/>
                  </a:ext>
                </a:extLst>
              </a:tr>
              <a:tr h="614479">
                <a:tc>
                  <a:txBody>
                    <a:bodyPr/>
                    <a:lstStyle/>
                    <a:p>
                      <a:pPr algn="ctr"/>
                      <a:r>
                        <a:rPr lang="vi-VN" dirty="0"/>
                        <a:t>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sngStrike" kern="1200" cap="none" spc="0" normalizeH="0" baseline="0" noProof="0" dirty="0">
                          <a:ln>
                            <a:noFill/>
                          </a:ln>
                          <a:solidFill>
                            <a:srgbClr val="000000"/>
                          </a:solidFill>
                          <a:effectLst/>
                          <a:uLnTx/>
                          <a:uFillTx/>
                          <a:latin typeface="+mn-lt"/>
                          <a:ea typeface="+mn-ea"/>
                          <a:cs typeface="+mn-cs"/>
                        </a:rPr>
                        <a:t>(∞,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mn-lt"/>
                          <a:ea typeface="+mn-ea"/>
                          <a:cs typeface="+mn-cs"/>
                        </a:rPr>
                        <a:t>(5, 2)</a:t>
                      </a:r>
                    </a:p>
                  </a:txBody>
                  <a:tcPr>
                    <a:solidFill>
                      <a:schemeClr val="bg2">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sngStrike" kern="1200" cap="none" spc="0" normalizeH="0" baseline="0" noProof="0" dirty="0">
                          <a:ln>
                            <a:noFill/>
                          </a:ln>
                          <a:solidFill>
                            <a:srgbClr val="000000"/>
                          </a:solidFill>
                          <a:effectLst/>
                          <a:uLnTx/>
                          <a:uFillTx/>
                          <a:latin typeface="Arial" panose="020B0604020202020204" pitchFamily="34" charset="0"/>
                          <a:ea typeface="+mn-ea"/>
                          <a:cs typeface="+mn-cs"/>
                        </a:rPr>
                        <a:t>(∞,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(1, 4)</a:t>
                      </a:r>
                    </a:p>
                  </a:txBody>
                  <a:tcPr>
                    <a:solidFill>
                      <a:schemeClr val="bg2">
                        <a:lumMod val="75000"/>
                      </a:schemeClr>
                    </a:solidFill>
                  </a:tcPr>
                </a:tc>
                <a:tc>
                  <a:txBody>
                    <a:bodyPr/>
                    <a:lstStyle/>
                    <a:p>
                      <a:pPr algn="ctr"/>
                      <a:r>
                        <a:rPr lang="vi-VN" dirty="0"/>
                        <a:t>(0, 3)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mn-lt"/>
                          <a:ea typeface="+mn-ea"/>
                          <a:cs typeface="+mn-cs"/>
                        </a:rPr>
                        <a:t>(2, 3)</a:t>
                      </a:r>
                    </a:p>
                  </a:txBody>
                  <a:tcPr/>
                </a:tc>
                <a:extLst>
                  <a:ext uri="{0D108BD9-81ED-4DB2-BD59-A6C34878D82A}">
                    <a16:rowId xmlns:a16="http://schemas.microsoft.com/office/drawing/2014/main" val="3977615946"/>
                  </a:ext>
                </a:extLst>
              </a:tr>
              <a:tr h="614479">
                <a:tc>
                  <a:txBody>
                    <a:bodyPr/>
                    <a:lstStyle/>
                    <a:p>
                      <a:pPr algn="ctr"/>
                      <a:r>
                        <a:rPr lang="vi-VN" dirty="0"/>
                        <a:t>4</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sngStrike" kern="1200" cap="none" spc="0" normalizeH="0" baseline="0" noProof="0" dirty="0">
                          <a:ln>
                            <a:noFill/>
                          </a:ln>
                          <a:solidFill>
                            <a:srgbClr val="000000"/>
                          </a:solidFill>
                          <a:effectLst/>
                          <a:uLnTx/>
                          <a:uFillTx/>
                          <a:latin typeface="Arial" panose="020B0604020202020204" pitchFamily="34" charset="0"/>
                          <a:ea typeface="+mn-ea"/>
                          <a:cs typeface="+mn-cs"/>
                        </a:rPr>
                        <a:t>(∞,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(3, 2)</a:t>
                      </a:r>
                    </a:p>
                  </a:txBody>
                  <a:tcPr>
                    <a:solidFill>
                      <a:schemeClr val="bg2">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(-1, 4)</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sngStrike" kern="1200" cap="none" spc="0" normalizeH="0" baseline="0" noProof="0" dirty="0">
                          <a:ln>
                            <a:noFill/>
                          </a:ln>
                          <a:solidFill>
                            <a:srgbClr val="000000"/>
                          </a:solidFill>
                          <a:effectLst/>
                          <a:uLnTx/>
                          <a:uFillTx/>
                          <a:latin typeface="Arial" panose="020B0604020202020204" pitchFamily="34" charset="0"/>
                          <a:ea typeface="+mn-ea"/>
                          <a:cs typeface="+mn-cs"/>
                        </a:rPr>
                        <a:t>(∞,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(1, 1)</a:t>
                      </a:r>
                    </a:p>
                  </a:txBody>
                  <a:tcPr>
                    <a:solidFill>
                      <a:schemeClr val="bg2">
                        <a:lumMod val="75000"/>
                      </a:schemeClr>
                    </a:solidFill>
                  </a:tcPr>
                </a:tc>
                <a:tc>
                  <a:txBody>
                    <a:bodyPr/>
                    <a:lstStyle/>
                    <a:p>
                      <a:pPr algn="ctr"/>
                      <a:r>
                        <a:rPr lang="vi-VN" dirty="0"/>
                        <a:t>(0, 4)</a:t>
                      </a:r>
                    </a:p>
                  </a:txBody>
                  <a:tcPr/>
                </a:tc>
                <a:extLst>
                  <a:ext uri="{0D108BD9-81ED-4DB2-BD59-A6C34878D82A}">
                    <a16:rowId xmlns:a16="http://schemas.microsoft.com/office/drawing/2014/main" val="2208365791"/>
                  </a:ext>
                </a:extLst>
              </a:tr>
            </a:tbl>
          </a:graphicData>
        </a:graphic>
      </p:graphicFrame>
      <p:sp>
        <p:nvSpPr>
          <p:cNvPr id="3" name="TextBox 2">
            <a:extLst>
              <a:ext uri="{FF2B5EF4-FFF2-40B4-BE49-F238E27FC236}">
                <a16:creationId xmlns:a16="http://schemas.microsoft.com/office/drawing/2014/main" id="{ABA79DA2-2BCD-4D68-A2A3-FE8C6A7A0B3B}"/>
              </a:ext>
            </a:extLst>
          </p:cNvPr>
          <p:cNvSpPr txBox="1"/>
          <p:nvPr/>
        </p:nvSpPr>
        <p:spPr>
          <a:xfrm>
            <a:off x="7154562" y="2267465"/>
            <a:ext cx="3268844" cy="369332"/>
          </a:xfrm>
          <a:prstGeom prst="rect">
            <a:avLst/>
          </a:prstGeom>
          <a:noFill/>
        </p:spPr>
        <p:txBody>
          <a:bodyPr wrap="none" rtlCol="0">
            <a:spAutoFit/>
          </a:bodyPr>
          <a:lstStyle/>
          <a:p>
            <a:r>
              <a:rPr lang="vi-VN" dirty="0"/>
              <a:t>k = 4: d[3][2] &gt; d[3][4] + d[4][2]</a:t>
            </a:r>
          </a:p>
        </p:txBody>
      </p:sp>
      <p:pic>
        <p:nvPicPr>
          <p:cNvPr id="8" name="Content Placeholder 5">
            <a:extLst>
              <a:ext uri="{FF2B5EF4-FFF2-40B4-BE49-F238E27FC236}">
                <a16:creationId xmlns:a16="http://schemas.microsoft.com/office/drawing/2014/main" id="{76FF6828-B675-4F2A-8C0B-B5E2742D9D45}"/>
              </a:ext>
            </a:extLst>
          </p:cNvPr>
          <p:cNvPicPr>
            <a:picLocks noChangeAspect="1" noChangeArrowheads="1"/>
          </p:cNvPicPr>
          <p:nvPr/>
        </p:nvPicPr>
        <p:blipFill rotWithShape="1">
          <a:blip r:embed="rId2"/>
          <a:srcRect t="25739" r="81019" b="25752"/>
          <a:stretch/>
        </p:blipFill>
        <p:spPr bwMode="auto">
          <a:xfrm>
            <a:off x="1295867" y="2132703"/>
            <a:ext cx="3554160" cy="3671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Tree>
    <p:extLst>
      <p:ext uri="{BB962C8B-B14F-4D97-AF65-F5344CB8AC3E}">
        <p14:creationId xmlns:p14="http://schemas.microsoft.com/office/powerpoint/2010/main" val="144090355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39ED1-8887-4A62-A1AC-3259461833DD}"/>
              </a:ext>
            </a:extLst>
          </p:cNvPr>
          <p:cNvSpPr>
            <a:spLocks noGrp="1"/>
          </p:cNvSpPr>
          <p:nvPr>
            <p:ph type="title"/>
          </p:nvPr>
        </p:nvSpPr>
        <p:spPr/>
        <p:txBody>
          <a:bodyPr/>
          <a:lstStyle/>
          <a:p>
            <a:r>
              <a:rPr lang="vi-VN" b="0" i="0" dirty="0">
                <a:solidFill>
                  <a:srgbClr val="202124"/>
                </a:solidFill>
                <a:effectLst/>
                <a:latin typeface="arial" panose="020B0604020202020204" pitchFamily="34" charset="0"/>
              </a:rPr>
              <a:t>Floyd–Warshall algorithm</a:t>
            </a:r>
            <a:endParaRPr lang="vi-VN" dirty="0"/>
          </a:p>
        </p:txBody>
      </p:sp>
      <p:graphicFrame>
        <p:nvGraphicFramePr>
          <p:cNvPr id="5" name="Table 7">
            <a:extLst>
              <a:ext uri="{FF2B5EF4-FFF2-40B4-BE49-F238E27FC236}">
                <a16:creationId xmlns:a16="http://schemas.microsoft.com/office/drawing/2014/main" id="{D6C750E5-13E9-4086-9FAC-45ED3A098F9D}"/>
              </a:ext>
            </a:extLst>
          </p:cNvPr>
          <p:cNvGraphicFramePr>
            <a:graphicFrameLocks noGrp="1"/>
          </p:cNvGraphicFramePr>
          <p:nvPr>
            <p:extLst>
              <p:ext uri="{D42A27DB-BD31-4B8C-83A1-F6EECF244321}">
                <p14:modId xmlns:p14="http://schemas.microsoft.com/office/powerpoint/2010/main" val="3246903061"/>
              </p:ext>
            </p:extLst>
          </p:nvPr>
        </p:nvGraphicFramePr>
        <p:xfrm>
          <a:off x="6198287" y="2772410"/>
          <a:ext cx="4632410" cy="3254171"/>
        </p:xfrm>
        <a:graphic>
          <a:graphicData uri="http://schemas.openxmlformats.org/drawingml/2006/table">
            <a:tbl>
              <a:tblPr firstRow="1" firstCol="1">
                <a:tableStyleId>{5C22544A-7EE6-4342-B048-85BDC9FD1C3A}</a:tableStyleId>
              </a:tblPr>
              <a:tblGrid>
                <a:gridCol w="926482">
                  <a:extLst>
                    <a:ext uri="{9D8B030D-6E8A-4147-A177-3AD203B41FA5}">
                      <a16:colId xmlns:a16="http://schemas.microsoft.com/office/drawing/2014/main" val="2955952664"/>
                    </a:ext>
                  </a:extLst>
                </a:gridCol>
                <a:gridCol w="926482">
                  <a:extLst>
                    <a:ext uri="{9D8B030D-6E8A-4147-A177-3AD203B41FA5}">
                      <a16:colId xmlns:a16="http://schemas.microsoft.com/office/drawing/2014/main" val="4196102028"/>
                    </a:ext>
                  </a:extLst>
                </a:gridCol>
                <a:gridCol w="926482">
                  <a:extLst>
                    <a:ext uri="{9D8B030D-6E8A-4147-A177-3AD203B41FA5}">
                      <a16:colId xmlns:a16="http://schemas.microsoft.com/office/drawing/2014/main" val="653829053"/>
                    </a:ext>
                  </a:extLst>
                </a:gridCol>
                <a:gridCol w="926482">
                  <a:extLst>
                    <a:ext uri="{9D8B030D-6E8A-4147-A177-3AD203B41FA5}">
                      <a16:colId xmlns:a16="http://schemas.microsoft.com/office/drawing/2014/main" val="461291013"/>
                    </a:ext>
                  </a:extLst>
                </a:gridCol>
                <a:gridCol w="926482">
                  <a:extLst>
                    <a:ext uri="{9D8B030D-6E8A-4147-A177-3AD203B41FA5}">
                      <a16:colId xmlns:a16="http://schemas.microsoft.com/office/drawing/2014/main" val="3286816208"/>
                    </a:ext>
                  </a:extLst>
                </a:gridCol>
              </a:tblGrid>
              <a:tr h="614479">
                <a:tc>
                  <a:txBody>
                    <a:bodyPr/>
                    <a:lstStyle/>
                    <a:p>
                      <a:pPr algn="ctr"/>
                      <a:endParaRPr lang="vi-VN" dirty="0"/>
                    </a:p>
                  </a:txBody>
                  <a:tcPr/>
                </a:tc>
                <a:tc>
                  <a:txBody>
                    <a:bodyPr/>
                    <a:lstStyle/>
                    <a:p>
                      <a:pPr algn="ctr"/>
                      <a:r>
                        <a:rPr lang="vi-VN" dirty="0"/>
                        <a:t>1</a:t>
                      </a:r>
                    </a:p>
                  </a:txBody>
                  <a:tcPr/>
                </a:tc>
                <a:tc>
                  <a:txBody>
                    <a:bodyPr/>
                    <a:lstStyle/>
                    <a:p>
                      <a:pPr algn="ctr"/>
                      <a:r>
                        <a:rPr lang="vi-VN" dirty="0"/>
                        <a:t>2</a:t>
                      </a:r>
                    </a:p>
                  </a:txBody>
                  <a:tcPr/>
                </a:tc>
                <a:tc>
                  <a:txBody>
                    <a:bodyPr/>
                    <a:lstStyle/>
                    <a:p>
                      <a:pPr algn="ctr"/>
                      <a:r>
                        <a:rPr lang="vi-VN" dirty="0"/>
                        <a:t>3</a:t>
                      </a:r>
                    </a:p>
                  </a:txBody>
                  <a:tcPr/>
                </a:tc>
                <a:tc>
                  <a:txBody>
                    <a:bodyPr/>
                    <a:lstStyle/>
                    <a:p>
                      <a:pPr algn="ctr"/>
                      <a:r>
                        <a:rPr lang="vi-VN" dirty="0"/>
                        <a:t>4</a:t>
                      </a:r>
                    </a:p>
                  </a:txBody>
                  <a:tcPr/>
                </a:tc>
                <a:extLst>
                  <a:ext uri="{0D108BD9-81ED-4DB2-BD59-A6C34878D82A}">
                    <a16:rowId xmlns:a16="http://schemas.microsoft.com/office/drawing/2014/main" val="1610948756"/>
                  </a:ext>
                </a:extLst>
              </a:tr>
              <a:tr h="719452">
                <a:tc>
                  <a:txBody>
                    <a:bodyPr/>
                    <a:lstStyle/>
                    <a:p>
                      <a:pPr algn="ctr"/>
                      <a:r>
                        <a:rPr lang="vi-VN" dirty="0"/>
                        <a:t>1</a:t>
                      </a:r>
                    </a:p>
                  </a:txBody>
                  <a:tcPr/>
                </a:tc>
                <a:tc>
                  <a:txBody>
                    <a:bodyPr/>
                    <a:lstStyle/>
                    <a:p>
                      <a:pPr algn="ctr"/>
                      <a:r>
                        <a:rPr lang="vi-VN" dirty="0"/>
                        <a:t>(0, 1)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sngStrike" kern="1200" cap="none" spc="0" normalizeH="0" baseline="0" noProof="0" dirty="0">
                          <a:ln>
                            <a:noFill/>
                          </a:ln>
                          <a:solidFill>
                            <a:srgbClr val="000000"/>
                          </a:solidFill>
                          <a:effectLst/>
                          <a:uLnTx/>
                          <a:uFillTx/>
                          <a:latin typeface="Arial" panose="020B0604020202020204" pitchFamily="34" charset="0"/>
                          <a:ea typeface="+mn-ea"/>
                          <a:cs typeface="+mn-cs"/>
                        </a:rPr>
                        <a:t>(∞,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(-1, 4)</a:t>
                      </a:r>
                    </a:p>
                  </a:txBody>
                  <a:tcPr>
                    <a:solidFill>
                      <a:schemeClr val="bg2">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(-2, 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sngStrike" kern="1200" cap="none" spc="0" normalizeH="0" baseline="0" noProof="0" dirty="0">
                          <a:ln>
                            <a:noFill/>
                          </a:ln>
                          <a:solidFill>
                            <a:srgbClr val="000000"/>
                          </a:solidFill>
                          <a:effectLst/>
                          <a:uLnTx/>
                          <a:uFillTx/>
                          <a:latin typeface="Arial" panose="020B0604020202020204" pitchFamily="34" charset="0"/>
                          <a:ea typeface="+mn-ea"/>
                          <a:cs typeface="+mn-cs"/>
                        </a:rPr>
                        <a:t>(∞,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mn-lt"/>
                          <a:ea typeface="+mn-ea"/>
                          <a:cs typeface="+mn-cs"/>
                        </a:rPr>
                        <a:t>(0, 3)</a:t>
                      </a:r>
                      <a:endParaRPr kumimoji="0" lang="vi-V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a:solidFill>
                      <a:schemeClr val="bg2">
                        <a:lumMod val="75000"/>
                      </a:schemeClr>
                    </a:solidFill>
                  </a:tcPr>
                </a:tc>
                <a:extLst>
                  <a:ext uri="{0D108BD9-81ED-4DB2-BD59-A6C34878D82A}">
                    <a16:rowId xmlns:a16="http://schemas.microsoft.com/office/drawing/2014/main" val="1933588032"/>
                  </a:ext>
                </a:extLst>
              </a:tr>
              <a:tr h="614479">
                <a:tc>
                  <a:txBody>
                    <a:bodyPr/>
                    <a:lstStyle/>
                    <a:p>
                      <a:pPr algn="ctr"/>
                      <a:r>
                        <a:rPr lang="vi-VN" dirty="0"/>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(4, 2)</a:t>
                      </a:r>
                    </a:p>
                  </a:txBody>
                  <a:tcPr/>
                </a:tc>
                <a:tc>
                  <a:txBody>
                    <a:bodyPr/>
                    <a:lstStyle/>
                    <a:p>
                      <a:pPr algn="ctr"/>
                      <a:r>
                        <a:rPr lang="vi-VN" dirty="0"/>
                        <a:t>(0, 2)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vi-VN" sz="1800" kern="1200" noProof="0" dirty="0">
                          <a:solidFill>
                            <a:schemeClr val="dk1"/>
                          </a:solidFill>
                          <a:latin typeface="+mn-lt"/>
                          <a:ea typeface="+mn-ea"/>
                          <a:cs typeface="+mn-cs"/>
                        </a:rPr>
                        <a:t>(3, 2)</a:t>
                      </a:r>
                    </a:p>
                    <a:p>
                      <a:pPr marL="0" marR="0" lvl="0" indent="0" algn="ctr" defTabSz="914400" rtl="0" eaLnBrk="1" fontAlgn="auto" latinLnBrk="0" hangingPunct="1">
                        <a:lnSpc>
                          <a:spcPct val="100000"/>
                        </a:lnSpc>
                        <a:spcBef>
                          <a:spcPts val="0"/>
                        </a:spcBef>
                        <a:spcAft>
                          <a:spcPts val="0"/>
                        </a:spcAft>
                        <a:buClrTx/>
                        <a:buSzTx/>
                        <a:buFontTx/>
                        <a:buNone/>
                        <a:tabLst/>
                        <a:defRPr/>
                      </a:pPr>
                      <a:r>
                        <a:rPr lang="vi-VN" sz="1800" kern="1200" noProof="0" dirty="0">
                          <a:solidFill>
                            <a:schemeClr val="dk1"/>
                          </a:solidFill>
                          <a:latin typeface="+mn-lt"/>
                          <a:ea typeface="+mn-ea"/>
                          <a:cs typeface="+mn-cs"/>
                        </a:rPr>
                        <a:t>(2, 1)</a:t>
                      </a:r>
                    </a:p>
                  </a:txBody>
                  <a:tcPr>
                    <a:solidFill>
                      <a:schemeClr val="bg2">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sngStrike" kern="1200" cap="none" spc="0" normalizeH="0" baseline="0" noProof="0" dirty="0">
                          <a:ln>
                            <a:noFill/>
                          </a:ln>
                          <a:solidFill>
                            <a:srgbClr val="000000"/>
                          </a:solidFill>
                          <a:effectLst/>
                          <a:uLnTx/>
                          <a:uFillTx/>
                          <a:latin typeface="Arial" panose="020B0604020202020204" pitchFamily="34" charset="0"/>
                          <a:ea typeface="+mn-ea"/>
                          <a:cs typeface="+mn-cs"/>
                        </a:rPr>
                        <a:t>(∞,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(4, 3)</a:t>
                      </a:r>
                    </a:p>
                  </a:txBody>
                  <a:tcPr>
                    <a:solidFill>
                      <a:schemeClr val="bg2">
                        <a:lumMod val="75000"/>
                      </a:schemeClr>
                    </a:solidFill>
                  </a:tcPr>
                </a:tc>
                <a:extLst>
                  <a:ext uri="{0D108BD9-81ED-4DB2-BD59-A6C34878D82A}">
                    <a16:rowId xmlns:a16="http://schemas.microsoft.com/office/drawing/2014/main" val="1174441716"/>
                  </a:ext>
                </a:extLst>
              </a:tr>
              <a:tr h="614479">
                <a:tc>
                  <a:txBody>
                    <a:bodyPr/>
                    <a:lstStyle/>
                    <a:p>
                      <a:pPr algn="ctr"/>
                      <a:r>
                        <a:rPr lang="vi-VN" dirty="0"/>
                        <a:t>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sngStrike" kern="1200" cap="none" spc="0" normalizeH="0" baseline="0" noProof="0" dirty="0">
                          <a:ln>
                            <a:noFill/>
                          </a:ln>
                          <a:solidFill>
                            <a:srgbClr val="000000"/>
                          </a:solidFill>
                          <a:effectLst/>
                          <a:uLnTx/>
                          <a:uFillTx/>
                          <a:latin typeface="+mn-lt"/>
                          <a:ea typeface="+mn-ea"/>
                          <a:cs typeface="+mn-cs"/>
                        </a:rPr>
                        <a:t>(∞,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mn-lt"/>
                          <a:ea typeface="+mn-ea"/>
                          <a:cs typeface="+mn-cs"/>
                        </a:rPr>
                        <a:t>(5, 2)</a:t>
                      </a:r>
                    </a:p>
                  </a:txBody>
                  <a:tcPr>
                    <a:solidFill>
                      <a:schemeClr val="bg2">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sngStrike" kern="1200" cap="none" spc="0" normalizeH="0" baseline="0" noProof="0" dirty="0">
                          <a:ln>
                            <a:noFill/>
                          </a:ln>
                          <a:solidFill>
                            <a:srgbClr val="000000"/>
                          </a:solidFill>
                          <a:effectLst/>
                          <a:uLnTx/>
                          <a:uFillTx/>
                          <a:latin typeface="Arial" panose="020B0604020202020204" pitchFamily="34" charset="0"/>
                          <a:ea typeface="+mn-ea"/>
                          <a:cs typeface="+mn-cs"/>
                        </a:rPr>
                        <a:t>(∞,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(1, 4)</a:t>
                      </a:r>
                    </a:p>
                  </a:txBody>
                  <a:tcPr>
                    <a:solidFill>
                      <a:schemeClr val="bg2">
                        <a:lumMod val="75000"/>
                      </a:schemeClr>
                    </a:solidFill>
                  </a:tcPr>
                </a:tc>
                <a:tc>
                  <a:txBody>
                    <a:bodyPr/>
                    <a:lstStyle/>
                    <a:p>
                      <a:pPr algn="ctr"/>
                      <a:r>
                        <a:rPr lang="vi-VN" dirty="0"/>
                        <a:t>(0, 3)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mn-lt"/>
                          <a:ea typeface="+mn-ea"/>
                          <a:cs typeface="+mn-cs"/>
                        </a:rPr>
                        <a:t>(2, 3)</a:t>
                      </a:r>
                    </a:p>
                  </a:txBody>
                  <a:tcPr/>
                </a:tc>
                <a:extLst>
                  <a:ext uri="{0D108BD9-81ED-4DB2-BD59-A6C34878D82A}">
                    <a16:rowId xmlns:a16="http://schemas.microsoft.com/office/drawing/2014/main" val="3977615946"/>
                  </a:ext>
                </a:extLst>
              </a:tr>
              <a:tr h="614479">
                <a:tc>
                  <a:txBody>
                    <a:bodyPr/>
                    <a:lstStyle/>
                    <a:p>
                      <a:pPr algn="ctr"/>
                      <a:r>
                        <a:rPr lang="vi-VN" dirty="0"/>
                        <a:t>4</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sngStrike" kern="1200" cap="none" spc="0" normalizeH="0" baseline="0" noProof="0" dirty="0">
                          <a:ln>
                            <a:noFill/>
                          </a:ln>
                          <a:solidFill>
                            <a:srgbClr val="000000"/>
                          </a:solidFill>
                          <a:effectLst/>
                          <a:uLnTx/>
                          <a:uFillTx/>
                          <a:latin typeface="Arial" panose="020B0604020202020204" pitchFamily="34" charset="0"/>
                          <a:ea typeface="+mn-ea"/>
                          <a:cs typeface="+mn-cs"/>
                        </a:rPr>
                        <a:t>(∞,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(3, 2)</a:t>
                      </a:r>
                    </a:p>
                  </a:txBody>
                  <a:tcPr>
                    <a:solidFill>
                      <a:schemeClr val="bg2">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(-1, 4)</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sngStrike" kern="1200" cap="none" spc="0" normalizeH="0" baseline="0" noProof="0" dirty="0">
                          <a:ln>
                            <a:noFill/>
                          </a:ln>
                          <a:solidFill>
                            <a:srgbClr val="000000"/>
                          </a:solidFill>
                          <a:effectLst/>
                          <a:uLnTx/>
                          <a:uFillTx/>
                          <a:latin typeface="Arial" panose="020B0604020202020204" pitchFamily="34" charset="0"/>
                          <a:ea typeface="+mn-ea"/>
                          <a:cs typeface="+mn-cs"/>
                        </a:rPr>
                        <a:t>(∞,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(1, 1)</a:t>
                      </a:r>
                    </a:p>
                  </a:txBody>
                  <a:tcPr>
                    <a:solidFill>
                      <a:schemeClr val="bg2">
                        <a:lumMod val="75000"/>
                      </a:schemeClr>
                    </a:solidFill>
                  </a:tcPr>
                </a:tc>
                <a:tc>
                  <a:txBody>
                    <a:bodyPr/>
                    <a:lstStyle/>
                    <a:p>
                      <a:pPr algn="ctr"/>
                      <a:r>
                        <a:rPr lang="vi-VN" dirty="0"/>
                        <a:t>(0, 4)</a:t>
                      </a:r>
                    </a:p>
                  </a:txBody>
                  <a:tcPr/>
                </a:tc>
                <a:extLst>
                  <a:ext uri="{0D108BD9-81ED-4DB2-BD59-A6C34878D82A}">
                    <a16:rowId xmlns:a16="http://schemas.microsoft.com/office/drawing/2014/main" val="2208365791"/>
                  </a:ext>
                </a:extLst>
              </a:tr>
            </a:tbl>
          </a:graphicData>
        </a:graphic>
      </p:graphicFrame>
      <p:sp>
        <p:nvSpPr>
          <p:cNvPr id="3" name="TextBox 2">
            <a:extLst>
              <a:ext uri="{FF2B5EF4-FFF2-40B4-BE49-F238E27FC236}">
                <a16:creationId xmlns:a16="http://schemas.microsoft.com/office/drawing/2014/main" id="{ABA79DA2-2BCD-4D68-A2A3-FE8C6A7A0B3B}"/>
              </a:ext>
            </a:extLst>
          </p:cNvPr>
          <p:cNvSpPr txBox="1"/>
          <p:nvPr/>
        </p:nvSpPr>
        <p:spPr>
          <a:xfrm>
            <a:off x="7154562" y="2267465"/>
            <a:ext cx="3268844" cy="369332"/>
          </a:xfrm>
          <a:prstGeom prst="rect">
            <a:avLst/>
          </a:prstGeom>
          <a:noFill/>
        </p:spPr>
        <p:txBody>
          <a:bodyPr wrap="none" rtlCol="0">
            <a:spAutoFit/>
          </a:bodyPr>
          <a:lstStyle/>
          <a:p>
            <a:r>
              <a:rPr lang="vi-VN" dirty="0"/>
              <a:t>k = 4: d[1][2] &gt; d[1][4] + d[4][2]</a:t>
            </a:r>
          </a:p>
        </p:txBody>
      </p:sp>
      <p:pic>
        <p:nvPicPr>
          <p:cNvPr id="8" name="Content Placeholder 5">
            <a:extLst>
              <a:ext uri="{FF2B5EF4-FFF2-40B4-BE49-F238E27FC236}">
                <a16:creationId xmlns:a16="http://schemas.microsoft.com/office/drawing/2014/main" id="{76FF6828-B675-4F2A-8C0B-B5E2742D9D45}"/>
              </a:ext>
            </a:extLst>
          </p:cNvPr>
          <p:cNvPicPr>
            <a:picLocks noChangeAspect="1" noChangeArrowheads="1"/>
          </p:cNvPicPr>
          <p:nvPr/>
        </p:nvPicPr>
        <p:blipFill rotWithShape="1">
          <a:blip r:embed="rId2"/>
          <a:srcRect t="25739" r="81019" b="25752"/>
          <a:stretch/>
        </p:blipFill>
        <p:spPr bwMode="auto">
          <a:xfrm>
            <a:off x="1295867" y="2132703"/>
            <a:ext cx="3554160" cy="3671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Tree>
    <p:extLst>
      <p:ext uri="{BB962C8B-B14F-4D97-AF65-F5344CB8AC3E}">
        <p14:creationId xmlns:p14="http://schemas.microsoft.com/office/powerpoint/2010/main" val="30195985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6"/>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Negative Weight</a:t>
            </a:r>
            <a:endParaRPr dirty="0"/>
          </a:p>
        </p:txBody>
      </p:sp>
      <p:sp>
        <p:nvSpPr>
          <p:cNvPr id="117" name="Google Shape;117;p6"/>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dirty="0"/>
              <a:t>Negative edges may be end up in a negative cycle whereby each pass through the cycle decreases the total </a:t>
            </a:r>
            <a:r>
              <a:rPr lang="en-US" i="1" dirty="0"/>
              <a:t>weight (cost)</a:t>
            </a:r>
            <a:r>
              <a:rPr lang="en-US" dirty="0"/>
              <a:t>. A shortest length would be undefined for such a graph</a:t>
            </a:r>
            <a:endParaRPr dirty="0"/>
          </a:p>
          <a:p>
            <a:pPr marL="228600" lvl="0" indent="-228600" algn="l" rtl="0">
              <a:lnSpc>
                <a:spcPct val="90000"/>
              </a:lnSpc>
              <a:spcBef>
                <a:spcPts val="1000"/>
              </a:spcBef>
              <a:spcAft>
                <a:spcPts val="0"/>
              </a:spcAft>
              <a:buClr>
                <a:schemeClr val="dk1"/>
              </a:buClr>
              <a:buSzPts val="2800"/>
              <a:buChar char="•"/>
            </a:pPr>
            <a:r>
              <a:rPr lang="en-US" dirty="0"/>
              <a:t> Some algorithms can works with graph including negative edges while the others can’t</a:t>
            </a:r>
            <a:endParaRPr dirty="0"/>
          </a:p>
          <a:p>
            <a:pPr marL="228600" lvl="0" indent="-50800" algn="l" rtl="0">
              <a:lnSpc>
                <a:spcPct val="90000"/>
              </a:lnSpc>
              <a:spcBef>
                <a:spcPts val="1000"/>
              </a:spcBef>
              <a:spcAft>
                <a:spcPts val="0"/>
              </a:spcAft>
              <a:buClr>
                <a:schemeClr val="dk1"/>
              </a:buClr>
              <a:buSzPts val="2800"/>
              <a:buNone/>
            </a:pPr>
            <a:endParaRPr dirty="0"/>
          </a:p>
        </p:txBody>
      </p:sp>
      <p:pic>
        <p:nvPicPr>
          <p:cNvPr id="4" name="Google Shape;111;p5">
            <a:extLst>
              <a:ext uri="{FF2B5EF4-FFF2-40B4-BE49-F238E27FC236}">
                <a16:creationId xmlns:a16="http://schemas.microsoft.com/office/drawing/2014/main" id="{76AC5A2C-3B63-4996-81DB-2C40CF0C797F}"/>
              </a:ext>
            </a:extLst>
          </p:cNvPr>
          <p:cNvPicPr preferRelativeResize="0"/>
          <p:nvPr/>
        </p:nvPicPr>
        <p:blipFill rotWithShape="1">
          <a:blip r:embed="rId3"/>
          <a:srcRect/>
          <a:stretch/>
        </p:blipFill>
        <p:spPr>
          <a:xfrm>
            <a:off x="1097280" y="3047581"/>
            <a:ext cx="5519108" cy="2821513"/>
          </a:xfrm>
          <a:prstGeom prst="rect">
            <a:avLst/>
          </a:prstGeom>
          <a:noFill/>
          <a:ln>
            <a:noFill/>
          </a:ln>
        </p:spPr>
      </p:pic>
      <p:pic>
        <p:nvPicPr>
          <p:cNvPr id="2050" name="Picture 2" descr="Detect a negative cycle in a Graph | (Bellman Ford) - GeeksforGeeks">
            <a:extLst>
              <a:ext uri="{FF2B5EF4-FFF2-40B4-BE49-F238E27FC236}">
                <a16:creationId xmlns:a16="http://schemas.microsoft.com/office/drawing/2014/main" id="{448D57AF-D35F-40B8-BAD7-CF6B5A19425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4414" t="20935" r="14961" b="11464"/>
          <a:stretch/>
        </p:blipFill>
        <p:spPr bwMode="auto">
          <a:xfrm>
            <a:off x="7321731" y="3288841"/>
            <a:ext cx="2991395" cy="242616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g4a49d85f66d9ce02_0"/>
          <p:cNvSpPr txBox="1">
            <a:spLocks noGrp="1"/>
          </p:cNvSpPr>
          <p:nvPr>
            <p:ph type="title"/>
          </p:nvPr>
        </p:nvSpPr>
        <p:spPr>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Variants of the shortest path problems</a:t>
            </a:r>
            <a:endParaRPr/>
          </a:p>
        </p:txBody>
      </p:sp>
      <p:sp>
        <p:nvSpPr>
          <p:cNvPr id="123" name="Google Shape;123;g4a49d85f66d9ce02_0"/>
          <p:cNvSpPr txBox="1">
            <a:spLocks noGrp="1"/>
          </p:cNvSpPr>
          <p:nvPr>
            <p:ph idx="1"/>
          </p:nvPr>
        </p:nvSpPr>
        <p:spPr>
          <a:prstGeom prst="rect">
            <a:avLst/>
          </a:prstGeom>
        </p:spPr>
        <p:txBody>
          <a:bodyPr spcFirstLastPara="1" wrap="square" lIns="91425" tIns="45700" rIns="91425" bIns="45700" anchor="t" anchorCtr="0">
            <a:normAutofit/>
          </a:bodyPr>
          <a:lstStyle/>
          <a:p>
            <a:pPr marL="457200" lvl="0" indent="-342900" algn="l" rtl="0">
              <a:lnSpc>
                <a:spcPct val="200000"/>
              </a:lnSpc>
              <a:spcBef>
                <a:spcPts val="1000"/>
              </a:spcBef>
              <a:spcAft>
                <a:spcPts val="0"/>
              </a:spcAft>
              <a:buSzPts val="1800"/>
              <a:buChar char="•"/>
            </a:pPr>
            <a:r>
              <a:rPr lang="en-US" sz="3200" dirty="0"/>
              <a:t>Single source</a:t>
            </a:r>
            <a:endParaRPr sz="3200" dirty="0"/>
          </a:p>
          <a:p>
            <a:pPr marL="914400" lvl="1" indent="-342900" algn="l" rtl="0">
              <a:lnSpc>
                <a:spcPct val="200000"/>
              </a:lnSpc>
              <a:spcBef>
                <a:spcPts val="0"/>
              </a:spcBef>
              <a:spcAft>
                <a:spcPts val="0"/>
              </a:spcAft>
              <a:buSzPts val="1800"/>
              <a:buChar char="•"/>
            </a:pPr>
            <a:r>
              <a:rPr lang="en-US" sz="2800" dirty="0"/>
              <a:t>To single destination</a:t>
            </a:r>
            <a:endParaRPr sz="2800" dirty="0"/>
          </a:p>
          <a:p>
            <a:pPr marL="914400" lvl="1" indent="-342900" algn="l" rtl="0">
              <a:lnSpc>
                <a:spcPct val="200000"/>
              </a:lnSpc>
              <a:spcBef>
                <a:spcPts val="0"/>
              </a:spcBef>
              <a:spcAft>
                <a:spcPts val="0"/>
              </a:spcAft>
              <a:buSzPts val="1800"/>
              <a:buChar char="•"/>
            </a:pPr>
            <a:r>
              <a:rPr lang="en-US" sz="2800" dirty="0"/>
              <a:t>To multiple vertices</a:t>
            </a:r>
            <a:endParaRPr sz="2800" dirty="0"/>
          </a:p>
          <a:p>
            <a:pPr marL="457200" lvl="0" indent="-342900" algn="l" rtl="0">
              <a:lnSpc>
                <a:spcPct val="200000"/>
              </a:lnSpc>
              <a:spcBef>
                <a:spcPts val="0"/>
              </a:spcBef>
              <a:spcAft>
                <a:spcPts val="0"/>
              </a:spcAft>
              <a:buSzPts val="1800"/>
              <a:buChar char="•"/>
            </a:pPr>
            <a:r>
              <a:rPr lang="en-US" sz="3200" dirty="0"/>
              <a:t>Between every pair of vertices</a:t>
            </a:r>
          </a:p>
          <a:p>
            <a:pPr marL="457200" lvl="0" indent="-342900" algn="l" rtl="0">
              <a:lnSpc>
                <a:spcPct val="200000"/>
              </a:lnSpc>
              <a:spcBef>
                <a:spcPts val="0"/>
              </a:spcBef>
              <a:spcAft>
                <a:spcPts val="0"/>
              </a:spcAft>
              <a:buSzPts val="1800"/>
              <a:buChar char="•"/>
            </a:pPr>
            <a:endParaRPr sz="3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g4a49d85f66d9ce02_0"/>
          <p:cNvSpPr txBox="1">
            <a:spLocks noGrp="1"/>
          </p:cNvSpPr>
          <p:nvPr>
            <p:ph type="title"/>
          </p:nvPr>
        </p:nvSpPr>
        <p:spPr>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dirty="0"/>
              <a:t>Dijkstra algorithm </a:t>
            </a:r>
            <a:endParaRPr dirty="0"/>
          </a:p>
        </p:txBody>
      </p:sp>
      <p:sp>
        <p:nvSpPr>
          <p:cNvPr id="123" name="Google Shape;123;g4a49d85f66d9ce02_0"/>
          <p:cNvSpPr txBox="1">
            <a:spLocks noGrp="1"/>
          </p:cNvSpPr>
          <p:nvPr>
            <p:ph idx="1"/>
          </p:nvPr>
        </p:nvSpPr>
        <p:spPr>
          <a:prstGeom prst="rect">
            <a:avLst/>
          </a:prstGeom>
        </p:spPr>
        <p:txBody>
          <a:bodyPr spcFirstLastPara="1" wrap="square" lIns="91425" tIns="45700" rIns="91425" bIns="45700" anchor="t" anchorCtr="0">
            <a:normAutofit/>
          </a:bodyPr>
          <a:lstStyle/>
          <a:p>
            <a:pPr>
              <a:buFont typeface="Wingdings" panose="05000000000000000000" pitchFamily="2" charset="2"/>
              <a:buChar char="§"/>
            </a:pPr>
            <a:r>
              <a:rPr lang="en-US" sz="2800" dirty="0"/>
              <a:t>Works when all of the weights are </a:t>
            </a:r>
            <a:r>
              <a:rPr lang="en-US" sz="2800" b="1" dirty="0"/>
              <a:t>positive</a:t>
            </a:r>
            <a:r>
              <a:rPr lang="en-US" sz="2800" dirty="0"/>
              <a:t>.</a:t>
            </a:r>
          </a:p>
          <a:p>
            <a:pPr>
              <a:buFont typeface="Wingdings" panose="05000000000000000000" pitchFamily="2" charset="2"/>
              <a:buChar char="§"/>
            </a:pPr>
            <a:r>
              <a:rPr lang="en-US" sz="2800" dirty="0"/>
              <a:t>Provides the shortest paths from a source to </a:t>
            </a:r>
            <a:r>
              <a:rPr lang="en-US" sz="2800" b="1" dirty="0"/>
              <a:t>all</a:t>
            </a:r>
            <a:r>
              <a:rPr lang="en-US" sz="2800" dirty="0"/>
              <a:t> other vertices in the graph.</a:t>
            </a:r>
          </a:p>
          <a:p>
            <a:pPr lvl="1">
              <a:buFont typeface="Wingdings" panose="05000000000000000000" pitchFamily="2" charset="2"/>
              <a:buChar char="§"/>
            </a:pPr>
            <a:r>
              <a:rPr lang="en-US" sz="2400" dirty="0"/>
              <a:t>Can be terminated early once the shortest path to </a:t>
            </a:r>
            <a:r>
              <a:rPr lang="en-US" sz="2400" i="1" dirty="0"/>
              <a:t>t</a:t>
            </a:r>
            <a:r>
              <a:rPr lang="en-US" sz="2400" dirty="0"/>
              <a:t> is found if desired.</a:t>
            </a:r>
          </a:p>
          <a:p>
            <a:pPr lvl="1"/>
            <a:endParaRPr lang="en-US" sz="2400" dirty="0"/>
          </a:p>
        </p:txBody>
      </p:sp>
    </p:spTree>
    <p:extLst>
      <p:ext uri="{BB962C8B-B14F-4D97-AF65-F5344CB8AC3E}">
        <p14:creationId xmlns:p14="http://schemas.microsoft.com/office/powerpoint/2010/main" val="17448246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g4a49d85f66d9ce02_0"/>
          <p:cNvSpPr txBox="1">
            <a:spLocks noGrp="1"/>
          </p:cNvSpPr>
          <p:nvPr>
            <p:ph type="title"/>
          </p:nvPr>
        </p:nvSpPr>
        <p:spPr>
          <a:prstGeom prst="rect">
            <a:avLst/>
          </a:prstGeom>
        </p:spPr>
        <p:txBody>
          <a:bodyPr spcFirstLastPara="1" wrap="square" lIns="91425" tIns="45700" rIns="91425" bIns="45700" anchor="ctr" anchorCtr="0">
            <a:normAutofit/>
          </a:bodyPr>
          <a:lstStyle/>
          <a:p>
            <a:pPr>
              <a:spcBef>
                <a:spcPts val="0"/>
              </a:spcBef>
            </a:pPr>
            <a:r>
              <a:rPr lang="en-US" dirty="0"/>
              <a:t>Dijkstra algorithm - Comments</a:t>
            </a:r>
            <a:br>
              <a:rPr lang="en-US" dirty="0"/>
            </a:br>
            <a:r>
              <a:rPr lang="en-US" dirty="0"/>
              <a:t> </a:t>
            </a:r>
            <a:endParaRPr dirty="0"/>
          </a:p>
        </p:txBody>
      </p:sp>
      <p:sp>
        <p:nvSpPr>
          <p:cNvPr id="123" name="Google Shape;123;g4a49d85f66d9ce02_0"/>
          <p:cNvSpPr txBox="1">
            <a:spLocks noGrp="1"/>
          </p:cNvSpPr>
          <p:nvPr>
            <p:ph idx="1"/>
          </p:nvPr>
        </p:nvSpPr>
        <p:spPr>
          <a:xfrm>
            <a:off x="274320" y="1852265"/>
            <a:ext cx="6890657" cy="4023360"/>
          </a:xfrm>
          <a:prstGeom prst="rect">
            <a:avLst/>
          </a:prstGeom>
        </p:spPr>
        <p:txBody>
          <a:bodyPr spcFirstLastPara="1" wrap="square" lIns="91425" tIns="45700" rIns="91425" bIns="45700" anchor="t" anchorCtr="0">
            <a:normAutofit/>
          </a:bodyPr>
          <a:lstStyle/>
          <a:p>
            <a:r>
              <a:rPr lang="en-US" dirty="0"/>
              <a:t>If the shortest path from </a:t>
            </a:r>
            <a:r>
              <a:rPr lang="en-US" i="1" dirty="0"/>
              <a:t>t</a:t>
            </a:r>
            <a:r>
              <a:rPr lang="en-US" dirty="0"/>
              <a:t> to </a:t>
            </a:r>
            <a:r>
              <a:rPr lang="en-US" i="1" dirty="0"/>
              <a:t>s</a:t>
            </a:r>
            <a:r>
              <a:rPr lang="en-US" dirty="0"/>
              <a:t> contains the node </a:t>
            </a:r>
            <a:r>
              <a:rPr lang="en-US" i="1" dirty="0"/>
              <a:t>v</a:t>
            </a:r>
            <a:r>
              <a:rPr lang="en-US" dirty="0"/>
              <a:t>, then:</a:t>
            </a:r>
          </a:p>
          <a:p>
            <a:pPr lvl="1"/>
            <a:r>
              <a:rPr lang="en-US" dirty="0"/>
              <a:t>It will only contain </a:t>
            </a:r>
            <a:r>
              <a:rPr lang="en-US" i="1" dirty="0"/>
              <a:t>v</a:t>
            </a:r>
            <a:r>
              <a:rPr lang="en-US" dirty="0"/>
              <a:t> once.</a:t>
            </a:r>
          </a:p>
          <a:p>
            <a:pPr lvl="1"/>
            <a:r>
              <a:rPr lang="en-US" dirty="0"/>
              <a:t>The path from </a:t>
            </a:r>
            <a:r>
              <a:rPr lang="en-US" i="1" dirty="0"/>
              <a:t>s</a:t>
            </a:r>
            <a:r>
              <a:rPr lang="en-US" dirty="0"/>
              <a:t> to </a:t>
            </a:r>
            <a:r>
              <a:rPr lang="en-US" i="1" dirty="0"/>
              <a:t>v</a:t>
            </a:r>
            <a:r>
              <a:rPr lang="en-US" dirty="0"/>
              <a:t> must be the shortest path to </a:t>
            </a:r>
            <a:r>
              <a:rPr lang="en-US" i="1" dirty="0"/>
              <a:t>v</a:t>
            </a:r>
            <a:r>
              <a:rPr lang="en-US" dirty="0"/>
              <a:t> from</a:t>
            </a:r>
            <a:r>
              <a:rPr lang="en-US" i="1" dirty="0"/>
              <a:t> s</a:t>
            </a:r>
            <a:r>
              <a:rPr lang="en-US" dirty="0"/>
              <a:t>.</a:t>
            </a:r>
          </a:p>
          <a:p>
            <a:pPr lvl="1"/>
            <a:r>
              <a:rPr lang="en-US" dirty="0"/>
              <a:t>The path from </a:t>
            </a:r>
            <a:r>
              <a:rPr lang="en-US" i="1" dirty="0"/>
              <a:t>v</a:t>
            </a:r>
            <a:r>
              <a:rPr lang="en-US" dirty="0"/>
              <a:t> to</a:t>
            </a:r>
            <a:r>
              <a:rPr lang="en-US" i="1" dirty="0"/>
              <a:t> t </a:t>
            </a:r>
            <a:r>
              <a:rPr lang="en-US" dirty="0"/>
              <a:t>must be the shortest path to </a:t>
            </a:r>
            <a:r>
              <a:rPr lang="en-US" i="1" dirty="0"/>
              <a:t>t</a:t>
            </a:r>
            <a:r>
              <a:rPr lang="en-US" dirty="0"/>
              <a:t> from </a:t>
            </a:r>
            <a:r>
              <a:rPr lang="en-US" i="1" dirty="0"/>
              <a:t>v</a:t>
            </a:r>
            <a:r>
              <a:rPr lang="en-US" dirty="0"/>
              <a:t>.</a:t>
            </a:r>
          </a:p>
          <a:p>
            <a:r>
              <a:rPr lang="en-US" dirty="0"/>
              <a:t>If the shortest paths to all other vertices that are incident to the target vertex  are determined, it is easy to compute the shortest path.</a:t>
            </a:r>
          </a:p>
        </p:txBody>
      </p:sp>
      <p:pic>
        <p:nvPicPr>
          <p:cNvPr id="4" name="Google Shape;104;p4">
            <a:extLst>
              <a:ext uri="{FF2B5EF4-FFF2-40B4-BE49-F238E27FC236}">
                <a16:creationId xmlns:a16="http://schemas.microsoft.com/office/drawing/2014/main" id="{338222C2-78A8-48FE-A165-D1BABB233B94}"/>
              </a:ext>
            </a:extLst>
          </p:cNvPr>
          <p:cNvPicPr preferRelativeResize="0"/>
          <p:nvPr/>
        </p:nvPicPr>
        <p:blipFill rotWithShape="1">
          <a:blip r:embed="rId3"/>
          <a:srcRect/>
          <a:stretch/>
        </p:blipFill>
        <p:spPr>
          <a:xfrm>
            <a:off x="7367451" y="2392137"/>
            <a:ext cx="4440788" cy="2943615"/>
          </a:xfrm>
          <a:prstGeom prst="rect">
            <a:avLst/>
          </a:prstGeom>
          <a:noFill/>
          <a:ln>
            <a:noFill/>
          </a:ln>
        </p:spPr>
      </p:pic>
    </p:spTree>
    <p:extLst>
      <p:ext uri="{BB962C8B-B14F-4D97-AF65-F5344CB8AC3E}">
        <p14:creationId xmlns:p14="http://schemas.microsoft.com/office/powerpoint/2010/main" val="5344957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p:cNvSpPr>
            <a:spLocks noGrp="1" noChangeArrowheads="1"/>
          </p:cNvSpPr>
          <p:nvPr>
            <p:ph type="title"/>
          </p:nvPr>
        </p:nvSpPr>
        <p:spPr/>
        <p:txBody>
          <a:bodyPr/>
          <a:lstStyle/>
          <a:p>
            <a:r>
              <a:rPr lang="en-US" dirty="0"/>
              <a:t>Dijkstra’s Algorithm</a:t>
            </a:r>
          </a:p>
        </p:txBody>
      </p:sp>
      <p:sp>
        <p:nvSpPr>
          <p:cNvPr id="241667" name="Rectangle 3"/>
          <p:cNvSpPr>
            <a:spLocks noGrp="1" noChangeArrowheads="1"/>
          </p:cNvSpPr>
          <p:nvPr>
            <p:ph idx="1"/>
          </p:nvPr>
        </p:nvSpPr>
        <p:spPr>
          <a:xfrm>
            <a:off x="1097280" y="1845734"/>
            <a:ext cx="5277394" cy="4023360"/>
          </a:xfrm>
        </p:spPr>
        <p:txBody>
          <a:bodyPr>
            <a:normAutofit/>
          </a:bodyPr>
          <a:lstStyle/>
          <a:p>
            <a:pPr>
              <a:buFont typeface="Arial" panose="020B0604020202020204" pitchFamily="34" charset="0"/>
              <a:buChar char="•"/>
            </a:pPr>
            <a:r>
              <a:rPr lang="en-US" dirty="0"/>
              <a:t>Initially, we will start with the path of length 0</a:t>
            </a:r>
          </a:p>
          <a:p>
            <a:pPr lvl="1">
              <a:buFont typeface="Arial" panose="020B0604020202020204" pitchFamily="34" charset="0"/>
              <a:buChar char="•"/>
            </a:pPr>
            <a:r>
              <a:rPr lang="en-US" dirty="0"/>
              <a:t>The trivial path from vertex 0 to itself</a:t>
            </a:r>
          </a:p>
          <a:p>
            <a:pPr>
              <a:buFont typeface="Arial" panose="020B0604020202020204" pitchFamily="34" charset="0"/>
              <a:buChar char="•"/>
            </a:pPr>
            <a:r>
              <a:rPr lang="en-US" dirty="0"/>
              <a:t>If the starting vertex has any adjacent edges, then there will be one vertex that has the shortest distance from the starting vertex. This is the shortest reachable vertex of the graph.</a:t>
            </a:r>
          </a:p>
          <a:p>
            <a:pPr>
              <a:buFont typeface="Arial" panose="020B0604020202020204" pitchFamily="34" charset="0"/>
              <a:buChar char="•"/>
            </a:pPr>
            <a:r>
              <a:rPr lang="en-US" dirty="0"/>
              <a:t>Then try to extend any </a:t>
            </a:r>
            <a:r>
              <a:rPr lang="en-US" b="1" i="1" dirty="0"/>
              <a:t>existing</a:t>
            </a:r>
            <a:r>
              <a:rPr lang="en-US" dirty="0"/>
              <a:t> paths to new vertices.</a:t>
            </a:r>
          </a:p>
        </p:txBody>
      </p:sp>
      <p:pic>
        <p:nvPicPr>
          <p:cNvPr id="4" name="Google Shape;104;p4">
            <a:extLst>
              <a:ext uri="{FF2B5EF4-FFF2-40B4-BE49-F238E27FC236}">
                <a16:creationId xmlns:a16="http://schemas.microsoft.com/office/drawing/2014/main" id="{32712096-C286-49E8-B64F-D76A9D9B129F}"/>
              </a:ext>
            </a:extLst>
          </p:cNvPr>
          <p:cNvPicPr preferRelativeResize="0"/>
          <p:nvPr/>
        </p:nvPicPr>
        <p:blipFill rotWithShape="1">
          <a:blip r:embed="rId2"/>
          <a:srcRect/>
          <a:stretch/>
        </p:blipFill>
        <p:spPr>
          <a:xfrm>
            <a:off x="6270169" y="2947307"/>
            <a:ext cx="5786847" cy="3492681"/>
          </a:xfrm>
          <a:prstGeom prst="rect">
            <a:avLst/>
          </a:prstGeom>
          <a:noFill/>
          <a:ln>
            <a:noFill/>
          </a:ln>
        </p:spPr>
      </p:pic>
    </p:spTree>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7489</TotalTime>
  <Words>2323</Words>
  <Application>Microsoft Office PowerPoint</Application>
  <PresentationFormat>Widescreen</PresentationFormat>
  <Paragraphs>546</Paragraphs>
  <Slides>42</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42</vt:i4>
      </vt:variant>
    </vt:vector>
  </HeadingPairs>
  <TitlesOfParts>
    <vt:vector size="49" baseType="lpstr">
      <vt:lpstr>Arial</vt:lpstr>
      <vt:lpstr>Arial</vt:lpstr>
      <vt:lpstr>Calibri</vt:lpstr>
      <vt:lpstr>Calibri Light</vt:lpstr>
      <vt:lpstr>Times New Roman</vt:lpstr>
      <vt:lpstr>Wingdings</vt:lpstr>
      <vt:lpstr>Retrospect</vt:lpstr>
      <vt:lpstr>Shortest Path Problem</vt:lpstr>
      <vt:lpstr>Definitions</vt:lpstr>
      <vt:lpstr>Applications </vt:lpstr>
      <vt:lpstr>Examples</vt:lpstr>
      <vt:lpstr>Negative Weight</vt:lpstr>
      <vt:lpstr>Variants of the shortest path problems</vt:lpstr>
      <vt:lpstr>Dijkstra algorithm </vt:lpstr>
      <vt:lpstr>Dijkstra algorithm - Comments  </vt:lpstr>
      <vt:lpstr>Dijkstra’s Algorithm</vt:lpstr>
      <vt:lpstr>Dijkstra’s Algorithm</vt:lpstr>
      <vt:lpstr>Dijkstra’s Algorithm</vt:lpstr>
      <vt:lpstr>Dijkstra’s Algorithm</vt:lpstr>
      <vt:lpstr>Dijkstra’s Algorithm</vt:lpstr>
      <vt:lpstr>Dijkstra’s Algorithm</vt:lpstr>
      <vt:lpstr>Dijkstra’s Algorithm - Running time</vt:lpstr>
      <vt:lpstr>Examples</vt:lpstr>
      <vt:lpstr>Examples</vt:lpstr>
      <vt:lpstr>Examples</vt:lpstr>
      <vt:lpstr>Examples</vt:lpstr>
      <vt:lpstr>Examples</vt:lpstr>
      <vt:lpstr>Examples</vt:lpstr>
      <vt:lpstr>Examples</vt:lpstr>
      <vt:lpstr>Examples</vt:lpstr>
      <vt:lpstr>Implementation </vt:lpstr>
      <vt:lpstr>Bellman–Ford algorithm</vt:lpstr>
      <vt:lpstr>Bellman–Ford algorithm</vt:lpstr>
      <vt:lpstr>Bellman–Ford algorithm - Examples</vt:lpstr>
      <vt:lpstr>Bellman–Ford algorithm</vt:lpstr>
      <vt:lpstr>Check for negative cycle</vt:lpstr>
      <vt:lpstr>Examples</vt:lpstr>
      <vt:lpstr>Floyd–Warshall algorithm</vt:lpstr>
      <vt:lpstr>Floyd–Warshall algorithm</vt:lpstr>
      <vt:lpstr>Floyd–Warshall algorithm</vt:lpstr>
      <vt:lpstr>Floyd–Warshall algorithm</vt:lpstr>
      <vt:lpstr>Floyd–Warshall algorithm</vt:lpstr>
      <vt:lpstr>Floyd–Warshall algorithm</vt:lpstr>
      <vt:lpstr>Floyd–Warshall algorithm</vt:lpstr>
      <vt:lpstr>Floyd–Warshall algorithm</vt:lpstr>
      <vt:lpstr>Floyd–Warshall algorithm</vt:lpstr>
      <vt:lpstr>Floyd–Warshall algorithm</vt:lpstr>
      <vt:lpstr>Floyd–Warshall algorithm</vt:lpstr>
      <vt:lpstr>Floyd–Warshall algorithm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Shortest Paths</dc:title>
  <dc:creator>Phuc Nguyen</dc:creator>
  <cp:lastModifiedBy>Phuc Nguyen</cp:lastModifiedBy>
  <cp:revision>53</cp:revision>
  <dcterms:created xsi:type="dcterms:W3CDTF">2023-05-16T04:04:42Z</dcterms:created>
  <dcterms:modified xsi:type="dcterms:W3CDTF">2024-08-04T11:41:31Z</dcterms:modified>
</cp:coreProperties>
</file>