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997700" cy="9283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hSljkybHByoEpyLzSmeQAm3dR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78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50" tIns="46025" rIns="92050" bIns="460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1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spcFirstLastPara="1" wrap="square" lIns="92050" tIns="46025" rIns="92050" bIns="460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0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1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1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4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6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6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8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58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" name="Google Shape;51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9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59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50"/>
          <p:cNvCxnSpPr/>
          <p:nvPr/>
        </p:nvCxnSpPr>
        <p:spPr>
          <a:xfrm>
            <a:off x="685800" y="1752600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CC0000"/>
                </a:solidFill>
              </a:rPr>
              <a:t>Minimum Spanning Trees</a:t>
            </a:r>
            <a:endParaRPr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Prim’s algorithm</a:t>
            </a:r>
            <a:endParaRPr/>
          </a:p>
        </p:txBody>
      </p:sp>
      <p:graphicFrame>
        <p:nvGraphicFramePr>
          <p:cNvPr id="139" name="Google Shape;139;p10"/>
          <p:cNvGraphicFramePr/>
          <p:nvPr/>
        </p:nvGraphicFramePr>
        <p:xfrm>
          <a:off x="3622675" y="1752600"/>
          <a:ext cx="4835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4" imgW="4835525" imgH="4264025" progId="Visio.Drawing.6">
                  <p:embed/>
                </p:oleObj>
              </mc:Choice>
              <mc:Fallback>
                <p:oleObj r:id="rId4" imgW="4835525" imgH="4264025" progId="Visio.Drawing.6">
                  <p:embed/>
                  <p:pic>
                    <p:nvPicPr>
                      <p:cNvPr id="139" name="Google Shape;139;p1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622675" y="1752600"/>
                        <a:ext cx="4835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Google Shape;140;p10"/>
          <p:cNvSpPr txBox="1"/>
          <p:nvPr/>
        </p:nvSpPr>
        <p:spPr>
          <a:xfrm>
            <a:off x="0" y="1752600"/>
            <a:ext cx="3962400" cy="405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 until all vertices have been chosen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vertex </a:t>
            </a:r>
            <a:r>
              <a:rPr lang="en-US" sz="20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in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 edge weight from v to a vertex in V is minimal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(greedy!)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V= {1,3,4} E’= {(1,3),(3,4)}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V={1,3,4,5} E’={(1,3),(3,4),(4,5)}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V={1,3,4,5,2,6}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E’={(1,3),(3,4),(4,5),(5,2),(2,6)}</a:t>
            </a:r>
            <a:endParaRPr/>
          </a:p>
        </p:txBody>
      </p:sp>
      <p:cxnSp>
        <p:nvCxnSpPr>
          <p:cNvPr id="141" name="Google Shape;141;p10"/>
          <p:cNvCxnSpPr/>
          <p:nvPr/>
        </p:nvCxnSpPr>
        <p:spPr>
          <a:xfrm>
            <a:off x="6029325" y="2438400"/>
            <a:ext cx="0" cy="100647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0"/>
          <p:cNvCxnSpPr/>
          <p:nvPr/>
        </p:nvCxnSpPr>
        <p:spPr>
          <a:xfrm>
            <a:off x="6400800" y="3733800"/>
            <a:ext cx="1371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Prim’s algorithm</a:t>
            </a:r>
            <a:endParaRPr/>
          </a:p>
        </p:txBody>
      </p:sp>
      <p:graphicFrame>
        <p:nvGraphicFramePr>
          <p:cNvPr id="149" name="Google Shape;149;p11"/>
          <p:cNvGraphicFramePr/>
          <p:nvPr/>
        </p:nvGraphicFramePr>
        <p:xfrm>
          <a:off x="3622675" y="1752600"/>
          <a:ext cx="4835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4" imgW="4835525" imgH="4264025" progId="Visio.Drawing.6">
                  <p:embed/>
                </p:oleObj>
              </mc:Choice>
              <mc:Fallback>
                <p:oleObj r:id="rId4" imgW="4835525" imgH="4264025" progId="Visio.Drawing.6">
                  <p:embed/>
                  <p:pic>
                    <p:nvPicPr>
                      <p:cNvPr id="149" name="Google Shape;149;p1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622675" y="1752600"/>
                        <a:ext cx="4835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Google Shape;150;p11"/>
          <p:cNvSpPr txBox="1"/>
          <p:nvPr/>
        </p:nvSpPr>
        <p:spPr>
          <a:xfrm>
            <a:off x="0" y="1752600"/>
            <a:ext cx="3962400" cy="253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 until all vertices have been chosen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V={1,3,4,5,2,6}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E’={(1,3),(3,4),(4,5),(5,2),(2,6)}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Final Cost: 1 + 3 + 4 + 1 + 1 = 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Prim’s Algorithm Implementation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Assume adjacency list representation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Initialize connection cost of each node to “inf” and “unmark” them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Choose one node, say v and set cost[v] = 0 and prev[v] =0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While there are unmarked nodes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CC0000"/>
                </a:solidFill>
              </a:rPr>
              <a:t>Select the unmarked node </a:t>
            </a:r>
            <a:r>
              <a:rPr lang="en-US" sz="2000" b="1">
                <a:solidFill>
                  <a:srgbClr val="CC0000"/>
                </a:solidFill>
              </a:rPr>
              <a:t>u</a:t>
            </a:r>
            <a:r>
              <a:rPr lang="en-US" sz="2000">
                <a:solidFill>
                  <a:srgbClr val="CC0000"/>
                </a:solidFill>
              </a:rPr>
              <a:t> with minimum cost; mark it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CC0000"/>
                </a:solidFill>
              </a:rPr>
              <a:t>For each unmarked node </a:t>
            </a:r>
            <a:r>
              <a:rPr lang="en-US" sz="2000" b="1">
                <a:solidFill>
                  <a:srgbClr val="CC0000"/>
                </a:solidFill>
              </a:rPr>
              <a:t>w</a:t>
            </a:r>
            <a:r>
              <a:rPr lang="en-US" sz="2000">
                <a:solidFill>
                  <a:srgbClr val="CC0000"/>
                </a:solidFill>
              </a:rPr>
              <a:t> adjacent to</a:t>
            </a:r>
            <a:r>
              <a:rPr lang="en-US" sz="2000" b="1">
                <a:solidFill>
                  <a:srgbClr val="CC0000"/>
                </a:solidFill>
              </a:rPr>
              <a:t> u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		</a:t>
            </a:r>
            <a:r>
              <a:rPr lang="en-US" sz="2000">
                <a:solidFill>
                  <a:schemeClr val="accent2"/>
                </a:solidFill>
              </a:rPr>
              <a:t>if cost(u,w) &lt; cost(w) then cost(w) := cost (u,w)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             </a:t>
            </a:r>
            <a:r>
              <a:rPr lang="en-US" sz="2000">
                <a:solidFill>
                  <a:srgbClr val="CC0000"/>
                </a:solidFill>
              </a:rPr>
              <a:t>prev[w] = u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Prim’s algorithm Analysis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If the “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Select the unmarked node u with minimum cost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” is done with binary heap then </a:t>
            </a:r>
            <a:r>
              <a:rPr lang="en-US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O((n+m)logn)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Kruskal’s Algorithm</a:t>
            </a:r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Select edges in order of increasing cost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CC0000"/>
                </a:solidFill>
              </a:rPr>
              <a:t>Accept an edge to expand tree or forest only if it does not cause a cycle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en-US">
                <a:solidFill>
                  <a:schemeClr val="accent1"/>
                </a:solidFill>
              </a:rPr>
              <a:t>Implementation using adjacency list, priority queues and disjoint sets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Kruskal’s Algorithm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Initialize a forest of trees, each tree being a single node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Build a priority queue of edges with priority being lowest cost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CC0000"/>
                </a:solidFill>
              </a:rPr>
              <a:t>Repeat until |V| -1 edges have been accepted {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CC0000"/>
                </a:solidFill>
              </a:rPr>
              <a:t>	Deletemin edge from priority queue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CC0000"/>
                </a:solidFill>
              </a:rPr>
              <a:t>	If it forms a cycle then discard it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CC0000"/>
                </a:solidFill>
              </a:rPr>
              <a:t>      else accept the edge</a:t>
            </a:r>
            <a:r>
              <a:rPr lang="en-US" sz="2000"/>
              <a:t> – It will join 2 existing trees yielding a larger tree 		and reducing the forest by one tree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CC0000"/>
                </a:solidFill>
              </a:rPr>
              <a:t>}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/>
              <a:t>The accepted edges form the minimum spanning tree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Detecting Cycles</a:t>
            </a:r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If the edge to be added (u,v) is such that vertices u and v belong to the same tree, then by adding (u,v) you would form a cycle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Therefore to check, </a:t>
            </a:r>
            <a:r>
              <a:rPr lang="en-US">
                <a:solidFill>
                  <a:schemeClr val="accent2"/>
                </a:solidFill>
              </a:rPr>
              <a:t>Find(u) </a:t>
            </a:r>
            <a:r>
              <a:rPr lang="en-US"/>
              <a:t>and </a:t>
            </a:r>
            <a:r>
              <a:rPr lang="en-US">
                <a:solidFill>
                  <a:schemeClr val="accent2"/>
                </a:solidFill>
              </a:rPr>
              <a:t>Find(v). </a:t>
            </a:r>
            <a:r>
              <a:rPr lang="en-US"/>
              <a:t>If they are the same discard (u,v)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If they are different </a:t>
            </a:r>
            <a:r>
              <a:rPr lang="en-US">
                <a:solidFill>
                  <a:schemeClr val="accent2"/>
                </a:solidFill>
              </a:rPr>
              <a:t>Union(Find(u),Find(v))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Properties of trees in K’s algorithm</a:t>
            </a: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C0000"/>
                </a:solidFill>
              </a:rPr>
              <a:t>Vertices in different trees are disjoint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›"/>
            </a:pPr>
            <a:r>
              <a:rPr lang="en-US" sz="2400"/>
              <a:t>True at initialization and Union won’t modify the fact for remaining trees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C0000"/>
                </a:solidFill>
              </a:rPr>
              <a:t>Trees form equivalent classes under the relation “is connected to”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›"/>
            </a:pPr>
            <a:r>
              <a:rPr lang="en-US" sz="2400"/>
              <a:t>u connected to u  (reflexivity)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›"/>
            </a:pPr>
            <a:r>
              <a:rPr lang="en-US" sz="2400"/>
              <a:t>u connected to v implies v connected to u (symmetry)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›"/>
            </a:pPr>
            <a:r>
              <a:rPr lang="en-US" sz="2400"/>
              <a:t>u  connected to v and v connected to w implies a path from u to w so u connected to w (transitivity)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K’s Algorithm Data Structures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Adjacency list for the graph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To perform the initialization of the data structures below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Disjoint Set ADT’s for the trees (recall Up tree implementation of Union-Find)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Binary heap for edges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Example</a:t>
            </a:r>
            <a:endParaRPr/>
          </a:p>
        </p:txBody>
      </p:sp>
      <p:graphicFrame>
        <p:nvGraphicFramePr>
          <p:cNvPr id="206" name="Google Shape;206;p19"/>
          <p:cNvGraphicFramePr/>
          <p:nvPr/>
        </p:nvGraphicFramePr>
        <p:xfrm>
          <a:off x="2590800" y="1981200"/>
          <a:ext cx="4800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4" imgW="4800600" imgH="4114800" progId="Visio.Drawing.6">
                  <p:embed/>
                </p:oleObj>
              </mc:Choice>
              <mc:Fallback>
                <p:oleObj r:id="rId4" imgW="4800600" imgH="4114800" progId="Visio.Drawing.6">
                  <p:embed/>
                  <p:pic>
                    <p:nvPicPr>
                      <p:cNvPr id="206" name="Google Shape;206;p1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590800" y="1981200"/>
                        <a:ext cx="48006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Spanning Trees</a:t>
            </a:r>
            <a:endParaRPr/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Given (connected undirected) graph G(V,E),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a </a:t>
            </a:r>
            <a:r>
              <a:rPr lang="en-US">
                <a:solidFill>
                  <a:srgbClr val="CC0000"/>
                </a:solidFill>
              </a:rPr>
              <a:t>spanning tree T(V’,E’):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Is a subgraph of G; that is, V’ ⊆ V, E’ ⊆ E.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Include all of the vertices</a:t>
            </a:r>
            <a:r>
              <a:rPr lang="en-US">
                <a:solidFill>
                  <a:schemeClr val="accent2"/>
                </a:solidFill>
              </a:rPr>
              <a:t>(V’ = V)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Forms a </a:t>
            </a:r>
            <a:r>
              <a:rPr lang="en-US">
                <a:solidFill>
                  <a:srgbClr val="CC0000"/>
                </a:solidFill>
              </a:rPr>
              <a:t>tree</a:t>
            </a:r>
            <a:r>
              <a:rPr lang="en-US"/>
              <a:t> (no cycle);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›"/>
            </a:pPr>
            <a:r>
              <a:rPr lang="en-US">
                <a:solidFill>
                  <a:schemeClr val="accent2"/>
                </a:solidFill>
              </a:rPr>
              <a:t>So, E’ has |V| -1 edges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aphicFrame>
        <p:nvGraphicFramePr>
          <p:cNvPr id="212" name="Google Shape;212;p20"/>
          <p:cNvGraphicFramePr/>
          <p:nvPr/>
        </p:nvGraphicFramePr>
        <p:xfrm>
          <a:off x="2238375" y="1981200"/>
          <a:ext cx="46656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4" imgW="4665663" imgH="4114800" progId="Visio.Drawing.6">
                  <p:embed/>
                </p:oleObj>
              </mc:Choice>
              <mc:Fallback>
                <p:oleObj r:id="rId4" imgW="4665663" imgH="4114800" progId="Visio.Drawing.6">
                  <p:embed/>
                  <p:pic>
                    <p:nvPicPr>
                      <p:cNvPr id="212" name="Google Shape;212;p2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238375" y="1981200"/>
                        <a:ext cx="466566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Initialization</a:t>
            </a:r>
            <a:endParaRPr/>
          </a:p>
        </p:txBody>
      </p:sp>
      <p:graphicFrame>
        <p:nvGraphicFramePr>
          <p:cNvPr id="219" name="Google Shape;219;p21"/>
          <p:cNvGraphicFramePr/>
          <p:nvPr/>
        </p:nvGraphicFramePr>
        <p:xfrm>
          <a:off x="3810000" y="17526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4" imgW="4648200" imgH="4114800" progId="Visio.Drawing.6">
                  <p:embed/>
                </p:oleObj>
              </mc:Choice>
              <mc:Fallback>
                <p:oleObj r:id="rId4" imgW="4648200" imgH="4114800" progId="Visio.Drawing.6">
                  <p:embed/>
                  <p:pic>
                    <p:nvPicPr>
                      <p:cNvPr id="219" name="Google Shape;219;p2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810000" y="17526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" name="Google Shape;220;p21"/>
          <p:cNvSpPr txBox="1"/>
          <p:nvPr/>
        </p:nvSpPr>
        <p:spPr>
          <a:xfrm>
            <a:off x="304800" y="2125663"/>
            <a:ext cx="3200400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Initially, Forest of 6 trees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 {{1},{2},{3},{4},{5},{6}}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Edges in a heap (not shown)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Step 1</a:t>
            </a:r>
            <a:endParaRPr/>
          </a:p>
        </p:txBody>
      </p:sp>
      <p:graphicFrame>
        <p:nvGraphicFramePr>
          <p:cNvPr id="227" name="Google Shape;227;p22"/>
          <p:cNvGraphicFramePr/>
          <p:nvPr/>
        </p:nvGraphicFramePr>
        <p:xfrm>
          <a:off x="3962400" y="18288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r:id="rId4" imgW="4648200" imgH="4114800" progId="Visio.Drawing.6">
                  <p:embed/>
                </p:oleObj>
              </mc:Choice>
              <mc:Fallback>
                <p:oleObj r:id="rId4" imgW="4648200" imgH="4114800" progId="Visio.Drawing.6">
                  <p:embed/>
                  <p:pic>
                    <p:nvPicPr>
                      <p:cNvPr id="227" name="Google Shape;227;p2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962400" y="18288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" name="Google Shape;228;p22"/>
          <p:cNvSpPr txBox="1"/>
          <p:nvPr/>
        </p:nvSpPr>
        <p:spPr>
          <a:xfrm>
            <a:off x="304800" y="2125663"/>
            <a:ext cx="3200400" cy="39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edge with lowest cost (2,5)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Find(2) = 2, Find (5) = 5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Union(2,5)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 {{1},{2,5},{3},{4},{6}}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edge accepted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22"/>
          <p:cNvCxnSpPr/>
          <p:nvPr/>
        </p:nvCxnSpPr>
        <p:spPr>
          <a:xfrm>
            <a:off x="4419600" y="3948113"/>
            <a:ext cx="152400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22"/>
          <p:cNvSpPr txBox="1"/>
          <p:nvPr/>
        </p:nvSpPr>
        <p:spPr>
          <a:xfrm>
            <a:off x="5181600" y="4267200"/>
            <a:ext cx="304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Step 2</a:t>
            </a:r>
            <a:endParaRPr/>
          </a:p>
        </p:txBody>
      </p:sp>
      <p:graphicFrame>
        <p:nvGraphicFramePr>
          <p:cNvPr id="237" name="Google Shape;237;p23"/>
          <p:cNvGraphicFramePr/>
          <p:nvPr/>
        </p:nvGraphicFramePr>
        <p:xfrm>
          <a:off x="3962400" y="18288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r:id="rId4" imgW="4648200" imgH="4114800" progId="Visio.Drawing.6">
                  <p:embed/>
                </p:oleObj>
              </mc:Choice>
              <mc:Fallback>
                <p:oleObj r:id="rId4" imgW="4648200" imgH="4114800" progId="Visio.Drawing.6">
                  <p:embed/>
                  <p:pic>
                    <p:nvPicPr>
                      <p:cNvPr id="237" name="Google Shape;237;p2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962400" y="18288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" name="Google Shape;238;p23"/>
          <p:cNvSpPr txBox="1"/>
          <p:nvPr/>
        </p:nvSpPr>
        <p:spPr>
          <a:xfrm>
            <a:off x="304800" y="2125663"/>
            <a:ext cx="3200400" cy="39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edge with lowest cost (2,6)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Find(2) = 2, Find (6) = 6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Union(2,6)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 {{1},{2,5,6},{3},{4}}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edges accepted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23"/>
          <p:cNvCxnSpPr/>
          <p:nvPr/>
        </p:nvCxnSpPr>
        <p:spPr>
          <a:xfrm>
            <a:off x="4419600" y="3948113"/>
            <a:ext cx="152400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23"/>
          <p:cNvSpPr txBox="1"/>
          <p:nvPr/>
        </p:nvSpPr>
        <p:spPr>
          <a:xfrm>
            <a:off x="5181600" y="4267200"/>
            <a:ext cx="304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cxnSp>
        <p:nvCxnSpPr>
          <p:cNvPr id="241" name="Google Shape;241;p23"/>
          <p:cNvCxnSpPr/>
          <p:nvPr/>
        </p:nvCxnSpPr>
        <p:spPr>
          <a:xfrm rot="10800000">
            <a:off x="4267200" y="4114800"/>
            <a:ext cx="0" cy="12049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3"/>
          <p:cNvCxnSpPr/>
          <p:nvPr/>
        </p:nvCxnSpPr>
        <p:spPr>
          <a:xfrm>
            <a:off x="4267200" y="3948113"/>
            <a:ext cx="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3"/>
          <p:cNvSpPr txBox="1"/>
          <p:nvPr/>
        </p:nvSpPr>
        <p:spPr>
          <a:xfrm>
            <a:off x="3810000" y="4602163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49" name="Google Shape;249;p2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Step 3</a:t>
            </a:r>
            <a:endParaRPr/>
          </a:p>
        </p:txBody>
      </p:sp>
      <p:graphicFrame>
        <p:nvGraphicFramePr>
          <p:cNvPr id="250" name="Google Shape;250;p24"/>
          <p:cNvGraphicFramePr/>
          <p:nvPr/>
        </p:nvGraphicFramePr>
        <p:xfrm>
          <a:off x="3962400" y="18288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r:id="rId4" imgW="4648200" imgH="4114800" progId="Visio.Drawing.6">
                  <p:embed/>
                </p:oleObj>
              </mc:Choice>
              <mc:Fallback>
                <p:oleObj r:id="rId4" imgW="4648200" imgH="4114800" progId="Visio.Drawing.6">
                  <p:embed/>
                  <p:pic>
                    <p:nvPicPr>
                      <p:cNvPr id="250" name="Google Shape;250;p2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962400" y="18288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" name="Google Shape;251;p24"/>
          <p:cNvSpPr txBox="1"/>
          <p:nvPr/>
        </p:nvSpPr>
        <p:spPr>
          <a:xfrm>
            <a:off x="304800" y="2125663"/>
            <a:ext cx="3200400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edge with lowest cost (1,3)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Find(1) = 1, Find (3) = 3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Union(1,3)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 {{1,3},{2,5,6},{4}}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edges accepted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24"/>
          <p:cNvCxnSpPr/>
          <p:nvPr/>
        </p:nvCxnSpPr>
        <p:spPr>
          <a:xfrm>
            <a:off x="4419600" y="3948113"/>
            <a:ext cx="152400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p24"/>
          <p:cNvSpPr txBox="1"/>
          <p:nvPr/>
        </p:nvSpPr>
        <p:spPr>
          <a:xfrm>
            <a:off x="5181600" y="4267200"/>
            <a:ext cx="304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cxnSp>
        <p:nvCxnSpPr>
          <p:cNvPr id="254" name="Google Shape;254;p24"/>
          <p:cNvCxnSpPr/>
          <p:nvPr/>
        </p:nvCxnSpPr>
        <p:spPr>
          <a:xfrm rot="10800000">
            <a:off x="4267200" y="4114800"/>
            <a:ext cx="0" cy="12049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4"/>
          <p:cNvCxnSpPr/>
          <p:nvPr/>
        </p:nvCxnSpPr>
        <p:spPr>
          <a:xfrm>
            <a:off x="4267200" y="3948113"/>
            <a:ext cx="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4"/>
          <p:cNvSpPr txBox="1"/>
          <p:nvPr/>
        </p:nvSpPr>
        <p:spPr>
          <a:xfrm>
            <a:off x="3810000" y="4602163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cxnSp>
        <p:nvCxnSpPr>
          <p:cNvPr id="257" name="Google Shape;257;p24"/>
          <p:cNvCxnSpPr/>
          <p:nvPr/>
        </p:nvCxnSpPr>
        <p:spPr>
          <a:xfrm>
            <a:off x="6172200" y="2514600"/>
            <a:ext cx="0" cy="9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4"/>
          <p:cNvSpPr txBox="1"/>
          <p:nvPr/>
        </p:nvSpPr>
        <p:spPr>
          <a:xfrm>
            <a:off x="5791200" y="2743200"/>
            <a:ext cx="304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Step 4</a:t>
            </a:r>
            <a:endParaRPr/>
          </a:p>
        </p:txBody>
      </p:sp>
      <p:graphicFrame>
        <p:nvGraphicFramePr>
          <p:cNvPr id="265" name="Google Shape;265;p25"/>
          <p:cNvGraphicFramePr/>
          <p:nvPr/>
        </p:nvGraphicFramePr>
        <p:xfrm>
          <a:off x="3962400" y="18288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4" imgW="4648200" imgH="4114800" progId="Visio.Drawing.6">
                  <p:embed/>
                </p:oleObj>
              </mc:Choice>
              <mc:Fallback>
                <p:oleObj r:id="rId4" imgW="4648200" imgH="4114800" progId="Visio.Drawing.6">
                  <p:embed/>
                  <p:pic>
                    <p:nvPicPr>
                      <p:cNvPr id="265" name="Google Shape;265;p2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962400" y="18288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" name="Google Shape;266;p25"/>
          <p:cNvSpPr txBox="1"/>
          <p:nvPr/>
        </p:nvSpPr>
        <p:spPr>
          <a:xfrm>
            <a:off x="304800" y="2125663"/>
            <a:ext cx="3200400" cy="298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edge with lowest cost (5,6)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Find(5) = 2, Find (6) = 2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nothing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 {{1,3},{2,5,6},{4}}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edges accepted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25"/>
          <p:cNvCxnSpPr/>
          <p:nvPr/>
        </p:nvCxnSpPr>
        <p:spPr>
          <a:xfrm>
            <a:off x="4419600" y="3948113"/>
            <a:ext cx="152400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25"/>
          <p:cNvSpPr txBox="1"/>
          <p:nvPr/>
        </p:nvSpPr>
        <p:spPr>
          <a:xfrm>
            <a:off x="5181600" y="4267200"/>
            <a:ext cx="304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cxnSp>
        <p:nvCxnSpPr>
          <p:cNvPr id="269" name="Google Shape;269;p25"/>
          <p:cNvCxnSpPr/>
          <p:nvPr/>
        </p:nvCxnSpPr>
        <p:spPr>
          <a:xfrm rot="10800000">
            <a:off x="4267200" y="4114800"/>
            <a:ext cx="0" cy="12049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25"/>
          <p:cNvCxnSpPr/>
          <p:nvPr/>
        </p:nvCxnSpPr>
        <p:spPr>
          <a:xfrm>
            <a:off x="4267200" y="3948113"/>
            <a:ext cx="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25"/>
          <p:cNvSpPr txBox="1"/>
          <p:nvPr/>
        </p:nvSpPr>
        <p:spPr>
          <a:xfrm>
            <a:off x="3810000" y="4602163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cxnSp>
        <p:nvCxnSpPr>
          <p:cNvPr id="272" name="Google Shape;272;p25"/>
          <p:cNvCxnSpPr/>
          <p:nvPr/>
        </p:nvCxnSpPr>
        <p:spPr>
          <a:xfrm>
            <a:off x="6172200" y="2514600"/>
            <a:ext cx="0" cy="9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25"/>
          <p:cNvSpPr txBox="1"/>
          <p:nvPr/>
        </p:nvSpPr>
        <p:spPr>
          <a:xfrm>
            <a:off x="5791200" y="2743200"/>
            <a:ext cx="304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Step 5</a:t>
            </a:r>
            <a:endParaRPr/>
          </a:p>
        </p:txBody>
      </p:sp>
      <p:graphicFrame>
        <p:nvGraphicFramePr>
          <p:cNvPr id="280" name="Google Shape;280;p26"/>
          <p:cNvGraphicFramePr/>
          <p:nvPr/>
        </p:nvGraphicFramePr>
        <p:xfrm>
          <a:off x="3962400" y="17526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r:id="rId4" imgW="4648200" imgH="4114800" progId="Visio.Drawing.6">
                  <p:embed/>
                </p:oleObj>
              </mc:Choice>
              <mc:Fallback>
                <p:oleObj r:id="rId4" imgW="4648200" imgH="4114800" progId="Visio.Drawing.6">
                  <p:embed/>
                  <p:pic>
                    <p:nvPicPr>
                      <p:cNvPr id="280" name="Google Shape;280;p2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962400" y="17526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" name="Google Shape;281;p26"/>
          <p:cNvSpPr txBox="1"/>
          <p:nvPr/>
        </p:nvSpPr>
        <p:spPr>
          <a:xfrm>
            <a:off x="304800" y="2125663"/>
            <a:ext cx="3200400" cy="39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edge with lowest cost (3,4)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Find(3) = 1, Find (4) = 4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Union(1,4)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 {{1,3,4},{2,5,6}}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edges accepted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26"/>
          <p:cNvCxnSpPr/>
          <p:nvPr/>
        </p:nvCxnSpPr>
        <p:spPr>
          <a:xfrm>
            <a:off x="4419600" y="3948113"/>
            <a:ext cx="152400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26"/>
          <p:cNvSpPr txBox="1"/>
          <p:nvPr/>
        </p:nvSpPr>
        <p:spPr>
          <a:xfrm>
            <a:off x="5181600" y="4267200"/>
            <a:ext cx="304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cxnSp>
        <p:nvCxnSpPr>
          <p:cNvPr id="284" name="Google Shape;284;p26"/>
          <p:cNvCxnSpPr/>
          <p:nvPr/>
        </p:nvCxnSpPr>
        <p:spPr>
          <a:xfrm rot="10800000">
            <a:off x="4267200" y="4114800"/>
            <a:ext cx="0" cy="12049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6"/>
          <p:cNvCxnSpPr/>
          <p:nvPr/>
        </p:nvCxnSpPr>
        <p:spPr>
          <a:xfrm>
            <a:off x="4267200" y="3948113"/>
            <a:ext cx="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6"/>
          <p:cNvSpPr txBox="1"/>
          <p:nvPr/>
        </p:nvSpPr>
        <p:spPr>
          <a:xfrm>
            <a:off x="3810000" y="4602163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cxnSp>
        <p:nvCxnSpPr>
          <p:cNvPr id="287" name="Google Shape;287;p26"/>
          <p:cNvCxnSpPr/>
          <p:nvPr/>
        </p:nvCxnSpPr>
        <p:spPr>
          <a:xfrm>
            <a:off x="6172200" y="2438400"/>
            <a:ext cx="0" cy="9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26"/>
          <p:cNvSpPr txBox="1"/>
          <p:nvPr/>
        </p:nvSpPr>
        <p:spPr>
          <a:xfrm>
            <a:off x="5791200" y="2743200"/>
            <a:ext cx="304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cxnSp>
        <p:nvCxnSpPr>
          <p:cNvPr id="289" name="Google Shape;289;p26"/>
          <p:cNvCxnSpPr/>
          <p:nvPr/>
        </p:nvCxnSpPr>
        <p:spPr>
          <a:xfrm>
            <a:off x="6477000" y="3657600"/>
            <a:ext cx="137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26"/>
          <p:cNvSpPr txBox="1"/>
          <p:nvPr/>
        </p:nvSpPr>
        <p:spPr>
          <a:xfrm>
            <a:off x="6781800" y="3290888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Step 6</a:t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3962400" y="1752600"/>
          <a:ext cx="4648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r:id="rId4" imgW="4648200" imgH="4114800" progId="Visio.Drawing.6">
                  <p:embed/>
                </p:oleObj>
              </mc:Choice>
              <mc:Fallback>
                <p:oleObj r:id="rId4" imgW="4648200" imgH="4114800" progId="Visio.Drawing.6">
                  <p:embed/>
                  <p:pic>
                    <p:nvPicPr>
                      <p:cNvPr id="297" name="Google Shape;297;p2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962400" y="1752600"/>
                        <a:ext cx="4648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Google Shape;298;p27"/>
          <p:cNvSpPr txBox="1"/>
          <p:nvPr/>
        </p:nvSpPr>
        <p:spPr>
          <a:xfrm>
            <a:off x="304800" y="1752600"/>
            <a:ext cx="32004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edge with lowest cost (4,5)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Find(4) = 1, Find (5) = 2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Union(1,2)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F= {{1,3,4,2,5,6}}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edges accepted : end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cost = 10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there is a unique spanning tree in this example, this is not generally the case</a:t>
            </a:r>
            <a:endParaRPr/>
          </a:p>
        </p:txBody>
      </p:sp>
      <p:cxnSp>
        <p:nvCxnSpPr>
          <p:cNvPr id="299" name="Google Shape;299;p27"/>
          <p:cNvCxnSpPr/>
          <p:nvPr/>
        </p:nvCxnSpPr>
        <p:spPr>
          <a:xfrm>
            <a:off x="4419600" y="3948113"/>
            <a:ext cx="152400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7"/>
          <p:cNvSpPr txBox="1"/>
          <p:nvPr/>
        </p:nvSpPr>
        <p:spPr>
          <a:xfrm>
            <a:off x="5181600" y="4267200"/>
            <a:ext cx="304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cxnSp>
        <p:nvCxnSpPr>
          <p:cNvPr id="301" name="Google Shape;301;p27"/>
          <p:cNvCxnSpPr/>
          <p:nvPr/>
        </p:nvCxnSpPr>
        <p:spPr>
          <a:xfrm rot="10800000">
            <a:off x="4267200" y="4114800"/>
            <a:ext cx="0" cy="12049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7"/>
          <p:cNvCxnSpPr/>
          <p:nvPr/>
        </p:nvCxnSpPr>
        <p:spPr>
          <a:xfrm>
            <a:off x="4267200" y="3948113"/>
            <a:ext cx="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27"/>
          <p:cNvSpPr txBox="1"/>
          <p:nvPr/>
        </p:nvSpPr>
        <p:spPr>
          <a:xfrm>
            <a:off x="3810000" y="4602163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cxnSp>
        <p:nvCxnSpPr>
          <p:cNvPr id="304" name="Google Shape;304;p27"/>
          <p:cNvCxnSpPr/>
          <p:nvPr/>
        </p:nvCxnSpPr>
        <p:spPr>
          <a:xfrm>
            <a:off x="6172200" y="2438400"/>
            <a:ext cx="0" cy="9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27"/>
          <p:cNvSpPr txBox="1"/>
          <p:nvPr/>
        </p:nvSpPr>
        <p:spPr>
          <a:xfrm>
            <a:off x="5791200" y="2743200"/>
            <a:ext cx="304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cxnSp>
        <p:nvCxnSpPr>
          <p:cNvPr id="306" name="Google Shape;306;p27"/>
          <p:cNvCxnSpPr/>
          <p:nvPr/>
        </p:nvCxnSpPr>
        <p:spPr>
          <a:xfrm>
            <a:off x="6477000" y="3657600"/>
            <a:ext cx="137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27"/>
          <p:cNvSpPr txBox="1"/>
          <p:nvPr/>
        </p:nvSpPr>
        <p:spPr>
          <a:xfrm>
            <a:off x="6781800" y="3290888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cxnSp>
        <p:nvCxnSpPr>
          <p:cNvPr id="308" name="Google Shape;308;p27"/>
          <p:cNvCxnSpPr/>
          <p:nvPr/>
        </p:nvCxnSpPr>
        <p:spPr>
          <a:xfrm flipH="1">
            <a:off x="6477000" y="3948113"/>
            <a:ext cx="1371600" cy="13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27"/>
          <p:cNvSpPr txBox="1"/>
          <p:nvPr/>
        </p:nvSpPr>
        <p:spPr>
          <a:xfrm>
            <a:off x="6781800" y="4418013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Kruskal’s Algorithm Analysis</a:t>
            </a:r>
            <a:endParaRPr/>
          </a:p>
        </p:txBody>
      </p:sp>
      <p:sp>
        <p:nvSpPr>
          <p:cNvPr id="316" name="Google Shape;316;p2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Initialize forest </a:t>
            </a:r>
            <a:r>
              <a:rPr lang="en-US">
                <a:solidFill>
                  <a:srgbClr val="CC0000"/>
                </a:solidFill>
              </a:rPr>
              <a:t>O(n)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Initialize heap </a:t>
            </a:r>
            <a:r>
              <a:rPr lang="en-US">
                <a:solidFill>
                  <a:srgbClr val="CC0000"/>
                </a:solidFill>
              </a:rPr>
              <a:t>O(m), m = |E|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Loop performed </a:t>
            </a:r>
            <a:r>
              <a:rPr lang="en-US">
                <a:solidFill>
                  <a:srgbClr val="CC0000"/>
                </a:solidFill>
              </a:rPr>
              <a:t>m</a:t>
            </a:r>
            <a:r>
              <a:rPr lang="en-US"/>
              <a:t> times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In the loop one DeleteMin </a:t>
            </a:r>
            <a:r>
              <a:rPr lang="en-US">
                <a:solidFill>
                  <a:schemeClr val="accent2"/>
                </a:solidFill>
              </a:rPr>
              <a:t>O(log m)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Two Find, each </a:t>
            </a:r>
            <a:r>
              <a:rPr lang="en-US">
                <a:solidFill>
                  <a:schemeClr val="accent2"/>
                </a:solidFill>
              </a:rPr>
              <a:t>O(log n)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One Union (at most) </a:t>
            </a:r>
            <a:r>
              <a:rPr lang="en-US">
                <a:solidFill>
                  <a:schemeClr val="accent2"/>
                </a:solidFill>
              </a:rPr>
              <a:t>O(1)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So worst case </a:t>
            </a:r>
            <a:r>
              <a:rPr lang="en-US">
                <a:solidFill>
                  <a:srgbClr val="CC0000"/>
                </a:solidFill>
              </a:rPr>
              <a:t>O(m log m) = O(m log n)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22" name="Google Shape;322;p2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Time Complexity Summary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Recall that </a:t>
            </a:r>
            <a:r>
              <a:rPr lang="en-US">
                <a:solidFill>
                  <a:srgbClr val="CC0000"/>
                </a:solidFill>
              </a:rPr>
              <a:t>m = |E| = O(V</a:t>
            </a:r>
            <a:r>
              <a:rPr lang="en-US" baseline="30000">
                <a:solidFill>
                  <a:srgbClr val="CC0000"/>
                </a:solidFill>
              </a:rPr>
              <a:t>2</a:t>
            </a:r>
            <a:r>
              <a:rPr lang="en-US">
                <a:solidFill>
                  <a:srgbClr val="CC0000"/>
                </a:solidFill>
              </a:rPr>
              <a:t>) = O(n</a:t>
            </a:r>
            <a:r>
              <a:rPr lang="en-US" baseline="30000">
                <a:solidFill>
                  <a:srgbClr val="CC0000"/>
                </a:solidFill>
              </a:rPr>
              <a:t>2 </a:t>
            </a:r>
            <a:r>
              <a:rPr lang="en-US">
                <a:solidFill>
                  <a:srgbClr val="CC0000"/>
                </a:solidFill>
              </a:rPr>
              <a:t>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Prim’s runs in O((n+m) log n)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Kruskal runs in O(m log m) = O(m log n)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 practice, Kruskal has a tendency to run faster since graphs might not be dense and not all edges need to be looked at in the Deletemin operations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Spanning Trees - Example</a:t>
            </a:r>
            <a:endParaRPr/>
          </a:p>
        </p:txBody>
      </p:sp>
      <p:pic>
        <p:nvPicPr>
          <p:cNvPr id="85" name="Google Shape;85;p3" descr="Cây bao trùm – Wikipedia tiếng Việ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419535"/>
            <a:ext cx="3429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 descr="Minimum spanning tree - Wikipedi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4565" y="2075155"/>
            <a:ext cx="4817269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30" name="Google Shape;330;p30" descr="Kruskal’s Minimum Spanning Tree Algorith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722" y="2362200"/>
            <a:ext cx="7188959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37" name="Google Shape;33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60828"/>
            <a:ext cx="9144000" cy="513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344" name="Google Shape;34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1" y="2304414"/>
            <a:ext cx="7848599" cy="356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352" name="Google Shape;3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762" y="2128058"/>
            <a:ext cx="8404475" cy="3672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360" name="Google Shape;36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7300" y="2133600"/>
            <a:ext cx="66294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Disjoint Sets</a:t>
            </a:r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Some applications require maintaining a collection of disjoint sets. 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 Disjoint set S is a collection of sets 	                              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  			 where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Two sets are called disjoint sets if they don’t have any element in common, the intersection of sets is a null set.</a:t>
            </a:r>
            <a:endParaRPr/>
          </a:p>
        </p:txBody>
      </p:sp>
      <p:sp>
        <p:nvSpPr>
          <p:cNvPr id="367" name="Google Shape;367;p35"/>
          <p:cNvSpPr/>
          <p:nvPr/>
        </p:nvSpPr>
        <p:spPr>
          <a:xfrm>
            <a:off x="4286250" y="3314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8" name="Google Shape;36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7325" y="3810000"/>
            <a:ext cx="1143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5"/>
          <p:cNvSpPr/>
          <p:nvPr/>
        </p:nvSpPr>
        <p:spPr>
          <a:xfrm>
            <a:off x="4090988" y="3309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800" y="3781425"/>
            <a:ext cx="2133600" cy="528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Disjoint Set Operations</a:t>
            </a:r>
            <a:endParaRPr/>
          </a:p>
        </p:txBody>
      </p:sp>
      <p:sp>
        <p:nvSpPr>
          <p:cNvPr id="376" name="Google Shape;376;p3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Make-Set(x) – Creates a new set where x is 	it’s only element (and therefore it is the 	representative of the set).  </a:t>
            </a:r>
            <a:r>
              <a:rPr lang="en-US" sz="2800">
                <a:solidFill>
                  <a:srgbClr val="00664C"/>
                </a:solidFill>
              </a:rPr>
              <a:t>O(1) time.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Union(x,y) – Replaces              by               	one of the elements of               becomes the 	representative of the new set.  </a:t>
            </a:r>
            <a:r>
              <a:rPr lang="en-US" sz="2800">
                <a:solidFill>
                  <a:srgbClr val="00664C"/>
                </a:solidFill>
              </a:rPr>
              <a:t>O(log n) time.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Find(x) – Returns the representative of the set 	containing x   </a:t>
            </a:r>
            <a:r>
              <a:rPr lang="en-US" sz="2800">
                <a:solidFill>
                  <a:srgbClr val="00664C"/>
                </a:solidFill>
              </a:rPr>
              <a:t>O(log n) time</a:t>
            </a: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4381500" y="3309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Google Shape;3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5116" y="3714750"/>
            <a:ext cx="9906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7944" y="3714750"/>
            <a:ext cx="1066800" cy="51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1144" y="4099438"/>
            <a:ext cx="1066800" cy="51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Disjoint-Set Forests</a:t>
            </a:r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Maintain A collection of trees, each element points to it’s parent. The root of each tree is the representative of the set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Set</a:t>
            </a:r>
            <a:endParaRPr/>
          </a:p>
        </p:txBody>
      </p:sp>
      <p:sp>
        <p:nvSpPr>
          <p:cNvPr id="392" name="Google Shape;392;p3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MAKE_SET(x)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p(x)=x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3962400" y="3657600"/>
            <a:ext cx="1066800" cy="9906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endParaRPr/>
          </a:p>
        </p:txBody>
      </p:sp>
      <p:cxnSp>
        <p:nvCxnSpPr>
          <p:cNvPr id="394" name="Google Shape;394;p38"/>
          <p:cNvCxnSpPr>
            <a:stCxn id="393" idx="7"/>
            <a:endCxn id="393" idx="1"/>
          </p:cNvCxnSpPr>
          <p:nvPr/>
        </p:nvCxnSpPr>
        <p:spPr>
          <a:xfrm rot="5400000">
            <a:off x="4495571" y="3425870"/>
            <a:ext cx="600" cy="754200"/>
          </a:xfrm>
          <a:prstGeom prst="curvedConnector3">
            <a:avLst>
              <a:gd name="adj1" fmla="val -6225858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Set</a:t>
            </a:r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FIND_SET(d)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if d != p[d]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return FIND_SET(p[d])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 return 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3810000" y="41148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</p:txBody>
      </p:sp>
      <p:sp>
        <p:nvSpPr>
          <p:cNvPr id="402" name="Google Shape;402;p39"/>
          <p:cNvSpPr/>
          <p:nvPr/>
        </p:nvSpPr>
        <p:spPr>
          <a:xfrm>
            <a:off x="4419600" y="49530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403" name="Google Shape;403;p39"/>
          <p:cNvSpPr/>
          <p:nvPr/>
        </p:nvSpPr>
        <p:spPr>
          <a:xfrm>
            <a:off x="3810000" y="49530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3124200" y="49530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3810000" y="57912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endParaRPr/>
          </a:p>
        </p:txBody>
      </p:sp>
      <p:cxnSp>
        <p:nvCxnSpPr>
          <p:cNvPr id="406" name="Google Shape;406;p39"/>
          <p:cNvCxnSpPr>
            <a:stCxn id="401" idx="7"/>
            <a:endCxn id="401" idx="1"/>
          </p:cNvCxnSpPr>
          <p:nvPr/>
        </p:nvCxnSpPr>
        <p:spPr>
          <a:xfrm rot="5400000">
            <a:off x="3962163" y="4052037"/>
            <a:ext cx="600" cy="215400"/>
          </a:xfrm>
          <a:prstGeom prst="curvedConnector3">
            <a:avLst>
              <a:gd name="adj1" fmla="val -4555382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39"/>
          <p:cNvCxnSpPr/>
          <p:nvPr/>
        </p:nvCxnSpPr>
        <p:spPr>
          <a:xfrm rot="10800000" flipH="1">
            <a:off x="3352800" y="4343400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39"/>
          <p:cNvCxnSpPr/>
          <p:nvPr/>
        </p:nvCxnSpPr>
        <p:spPr>
          <a:xfrm rot="10800000" flipH="1">
            <a:off x="3962400" y="4419600"/>
            <a:ext cx="1588" cy="533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39"/>
          <p:cNvCxnSpPr/>
          <p:nvPr/>
        </p:nvCxnSpPr>
        <p:spPr>
          <a:xfrm rot="10800000">
            <a:off x="4114800" y="4343400"/>
            <a:ext cx="4572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39"/>
          <p:cNvCxnSpPr/>
          <p:nvPr/>
        </p:nvCxnSpPr>
        <p:spPr>
          <a:xfrm rot="10800000" flipH="1">
            <a:off x="3886200" y="5181600"/>
            <a:ext cx="1588" cy="609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Minimum Spanning Trees</a:t>
            </a:r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Edges are weighted: find minimum cost spanning tree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Applications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Find cheapest way to wire your house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Find minimum cost to send a message on the Internet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Find the minimum length of cables to connect PCs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Union</a:t>
            </a:r>
            <a:endParaRPr/>
          </a:p>
        </p:txBody>
      </p:sp>
      <p:sp>
        <p:nvSpPr>
          <p:cNvPr id="416" name="Google Shape;416;p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UNION(x,y)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link(findSet(x),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   findSet(y))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link(x,y)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if x != y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then p(y)=x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2800"/>
          </a:p>
        </p:txBody>
      </p:sp>
      <p:sp>
        <p:nvSpPr>
          <p:cNvPr id="417" name="Google Shape;417;p40"/>
          <p:cNvSpPr/>
          <p:nvPr/>
        </p:nvSpPr>
        <p:spPr>
          <a:xfrm>
            <a:off x="6096000" y="16002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</p:txBody>
      </p:sp>
      <p:sp>
        <p:nvSpPr>
          <p:cNvPr id="418" name="Google Shape;418;p40"/>
          <p:cNvSpPr/>
          <p:nvPr/>
        </p:nvSpPr>
        <p:spPr>
          <a:xfrm>
            <a:off x="6705600" y="2438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419" name="Google Shape;419;p40"/>
          <p:cNvSpPr/>
          <p:nvPr/>
        </p:nvSpPr>
        <p:spPr>
          <a:xfrm>
            <a:off x="6096000" y="2438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sp>
        <p:nvSpPr>
          <p:cNvPr id="420" name="Google Shape;420;p40"/>
          <p:cNvSpPr/>
          <p:nvPr/>
        </p:nvSpPr>
        <p:spPr>
          <a:xfrm>
            <a:off x="5410200" y="2438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  <p:sp>
        <p:nvSpPr>
          <p:cNvPr id="421" name="Google Shape;421;p40"/>
          <p:cNvSpPr/>
          <p:nvPr/>
        </p:nvSpPr>
        <p:spPr>
          <a:xfrm>
            <a:off x="6096000" y="32766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endParaRPr/>
          </a:p>
        </p:txBody>
      </p:sp>
      <p:cxnSp>
        <p:nvCxnSpPr>
          <p:cNvPr id="422" name="Google Shape;422;p40"/>
          <p:cNvCxnSpPr>
            <a:stCxn id="417" idx="7"/>
            <a:endCxn id="417" idx="1"/>
          </p:cNvCxnSpPr>
          <p:nvPr/>
        </p:nvCxnSpPr>
        <p:spPr>
          <a:xfrm rot="5400000">
            <a:off x="6248163" y="1537437"/>
            <a:ext cx="600" cy="215400"/>
          </a:xfrm>
          <a:prstGeom prst="curvedConnector3">
            <a:avLst>
              <a:gd name="adj1" fmla="val -4555382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40"/>
          <p:cNvCxnSpPr/>
          <p:nvPr/>
        </p:nvCxnSpPr>
        <p:spPr>
          <a:xfrm rot="10800000" flipH="1">
            <a:off x="5638800" y="1828800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40"/>
          <p:cNvCxnSpPr/>
          <p:nvPr/>
        </p:nvCxnSpPr>
        <p:spPr>
          <a:xfrm rot="10800000">
            <a:off x="6248400" y="19050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40"/>
          <p:cNvCxnSpPr/>
          <p:nvPr/>
        </p:nvCxnSpPr>
        <p:spPr>
          <a:xfrm rot="10800000">
            <a:off x="6400800" y="1828800"/>
            <a:ext cx="4572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" name="Google Shape;426;p40"/>
          <p:cNvCxnSpPr/>
          <p:nvPr/>
        </p:nvCxnSpPr>
        <p:spPr>
          <a:xfrm rot="10800000">
            <a:off x="6172200" y="2667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7" name="Google Shape;427;p40"/>
          <p:cNvSpPr/>
          <p:nvPr/>
        </p:nvSpPr>
        <p:spPr>
          <a:xfrm>
            <a:off x="7620000" y="14478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</a:t>
            </a:r>
            <a:endParaRPr/>
          </a:p>
        </p:txBody>
      </p:sp>
      <p:sp>
        <p:nvSpPr>
          <p:cNvPr id="428" name="Google Shape;428;p40"/>
          <p:cNvSpPr/>
          <p:nvPr/>
        </p:nvSpPr>
        <p:spPr>
          <a:xfrm>
            <a:off x="7620000" y="2057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7620000" y="26670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endParaRPr/>
          </a:p>
        </p:txBody>
      </p:sp>
      <p:sp>
        <p:nvSpPr>
          <p:cNvPr id="430" name="Google Shape;430;p40"/>
          <p:cNvSpPr/>
          <p:nvPr/>
        </p:nvSpPr>
        <p:spPr>
          <a:xfrm>
            <a:off x="7620000" y="32766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z</a:t>
            </a:r>
            <a:endParaRPr/>
          </a:p>
        </p:txBody>
      </p:sp>
      <p:cxnSp>
        <p:nvCxnSpPr>
          <p:cNvPr id="431" name="Google Shape;431;p40"/>
          <p:cNvCxnSpPr/>
          <p:nvPr/>
        </p:nvCxnSpPr>
        <p:spPr>
          <a:xfrm rot="10800000">
            <a:off x="7772400" y="29718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40"/>
          <p:cNvCxnSpPr/>
          <p:nvPr/>
        </p:nvCxnSpPr>
        <p:spPr>
          <a:xfrm rot="10800000">
            <a:off x="7772400" y="23622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40"/>
          <p:cNvCxnSpPr/>
          <p:nvPr/>
        </p:nvCxnSpPr>
        <p:spPr>
          <a:xfrm rot="10800000">
            <a:off x="7772400" y="17526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Google Shape;434;p40"/>
          <p:cNvCxnSpPr>
            <a:stCxn id="427" idx="7"/>
            <a:endCxn id="427" idx="1"/>
          </p:cNvCxnSpPr>
          <p:nvPr/>
        </p:nvCxnSpPr>
        <p:spPr>
          <a:xfrm rot="5400000">
            <a:off x="7772163" y="1385037"/>
            <a:ext cx="600" cy="215400"/>
          </a:xfrm>
          <a:prstGeom prst="curvedConnector3">
            <a:avLst>
              <a:gd name="adj1" fmla="val -4555382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5" name="Google Shape;435;p40"/>
          <p:cNvSpPr/>
          <p:nvPr/>
        </p:nvSpPr>
        <p:spPr>
          <a:xfrm>
            <a:off x="5715000" y="41910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6324600" y="50292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5715000" y="50292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sp>
        <p:nvSpPr>
          <p:cNvPr id="438" name="Google Shape;438;p40"/>
          <p:cNvSpPr/>
          <p:nvPr/>
        </p:nvSpPr>
        <p:spPr>
          <a:xfrm>
            <a:off x="5029200" y="50292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  <p:sp>
        <p:nvSpPr>
          <p:cNvPr id="439" name="Google Shape;439;p40"/>
          <p:cNvSpPr/>
          <p:nvPr/>
        </p:nvSpPr>
        <p:spPr>
          <a:xfrm>
            <a:off x="5715000" y="5867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endParaRPr/>
          </a:p>
        </p:txBody>
      </p:sp>
      <p:cxnSp>
        <p:nvCxnSpPr>
          <p:cNvPr id="440" name="Google Shape;440;p40"/>
          <p:cNvCxnSpPr>
            <a:stCxn id="435" idx="7"/>
            <a:endCxn id="435" idx="1"/>
          </p:cNvCxnSpPr>
          <p:nvPr/>
        </p:nvCxnSpPr>
        <p:spPr>
          <a:xfrm rot="5400000">
            <a:off x="5867163" y="4128237"/>
            <a:ext cx="600" cy="215400"/>
          </a:xfrm>
          <a:prstGeom prst="curvedConnector3">
            <a:avLst>
              <a:gd name="adj1" fmla="val -4555382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40"/>
          <p:cNvCxnSpPr/>
          <p:nvPr/>
        </p:nvCxnSpPr>
        <p:spPr>
          <a:xfrm rot="10800000" flipH="1">
            <a:off x="5257800" y="4419600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40"/>
          <p:cNvCxnSpPr/>
          <p:nvPr/>
        </p:nvCxnSpPr>
        <p:spPr>
          <a:xfrm rot="10800000">
            <a:off x="5867400" y="4495800"/>
            <a:ext cx="0" cy="533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40"/>
          <p:cNvCxnSpPr/>
          <p:nvPr/>
        </p:nvCxnSpPr>
        <p:spPr>
          <a:xfrm rot="10800000">
            <a:off x="6019800" y="4419600"/>
            <a:ext cx="4572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" name="Google Shape;444;p40"/>
          <p:cNvCxnSpPr/>
          <p:nvPr/>
        </p:nvCxnSpPr>
        <p:spPr>
          <a:xfrm rot="10800000">
            <a:off x="5791200" y="5257800"/>
            <a:ext cx="0" cy="609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5" name="Google Shape;445;p40"/>
          <p:cNvSpPr/>
          <p:nvPr/>
        </p:nvSpPr>
        <p:spPr>
          <a:xfrm>
            <a:off x="7467600" y="4343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</a:t>
            </a:r>
            <a:endParaRPr/>
          </a:p>
        </p:txBody>
      </p:sp>
      <p:sp>
        <p:nvSpPr>
          <p:cNvPr id="446" name="Google Shape;446;p40"/>
          <p:cNvSpPr/>
          <p:nvPr/>
        </p:nvSpPr>
        <p:spPr>
          <a:xfrm>
            <a:off x="7467600" y="49530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endParaRPr/>
          </a:p>
        </p:txBody>
      </p:sp>
      <p:sp>
        <p:nvSpPr>
          <p:cNvPr id="447" name="Google Shape;447;p40"/>
          <p:cNvSpPr/>
          <p:nvPr/>
        </p:nvSpPr>
        <p:spPr>
          <a:xfrm>
            <a:off x="7467600" y="55626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endParaRPr/>
          </a:p>
        </p:txBody>
      </p:sp>
      <p:sp>
        <p:nvSpPr>
          <p:cNvPr id="448" name="Google Shape;448;p40"/>
          <p:cNvSpPr/>
          <p:nvPr/>
        </p:nvSpPr>
        <p:spPr>
          <a:xfrm>
            <a:off x="7467600" y="61722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z</a:t>
            </a:r>
            <a:endParaRPr/>
          </a:p>
        </p:txBody>
      </p:sp>
      <p:cxnSp>
        <p:nvCxnSpPr>
          <p:cNvPr id="449" name="Google Shape;449;p40"/>
          <p:cNvCxnSpPr/>
          <p:nvPr/>
        </p:nvCxnSpPr>
        <p:spPr>
          <a:xfrm rot="10800000">
            <a:off x="7620000" y="5867400"/>
            <a:ext cx="0" cy="30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40"/>
          <p:cNvCxnSpPr/>
          <p:nvPr/>
        </p:nvCxnSpPr>
        <p:spPr>
          <a:xfrm rot="10800000">
            <a:off x="7620000" y="5257800"/>
            <a:ext cx="0" cy="30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40"/>
          <p:cNvCxnSpPr/>
          <p:nvPr/>
        </p:nvCxnSpPr>
        <p:spPr>
          <a:xfrm rot="10800000">
            <a:off x="7620000" y="4648200"/>
            <a:ext cx="0" cy="30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40"/>
          <p:cNvCxnSpPr/>
          <p:nvPr/>
        </p:nvCxnSpPr>
        <p:spPr>
          <a:xfrm rot="10800000">
            <a:off x="6019800" y="4267200"/>
            <a:ext cx="1447800" cy="228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Disjoint-Set Forests</a:t>
            </a:r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Maintain A collection of trees, each element points to it’s parent. The root of each tree is the representative of the set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We use two strategies for improving running time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Union by Rank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Path Compression</a:t>
            </a:r>
            <a:endParaRPr/>
          </a:p>
        </p:txBody>
      </p:sp>
      <p:sp>
        <p:nvSpPr>
          <p:cNvPr id="459" name="Google Shape;459;p41"/>
          <p:cNvSpPr/>
          <p:nvPr/>
        </p:nvSpPr>
        <p:spPr>
          <a:xfrm>
            <a:off x="7391400" y="46482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</p:txBody>
      </p:sp>
      <p:sp>
        <p:nvSpPr>
          <p:cNvPr id="460" name="Google Shape;460;p41"/>
          <p:cNvSpPr/>
          <p:nvPr/>
        </p:nvSpPr>
        <p:spPr>
          <a:xfrm>
            <a:off x="8001000" y="5486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461" name="Google Shape;461;p41"/>
          <p:cNvSpPr/>
          <p:nvPr/>
        </p:nvSpPr>
        <p:spPr>
          <a:xfrm>
            <a:off x="7391400" y="5486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sp>
        <p:nvSpPr>
          <p:cNvPr id="462" name="Google Shape;462;p41"/>
          <p:cNvSpPr/>
          <p:nvPr/>
        </p:nvSpPr>
        <p:spPr>
          <a:xfrm>
            <a:off x="6705600" y="5486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7391400" y="63246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endParaRPr/>
          </a:p>
        </p:txBody>
      </p:sp>
      <p:cxnSp>
        <p:nvCxnSpPr>
          <p:cNvPr id="464" name="Google Shape;464;p41"/>
          <p:cNvCxnSpPr>
            <a:stCxn id="459" idx="7"/>
            <a:endCxn id="459" idx="1"/>
          </p:cNvCxnSpPr>
          <p:nvPr/>
        </p:nvCxnSpPr>
        <p:spPr>
          <a:xfrm rot="5400000">
            <a:off x="7543563" y="4585437"/>
            <a:ext cx="600" cy="215400"/>
          </a:xfrm>
          <a:prstGeom prst="curvedConnector3">
            <a:avLst>
              <a:gd name="adj1" fmla="val -4555382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41"/>
          <p:cNvCxnSpPr/>
          <p:nvPr/>
        </p:nvCxnSpPr>
        <p:spPr>
          <a:xfrm rot="10800000" flipH="1">
            <a:off x="6934200" y="4876800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41"/>
          <p:cNvCxnSpPr/>
          <p:nvPr/>
        </p:nvCxnSpPr>
        <p:spPr>
          <a:xfrm rot="10800000" flipH="1">
            <a:off x="7543800" y="4953000"/>
            <a:ext cx="1588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41"/>
          <p:cNvCxnSpPr/>
          <p:nvPr/>
        </p:nvCxnSpPr>
        <p:spPr>
          <a:xfrm rot="10800000">
            <a:off x="7696200" y="4876800"/>
            <a:ext cx="4572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41"/>
          <p:cNvCxnSpPr/>
          <p:nvPr/>
        </p:nvCxnSpPr>
        <p:spPr>
          <a:xfrm rot="10800000" flipH="1">
            <a:off x="7467600" y="5715000"/>
            <a:ext cx="1588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Set</a:t>
            </a:r>
            <a:endParaRPr/>
          </a:p>
        </p:txBody>
      </p:sp>
      <p:sp>
        <p:nvSpPr>
          <p:cNvPr id="474" name="Google Shape;474;p4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MAKE_SET(x)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p(x)=x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rank(x)=0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sp>
        <p:nvSpPr>
          <p:cNvPr id="475" name="Google Shape;475;p42"/>
          <p:cNvSpPr/>
          <p:nvPr/>
        </p:nvSpPr>
        <p:spPr>
          <a:xfrm>
            <a:off x="3962400" y="3657600"/>
            <a:ext cx="1066800" cy="9906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endParaRPr/>
          </a:p>
        </p:txBody>
      </p:sp>
      <p:cxnSp>
        <p:nvCxnSpPr>
          <p:cNvPr id="476" name="Google Shape;476;p42"/>
          <p:cNvCxnSpPr>
            <a:stCxn id="475" idx="7"/>
            <a:endCxn id="475" idx="1"/>
          </p:cNvCxnSpPr>
          <p:nvPr/>
        </p:nvCxnSpPr>
        <p:spPr>
          <a:xfrm rot="5400000">
            <a:off x="4495571" y="3425870"/>
            <a:ext cx="600" cy="754200"/>
          </a:xfrm>
          <a:prstGeom prst="curvedConnector3">
            <a:avLst>
              <a:gd name="adj1" fmla="val -6225858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Set</a:t>
            </a:r>
            <a:endParaRPr/>
          </a:p>
        </p:txBody>
      </p:sp>
      <p:sp>
        <p:nvSpPr>
          <p:cNvPr id="482" name="Google Shape;482;p4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•"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FIND_SET(d)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   if d != p[d]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p[d]= FIND_SET(p[d])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 return p[d]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83" name="Google Shape;483;p43"/>
          <p:cNvSpPr/>
          <p:nvPr/>
        </p:nvSpPr>
        <p:spPr>
          <a:xfrm>
            <a:off x="3810000" y="41148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</p:txBody>
      </p:sp>
      <p:sp>
        <p:nvSpPr>
          <p:cNvPr id="484" name="Google Shape;484;p43"/>
          <p:cNvSpPr/>
          <p:nvPr/>
        </p:nvSpPr>
        <p:spPr>
          <a:xfrm>
            <a:off x="4419600" y="49530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485" name="Google Shape;485;p43"/>
          <p:cNvSpPr/>
          <p:nvPr/>
        </p:nvSpPr>
        <p:spPr>
          <a:xfrm>
            <a:off x="3810000" y="49530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sp>
        <p:nvSpPr>
          <p:cNvPr id="486" name="Google Shape;486;p43"/>
          <p:cNvSpPr/>
          <p:nvPr/>
        </p:nvSpPr>
        <p:spPr>
          <a:xfrm>
            <a:off x="3124200" y="49530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  <p:sp>
        <p:nvSpPr>
          <p:cNvPr id="487" name="Google Shape;487;p43"/>
          <p:cNvSpPr/>
          <p:nvPr/>
        </p:nvSpPr>
        <p:spPr>
          <a:xfrm>
            <a:off x="3810000" y="57912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endParaRPr/>
          </a:p>
        </p:txBody>
      </p:sp>
      <p:cxnSp>
        <p:nvCxnSpPr>
          <p:cNvPr id="488" name="Google Shape;488;p43"/>
          <p:cNvCxnSpPr>
            <a:stCxn id="483" idx="7"/>
            <a:endCxn id="483" idx="1"/>
          </p:cNvCxnSpPr>
          <p:nvPr/>
        </p:nvCxnSpPr>
        <p:spPr>
          <a:xfrm rot="5400000">
            <a:off x="3962163" y="4052037"/>
            <a:ext cx="600" cy="215400"/>
          </a:xfrm>
          <a:prstGeom prst="curvedConnector3">
            <a:avLst>
              <a:gd name="adj1" fmla="val -4555382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" name="Google Shape;489;p43"/>
          <p:cNvCxnSpPr/>
          <p:nvPr/>
        </p:nvCxnSpPr>
        <p:spPr>
          <a:xfrm rot="10800000" flipH="1">
            <a:off x="3352800" y="4343400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" name="Google Shape;490;p43"/>
          <p:cNvCxnSpPr/>
          <p:nvPr/>
        </p:nvCxnSpPr>
        <p:spPr>
          <a:xfrm rot="10800000" flipH="1">
            <a:off x="3962400" y="4419600"/>
            <a:ext cx="1588" cy="533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43"/>
          <p:cNvCxnSpPr/>
          <p:nvPr/>
        </p:nvCxnSpPr>
        <p:spPr>
          <a:xfrm rot="10800000">
            <a:off x="4114800" y="4343400"/>
            <a:ext cx="4572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Google Shape;492;p43"/>
          <p:cNvCxnSpPr/>
          <p:nvPr/>
        </p:nvCxnSpPr>
        <p:spPr>
          <a:xfrm rot="10800000" flipH="1">
            <a:off x="3886200" y="5181600"/>
            <a:ext cx="1588" cy="609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Union</a:t>
            </a:r>
            <a:endParaRPr/>
          </a:p>
        </p:txBody>
      </p:sp>
      <p:sp>
        <p:nvSpPr>
          <p:cNvPr id="498" name="Google Shape;498;p4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UNION(x,y)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link(findSet(x),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      findSet(y))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•"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link(x,y)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if rank(x)&gt;rank(y)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then p(y)=x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else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p(x)=y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if rank(x)=rank(y)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   then rank(y)++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</p:txBody>
      </p:sp>
      <p:sp>
        <p:nvSpPr>
          <p:cNvPr id="499" name="Google Shape;499;p44"/>
          <p:cNvSpPr/>
          <p:nvPr/>
        </p:nvSpPr>
        <p:spPr>
          <a:xfrm>
            <a:off x="6096000" y="16002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</p:txBody>
      </p:sp>
      <p:sp>
        <p:nvSpPr>
          <p:cNvPr id="500" name="Google Shape;500;p44"/>
          <p:cNvSpPr/>
          <p:nvPr/>
        </p:nvSpPr>
        <p:spPr>
          <a:xfrm>
            <a:off x="6705600" y="2438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501" name="Google Shape;501;p44"/>
          <p:cNvSpPr/>
          <p:nvPr/>
        </p:nvSpPr>
        <p:spPr>
          <a:xfrm>
            <a:off x="6096000" y="2438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sp>
        <p:nvSpPr>
          <p:cNvPr id="502" name="Google Shape;502;p44"/>
          <p:cNvSpPr/>
          <p:nvPr/>
        </p:nvSpPr>
        <p:spPr>
          <a:xfrm>
            <a:off x="5410200" y="2438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  <p:sp>
        <p:nvSpPr>
          <p:cNvPr id="503" name="Google Shape;503;p44"/>
          <p:cNvSpPr/>
          <p:nvPr/>
        </p:nvSpPr>
        <p:spPr>
          <a:xfrm>
            <a:off x="6096000" y="32766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endParaRPr/>
          </a:p>
        </p:txBody>
      </p:sp>
      <p:cxnSp>
        <p:nvCxnSpPr>
          <p:cNvPr id="504" name="Google Shape;504;p44"/>
          <p:cNvCxnSpPr>
            <a:stCxn id="499" idx="7"/>
            <a:endCxn id="499" idx="1"/>
          </p:cNvCxnSpPr>
          <p:nvPr/>
        </p:nvCxnSpPr>
        <p:spPr>
          <a:xfrm rot="5400000">
            <a:off x="6248163" y="1537437"/>
            <a:ext cx="600" cy="215400"/>
          </a:xfrm>
          <a:prstGeom prst="curvedConnector3">
            <a:avLst>
              <a:gd name="adj1" fmla="val -4555382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44"/>
          <p:cNvCxnSpPr/>
          <p:nvPr/>
        </p:nvCxnSpPr>
        <p:spPr>
          <a:xfrm rot="10800000" flipH="1">
            <a:off x="5638800" y="1828800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44"/>
          <p:cNvCxnSpPr/>
          <p:nvPr/>
        </p:nvCxnSpPr>
        <p:spPr>
          <a:xfrm rot="10800000">
            <a:off x="6248400" y="19050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44"/>
          <p:cNvCxnSpPr/>
          <p:nvPr/>
        </p:nvCxnSpPr>
        <p:spPr>
          <a:xfrm rot="10800000">
            <a:off x="6400800" y="1828800"/>
            <a:ext cx="4572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p44"/>
          <p:cNvCxnSpPr/>
          <p:nvPr/>
        </p:nvCxnSpPr>
        <p:spPr>
          <a:xfrm rot="10800000">
            <a:off x="6172200" y="26670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9" name="Google Shape;509;p44"/>
          <p:cNvSpPr/>
          <p:nvPr/>
        </p:nvSpPr>
        <p:spPr>
          <a:xfrm>
            <a:off x="7620000" y="14478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</a:t>
            </a:r>
            <a:endParaRPr/>
          </a:p>
        </p:txBody>
      </p:sp>
      <p:sp>
        <p:nvSpPr>
          <p:cNvPr id="510" name="Google Shape;510;p44"/>
          <p:cNvSpPr/>
          <p:nvPr/>
        </p:nvSpPr>
        <p:spPr>
          <a:xfrm>
            <a:off x="7620000" y="2057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endParaRPr/>
          </a:p>
        </p:txBody>
      </p:sp>
      <p:sp>
        <p:nvSpPr>
          <p:cNvPr id="511" name="Google Shape;511;p44"/>
          <p:cNvSpPr/>
          <p:nvPr/>
        </p:nvSpPr>
        <p:spPr>
          <a:xfrm>
            <a:off x="7620000" y="26670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endParaRPr/>
          </a:p>
        </p:txBody>
      </p:sp>
      <p:sp>
        <p:nvSpPr>
          <p:cNvPr id="512" name="Google Shape;512;p44"/>
          <p:cNvSpPr/>
          <p:nvPr/>
        </p:nvSpPr>
        <p:spPr>
          <a:xfrm>
            <a:off x="7620000" y="32766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z</a:t>
            </a:r>
            <a:endParaRPr/>
          </a:p>
        </p:txBody>
      </p:sp>
      <p:cxnSp>
        <p:nvCxnSpPr>
          <p:cNvPr id="513" name="Google Shape;513;p44"/>
          <p:cNvCxnSpPr/>
          <p:nvPr/>
        </p:nvCxnSpPr>
        <p:spPr>
          <a:xfrm rot="10800000">
            <a:off x="7772400" y="29718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44"/>
          <p:cNvCxnSpPr/>
          <p:nvPr/>
        </p:nvCxnSpPr>
        <p:spPr>
          <a:xfrm rot="10800000">
            <a:off x="7772400" y="23622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44"/>
          <p:cNvCxnSpPr/>
          <p:nvPr/>
        </p:nvCxnSpPr>
        <p:spPr>
          <a:xfrm rot="10800000">
            <a:off x="7772400" y="17526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44"/>
          <p:cNvCxnSpPr>
            <a:stCxn id="509" idx="7"/>
            <a:endCxn id="509" idx="1"/>
          </p:cNvCxnSpPr>
          <p:nvPr/>
        </p:nvCxnSpPr>
        <p:spPr>
          <a:xfrm rot="5400000">
            <a:off x="7772163" y="1385037"/>
            <a:ext cx="600" cy="215400"/>
          </a:xfrm>
          <a:prstGeom prst="curvedConnector3">
            <a:avLst>
              <a:gd name="adj1" fmla="val -4555382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44"/>
          <p:cNvSpPr/>
          <p:nvPr/>
        </p:nvSpPr>
        <p:spPr>
          <a:xfrm>
            <a:off x="5715000" y="41910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</a:t>
            </a:r>
            <a:endParaRPr/>
          </a:p>
        </p:txBody>
      </p:sp>
      <p:sp>
        <p:nvSpPr>
          <p:cNvPr id="518" name="Google Shape;518;p44"/>
          <p:cNvSpPr/>
          <p:nvPr/>
        </p:nvSpPr>
        <p:spPr>
          <a:xfrm>
            <a:off x="6324600" y="50292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</a:t>
            </a:r>
            <a:endParaRPr/>
          </a:p>
        </p:txBody>
      </p:sp>
      <p:sp>
        <p:nvSpPr>
          <p:cNvPr id="519" name="Google Shape;519;p44"/>
          <p:cNvSpPr/>
          <p:nvPr/>
        </p:nvSpPr>
        <p:spPr>
          <a:xfrm>
            <a:off x="5715000" y="50292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</a:t>
            </a:r>
            <a:endParaRPr/>
          </a:p>
        </p:txBody>
      </p:sp>
      <p:sp>
        <p:nvSpPr>
          <p:cNvPr id="520" name="Google Shape;520;p44"/>
          <p:cNvSpPr/>
          <p:nvPr/>
        </p:nvSpPr>
        <p:spPr>
          <a:xfrm>
            <a:off x="5029200" y="50292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endParaRPr/>
          </a:p>
        </p:txBody>
      </p:sp>
      <p:sp>
        <p:nvSpPr>
          <p:cNvPr id="521" name="Google Shape;521;p44"/>
          <p:cNvSpPr/>
          <p:nvPr/>
        </p:nvSpPr>
        <p:spPr>
          <a:xfrm>
            <a:off x="5715000" y="5867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</a:t>
            </a:r>
            <a:endParaRPr/>
          </a:p>
        </p:txBody>
      </p:sp>
      <p:cxnSp>
        <p:nvCxnSpPr>
          <p:cNvPr id="522" name="Google Shape;522;p44"/>
          <p:cNvCxnSpPr>
            <a:stCxn id="517" idx="7"/>
            <a:endCxn id="517" idx="1"/>
          </p:cNvCxnSpPr>
          <p:nvPr/>
        </p:nvCxnSpPr>
        <p:spPr>
          <a:xfrm rot="5400000">
            <a:off x="5867163" y="4128237"/>
            <a:ext cx="600" cy="215400"/>
          </a:xfrm>
          <a:prstGeom prst="curvedConnector3">
            <a:avLst>
              <a:gd name="adj1" fmla="val -45553821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" name="Google Shape;523;p44"/>
          <p:cNvCxnSpPr/>
          <p:nvPr/>
        </p:nvCxnSpPr>
        <p:spPr>
          <a:xfrm rot="10800000" flipH="1">
            <a:off x="5257800" y="4419600"/>
            <a:ext cx="5334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" name="Google Shape;524;p44"/>
          <p:cNvCxnSpPr/>
          <p:nvPr/>
        </p:nvCxnSpPr>
        <p:spPr>
          <a:xfrm rot="10800000">
            <a:off x="5867400" y="4495800"/>
            <a:ext cx="0" cy="533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" name="Google Shape;525;p44"/>
          <p:cNvCxnSpPr/>
          <p:nvPr/>
        </p:nvCxnSpPr>
        <p:spPr>
          <a:xfrm rot="10800000">
            <a:off x="6019800" y="4419600"/>
            <a:ext cx="45720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44"/>
          <p:cNvCxnSpPr/>
          <p:nvPr/>
        </p:nvCxnSpPr>
        <p:spPr>
          <a:xfrm rot="10800000">
            <a:off x="5791200" y="5257800"/>
            <a:ext cx="0" cy="609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7" name="Google Shape;527;p44"/>
          <p:cNvSpPr/>
          <p:nvPr/>
        </p:nvSpPr>
        <p:spPr>
          <a:xfrm>
            <a:off x="7467600" y="43434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</a:t>
            </a:r>
            <a:endParaRPr/>
          </a:p>
        </p:txBody>
      </p:sp>
      <p:sp>
        <p:nvSpPr>
          <p:cNvPr id="528" name="Google Shape;528;p44"/>
          <p:cNvSpPr/>
          <p:nvPr/>
        </p:nvSpPr>
        <p:spPr>
          <a:xfrm>
            <a:off x="7467600" y="49530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endParaRPr/>
          </a:p>
        </p:txBody>
      </p:sp>
      <p:sp>
        <p:nvSpPr>
          <p:cNvPr id="529" name="Google Shape;529;p44"/>
          <p:cNvSpPr/>
          <p:nvPr/>
        </p:nvSpPr>
        <p:spPr>
          <a:xfrm>
            <a:off x="7467600" y="55626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endParaRPr/>
          </a:p>
        </p:txBody>
      </p:sp>
      <p:sp>
        <p:nvSpPr>
          <p:cNvPr id="530" name="Google Shape;530;p44"/>
          <p:cNvSpPr/>
          <p:nvPr/>
        </p:nvSpPr>
        <p:spPr>
          <a:xfrm>
            <a:off x="7467600" y="6172200"/>
            <a:ext cx="304800" cy="3048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z</a:t>
            </a:r>
            <a:endParaRPr/>
          </a:p>
        </p:txBody>
      </p:sp>
      <p:cxnSp>
        <p:nvCxnSpPr>
          <p:cNvPr id="531" name="Google Shape;531;p44"/>
          <p:cNvCxnSpPr/>
          <p:nvPr/>
        </p:nvCxnSpPr>
        <p:spPr>
          <a:xfrm rot="10800000">
            <a:off x="7620000" y="5867400"/>
            <a:ext cx="0" cy="30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" name="Google Shape;532;p44"/>
          <p:cNvCxnSpPr/>
          <p:nvPr/>
        </p:nvCxnSpPr>
        <p:spPr>
          <a:xfrm rot="10800000">
            <a:off x="7620000" y="5257800"/>
            <a:ext cx="0" cy="30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" name="Google Shape;533;p44"/>
          <p:cNvCxnSpPr/>
          <p:nvPr/>
        </p:nvCxnSpPr>
        <p:spPr>
          <a:xfrm rot="10800000">
            <a:off x="7620000" y="4648200"/>
            <a:ext cx="0" cy="30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Google Shape;534;p44"/>
          <p:cNvCxnSpPr/>
          <p:nvPr/>
        </p:nvCxnSpPr>
        <p:spPr>
          <a:xfrm rot="10800000">
            <a:off x="6019800" y="4267200"/>
            <a:ext cx="1447800" cy="228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</a:t>
            </a:r>
            <a:endParaRPr/>
          </a:p>
        </p:txBody>
      </p:sp>
      <p:sp>
        <p:nvSpPr>
          <p:cNvPr id="540" name="Google Shape;540;p4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In Union we attach a smaller tree to the larger tree, results in logarithmic depth.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Path compression can cause a very deep tree to become very shallow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Combining both ideas gives us (</a:t>
            </a:r>
            <a:r>
              <a:rPr lang="en-US" sz="2800">
                <a:latin typeface="Comic Sans MS"/>
                <a:ea typeface="Comic Sans MS"/>
                <a:cs typeface="Comic Sans MS"/>
                <a:sym typeface="Comic Sans MS"/>
              </a:rPr>
              <a:t>without proof</a:t>
            </a:r>
            <a:r>
              <a:rPr lang="en-US" sz="2800"/>
              <a:t>) a sequence of m operations in</a:t>
            </a:r>
            <a:endParaRPr sz="2800"/>
          </a:p>
        </p:txBody>
      </p:sp>
      <p:pic>
        <p:nvPicPr>
          <p:cNvPr id="541" name="Google Shape;54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0" y="5673212"/>
            <a:ext cx="2043113" cy="43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Strategy for Minimum Spanning Tree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691718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lang="en-US">
                <a:solidFill>
                  <a:schemeClr val="accent2"/>
                </a:solidFill>
              </a:rPr>
              <a:t>For any spanning tree T, inserting an edge e</a:t>
            </a:r>
            <a:r>
              <a:rPr lang="en-US" baseline="-25000">
                <a:solidFill>
                  <a:schemeClr val="accent2"/>
                </a:solidFill>
              </a:rPr>
              <a:t>new</a:t>
            </a:r>
            <a:r>
              <a:rPr lang="en-US">
                <a:solidFill>
                  <a:schemeClr val="accent2"/>
                </a:solidFill>
              </a:rPr>
              <a:t> not in T creates a cycle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CC0000"/>
                </a:solidFill>
              </a:rPr>
              <a:t>But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Removing any edge e</a:t>
            </a:r>
            <a:r>
              <a:rPr lang="en-US" baseline="-25000"/>
              <a:t>old  </a:t>
            </a:r>
            <a:r>
              <a:rPr lang="en-US"/>
              <a:t>from the cycle gives back a spanning tree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If e</a:t>
            </a:r>
            <a:r>
              <a:rPr lang="en-US" baseline="-25000"/>
              <a:t>new</a:t>
            </a:r>
            <a:r>
              <a:rPr lang="en-US"/>
              <a:t> has a lower cost than e</a:t>
            </a:r>
            <a:r>
              <a:rPr lang="en-US" baseline="-25000"/>
              <a:t>old  </a:t>
            </a:r>
            <a:r>
              <a:rPr lang="en-US"/>
              <a:t>we have progressed!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Strategy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672483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Strategy for construction: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›"/>
            </a:pPr>
            <a:r>
              <a:rPr lang="en-US">
                <a:solidFill>
                  <a:srgbClr val="CC0000"/>
                </a:solidFill>
              </a:rPr>
              <a:t>Add an edge of minimum cost that does not create a cycle (greedy algorithm)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›"/>
            </a:pPr>
            <a:r>
              <a:rPr lang="en-US">
                <a:solidFill>
                  <a:schemeClr val="accent2"/>
                </a:solidFill>
              </a:rPr>
              <a:t>Repeat |V| -1 times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›"/>
            </a:pPr>
            <a:r>
              <a:rPr lang="en-US"/>
              <a:t>Correct since if we could replace an edge with one of lower cost, the algorithm would have picked it up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Two Algorithms</a:t>
            </a: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2"/>
                </a:solidFill>
              </a:rPr>
              <a:t>Prim: (build tree incrementally)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›"/>
            </a:pPr>
            <a:r>
              <a:rPr lang="en-US" sz="2400">
                <a:solidFill>
                  <a:schemeClr val="accent2"/>
                </a:solidFill>
              </a:rPr>
              <a:t>Pick lower cost edge connected to known (incomplete) spanning tree that does not create a cycle and expand to include it in the tree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C0000"/>
                </a:solidFill>
              </a:rPr>
              <a:t>Kruskal: (build forest that will finish as a tree)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›"/>
            </a:pPr>
            <a:r>
              <a:rPr lang="en-US" sz="2400">
                <a:solidFill>
                  <a:srgbClr val="CC0000"/>
                </a:solidFill>
              </a:rPr>
              <a:t>Pick lowest cost edge not yet in a tree that does not create a cycle. Then expand the set of included edges to include it. (It will be somewhere in the forest.)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Prim’s algorithm</a:t>
            </a:r>
            <a:endParaRPr/>
          </a:p>
        </p:txBody>
      </p:sp>
      <p:graphicFrame>
        <p:nvGraphicFramePr>
          <p:cNvPr id="121" name="Google Shape;121;p8"/>
          <p:cNvGraphicFramePr/>
          <p:nvPr/>
        </p:nvGraphicFramePr>
        <p:xfrm>
          <a:off x="3622675" y="1752600"/>
          <a:ext cx="4835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4835525" imgH="4264025" progId="Visio.Drawing.6">
                  <p:embed/>
                </p:oleObj>
              </mc:Choice>
              <mc:Fallback>
                <p:oleObj r:id="rId4" imgW="4835525" imgH="4264025" progId="Visio.Drawing.6">
                  <p:embed/>
                  <p:pic>
                    <p:nvPicPr>
                      <p:cNvPr id="121" name="Google Shape;121;p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622675" y="1752600"/>
                        <a:ext cx="4835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Google Shape;122;p8"/>
          <p:cNvSpPr txBox="1"/>
          <p:nvPr/>
        </p:nvSpPr>
        <p:spPr>
          <a:xfrm>
            <a:off x="685800" y="2133600"/>
            <a:ext cx="2936875" cy="146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 from empty T, choose a vertex at random and initialize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= {1), E’ ={}</a:t>
            </a:r>
            <a:endParaRPr/>
          </a:p>
        </p:txBody>
      </p:sp>
      <p:cxnSp>
        <p:nvCxnSpPr>
          <p:cNvPr id="123" name="Google Shape;123;p8"/>
          <p:cNvCxnSpPr/>
          <p:nvPr/>
        </p:nvCxnSpPr>
        <p:spPr>
          <a:xfrm rot="10800000" flipH="1">
            <a:off x="2971800" y="1981200"/>
            <a:ext cx="2667000" cy="762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C0000"/>
                </a:solidFill>
              </a:rPr>
              <a:t>Prim’s algorithm</a:t>
            </a:r>
            <a:endParaRPr/>
          </a:p>
        </p:txBody>
      </p:sp>
      <p:graphicFrame>
        <p:nvGraphicFramePr>
          <p:cNvPr id="130" name="Google Shape;130;p9"/>
          <p:cNvGraphicFramePr/>
          <p:nvPr/>
        </p:nvGraphicFramePr>
        <p:xfrm>
          <a:off x="3622675" y="1752600"/>
          <a:ext cx="4835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4" imgW="4835525" imgH="4264025" progId="Visio.Drawing.6">
                  <p:embed/>
                </p:oleObj>
              </mc:Choice>
              <mc:Fallback>
                <p:oleObj r:id="rId4" imgW="4835525" imgH="4264025" progId="Visio.Drawing.6">
                  <p:embed/>
                  <p:pic>
                    <p:nvPicPr>
                      <p:cNvPr id="130" name="Google Shape;130;p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622675" y="1752600"/>
                        <a:ext cx="4835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Google Shape;131;p9"/>
          <p:cNvSpPr txBox="1"/>
          <p:nvPr/>
        </p:nvSpPr>
        <p:spPr>
          <a:xfrm>
            <a:off x="685800" y="2133600"/>
            <a:ext cx="3276600" cy="176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vertex </a:t>
            </a:r>
            <a:r>
              <a:rPr lang="en-US" sz="20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in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 edge weight from </a:t>
            </a:r>
            <a:r>
              <a:rPr lang="en-US" sz="20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vertex in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minimal 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(greedy!)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V={1,3} E’= {(1,3) } </a:t>
            </a:r>
            <a:endParaRPr/>
          </a:p>
        </p:txBody>
      </p:sp>
      <p:cxnSp>
        <p:nvCxnSpPr>
          <p:cNvPr id="132" name="Google Shape;132;p9"/>
          <p:cNvCxnSpPr/>
          <p:nvPr/>
        </p:nvCxnSpPr>
        <p:spPr>
          <a:xfrm>
            <a:off x="6029325" y="2438400"/>
            <a:ext cx="0" cy="100647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lecture14">
  <a:themeElements>
    <a:clrScheme name="lecture1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1909</Words>
  <Application>Microsoft Office PowerPoint</Application>
  <PresentationFormat>On-screen Show (4:3)</PresentationFormat>
  <Paragraphs>324</Paragraphs>
  <Slides>45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Comic Sans MS</vt:lpstr>
      <vt:lpstr>Courier New</vt:lpstr>
      <vt:lpstr>Times</vt:lpstr>
      <vt:lpstr>Times New Roman</vt:lpstr>
      <vt:lpstr>lecture14</vt:lpstr>
      <vt:lpstr>Microsoft Visio 2000/2002 Drawing</vt:lpstr>
      <vt:lpstr>Minimum Spanning Trees</vt:lpstr>
      <vt:lpstr>Spanning Trees</vt:lpstr>
      <vt:lpstr>Spanning Trees - Example</vt:lpstr>
      <vt:lpstr>Minimum Spanning Trees</vt:lpstr>
      <vt:lpstr>Strategy for Minimum Spanning Tree</vt:lpstr>
      <vt:lpstr>Strategy</vt:lpstr>
      <vt:lpstr>Two Algorithms</vt:lpstr>
      <vt:lpstr>Prim’s algorithm</vt:lpstr>
      <vt:lpstr>Prim’s algorithm</vt:lpstr>
      <vt:lpstr>Prim’s algorithm</vt:lpstr>
      <vt:lpstr>Prim’s algorithm</vt:lpstr>
      <vt:lpstr>Prim’s Algorithm Implementation</vt:lpstr>
      <vt:lpstr>Prim’s algorithm Analysis</vt:lpstr>
      <vt:lpstr>Kruskal’s Algorithm</vt:lpstr>
      <vt:lpstr>Kruskal’s Algorithm</vt:lpstr>
      <vt:lpstr>Detecting Cycles</vt:lpstr>
      <vt:lpstr>Properties of trees in K’s algorithm</vt:lpstr>
      <vt:lpstr>K’s Algorithm Data Structures</vt:lpstr>
      <vt:lpstr>Example</vt:lpstr>
      <vt:lpstr>PowerPoint Presentation</vt:lpstr>
      <vt:lpstr>Initialization</vt:lpstr>
      <vt:lpstr>Step 1</vt:lpstr>
      <vt:lpstr>Step 2</vt:lpstr>
      <vt:lpstr>Step 3</vt:lpstr>
      <vt:lpstr>Step 4</vt:lpstr>
      <vt:lpstr>Step 5</vt:lpstr>
      <vt:lpstr>Step 6</vt:lpstr>
      <vt:lpstr>Kruskal’s Algorithm Analysis</vt:lpstr>
      <vt:lpstr>Time Complexity Summary</vt:lpstr>
      <vt:lpstr>Exercise</vt:lpstr>
      <vt:lpstr>Exercise</vt:lpstr>
      <vt:lpstr>Exercise</vt:lpstr>
      <vt:lpstr>PowerPoint Presentation</vt:lpstr>
      <vt:lpstr>PowerPoint Presentation</vt:lpstr>
      <vt:lpstr>Disjoint Sets</vt:lpstr>
      <vt:lpstr>Disjoint Set Operations</vt:lpstr>
      <vt:lpstr>Disjoint-Set Forests</vt:lpstr>
      <vt:lpstr>Make Set</vt:lpstr>
      <vt:lpstr>Find Set</vt:lpstr>
      <vt:lpstr>Union</vt:lpstr>
      <vt:lpstr>Disjoint-Set Forests</vt:lpstr>
      <vt:lpstr>Make Set</vt:lpstr>
      <vt:lpstr>Find Set</vt:lpstr>
      <vt:lpstr>Union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Trees</dc:title>
  <dc:creator>Richard E. Ladner with modifications by S. Tanimoto</dc:creator>
  <cp:lastModifiedBy>Phuc Nguyen</cp:lastModifiedBy>
  <cp:revision>1</cp:revision>
  <dcterms:created xsi:type="dcterms:W3CDTF">1999-03-22T21:03:31Z</dcterms:created>
  <dcterms:modified xsi:type="dcterms:W3CDTF">2024-07-29T14:44:16Z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>ladner@cs.washington.edu</vt:lpwstr>
  </property>
  <property fmtid="{D5CDD505-2E9C-101B-9397-08002B2CF9AE}" pid="8" name="HomePage">
    <vt:lpwstr>http://www.cs.washington.edu/education/courses/589/CurrentQtr/</vt:lpwstr>
  </property>
  <property fmtid="{D5CDD505-2E9C-101B-9397-08002B2CF9AE}" pid="9" name="Other">
    <vt:lpwstr>CSE 589: Applied Algorithms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C:\WINNT\Profiles\fred\Desktop</vt:lpwstr>
  </property>
</Properties>
</file>