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63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ToFN+SYC/EotRJd00gKoRWQBe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3BA233-9D64-4B76-A60B-0BEF0FC652F7}">
  <a:tblStyle styleId="{3A3BA233-9D64-4B76-A60B-0BEF0FC652F7}" styleName="Table_0">
    <a:wholeTbl>
      <a:tcTxStyle b="off" i="off">
        <a:font>
          <a:latin typeface="Times"/>
          <a:ea typeface="Times"/>
          <a:cs typeface="Time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91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3 4 7 5 2 8 2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</a:t>
            </a: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B9C7E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>
            <a:spLocks noGrp="1"/>
          </p:cNvSpPr>
          <p:nvPr>
            <p:ph type="ctrTitle"/>
          </p:nvPr>
        </p:nvSpPr>
        <p:spPr>
          <a:xfrm>
            <a:off x="304800" y="76201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ubTitle" idx="1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  <a:defRPr sz="4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 rot="5400000">
            <a:off x="1943100" y="-7239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title"/>
          </p:nvPr>
        </p:nvSpPr>
        <p:spPr>
          <a:xfrm rot="5400000">
            <a:off x="4962525" y="2066925"/>
            <a:ext cx="56388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 rot="5400000">
            <a:off x="962025" y="180975"/>
            <a:ext cx="56388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>
            <a:off x="990600" y="18288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body" idx="2"/>
          </p:nvPr>
        </p:nvSpPr>
        <p:spPr>
          <a:xfrm>
            <a:off x="990600" y="39243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4800600" y="9144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goc.ha@eiu.edu.v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goc.ha@eiu.edu.v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oclt.net/findmaxsimul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learn.io/" TargetMode="External"/><Relationship Id="rId3" Type="http://schemas.openxmlformats.org/officeDocument/2006/relationships/hyperlink" Target="http://docs.oracle.com/javase/8/docs/api/" TargetMode="External"/><Relationship Id="rId7" Type="http://schemas.openxmlformats.org/officeDocument/2006/relationships/hyperlink" Target="http://codeforce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java/codeconventions-150003.pdf" TargetMode="External"/><Relationship Id="rId5" Type="http://schemas.openxmlformats.org/officeDocument/2006/relationships/hyperlink" Target="http://www.eclipse.org/downloads/" TargetMode="External"/><Relationship Id="rId10" Type="http://schemas.openxmlformats.org/officeDocument/2006/relationships/hyperlink" Target="https://leetcode.com/" TargetMode="External"/><Relationship Id="rId4" Type="http://schemas.openxmlformats.org/officeDocument/2006/relationships/hyperlink" Target="https://www.jetbrains.com/idea/" TargetMode="External"/><Relationship Id="rId9" Type="http://schemas.openxmlformats.org/officeDocument/2006/relationships/hyperlink" Target="https://codegym.v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533400" y="18288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lang="en-US"/>
              <a:t>Introduction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lang="en-US"/>
              <a:t>	Data Structure &amp; Algorithm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/>
              <a:t>The course provides knowledge of </a:t>
            </a:r>
            <a:r>
              <a:rPr lang="en-US" sz="2400" b="1"/>
              <a:t>abstract data types </a:t>
            </a:r>
            <a:r>
              <a:rPr lang="en-US" sz="2400"/>
              <a:t>with </a:t>
            </a:r>
            <a:r>
              <a:rPr lang="en-US" sz="2400" b="1"/>
              <a:t>formal specifications</a:t>
            </a:r>
            <a:r>
              <a:rPr lang="en-US" sz="2400"/>
              <a:t>, including </a:t>
            </a:r>
            <a:r>
              <a:rPr lang="en-US" sz="2400" b="1"/>
              <a:t>array, stack, queue, list, linked list, and hashtable</a:t>
            </a:r>
            <a:r>
              <a:rPr lang="en-US" sz="2400"/>
              <a:t>,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/>
              <a:t>as well as </a:t>
            </a:r>
            <a:r>
              <a:rPr lang="en-US" sz="2400" b="1"/>
              <a:t>basic sorting, binary searching </a:t>
            </a:r>
            <a:r>
              <a:rPr lang="en-US" sz="2400"/>
              <a:t>algorithms.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/>
              <a:t>The course equips students with the ability of </a:t>
            </a:r>
            <a:r>
              <a:rPr lang="en-US" sz="2400" b="1"/>
              <a:t>selecting, designing custom data structures</a:t>
            </a:r>
            <a:r>
              <a:rPr lang="en-US" sz="2400"/>
              <a:t>, and </a:t>
            </a:r>
            <a:r>
              <a:rPr lang="en-US" sz="2400" b="1"/>
              <a:t>combining appropriate data structures</a:t>
            </a:r>
            <a:r>
              <a:rPr lang="en-US" sz="2400"/>
              <a:t> in a specific development environment to </a:t>
            </a:r>
            <a:r>
              <a:rPr lang="en-US" sz="2400" b="1"/>
              <a:t>solve a wide range of basic to advanced practical problems</a:t>
            </a:r>
            <a:r>
              <a:rPr lang="en-US" sz="2400"/>
              <a:t>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/>
              <a:t>The course also develops students the ability to </a:t>
            </a:r>
            <a:r>
              <a:rPr lang="en-US" sz="2400" b="1"/>
              <a:t>evaluate their solution</a:t>
            </a:r>
            <a:r>
              <a:rPr lang="en-US" sz="2400"/>
              <a:t> in a specific </a:t>
            </a:r>
            <a:r>
              <a:rPr lang="en-US" sz="2400" b="1"/>
              <a:t>runtime environment </a:t>
            </a:r>
            <a:r>
              <a:rPr lang="en-US" sz="2400"/>
              <a:t>to satisfy system and user requirements.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/>
              <a:t>After finishing this course, students must achieve the following goals: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Apply knowledge about data structures and algorithms in solving common programming problems.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Design data structures and algorithms to solve specific problems in practical environment.</a:t>
            </a:r>
            <a:endParaRPr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Noto Sans Symbols"/>
              <a:buChar char="∙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Apply quantity method in designing software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Outcomes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Use common data type in solving programming problems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Apply common algorithms in solving programming problems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Design data structures and algorithms for practical problems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Examine the strengths and weaknesses</a:t>
            </a:r>
            <a:r>
              <a:rPr lang="en-US" sz="2400" b="1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(in terms of data structures and algorithms) of the programs.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Arial"/>
              <a:buAutoNum type="arabicPeriod"/>
            </a:pPr>
            <a:r>
              <a:rPr lang="en-US" sz="2400">
                <a:solidFill>
                  <a:srgbClr val="212529"/>
                </a:solidFill>
                <a:latin typeface="Times"/>
                <a:ea typeface="Times"/>
                <a:cs typeface="Times"/>
                <a:sym typeface="Times"/>
              </a:rPr>
              <a:t>Consciously apply industry standards to programming</a:t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7" name="Google Shape;177;p1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© 2011 Pearson Addison-Wesley. All rights reserved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Introduction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Java Fundamental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Array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Stack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Queue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List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Node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Linked List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Times"/>
              <a:buChar char="•"/>
            </a:pPr>
            <a:r>
              <a:rPr lang="en-US" dirty="0">
                <a:solidFill>
                  <a:srgbClr val="BFBFBF"/>
                </a:solidFill>
              </a:rPr>
              <a:t>Tree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Times"/>
              <a:buChar char="•"/>
            </a:pPr>
            <a:r>
              <a:rPr lang="en-US" dirty="0">
                <a:solidFill>
                  <a:srgbClr val="BFBFBF"/>
                </a:solidFill>
              </a:rPr>
              <a:t>Balanced Search Tree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2"/>
          </p:nvPr>
        </p:nvSpPr>
        <p:spPr>
          <a:xfrm>
            <a:off x="4800600" y="9144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Times"/>
              <a:buChar char="•"/>
            </a:pPr>
            <a:r>
              <a:rPr lang="en-US">
                <a:solidFill>
                  <a:srgbClr val="BFBFBF"/>
                </a:solidFill>
              </a:rPr>
              <a:t>Graph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Times"/>
              <a:buChar char="•"/>
            </a:pPr>
            <a:r>
              <a:rPr lang="en-US">
                <a:solidFill>
                  <a:srgbClr val="BFBFBF"/>
                </a:solidFill>
              </a:rPr>
              <a:t>Hashing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Dictionary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Heap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Priority Queue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Efficiency of Algorithm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Recursion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Backtracking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Sorting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Searching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Assessment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Homework: 10%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Practice test 1, 2, 3: 30%</a:t>
            </a:r>
          </a:p>
          <a:p>
            <a:pPr marL="228600" indent="-228600">
              <a:buSzPts val="2800"/>
            </a:pPr>
            <a:r>
              <a:rPr lang="en-US" dirty="0"/>
              <a:t>Final test: 60%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CHEATING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 dirty="0"/>
              <a:t>Students will receive minus mark for a problem if any of these activities take place: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accepts an assignment from another student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supplies an assignment to another student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posts the assignment on the web, social networking site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shares their password with another student tot access to their assignments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work together on assignments and turn in the same and/or similar assignments.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turns in work that was obtained from other sources such as the web, friends…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leaves work available for others to copy from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Labs</a:t>
            </a:r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SPOJ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https://www.spoj.com/EIUPROGR/status/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Username: </a:t>
            </a:r>
            <a:r>
              <a:rPr lang="en-US" dirty="0" err="1"/>
              <a:t>eiu</a:t>
            </a:r>
            <a:r>
              <a:rPr lang="en-US" dirty="0"/>
              <a:t>[First name][Partial last name][1-9] (Maximum 14 characters)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Display name: student’s full name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For e.g.: </a:t>
            </a:r>
            <a:r>
              <a:rPr lang="en-US" dirty="0" err="1"/>
              <a:t>eiunguyentran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Student email</a:t>
            </a:r>
            <a:endParaRPr dirty="0"/>
          </a:p>
        </p:txBody>
      </p:sp>
      <p:sp>
        <p:nvSpPr>
          <p:cNvPr id="207" name="Google Shape;207;p3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</a:pPr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https://leetcode.com/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Char char="•"/>
            </a:pPr>
            <a:r>
              <a:rPr lang="en-US"/>
              <a:t>Rank &gt;10000, 10000, 9000, 8000, 7000, 6000, 5000, 4000, 3000, 2000, 1000: + 0, 2, 4, 6, 8, 9, 10, 11, 12, 13, 14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Char char="•"/>
            </a:pPr>
            <a:r>
              <a:rPr lang="en-US"/>
              <a:t>Max: +20</a:t>
            </a: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/>
              <a:t>How many hours should student spend for this course per week?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/>
              <a:t>Lectures: 4 hrs.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/>
              <a:t>Labs: 4 hrs.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/>
              <a:t>Homework: 4-8 hrs.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</a:pPr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Fundamental Array Problems</a:t>
            </a:r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IndexOf(value), LastIndexOf(value)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Find max/min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Find maximum item’s index/last index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Sort ascending/descending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Count the occurrences of the maximum value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Count the occurrences of unique values in an array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Find the value with the most occurrences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Data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Structure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(Cấu trúc dữ liệu)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Data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Lecture: Hà Minh </a:t>
            </a:r>
            <a:r>
              <a:rPr lang="en-US" dirty="0" err="1"/>
              <a:t>Ngọc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Age: 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Email: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ngoc.ha@eiu.edu.vn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Course: Data Structure &amp; Algorithm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(Cấu trúc dữ liệu)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Data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Lecture: Hà Minh </a:t>
            </a:r>
            <a:r>
              <a:rPr lang="en-US" dirty="0" err="1"/>
              <a:t>Ngọc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Age: 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Email: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ngoc.ha@eiu.edu.vn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Course: Data Structure &amp; Algorithm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Name: Value</a:t>
            </a:r>
            <a:endParaRPr dirty="0"/>
          </a:p>
        </p:txBody>
      </p:sp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(Cấu trúc dữ liệu)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Consolas"/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province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200"/>
              <a:buFont typeface="Consolas"/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	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Date 	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birthday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	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Address 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address1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Address 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address2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	Address </a:t>
            </a:r>
            <a:r>
              <a:rPr lang="en-US" sz="1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address3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Student[] students = </a:t>
            </a:r>
            <a:r>
              <a:rPr lang="en-US" sz="14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Student[50];</a:t>
            </a:r>
            <a:endParaRPr sz="1400" b="1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endParaRPr sz="1400" b="1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n-US" sz="14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UDT: User Defined Type</a:t>
            </a:r>
            <a:endParaRPr sz="1400" b="1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Algorithm (Giải thuật)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A step-by-step specification of a method to solve a problem within a finite amount of time</a:t>
            </a: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127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Find the maximum number in a line</a:t>
            </a:r>
            <a:br>
              <a:rPr lang="en-US"/>
            </a:br>
            <a:endParaRPr/>
          </a:p>
        </p:txBody>
      </p:sp>
      <p:graphicFrame>
        <p:nvGraphicFramePr>
          <p:cNvPr id="126" name="Google Shape;126;p7"/>
          <p:cNvGraphicFramePr/>
          <p:nvPr/>
        </p:nvGraphicFramePr>
        <p:xfrm>
          <a:off x="990601" y="1947863"/>
          <a:ext cx="7848750" cy="579425"/>
        </p:xfrm>
        <a:graphic>
          <a:graphicData uri="http://schemas.openxmlformats.org/drawingml/2006/table">
            <a:tbl>
              <a:tblPr firstRow="1" bandRow="1">
                <a:noFill/>
                <a:tableStyleId>{3A3BA233-9D64-4B76-A60B-0BEF0FC652F7}</a:tableStyleId>
              </a:tblPr>
              <a:tblGrid>
                <a:gridCol w="60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chemeClr val="dk2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endParaRPr sz="32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914400" y="1828800"/>
            <a:ext cx="838200" cy="762000"/>
          </a:xfrm>
          <a:prstGeom prst="rect">
            <a:avLst/>
          </a:prstGeom>
          <a:noFill/>
          <a:ln w="25400" cap="flat" cmpd="sng">
            <a:solidFill>
              <a:srgbClr val="953A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Text books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lang="en-US"/>
              <a:t>Frank M. Carrano, </a:t>
            </a:r>
            <a:r>
              <a:rPr lang="en-US" b="1" i="1"/>
              <a:t>Data Structures and Abstractions with Java, 3</a:t>
            </a:r>
            <a:r>
              <a:rPr lang="en-US" b="1" i="1" baseline="30000"/>
              <a:t>rd</a:t>
            </a:r>
            <a:r>
              <a:rPr lang="en-US" b="1" i="1"/>
              <a:t> Edition</a:t>
            </a:r>
            <a:r>
              <a:rPr lang="en-US"/>
              <a:t> (2012), Prentice Hall.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eriod"/>
            </a:pPr>
            <a:r>
              <a:rPr lang="en-US"/>
              <a:t>Janet J. Prichard, Frank M. Carrano, </a:t>
            </a:r>
            <a:r>
              <a:rPr lang="en-US" b="1" i="1"/>
              <a:t>Data Abstraction &amp; Problem Solving with Java, 3</a:t>
            </a:r>
            <a:r>
              <a:rPr lang="en-US" b="1" i="1" baseline="30000"/>
              <a:t>rd</a:t>
            </a:r>
            <a:r>
              <a:rPr lang="en-US" b="1" i="1"/>
              <a:t> Edition</a:t>
            </a:r>
            <a:r>
              <a:rPr lang="en-US"/>
              <a:t> (2011), Addison-Wesley.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</a:t>
            </a:r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References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Java document: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http://docs.oracle.com/javase/8/docs/api/</a:t>
            </a:r>
            <a:r>
              <a:rPr lang="en-US"/>
              <a:t> 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IntelliJ IDEA: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https://www.jetbrains.com/idea/</a:t>
            </a:r>
            <a:r>
              <a:rPr lang="en-US"/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Eclipse: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http://www.eclipse.org/downloads/</a:t>
            </a:r>
            <a:r>
              <a:rPr lang="en-US"/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Code Convention: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http://www.oracle.com/technetwork/java/codeconventions-150003.pdf</a:t>
            </a:r>
            <a:endParaRPr u="sng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http://codeforces.com/</a:t>
            </a:r>
            <a:endParaRPr u="sng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https://codelearn.io/</a:t>
            </a:r>
            <a:endParaRPr u="sng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https://codegym.vn/</a:t>
            </a:r>
            <a:endParaRPr u="sng">
              <a:solidFill>
                <a:schemeClr val="hlink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https://leetcode.com/</a:t>
            </a:r>
            <a:r>
              <a:rPr lang="en-US" u="sng">
                <a:solidFill>
                  <a:schemeClr val="hlink"/>
                </a:solidFill>
              </a:rPr>
              <a:t> </a:t>
            </a:r>
            <a:endParaRPr u="sng"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869</Words>
  <Application>Microsoft Office PowerPoint</Application>
  <PresentationFormat>On-screen Show (4:3)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Noto Sans Symbols</vt:lpstr>
      <vt:lpstr>Times</vt:lpstr>
      <vt:lpstr>Blank</vt:lpstr>
      <vt:lpstr>PowerPoint Presentation</vt:lpstr>
      <vt:lpstr>PowerPoint Presentation</vt:lpstr>
      <vt:lpstr>Data Structure (Cấu trúc dữ liệu)</vt:lpstr>
      <vt:lpstr>Data Structure (Cấu trúc dữ liệu)</vt:lpstr>
      <vt:lpstr>Data Structure (Cấu trúc dữ liệu)</vt:lpstr>
      <vt:lpstr>Algorithm (Giải thuật)</vt:lpstr>
      <vt:lpstr>Find the maximum number in a line </vt:lpstr>
      <vt:lpstr>Data Structure &amp; Algorithm</vt:lpstr>
      <vt:lpstr>Data Structure &amp; Algorithm</vt:lpstr>
      <vt:lpstr>Description</vt:lpstr>
      <vt:lpstr>Objectives</vt:lpstr>
      <vt:lpstr>Outcomes</vt:lpstr>
      <vt:lpstr>Contents</vt:lpstr>
      <vt:lpstr>Assessment</vt:lpstr>
      <vt:lpstr>CHEATING</vt:lpstr>
      <vt:lpstr>Labs</vt:lpstr>
      <vt:lpstr>PowerPoint Presentation</vt:lpstr>
      <vt:lpstr>FAQ</vt:lpstr>
      <vt:lpstr>Fundamental Array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Minhngoc</dc:creator>
  <cp:lastModifiedBy>Minh Ngoc Ha</cp:lastModifiedBy>
  <cp:revision>7</cp:revision>
  <dcterms:created xsi:type="dcterms:W3CDTF">2003-05-23T15:49:24Z</dcterms:created>
  <dcterms:modified xsi:type="dcterms:W3CDTF">2023-12-30T08:39:41Z</dcterms:modified>
</cp:coreProperties>
</file>