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302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5" roundtripDataSignature="AMtx7mhSk9fvlh/GV5TCq48t+EDaJCm6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0"/>
          <p:cNvSpPr txBox="1"/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0"/>
          <p:cNvSpPr txBox="1"/>
          <p:nvPr>
            <p:ph idx="1" type="subTitle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60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7" name="Google Shape;67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68" name="Google Shape;68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9" name="Google Shape;69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0" name="Google Shape;70;p70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1" type="body"/>
          </p:nvPr>
        </p:nvSpPr>
        <p:spPr>
          <a:xfrm>
            <a:off x="990600" y="18288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5" name="Google Shape;75;p71"/>
          <p:cNvSpPr txBox="1"/>
          <p:nvPr>
            <p:ph idx="2" type="body"/>
          </p:nvPr>
        </p:nvSpPr>
        <p:spPr>
          <a:xfrm>
            <a:off x="4953000" y="18288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1" name="Google Shape;81;p72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62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2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3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1" type="body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2" type="body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/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" type="body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" type="body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9" name="Google Shape;49;p66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4" name="Google Shape;54;p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5" name="Google Shape;55;p67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9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C7E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61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61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oracle.com/javase/8/docs/api/" TargetMode="External"/><Relationship Id="rId4" Type="http://schemas.openxmlformats.org/officeDocument/2006/relationships/hyperlink" Target="https://www.jetbrains.com/idea/" TargetMode="External"/><Relationship Id="rId5" Type="http://schemas.openxmlformats.org/officeDocument/2006/relationships/hyperlink" Target="http://www.eclipse.org/downloads/" TargetMode="External"/><Relationship Id="rId6" Type="http://schemas.openxmlformats.org/officeDocument/2006/relationships/hyperlink" Target="http://www.oracle.com/technetwork/java/codeconventions-150003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14400" y="2057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Review of Java Fundamentals</a:t>
            </a:r>
            <a:endParaRPr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Primitive Data Types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381000" y="5867400"/>
            <a:ext cx="68580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1-5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data types and corresponding wrapper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0"/>
            <a:ext cx="8915400" cy="5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75" y="152400"/>
            <a:ext cx="840105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>
            <p:ph type="title"/>
          </p:nvPr>
        </p:nvSpPr>
        <p:spPr>
          <a:xfrm>
            <a:off x="5715000" y="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Expressions (Biểu thức)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Combination of variables, constants, operators, and parentheses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Assignment (Gán) statement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radius = 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Arithmetic (Toán học) expression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Combine variables and constants with arithmetic operators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parentheses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Arithmetic operators: *, /, %, +, -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Relational (Quan hệ) expressions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Combine variables and constants with relational, or comparison, and equality operators (Toán tử)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parentheses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Relational or comparison operators: &lt;, &lt;=, &gt;=. &gt;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Equality operators: ==, !=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Evaluate 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</a:t>
            </a:r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Logical expressions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Combine variables and constants of arithmetic types, relational expressions with logical operators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Logical operators: &amp;&amp;, ||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Evaluate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 </a:t>
            </a:r>
            <a:endParaRPr/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Implicit type conversions (Chuyển kiểu ngầm định)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Occur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during assignment and during expression evaluation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Right-hand side of assignment operator is converted to data type of item on left-hand side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Floating-point values are truncated not rounded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Integral promotion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Values of type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are converted to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Conversion hierarchy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 5;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n;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= n;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 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Explicit type conversions (Chuyển kiểu tường minh)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Possible by means of a cast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Cast operator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Unary operator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Formed by enclosing the desired data type within parentheses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 5;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 = (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n / 7;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 = (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(f * 10);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0" i="1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1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"f: %.3f - m: %d"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f, m);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 </a:t>
            </a:r>
            <a:endParaRPr/>
          </a:p>
        </p:txBody>
      </p:sp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 5;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= n / 7 * 10;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Assignments and Expressions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Other assignment operators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%=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304800" y="138725"/>
            <a:ext cx="8686800" cy="6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changeName(Student 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s.</a:t>
            </a:r>
            <a:r>
              <a:rPr b="0" i="0" lang="en-US" sz="1800" u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s.</a:t>
            </a:r>
            <a:r>
              <a:rPr b="0" i="0" lang="en-US" sz="1800" u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"_EIU"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 s =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b="1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"Tuan"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Date(), </a:t>
            </a:r>
            <a:r>
              <a:rPr b="1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"tuan@eiu.edu.vn"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n + 1; </a:t>
            </a: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 =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 t =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t.</a:t>
            </a:r>
            <a:r>
              <a:rPr b="0" i="0" lang="en-US" sz="1800" u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"Hanh"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s.name =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changeName(s); </a:t>
            </a: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s.name = ? t.name =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numbers =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0, 1, 2, 3, 4, 5, 6, 7, 8, 9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 = numbers;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list[5] += 10; </a:t>
            </a: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numbers[5] = ? // list[5] = ?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Samples/ReviewJava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304800" y="228600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name = </a:t>
            </a:r>
            <a:r>
              <a:rPr b="0" i="0" lang="en-US" sz="2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"Thanh"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name.toLowerCase();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name.replaceAll(</a:t>
            </a:r>
            <a:r>
              <a:rPr b="0" i="0" lang="en-US" sz="2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“thanh"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"Ngoc"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7F5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name = ?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Collection of elements with the same data 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 elements have an order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Support direct and random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One-dimensional 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Declaration 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DAYS_PER_WEEK = 7;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maxTemps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double[DAYS_PER_WEEK];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Length of an array is accessible using data field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an index or subscript to access an array element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1371600" y="5181600"/>
            <a:ext cx="68580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1-7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One-dimensional array of at most seven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86037"/>
            <a:ext cx="7620000" cy="1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One-dimensional arrays (continued)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Initializer list 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weekDayTemps = {82.0, 71.5, 61.8, 75.0, 88.3};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 can also declare array of object references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Multidimensional arrays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DAYS_PER_WEEK = 7;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WEEKS_PER_YEAR = 52;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 minTemps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[DAYS_PER_WEEK][WEEKS_PER_YEAR];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371600" y="5495925"/>
            <a:ext cx="68580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two-dimensional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04900"/>
            <a:ext cx="62484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304800" y="228600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numbers =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0, 1, 2, 3, 4, 5, 6, 7, 8, 9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 = numbers;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list[5] += 10; </a:t>
            </a: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numbers = ? // list =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matrix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{ { 0, 1, 2, 3 }, { 0, 1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{ 0, 1, 2 }, { 0, 1, 2, 3, 4, 5 } };</a:t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Selection Statements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 txBox="1"/>
          <p:nvPr>
            <p:ph idx="1" type="body"/>
          </p:nvPr>
        </p:nvSpPr>
        <p:spPr>
          <a:xfrm>
            <a:off x="5257800" y="1743075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Nested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 end if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Selection Statements</a:t>
            </a:r>
            <a:endParaRPr/>
          </a:p>
        </p:txBody>
      </p:sp>
      <p:sp>
        <p:nvSpPr>
          <p:cNvPr id="321" name="Google Shape;321;p2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(integral expression)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statement1;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2, case 3: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statement2;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statement3;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statement4;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//end of switch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 txBox="1"/>
          <p:nvPr>
            <p:ph idx="4294967295" type="body"/>
          </p:nvPr>
        </p:nvSpPr>
        <p:spPr>
          <a:xfrm>
            <a:off x="304800" y="228600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 b="1" i="0" sz="18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case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case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"Ngoc"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Student s = </a:t>
            </a:r>
            <a:r>
              <a:rPr b="1" i="0" lang="en-US" sz="18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b="1" i="0" lang="en-US" sz="1800" u="none" cap="none" strike="noStrike">
                <a:solidFill>
                  <a:srgbClr val="2A00FF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"Tuan"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Date(), </a:t>
            </a:r>
            <a:r>
              <a:rPr b="1" i="0" lang="en-US" sz="1800" u="none" cap="none" strike="noStrike">
                <a:solidFill>
                  <a:srgbClr val="2A00FF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"tuan@eiu.edu.vn"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Student t = s;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case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Iteration Statements</a:t>
            </a:r>
            <a:endParaRPr/>
          </a:p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(initialize; test; update)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executed as long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 is equivalent to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document: </a:t>
            </a:r>
            <a:r>
              <a:rPr b="0" i="0" lang="en-US" sz="2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http://docs.oracle.com/javase/8/docs/api/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IntelliJ IDEA: </a:t>
            </a:r>
            <a:r>
              <a:rPr b="0" i="0" lang="en-US" sz="2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https://www.jetbrains.com/idea/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Eclipse: </a:t>
            </a:r>
            <a:r>
              <a:rPr b="0" i="0" lang="en-US" sz="2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http://www.eclipse.org/downloads/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Code Convention: </a:t>
            </a:r>
            <a:r>
              <a:rPr b="0" i="0" lang="en-US" sz="2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http://www.oracle.com/technetwork/java/codeconventions-150003.pdf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Iteration Statements</a:t>
            </a:r>
            <a:endParaRPr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(expression)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executed as long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may not be executed at all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expression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Stops the current iteration of the loop and begins the next iteration at the top of the loop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Iteration Statements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(expression);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executed until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 loops at least once</a:t>
            </a:r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1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name != </a:t>
            </a:r>
            <a:r>
              <a:rPr b="1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"Ngoc"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name.replace(</a:t>
            </a:r>
            <a:r>
              <a:rPr b="1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"Ngoc"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What will happen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(;;){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What will happen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2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Program Structure</a:t>
            </a:r>
            <a:endParaRPr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Typical Java program consists of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written classes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application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Has one class with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method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program basic elements: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Packages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fields (Trường dữ liệu)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Methods (Phương thức)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  <p:sp>
        <p:nvSpPr>
          <p:cNvPr id="382" name="Google Shape;382;p34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you to use classes contained in other packages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java.util.*;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Arrays.</a:t>
            </a:r>
            <a:r>
              <a:rPr b="0" i="1" lang="en-US" sz="24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sort(numbers);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sp>
        <p:nvSpPr>
          <p:cNvPr id="391" name="Google Shape;391;p3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type that specifies data and methods available for instances of the class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object in Java is an instance of a class</a:t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operator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Creates an object or instance of a class</a:t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919162" y="5895975"/>
            <a:ext cx="68580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1-2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a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1037"/>
            <a:ext cx="838200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endParaRPr/>
          </a:p>
        </p:txBody>
      </p:sp>
      <p:sp>
        <p:nvSpPr>
          <p:cNvPr id="420" name="Google Shape;420;p3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 members that are either variables or constants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field declarations can contain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Access modifiers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modifiers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Modules</a:t>
            </a:r>
            <a:endParaRPr/>
          </a:p>
        </p:txBody>
      </p:sp>
      <p:sp>
        <p:nvSpPr>
          <p:cNvPr id="421" name="Google Shape;421;p38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endParaRPr/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652462" y="5878512"/>
            <a:ext cx="68580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1-3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Modifiers used in data field declarations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62000"/>
            <a:ext cx="8686800" cy="5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Language Basics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Collection of classes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 class contains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method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Used to implement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perform one well-defined task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 modifiers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Access modifiers and use modifiers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Valued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Returns a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Body must contain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expression;</a:t>
            </a:r>
            <a:endParaRPr/>
          </a:p>
        </p:txBody>
      </p:sp>
      <p:sp>
        <p:nvSpPr>
          <p:cNvPr id="441" name="Google Shape;441;p40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Syntax of a method declaration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access-modifier use-modifiers return-type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method-name (formal-parameter-list)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method-body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Arguments are passed by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Except for objects and arrays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reference value is copied instead</a:t>
            </a:r>
            <a:endParaRPr/>
          </a:p>
        </p:txBody>
      </p:sp>
      <p:sp>
        <p:nvSpPr>
          <p:cNvPr id="450" name="Google Shape;450;p41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458" name="Google Shape;458;p4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Special kind of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Has the same name as the class and no return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Executed only when an object is created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class can contain multiple constructors</a:t>
            </a:r>
            <a:endParaRPr/>
          </a:p>
        </p:txBody>
      </p:sp>
      <p:sp>
        <p:nvSpPr>
          <p:cNvPr id="459" name="Google Shape;459;p42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How to Access Members of an Object</a:t>
            </a:r>
            <a:endParaRPr/>
          </a:p>
        </p:txBody>
      </p:sp>
      <p:sp>
        <p:nvSpPr>
          <p:cNvPr id="467" name="Google Shape;467;p4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fields and methods declared </a:t>
            </a: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public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Name the object, followed by a period, followed by member name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Members declared </a:t>
            </a: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static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 the class name, followed by a period, followed by member name</a:t>
            </a:r>
            <a:endParaRPr/>
          </a:p>
        </p:txBody>
      </p:sp>
      <p:sp>
        <p:nvSpPr>
          <p:cNvPr id="468" name="Google Shape;468;p43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Useful Java Classes</a:t>
            </a:r>
            <a:endParaRPr/>
          </a:p>
        </p:txBody>
      </p:sp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java.util.Arrays;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Contains static methods for manipulating 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Commonly used 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Sort (does it in ascending order)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Binary search (quickly finds a value in the array)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toString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  Let’s say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an array of 1000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Arrays.sort(a);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Useful Java Classes</a:t>
            </a:r>
            <a:endParaRPr/>
          </a:p>
        </p:txBody>
      </p:sp>
      <p:sp>
        <p:nvSpPr>
          <p:cNvPr id="484" name="Google Shape;484;p4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 classes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Declaration examples: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title;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title = “Walls and Mirrors”;</a:t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Assignment example: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“Walls and Mirrors”;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 length example: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title.length();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Referencing a single character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title.charAt(0);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Comparing strings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title.compareTo(string2);</a:t>
            </a:r>
            <a:endParaRPr/>
          </a:p>
        </p:txBody>
      </p:sp>
      <p:sp>
        <p:nvSpPr>
          <p:cNvPr id="485" name="Google Shape;485;p45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Useful Java Classes</a:t>
            </a:r>
            <a:endParaRPr/>
          </a:p>
        </p:txBody>
      </p:sp>
      <p:sp>
        <p:nvSpPr>
          <p:cNvPr id="493" name="Google Shape;493;p4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 classes (continued)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Concatenation example: 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monthName = "December";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day = 31;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year = 02;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date = monthName + " " + day + ", 20" + year;</a:t>
            </a:r>
            <a:endParaRPr/>
          </a:p>
        </p:txBody>
      </p:sp>
      <p:sp>
        <p:nvSpPr>
          <p:cNvPr id="494" name="Google Shape;494;p46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Text Input and Output</a:t>
            </a:r>
            <a:endParaRPr/>
          </a:p>
        </p:txBody>
      </p:sp>
      <p:sp>
        <p:nvSpPr>
          <p:cNvPr id="502" name="Google Shape;502;p4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Input and output consist of streams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Streams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Sequence of characters that either come from or go to an I/O device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Input stream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PrintStream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Output stream class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java.lang.System provides three stream variables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standard input stream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standard output stream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System.err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standard error stream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3" name="Google Shape;503;p47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511" name="Google Shape;511;p4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Character streams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stdin = new BufferedReader(new InputStreamReader(System.in));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nextLine = stdin.readLine();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StringTokenizer input = new StringTokenizer(nextLine);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Integer.parseInt(input.nextToken());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Integer.parseInt(input.nextToken());</a:t>
            </a:r>
            <a:endParaRPr/>
          </a:p>
        </p:txBody>
      </p:sp>
      <p:sp>
        <p:nvSpPr>
          <p:cNvPr id="512" name="Google Shape;512;p48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520" name="Google Shape;520;p4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Another approach: 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nextValue;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sum=0;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kbInput = new Scanner(System.in);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nextValue = kbInput.nextInt();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(nextValue &gt; 0)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 += nextValue;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nextValue = kbInput.nextInt();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 end while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kbInput.close();</a:t>
            </a:r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Comments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Single line comment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Multiple-line comments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javadoc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comments</a:t>
            </a:r>
            <a:endParaRPr b="0" i="0" sz="1800" u="non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5FB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5FB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javadoc comments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5FB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529" name="Google Shape;529;p5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class (continued)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More useful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methods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next();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nextBoolean();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nextDouble();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nextFloat();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nextInt();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nextLine();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nextLong();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nextShort();</a:t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538" name="Google Shape;538;p5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Write character strings, primitive types, and objects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terminates a line of output so next one starts on the next line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an object is used with these methods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Return value of object’s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method is displayed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 usually override this method with your own implementation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Problem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Lack of formatting abilities</a:t>
            </a:r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C-style formatted output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Syntax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printf(String format, Object... args)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"Jamie";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5, y = 6;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x + y;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System.out.printf("%s, %d + %d = %d", name, x, y, sum);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//produces output Jamie, 5 + 6 = 11</a:t>
            </a:r>
            <a:endParaRPr/>
          </a:p>
        </p:txBody>
      </p:sp>
      <p:sp>
        <p:nvSpPr>
          <p:cNvPr id="548" name="Google Shape;548;p52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556" name="Google Shape;556;p5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7" name="Google Shape;557;p53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3"/>
          <p:cNvSpPr txBox="1"/>
          <p:nvPr/>
        </p:nvSpPr>
        <p:spPr>
          <a:xfrm>
            <a:off x="457200" y="5867400"/>
            <a:ext cx="68580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1-10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example with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1371600"/>
            <a:ext cx="8737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67" name="Google Shape;567;p5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packages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Provide a mechanism for grouping related classes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Required to use classes contained in other packages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 in Java is an instance of a class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type that specifies data and methods available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fields are either variables or constants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Methods implement object behavior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 parameters are passed by value</a:t>
            </a:r>
            <a:endParaRPr/>
          </a:p>
        </p:txBody>
      </p:sp>
      <p:sp>
        <p:nvSpPr>
          <p:cNvPr id="568" name="Google Shape;568;p54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5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76" name="Google Shape;576;p5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Comments in Java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Comment lines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Multiple-line comments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identifier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Sequence of letters, digits, underscores, and dollar signs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Primitive data types categories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Integer, character, floating point, and boolean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reference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Used to locate an object</a:t>
            </a:r>
            <a:endParaRPr/>
          </a:p>
        </p:txBody>
      </p:sp>
      <p:sp>
        <p:nvSpPr>
          <p:cNvPr id="577" name="Google Shape;577;p55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85" name="Google Shape;585;p5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Define named constant with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keyword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uses short-circuit evaluation for logical and relational expressions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Collection of references that have the same data type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Selection statements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Iteration statements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56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94" name="Google Shape;594;p5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Sequence of characters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 classes: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StringTokenizer</a:t>
            </a:r>
            <a:endParaRPr/>
          </a:p>
        </p:txBody>
      </p:sp>
      <p:sp>
        <p:nvSpPr>
          <p:cNvPr id="595" name="Google Shape;595;p57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603" name="Google Shape;603;p5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4" name="Google Shape;604;p58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906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Identifiers and Keywords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Identifier (Tên: biến, phương thức, lớp)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Sequence of letters, digits, underscores, and dollar 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Must begin with either a letter or underscore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Used to name various parts of 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distinguishes between uppercase and lowercase letters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Examples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nRow =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sc.nextInt();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nColumn =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sc.nextInt();</a:t>
            </a:r>
            <a:endParaRPr b="0" i="0" sz="1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Keywords (Từ khóa) or reserved identifiers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Variables (Biến)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Represents a memory 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Contains a value of primitive type or a reference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Its name is a Java identifier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Declared by preceding variable name with data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radius; // radius of a sphere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name; // reference to a String object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Primitive Data Types (Kiểu dữ liệu cơ bản)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Organized into four categories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Boolean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Character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Floating point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Character and integer types are called integral types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Integral and floating-point types are called arithmetic types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Primitive Data Types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381000" y="5867400"/>
            <a:ext cx="68580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1-5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data types and corresponding wrapper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219200"/>
            <a:ext cx="81184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2003-05-23T15:49:24Z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