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7" r:id="rId18"/>
    <p:sldId id="278" r:id="rId19"/>
    <p:sldId id="279" r:id="rId20"/>
    <p:sldId id="280" r:id="rId21"/>
    <p:sldId id="281" r:id="rId22"/>
    <p:sldId id="289" r:id="rId23"/>
    <p:sldId id="291" r:id="rId24"/>
    <p:sldId id="292" r:id="rId25"/>
    <p:sldId id="293" r:id="rId26"/>
    <p:sldId id="295" r:id="rId27"/>
    <p:sldId id="302" r:id="rId28"/>
    <p:sldId id="315" r:id="rId29"/>
    <p:sldId id="316" r:id="rId30"/>
    <p:sldId id="314" r:id="rId31"/>
  </p:sldIdLst>
  <p:sldSz cx="9144000" cy="6858000" type="screen4x3"/>
  <p:notesSz cx="7315200" cy="9601200"/>
  <p:embeddedFontLst>
    <p:embeddedFont>
      <p:font typeface="Arial Narrow" panose="020B0606020202030204" pitchFamily="34" charset="0"/>
      <p:regular r:id="rId33"/>
      <p:bold r:id="rId34"/>
      <p:italic r:id="rId35"/>
      <p:boldItalic r:id="rId36"/>
    </p:embeddedFont>
    <p:embeddedFont>
      <p:font typeface="Times" panose="02020603050405020304"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024">
          <p15:clr>
            <a:srgbClr val="000000"/>
          </p15:clr>
        </p15:guide>
        <p15:guide id="2" pos="2304">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iOVQzJCRX1Zu/EgjvpIzyUGiym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90A071-0329-4F50-A383-5EBF495488FB}">
  <a:tblStyle styleId="{AE90A071-0329-4F50-A383-5EBF495488F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7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97"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100" Type="http://schemas.openxmlformats.org/officeDocument/2006/relationships/tableStyles" Target="tableStyles.xml"/><Relationship Id="rId8" Type="http://schemas.openxmlformats.org/officeDocument/2006/relationships/slide" Target="slides/slide7.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9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81012"/>
          </a:xfrm>
          <a:prstGeom prst="rect">
            <a:avLst/>
          </a:prstGeom>
          <a:noFill/>
          <a:ln>
            <a:noFill/>
          </a:ln>
        </p:spPr>
        <p:txBody>
          <a:bodyPr spcFirstLastPara="1" wrap="square" lIns="96650" tIns="48325" rIns="96650" bIns="4832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144962" y="0"/>
            <a:ext cx="3170237" cy="481012"/>
          </a:xfrm>
          <a:prstGeom prst="rect">
            <a:avLst/>
          </a:prstGeom>
          <a:noFill/>
          <a:ln>
            <a:noFill/>
          </a:ln>
        </p:spPr>
        <p:txBody>
          <a:bodyPr spcFirstLastPara="1" wrap="square" lIns="96650" tIns="48325" rIns="96650" bIns="4832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57300" y="719137"/>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81012"/>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17" name="Google Shape;117;p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26" name="Google Shape;226;p1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8: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16</a:t>
            </a:fld>
            <a:endParaRPr/>
          </a:p>
        </p:txBody>
      </p:sp>
      <p:sp>
        <p:nvSpPr>
          <p:cNvPr id="270" name="Google Shape;270;p1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18: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2: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17</a:t>
            </a:fld>
            <a:endParaRPr/>
          </a:p>
        </p:txBody>
      </p:sp>
      <p:sp>
        <p:nvSpPr>
          <p:cNvPr id="304" name="Google Shape;304;p2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2: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18</a:t>
            </a:fld>
            <a:endParaRPr/>
          </a:p>
        </p:txBody>
      </p:sp>
      <p:sp>
        <p:nvSpPr>
          <p:cNvPr id="313" name="Google Shape;313;p2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23: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SzPts val="1800"/>
              <a:buNone/>
            </a:pPr>
            <a:r>
              <a:rPr lang="en-US"/>
              <a:t>Example: </a:t>
            </a:r>
            <a:r>
              <a:rPr lang="en-US" i="1"/>
              <a:t>cn</a:t>
            </a:r>
            <a:r>
              <a:rPr lang="en-US" i="1" baseline="30000"/>
              <a:t>2</a:t>
            </a:r>
            <a:endParaRPr i="1"/>
          </a:p>
          <a:p>
            <a:pPr marL="0" lvl="0" indent="0" algn="l" rtl="0">
              <a:spcBef>
                <a:spcPts val="0"/>
              </a:spcBef>
              <a:spcAft>
                <a:spcPts val="0"/>
              </a:spcAft>
              <a:buSzPts val="1800"/>
              <a:buNone/>
            </a:pPr>
            <a:r>
              <a:rPr lang="en-US"/>
              <a:t> </a:t>
            </a:r>
            <a:endParaRPr/>
          </a:p>
          <a:p>
            <a:pPr marL="0" lvl="0" indent="-114300" algn="l" rtl="0">
              <a:spcBef>
                <a:spcPts val="0"/>
              </a:spcBef>
              <a:spcAft>
                <a:spcPts val="0"/>
              </a:spcAft>
              <a:buSzPts val="1800"/>
              <a:buFont typeface="Noto Sans Symbols"/>
              <a:buChar char="⇒"/>
            </a:pPr>
            <a:r>
              <a:rPr lang="en-US"/>
              <a:t> how much faster on twice as fast computer? (2)</a:t>
            </a:r>
            <a:endParaRPr/>
          </a:p>
          <a:p>
            <a:pPr marL="0" lvl="0" indent="-114300" algn="l" rtl="0">
              <a:spcBef>
                <a:spcPts val="0"/>
              </a:spcBef>
              <a:spcAft>
                <a:spcPts val="0"/>
              </a:spcAft>
              <a:buSzPts val="1800"/>
              <a:buFont typeface="Noto Sans Symbols"/>
              <a:buChar char="⇒"/>
            </a:pPr>
            <a:r>
              <a:rPr lang="en-US"/>
              <a:t> how much longer for 2</a:t>
            </a:r>
            <a:r>
              <a:rPr lang="en-US" i="1"/>
              <a:t>n</a:t>
            </a:r>
            <a:r>
              <a:rPr lang="en-US"/>
              <a:t>? (4)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4: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322" name="Google Shape;322;p2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24: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5: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
        <p:nvSpPr>
          <p:cNvPr id="331" name="Google Shape;331;p2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25: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6: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21</a:t>
            </a:fld>
            <a:endParaRPr/>
          </a:p>
        </p:txBody>
      </p:sp>
      <p:sp>
        <p:nvSpPr>
          <p:cNvPr id="340" name="Google Shape;340;p2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6: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4: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
        <p:nvSpPr>
          <p:cNvPr id="416" name="Google Shape;416;p34:notes"/>
          <p:cNvSpPr>
            <a:spLocks noGrp="1" noRot="1" noChangeAspect="1"/>
          </p:cNvSpPr>
          <p:nvPr>
            <p:ph type="sldImg" idx="2"/>
          </p:nvPr>
        </p:nvSpPr>
        <p:spPr>
          <a:xfrm>
            <a:off x="1257300" y="7080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34: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434" name="Google Shape;434;p3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7: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443" name="Google Shape;443;p3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8: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
        <p:nvSpPr>
          <p:cNvPr id="452" name="Google Shape;452;p3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8: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0: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26</a:t>
            </a:fld>
            <a:endParaRPr/>
          </a:p>
        </p:txBody>
      </p:sp>
      <p:sp>
        <p:nvSpPr>
          <p:cNvPr id="477" name="Google Shape;477;p4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40: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7: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27</a:t>
            </a:fld>
            <a:endParaRPr/>
          </a:p>
        </p:txBody>
      </p:sp>
      <p:sp>
        <p:nvSpPr>
          <p:cNvPr id="536" name="Google Shape;536;p4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p47: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60: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653" name="Google Shape;653;p6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1: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659" name="Google Shape;659;p6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9: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
        <p:nvSpPr>
          <p:cNvPr id="644" name="Google Shape;644;p5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5" name="Google Shape;645;p59: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7:notes"/>
          <p:cNvSpPr txBox="1">
            <a:spLocks noGrp="1"/>
          </p:cNvSpPr>
          <p:nvPr>
            <p:ph type="body" idx="1"/>
          </p:nvPr>
        </p:nvSpPr>
        <p:spPr>
          <a:xfrm>
            <a:off x="976312" y="4560887"/>
            <a:ext cx="5362575" cy="4321175"/>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68" name="Google Shape;168;p7:notes"/>
          <p:cNvSpPr txBox="1"/>
          <p:nvPr/>
        </p:nvSpPr>
        <p:spPr>
          <a:xfrm>
            <a:off x="4144962" y="9120187"/>
            <a:ext cx="3170237" cy="48101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a:buNone/>
            </a:pPr>
            <a:fld id="{00000000-1234-1234-1234-123412341234}" type="slidenum">
              <a:rPr lang="en-US" sz="1300" b="0" i="0" u="none">
                <a:solidFill>
                  <a:srgbClr val="000000"/>
                </a:solidFill>
                <a:latin typeface="Times"/>
                <a:ea typeface="Times"/>
                <a:cs typeface="Times"/>
                <a:sym typeface="Times"/>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976312" y="4560887"/>
            <a:ext cx="5362575" cy="4321175"/>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8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1800"/>
              <a:buNone/>
              <a:defRPr/>
            </a:lvl1pPr>
            <a:lvl2pPr lvl="1" algn="ctr">
              <a:spcBef>
                <a:spcPts val="400"/>
              </a:spcBef>
              <a:spcAft>
                <a:spcPts val="0"/>
              </a:spcAft>
              <a:buSzPts val="2000"/>
              <a:buFont typeface="Times New Roman"/>
              <a:buNone/>
              <a:defRPr/>
            </a:lvl2pPr>
            <a:lvl3pPr lvl="2" algn="ctr">
              <a:spcBef>
                <a:spcPts val="360"/>
              </a:spcBef>
              <a:spcAft>
                <a:spcPts val="0"/>
              </a:spcAft>
              <a:buSzPts val="1800"/>
              <a:buFont typeface="Times New Roman"/>
              <a:buNone/>
              <a:defRPr/>
            </a:lvl3pPr>
            <a:lvl4pPr lvl="3" algn="ctr">
              <a:spcBef>
                <a:spcPts val="360"/>
              </a:spcBef>
              <a:spcAft>
                <a:spcPts val="0"/>
              </a:spcAft>
              <a:buSzPts val="1800"/>
              <a:buFont typeface="Times New Roman"/>
              <a:buNone/>
              <a:defRPr/>
            </a:lvl4pPr>
            <a:lvl5pPr lvl="4" algn="ctr">
              <a:spcBef>
                <a:spcPts val="360"/>
              </a:spcBef>
              <a:spcAft>
                <a:spcPts val="0"/>
              </a:spcAft>
              <a:buSzPts val="1800"/>
              <a:buFont typeface="Times New Roman"/>
              <a:buNone/>
              <a:defRPr/>
            </a:lvl5pPr>
            <a:lvl6pPr lvl="5" algn="ctr">
              <a:spcBef>
                <a:spcPts val="360"/>
              </a:spcBef>
              <a:spcAft>
                <a:spcPts val="0"/>
              </a:spcAft>
              <a:buSzPts val="1800"/>
              <a:buFont typeface="Times New Roman"/>
              <a:buNone/>
              <a:defRPr/>
            </a:lvl6pPr>
            <a:lvl7pPr lvl="6" algn="ctr">
              <a:spcBef>
                <a:spcPts val="360"/>
              </a:spcBef>
              <a:spcAft>
                <a:spcPts val="0"/>
              </a:spcAft>
              <a:buSzPts val="1800"/>
              <a:buFont typeface="Times New Roman"/>
              <a:buNone/>
              <a:defRPr/>
            </a:lvl7pPr>
            <a:lvl8pPr lvl="7" algn="ctr">
              <a:spcBef>
                <a:spcPts val="360"/>
              </a:spcBef>
              <a:spcAft>
                <a:spcPts val="0"/>
              </a:spcAft>
              <a:buSzPts val="1800"/>
              <a:buFont typeface="Times New Roman"/>
              <a:buNone/>
              <a:defRPr/>
            </a:lvl8pPr>
            <a:lvl9pPr lvl="8" algn="ctr">
              <a:spcBef>
                <a:spcPts val="360"/>
              </a:spcBef>
              <a:spcAft>
                <a:spcPts val="0"/>
              </a:spcAft>
              <a:buSzPts val="1800"/>
              <a:buFont typeface="Times New Roman"/>
              <a:buNone/>
              <a:defRPr/>
            </a:lvl9pPr>
          </a:lstStyle>
          <a:p>
            <a:endParaRPr/>
          </a:p>
        </p:txBody>
      </p:sp>
      <p:sp>
        <p:nvSpPr>
          <p:cNvPr id="37" name="Google Shape;37;p86"/>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6"/>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6"/>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
        <p:cNvGrpSpPr/>
        <p:nvPr/>
      </p:nvGrpSpPr>
      <p:grpSpPr>
        <a:xfrm>
          <a:off x="0" y="0"/>
          <a:ext cx="0" cy="0"/>
          <a:chOff x="0" y="0"/>
          <a:chExt cx="0" cy="0"/>
        </a:xfrm>
      </p:grpSpPr>
      <p:sp>
        <p:nvSpPr>
          <p:cNvPr id="103" name="Google Shape;103;p97"/>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97"/>
          <p:cNvSpPr txBox="1">
            <a:spLocks noGrp="1"/>
          </p:cNvSpPr>
          <p:nvPr>
            <p:ph type="body" idx="1"/>
          </p:nvPr>
        </p:nvSpPr>
        <p:spPr>
          <a:xfrm>
            <a:off x="609600" y="1266825"/>
            <a:ext cx="4076700" cy="4905375"/>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105" name="Google Shape;105;p97"/>
          <p:cNvSpPr txBox="1">
            <a:spLocks noGrp="1"/>
          </p:cNvSpPr>
          <p:nvPr>
            <p:ph type="body" idx="2"/>
          </p:nvPr>
        </p:nvSpPr>
        <p:spPr>
          <a:xfrm>
            <a:off x="4838700" y="1266825"/>
            <a:ext cx="4076700" cy="4905375"/>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106" name="Google Shape;106;p97"/>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97"/>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97"/>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9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9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112" name="Google Shape;112;p98"/>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98"/>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98"/>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87"/>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7"/>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87"/>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7"/>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7"/>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
        <p:cNvGrpSpPr/>
        <p:nvPr/>
      </p:nvGrpSpPr>
      <p:grpSpPr>
        <a:xfrm>
          <a:off x="0" y="0"/>
          <a:ext cx="0" cy="0"/>
          <a:chOff x="0" y="0"/>
          <a:chExt cx="0" cy="0"/>
        </a:xfrm>
      </p:grpSpPr>
      <p:sp>
        <p:nvSpPr>
          <p:cNvPr id="59" name="Google Shape;59;p90"/>
          <p:cNvSpPr txBox="1">
            <a:spLocks noGrp="1"/>
          </p:cNvSpPr>
          <p:nvPr>
            <p:ph type="title"/>
          </p:nvPr>
        </p:nvSpPr>
        <p:spPr>
          <a:xfrm rot="5400000">
            <a:off x="4905375" y="2162175"/>
            <a:ext cx="5943600"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0"/>
          <p:cNvSpPr txBox="1">
            <a:spLocks noGrp="1"/>
          </p:cNvSpPr>
          <p:nvPr>
            <p:ph type="body" idx="1"/>
          </p:nvPr>
        </p:nvSpPr>
        <p:spPr>
          <a:xfrm rot="5400000">
            <a:off x="676275" y="161925"/>
            <a:ext cx="5943600" cy="607695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90"/>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0"/>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0"/>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91"/>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1"/>
          <p:cNvSpPr txBox="1">
            <a:spLocks noGrp="1"/>
          </p:cNvSpPr>
          <p:nvPr>
            <p:ph type="body" idx="1"/>
          </p:nvPr>
        </p:nvSpPr>
        <p:spPr>
          <a:xfrm rot="5400000">
            <a:off x="2309812" y="-433387"/>
            <a:ext cx="4905375" cy="8305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91"/>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1"/>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1"/>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9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2"/>
          <p:cNvSpPr>
            <a:spLocks noGrp="1"/>
          </p:cNvSpPr>
          <p:nvPr>
            <p:ph type="pic" idx="2"/>
          </p:nvPr>
        </p:nvSpPr>
        <p:spPr>
          <a:xfrm>
            <a:off x="1792288" y="612775"/>
            <a:ext cx="5486400" cy="4114800"/>
          </a:xfrm>
          <a:prstGeom prst="rect">
            <a:avLst/>
          </a:prstGeom>
          <a:noFill/>
          <a:ln>
            <a:noFill/>
          </a:ln>
        </p:spPr>
      </p:sp>
      <p:sp>
        <p:nvSpPr>
          <p:cNvPr id="73" name="Google Shape;73;p9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74" name="Google Shape;74;p92"/>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2"/>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2"/>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9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80" name="Google Shape;80;p9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81" name="Google Shape;81;p93"/>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3"/>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3"/>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94"/>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94"/>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94"/>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95"/>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5"/>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95"/>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95"/>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96" name="Google Shape;96;p9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97" name="Google Shape;97;p9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98" name="Google Shape;98;p9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99" name="Google Shape;99;p96"/>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96"/>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96"/>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grpSp>
        <p:nvGrpSpPr>
          <p:cNvPr id="10" name="Google Shape;10;p85"/>
          <p:cNvGrpSpPr/>
          <p:nvPr/>
        </p:nvGrpSpPr>
        <p:grpSpPr>
          <a:xfrm>
            <a:off x="8329612" y="733425"/>
            <a:ext cx="720725" cy="531812"/>
            <a:chOff x="5247" y="462"/>
            <a:chExt cx="454" cy="335"/>
          </a:xfrm>
        </p:grpSpPr>
        <p:sp>
          <p:nvSpPr>
            <p:cNvPr id="11" name="Google Shape;11;p85"/>
            <p:cNvSpPr/>
            <p:nvPr/>
          </p:nvSpPr>
          <p:spPr>
            <a:xfrm rot="10800000" flipH="1">
              <a:off x="5564" y="462"/>
              <a:ext cx="137" cy="335"/>
            </a:xfrm>
            <a:prstGeom prst="parallelogram">
              <a:avLst>
                <a:gd name="adj" fmla="val 11438"/>
              </a:avLst>
            </a:prstGeom>
            <a:gradFill>
              <a:gsLst>
                <a:gs pos="0">
                  <a:schemeClr val="accent2"/>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2" name="Google Shape;12;p85"/>
            <p:cNvSpPr/>
            <p:nvPr/>
          </p:nvSpPr>
          <p:spPr>
            <a:xfrm rot="10800000" flipH="1">
              <a:off x="5407" y="462"/>
              <a:ext cx="138" cy="335"/>
            </a:xfrm>
            <a:prstGeom prst="parallelogram">
              <a:avLst>
                <a:gd name="adj" fmla="val 11438"/>
              </a:avLst>
            </a:prstGeom>
            <a:gradFill>
              <a:gsLst>
                <a:gs pos="0">
                  <a:schemeClr val="accent2"/>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3" name="Google Shape;13;p85"/>
            <p:cNvSpPr/>
            <p:nvPr/>
          </p:nvSpPr>
          <p:spPr>
            <a:xfrm rot="10800000" flipH="1">
              <a:off x="5247" y="462"/>
              <a:ext cx="138" cy="335"/>
            </a:xfrm>
            <a:prstGeom prst="parallelogram">
              <a:avLst>
                <a:gd name="adj" fmla="val 11438"/>
              </a:avLst>
            </a:prstGeom>
            <a:gradFill>
              <a:gsLst>
                <a:gs pos="0">
                  <a:schemeClr val="accent2"/>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grpSp>
      <p:grpSp>
        <p:nvGrpSpPr>
          <p:cNvPr id="14" name="Google Shape;14;p85"/>
          <p:cNvGrpSpPr/>
          <p:nvPr/>
        </p:nvGrpSpPr>
        <p:grpSpPr>
          <a:xfrm>
            <a:off x="59531" y="6040437"/>
            <a:ext cx="550068" cy="735807"/>
            <a:chOff x="37" y="3805"/>
            <a:chExt cx="347" cy="464"/>
          </a:xfrm>
        </p:grpSpPr>
        <p:sp>
          <p:nvSpPr>
            <p:cNvPr id="15" name="Google Shape;15;p85"/>
            <p:cNvSpPr/>
            <p:nvPr/>
          </p:nvSpPr>
          <p:spPr>
            <a:xfrm rot="5400000" flipH="1">
              <a:off x="148" y="3706"/>
              <a:ext cx="137" cy="335"/>
            </a:xfrm>
            <a:prstGeom prst="parallelogram">
              <a:avLst>
                <a:gd name="adj" fmla="val 11438"/>
              </a:avLst>
            </a:prstGeom>
            <a:gradFill>
              <a:gsLst>
                <a:gs pos="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6" name="Google Shape;16;p85"/>
            <p:cNvSpPr/>
            <p:nvPr/>
          </p:nvSpPr>
          <p:spPr>
            <a:xfrm rot="5400000" flipH="1">
              <a:off x="136" y="3869"/>
              <a:ext cx="138" cy="335"/>
            </a:xfrm>
            <a:prstGeom prst="parallelogram">
              <a:avLst>
                <a:gd name="adj" fmla="val 11438"/>
              </a:avLst>
            </a:prstGeom>
            <a:gradFill>
              <a:gsLst>
                <a:gs pos="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7" name="Google Shape;17;p85"/>
            <p:cNvSpPr/>
            <p:nvPr/>
          </p:nvSpPr>
          <p:spPr>
            <a:xfrm rot="5400000" flipH="1">
              <a:off x="136" y="4032"/>
              <a:ext cx="138" cy="335"/>
            </a:xfrm>
            <a:prstGeom prst="parallelogram">
              <a:avLst>
                <a:gd name="adj" fmla="val 11438"/>
              </a:avLst>
            </a:prstGeom>
            <a:gradFill>
              <a:gsLst>
                <a:gs pos="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grpSp>
      <p:sp>
        <p:nvSpPr>
          <p:cNvPr id="18" name="Google Shape;18;p85"/>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480"/>
              </a:spcBef>
              <a:spcAft>
                <a:spcPts val="0"/>
              </a:spcAft>
              <a:buClr>
                <a:srgbClr val="A50021"/>
              </a:buClr>
              <a:buSzPts val="1800"/>
              <a:buFont typeface="Arial"/>
              <a:buChar char="●"/>
              <a:defRPr sz="2400" b="1" i="0" u="none" strike="noStrike" cap="none">
                <a:solidFill>
                  <a:srgbClr val="FFFF99"/>
                </a:solidFill>
                <a:latin typeface="Times New Roman"/>
                <a:ea typeface="Times New Roman"/>
                <a:cs typeface="Times New Roman"/>
                <a:sym typeface="Times New Roman"/>
              </a:defRPr>
            </a:lvl1pPr>
            <a:lvl2pPr marL="914400" marR="0" lvl="1" indent="-355600" algn="l" rtl="0">
              <a:spcBef>
                <a:spcPts val="400"/>
              </a:spcBef>
              <a:spcAft>
                <a:spcPts val="0"/>
              </a:spcAft>
              <a:buClr>
                <a:srgbClr val="A50021"/>
              </a:buClr>
              <a:buSzPts val="2000"/>
              <a:buFont typeface="Times New Roman"/>
              <a:buChar char="•"/>
              <a:defRPr sz="2000" b="1" i="0" u="none" strike="noStrike" cap="none">
                <a:solidFill>
                  <a:srgbClr val="FFFF99"/>
                </a:solidFill>
                <a:latin typeface="Times New Roman"/>
                <a:ea typeface="Times New Roman"/>
                <a:cs typeface="Times New Roman"/>
                <a:sym typeface="Times New Roman"/>
              </a:defRPr>
            </a:lvl2pPr>
            <a:lvl3pPr marL="1371600" marR="0" lvl="2" indent="-342900" algn="l" rtl="0">
              <a:spcBef>
                <a:spcPts val="360"/>
              </a:spcBef>
              <a:spcAft>
                <a:spcPts val="0"/>
              </a:spcAft>
              <a:buClr>
                <a:srgbClr val="A50021"/>
              </a:buClr>
              <a:buSzPts val="1800"/>
              <a:buFont typeface="Times New Roman"/>
              <a:buChar char="–"/>
              <a:defRPr sz="1800" b="1" i="0" u="none" strike="noStrike" cap="none">
                <a:solidFill>
                  <a:srgbClr val="FFFF99"/>
                </a:solidFill>
                <a:latin typeface="Times New Roman"/>
                <a:ea typeface="Times New Roman"/>
                <a:cs typeface="Times New Roman"/>
                <a:sym typeface="Times New Roman"/>
              </a:defRPr>
            </a:lvl3pPr>
            <a:lvl4pPr marL="1828800" marR="0" lvl="3" indent="-342900" algn="l" rtl="0">
              <a:spcBef>
                <a:spcPts val="360"/>
              </a:spcBef>
              <a:spcAft>
                <a:spcPts val="0"/>
              </a:spcAft>
              <a:buClr>
                <a:srgbClr val="A50021"/>
              </a:buClr>
              <a:buSzPts val="1800"/>
              <a:buFont typeface="Times New Roman"/>
              <a:buChar char="–"/>
              <a:defRPr sz="1800" b="1" i="0" u="none" strike="noStrike" cap="none">
                <a:solidFill>
                  <a:srgbClr val="FFFF99"/>
                </a:solidFill>
                <a:latin typeface="Times New Roman"/>
                <a:ea typeface="Times New Roman"/>
                <a:cs typeface="Times New Roman"/>
                <a:sym typeface="Times New Roman"/>
              </a:defRPr>
            </a:lvl4pPr>
            <a:lvl5pPr marL="2286000" marR="0" lvl="4" indent="-342900" algn="l" rtl="0">
              <a:spcBef>
                <a:spcPts val="360"/>
              </a:spcBef>
              <a:spcAft>
                <a:spcPts val="0"/>
              </a:spcAft>
              <a:buClr>
                <a:srgbClr val="A50021"/>
              </a:buClr>
              <a:buSzPts val="1800"/>
              <a:buFont typeface="Times New Roman"/>
              <a:buChar char="»"/>
              <a:defRPr sz="1800" b="1" i="0" u="none" strike="noStrike" cap="none">
                <a:solidFill>
                  <a:srgbClr val="FFFF99"/>
                </a:solidFill>
                <a:latin typeface="Times New Roman"/>
                <a:ea typeface="Times New Roman"/>
                <a:cs typeface="Times New Roman"/>
                <a:sym typeface="Times New Roman"/>
              </a:defRPr>
            </a:lvl5pPr>
            <a:lvl6pPr marL="2743200" marR="0" lvl="5" indent="-342900" algn="l" rtl="0">
              <a:spcBef>
                <a:spcPts val="360"/>
              </a:spcBef>
              <a:spcAft>
                <a:spcPts val="0"/>
              </a:spcAft>
              <a:buClr>
                <a:srgbClr val="A50021"/>
              </a:buClr>
              <a:buSzPts val="1800"/>
              <a:buFont typeface="Times New Roman"/>
              <a:buChar char="»"/>
              <a:defRPr sz="1800" b="1" i="0" u="none" strike="noStrike" cap="none">
                <a:solidFill>
                  <a:srgbClr val="FFFF99"/>
                </a:solidFill>
                <a:latin typeface="Times New Roman"/>
                <a:ea typeface="Times New Roman"/>
                <a:cs typeface="Times New Roman"/>
                <a:sym typeface="Times New Roman"/>
              </a:defRPr>
            </a:lvl6pPr>
            <a:lvl7pPr marL="3200400" marR="0" lvl="6" indent="-342900" algn="l" rtl="0">
              <a:spcBef>
                <a:spcPts val="360"/>
              </a:spcBef>
              <a:spcAft>
                <a:spcPts val="0"/>
              </a:spcAft>
              <a:buClr>
                <a:srgbClr val="A50021"/>
              </a:buClr>
              <a:buSzPts val="1800"/>
              <a:buFont typeface="Times New Roman"/>
              <a:buChar char="»"/>
              <a:defRPr sz="1800" b="1" i="0" u="none" strike="noStrike" cap="none">
                <a:solidFill>
                  <a:srgbClr val="FFFF99"/>
                </a:solidFill>
                <a:latin typeface="Times New Roman"/>
                <a:ea typeface="Times New Roman"/>
                <a:cs typeface="Times New Roman"/>
                <a:sym typeface="Times New Roman"/>
              </a:defRPr>
            </a:lvl7pPr>
            <a:lvl8pPr marL="3657600" marR="0" lvl="7" indent="-342900" algn="l" rtl="0">
              <a:spcBef>
                <a:spcPts val="360"/>
              </a:spcBef>
              <a:spcAft>
                <a:spcPts val="0"/>
              </a:spcAft>
              <a:buClr>
                <a:srgbClr val="A50021"/>
              </a:buClr>
              <a:buSzPts val="1800"/>
              <a:buFont typeface="Times New Roman"/>
              <a:buChar char="»"/>
              <a:defRPr sz="1800" b="1" i="0" u="none" strike="noStrike" cap="none">
                <a:solidFill>
                  <a:srgbClr val="FFFF99"/>
                </a:solidFill>
                <a:latin typeface="Times New Roman"/>
                <a:ea typeface="Times New Roman"/>
                <a:cs typeface="Times New Roman"/>
                <a:sym typeface="Times New Roman"/>
              </a:defRPr>
            </a:lvl8pPr>
            <a:lvl9pPr marL="4114800" marR="0" lvl="8" indent="-342900" algn="l" rtl="0">
              <a:spcBef>
                <a:spcPts val="360"/>
              </a:spcBef>
              <a:spcAft>
                <a:spcPts val="0"/>
              </a:spcAft>
              <a:buClr>
                <a:srgbClr val="A50021"/>
              </a:buClr>
              <a:buSzPts val="1800"/>
              <a:buFont typeface="Times New Roman"/>
              <a:buChar char="»"/>
              <a:defRPr sz="1800" b="1" i="0" u="none" strike="noStrike" cap="none">
                <a:solidFill>
                  <a:srgbClr val="FFFF99"/>
                </a:solidFill>
                <a:latin typeface="Times New Roman"/>
                <a:ea typeface="Times New Roman"/>
                <a:cs typeface="Times New Roman"/>
                <a:sym typeface="Times New Roman"/>
              </a:defRPr>
            </a:lvl9pPr>
          </a:lstStyle>
          <a:p>
            <a:endParaRPr/>
          </a:p>
        </p:txBody>
      </p:sp>
      <p:sp>
        <p:nvSpPr>
          <p:cNvPr id="19" name="Google Shape;19;p85"/>
          <p:cNvSpPr txBox="1">
            <a:spLocks noGrp="1"/>
          </p:cNvSpPr>
          <p:nvPr>
            <p:ph type="dt" idx="10"/>
          </p:nvPr>
        </p:nvSpPr>
        <p:spPr>
          <a:xfrm>
            <a:off x="6096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20" name="Google Shape;20;p85"/>
          <p:cNvSpPr txBox="1">
            <a:spLocks noGrp="1"/>
          </p:cNvSpPr>
          <p:nvPr>
            <p:ph type="ftr" idx="1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700"/>
              </a:spcBef>
              <a:spcAft>
                <a:spcPts val="0"/>
              </a:spcAft>
              <a:buSzPts val="1400"/>
              <a:buNone/>
              <a:defRPr sz="1400" b="0" i="0" u="none">
                <a:solidFill>
                  <a:schemeClr val="lt1"/>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21" name="Google Shape;21;p85"/>
          <p:cNvSpPr txBox="1">
            <a:spLocks noGrp="1"/>
          </p:cNvSpPr>
          <p:nvPr>
            <p:ph type="sldNum" idx="12"/>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1pPr>
            <a:lvl2pPr marL="0" marR="0" lvl="1"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2pPr>
            <a:lvl3pPr marL="0" marR="0" lvl="2"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3pPr>
            <a:lvl4pPr marL="0" marR="0" lvl="3"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4pPr>
            <a:lvl5pPr marL="0" marR="0" lvl="4"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5pPr>
            <a:lvl6pPr marL="0" marR="0" lvl="5"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6pPr>
            <a:lvl7pPr marL="0" marR="0" lvl="6"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7pPr>
            <a:lvl8pPr marL="0" marR="0" lvl="7"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8pPr>
            <a:lvl9pPr marL="0" marR="0" lvl="8" indent="0" algn="r" rtl="0">
              <a:lnSpc>
                <a:spcPct val="100000"/>
              </a:lnSpc>
              <a:spcBef>
                <a:spcPts val="0"/>
              </a:spcBef>
              <a:spcAft>
                <a:spcPts val="0"/>
              </a:spcAft>
              <a:buClr>
                <a:schemeClr val="lt1"/>
              </a:buClr>
              <a:buSzPts val="1400"/>
              <a:buFont typeface="Arial Narrow"/>
              <a:buNone/>
              <a:defRPr sz="1400" b="0" i="0" u="none">
                <a:solidFill>
                  <a:schemeClr val="lt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2" name="Google Shape;22;p85"/>
          <p:cNvSpPr txBox="1"/>
          <p:nvPr/>
        </p:nvSpPr>
        <p:spPr>
          <a:xfrm>
            <a:off x="227012" y="0"/>
            <a:ext cx="228600" cy="6858000"/>
          </a:xfrm>
          <a:prstGeom prst="rect">
            <a:avLst/>
          </a:prstGeom>
          <a:gradFill>
            <a:gsLst>
              <a:gs pos="0">
                <a:schemeClr val="dk1"/>
              </a:gs>
              <a:gs pos="50000">
                <a:schemeClr val="folHlink"/>
              </a:gs>
              <a:gs pos="100000">
                <a:schemeClr val="dk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3" name="Google Shape;23;p85"/>
          <p:cNvSpPr/>
          <p:nvPr/>
        </p:nvSpPr>
        <p:spPr>
          <a:xfrm flipH="1">
            <a:off x="304800" y="914400"/>
            <a:ext cx="8839200" cy="228600"/>
          </a:xfrm>
          <a:prstGeom prst="homePlate">
            <a:avLst>
              <a:gd name="adj" fmla="val 21221"/>
            </a:avLst>
          </a:prstGeom>
          <a:gradFill>
            <a:gsLst>
              <a:gs pos="0">
                <a:schemeClr val="dk1"/>
              </a:gs>
              <a:gs pos="50000">
                <a:schemeClr val="folHlink"/>
              </a:gs>
              <a:gs pos="100000">
                <a:schemeClr val="dk1"/>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4" name="Google Shape;24;p85"/>
          <p:cNvSpPr txBox="1"/>
          <p:nvPr/>
        </p:nvSpPr>
        <p:spPr>
          <a:xfrm>
            <a:off x="1981200" y="2179637"/>
            <a:ext cx="190500" cy="46783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grpSp>
        <p:nvGrpSpPr>
          <p:cNvPr id="25" name="Google Shape;25;p85"/>
          <p:cNvGrpSpPr/>
          <p:nvPr/>
        </p:nvGrpSpPr>
        <p:grpSpPr>
          <a:xfrm>
            <a:off x="61118" y="5911056"/>
            <a:ext cx="550069" cy="742156"/>
            <a:chOff x="38" y="3724"/>
            <a:chExt cx="347" cy="467"/>
          </a:xfrm>
        </p:grpSpPr>
        <p:sp>
          <p:nvSpPr>
            <p:cNvPr id="26" name="Google Shape;26;p85"/>
            <p:cNvSpPr/>
            <p:nvPr/>
          </p:nvSpPr>
          <p:spPr>
            <a:xfrm rot="-5400000">
              <a:off x="131" y="3631"/>
              <a:ext cx="150" cy="335"/>
            </a:xfrm>
            <a:prstGeom prst="parallelogram">
              <a:avLst>
                <a:gd name="adj" fmla="val 11438"/>
              </a:avLst>
            </a:prstGeom>
            <a:gradFill>
              <a:gsLst>
                <a:gs pos="0">
                  <a:schemeClr val="accent2"/>
                </a:gs>
                <a:gs pos="100000">
                  <a:schemeClr val="accen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7" name="Google Shape;27;p85"/>
            <p:cNvSpPr/>
            <p:nvPr/>
          </p:nvSpPr>
          <p:spPr>
            <a:xfrm rot="-5400000">
              <a:off x="141" y="3786"/>
              <a:ext cx="151" cy="335"/>
            </a:xfrm>
            <a:prstGeom prst="parallelogram">
              <a:avLst>
                <a:gd name="adj" fmla="val 11438"/>
              </a:avLst>
            </a:prstGeom>
            <a:gradFill>
              <a:gsLst>
                <a:gs pos="0">
                  <a:schemeClr val="accent2"/>
                </a:gs>
                <a:gs pos="100000">
                  <a:schemeClr val="accen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8" name="Google Shape;28;p85"/>
            <p:cNvSpPr/>
            <p:nvPr/>
          </p:nvSpPr>
          <p:spPr>
            <a:xfrm rot="-5400000">
              <a:off x="142" y="3948"/>
              <a:ext cx="150" cy="336"/>
            </a:xfrm>
            <a:prstGeom prst="parallelogram">
              <a:avLst>
                <a:gd name="adj" fmla="val 11438"/>
              </a:avLst>
            </a:prstGeom>
            <a:gradFill>
              <a:gsLst>
                <a:gs pos="0">
                  <a:schemeClr val="accent2"/>
                </a:gs>
                <a:gs pos="100000">
                  <a:schemeClr val="accen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grpSp>
      <p:sp>
        <p:nvSpPr>
          <p:cNvPr id="29" name="Google Shape;29;p85"/>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1pPr>
            <a:lvl2pPr marR="0" lvl="1"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2pPr>
            <a:lvl3pPr marR="0" lvl="2"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3pPr>
            <a:lvl4pPr marR="0" lvl="3"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4pPr>
            <a:lvl5pPr marR="0" lvl="4"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5pPr>
            <a:lvl6pPr marR="0" lvl="5"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6pPr>
            <a:lvl7pPr marR="0" lvl="6"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7pPr>
            <a:lvl8pPr marR="0" lvl="7"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8pPr>
            <a:lvl9pPr marR="0" lvl="8" algn="l" rtl="0">
              <a:spcBef>
                <a:spcPts val="0"/>
              </a:spcBef>
              <a:spcAft>
                <a:spcPts val="0"/>
              </a:spcAft>
              <a:buSzPts val="1400"/>
              <a:buNone/>
              <a:defRPr sz="3600" b="1" i="0" u="none" strike="noStrike" cap="none">
                <a:solidFill>
                  <a:schemeClr val="lt2"/>
                </a:solidFill>
                <a:latin typeface="Times New Roman"/>
                <a:ea typeface="Times New Roman"/>
                <a:cs typeface="Times New Roman"/>
                <a:sym typeface="Times New Roman"/>
              </a:defRPr>
            </a:lvl9pPr>
          </a:lstStyle>
          <a:p>
            <a:endParaRPr/>
          </a:p>
        </p:txBody>
      </p:sp>
      <p:grpSp>
        <p:nvGrpSpPr>
          <p:cNvPr id="30" name="Google Shape;30;p85"/>
          <p:cNvGrpSpPr/>
          <p:nvPr/>
        </p:nvGrpSpPr>
        <p:grpSpPr>
          <a:xfrm>
            <a:off x="8189912" y="731837"/>
            <a:ext cx="739775" cy="533400"/>
            <a:chOff x="5159" y="461"/>
            <a:chExt cx="466" cy="336"/>
          </a:xfrm>
        </p:grpSpPr>
        <p:sp>
          <p:nvSpPr>
            <p:cNvPr id="31" name="Google Shape;31;p85"/>
            <p:cNvSpPr/>
            <p:nvPr/>
          </p:nvSpPr>
          <p:spPr>
            <a:xfrm>
              <a:off x="5475" y="462"/>
              <a:ext cx="150" cy="335"/>
            </a:xfrm>
            <a:prstGeom prst="parallelogram">
              <a:avLst>
                <a:gd name="adj" fmla="val 11438"/>
              </a:avLst>
            </a:prstGeom>
            <a:gradFill>
              <a:gsLst>
                <a:gs pos="0">
                  <a:schemeClr val="accent1"/>
                </a:gs>
                <a:gs pos="100000">
                  <a:schemeClr val="accent2"/>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32" name="Google Shape;32;p85"/>
            <p:cNvSpPr/>
            <p:nvPr/>
          </p:nvSpPr>
          <p:spPr>
            <a:xfrm>
              <a:off x="5318" y="462"/>
              <a:ext cx="151" cy="335"/>
            </a:xfrm>
            <a:prstGeom prst="parallelogram">
              <a:avLst>
                <a:gd name="adj" fmla="val 11438"/>
              </a:avLst>
            </a:prstGeom>
            <a:gradFill>
              <a:gsLst>
                <a:gs pos="0">
                  <a:schemeClr val="accent1"/>
                </a:gs>
                <a:gs pos="100000">
                  <a:schemeClr val="accent2"/>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33" name="Google Shape;33;p85"/>
            <p:cNvSpPr/>
            <p:nvPr/>
          </p:nvSpPr>
          <p:spPr>
            <a:xfrm>
              <a:off x="5159" y="461"/>
              <a:ext cx="150" cy="336"/>
            </a:xfrm>
            <a:prstGeom prst="parallelogram">
              <a:avLst>
                <a:gd name="adj" fmla="val 11438"/>
              </a:avLst>
            </a:prstGeom>
            <a:gradFill>
              <a:gsLst>
                <a:gs pos="0">
                  <a:schemeClr val="accent1"/>
                </a:gs>
                <a:gs pos="100000">
                  <a:schemeClr val="accent2"/>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Algorithms &amp; Analysis</a:t>
            </a:r>
            <a:endParaRPr/>
          </a:p>
        </p:txBody>
      </p:sp>
      <p:sp>
        <p:nvSpPr>
          <p:cNvPr id="120" name="Google Shape;12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800"/>
              <a:buNone/>
            </a:pPr>
            <a:endParaRPr/>
          </a:p>
        </p:txBody>
      </p:sp>
      <p:sp>
        <p:nvSpPr>
          <p:cNvPr id="121" name="Google Shape;121;p1"/>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122" name="Google Shape;122;p1"/>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First Approach: Experiment!</a:t>
            </a:r>
            <a:endParaRPr/>
          </a:p>
        </p:txBody>
      </p:sp>
      <p:sp>
        <p:nvSpPr>
          <p:cNvPr id="197" name="Google Shape;197;p10"/>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Implement the algorithm</a:t>
            </a:r>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Run it on some test data</a:t>
            </a:r>
            <a:endParaRPr/>
          </a:p>
          <a:p>
            <a:pPr marL="342900" marR="0" lvl="0" indent="-228600" algn="l" rtl="0">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p:txBody>
      </p:sp>
      <p:sp>
        <p:nvSpPr>
          <p:cNvPr id="198" name="Google Shape;198;p10"/>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99" name="Google Shape;199;p10"/>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First Approach: Experiment!</a:t>
            </a:r>
            <a:endParaRPr/>
          </a:p>
        </p:txBody>
      </p:sp>
      <p:sp>
        <p:nvSpPr>
          <p:cNvPr id="205" name="Google Shape;205;p11"/>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Implement the algorithm</a:t>
            </a:r>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Run it on some test data</a:t>
            </a:r>
            <a:endParaRPr/>
          </a:p>
          <a:p>
            <a:pPr marL="342900" marR="0" lvl="0" indent="-3429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A50021"/>
              </a:buClr>
              <a:buSzPts val="1800"/>
              <a:buFont typeface="Arial"/>
              <a:buNone/>
            </a:pPr>
            <a:r>
              <a:rPr lang="en-US" sz="2400" b="1" i="0" u="none">
                <a:solidFill>
                  <a:srgbClr val="FFFF99"/>
                </a:solidFill>
                <a:latin typeface="Times New Roman"/>
                <a:ea typeface="Times New Roman"/>
                <a:cs typeface="Times New Roman"/>
                <a:sym typeface="Times New Roman"/>
              </a:rPr>
              <a:t>But if we can’t test all possible inputs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We might miss cases where the algorithm fails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We might miss cases where performance is particularly good (or bad)</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Results will depend on implementation details</a:t>
            </a:r>
            <a:endParaRPr/>
          </a:p>
          <a:p>
            <a:pPr marL="342900" marR="0" lvl="0" indent="-3429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A50021"/>
              </a:buClr>
              <a:buSzPts val="1800"/>
              <a:buFont typeface="Arial"/>
              <a:buNone/>
            </a:pPr>
            <a:r>
              <a:rPr lang="en-US" sz="2400" b="1" i="0" u="none">
                <a:solidFill>
                  <a:srgbClr val="FFFF99"/>
                </a:solidFill>
                <a:latin typeface="Times New Roman"/>
                <a:ea typeface="Times New Roman"/>
                <a:cs typeface="Times New Roman"/>
                <a:sym typeface="Times New Roman"/>
              </a:rPr>
              <a:t>Works well in some, but not all cases?</a:t>
            </a:r>
            <a:endParaRPr/>
          </a:p>
        </p:txBody>
      </p:sp>
      <p:sp>
        <p:nvSpPr>
          <p:cNvPr id="206" name="Google Shape;206;p11"/>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07" name="Google Shape;207;p11"/>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Second Approach: Analyze!</a:t>
            </a:r>
            <a:endParaRPr/>
          </a:p>
        </p:txBody>
      </p:sp>
      <p:sp>
        <p:nvSpPr>
          <p:cNvPr id="213" name="Google Shape;213;p12"/>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Study the algorithm in general terms</a:t>
            </a:r>
            <a:endParaRPr/>
          </a:p>
          <a:p>
            <a:pPr marL="342900" marR="0" lvl="0" indent="-3429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Try to predict general trends in behavior</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Correctness: Does it do the “right thing”?</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Performance: </a:t>
            </a:r>
            <a:endParaRPr/>
          </a:p>
          <a:p>
            <a:pPr marL="1143000" marR="0" lvl="2" indent="-228600" algn="l" rtl="0">
              <a:lnSpc>
                <a:spcPct val="100000"/>
              </a:lnSpc>
              <a:spcBef>
                <a:spcPts val="360"/>
              </a:spcBef>
              <a:spcAft>
                <a:spcPts val="0"/>
              </a:spcAft>
              <a:buClr>
                <a:srgbClr val="A50021"/>
              </a:buClr>
              <a:buSzPts val="1800"/>
              <a:buFont typeface="Times New Roman"/>
              <a:buChar char="–"/>
            </a:pPr>
            <a:r>
              <a:rPr lang="en-US" sz="1800" b="1" i="0" u="none" strike="noStrike" cap="none">
                <a:solidFill>
                  <a:srgbClr val="FFFF99"/>
                </a:solidFill>
                <a:latin typeface="Times New Roman"/>
                <a:ea typeface="Times New Roman"/>
                <a:cs typeface="Times New Roman"/>
                <a:sym typeface="Times New Roman"/>
              </a:rPr>
              <a:t>How long does it take?</a:t>
            </a:r>
            <a:endParaRPr/>
          </a:p>
          <a:p>
            <a:pPr marL="1143000" marR="0" lvl="2" indent="-228600" algn="l" rtl="0">
              <a:lnSpc>
                <a:spcPct val="100000"/>
              </a:lnSpc>
              <a:spcBef>
                <a:spcPts val="360"/>
              </a:spcBef>
              <a:spcAft>
                <a:spcPts val="0"/>
              </a:spcAft>
              <a:buClr>
                <a:srgbClr val="A50021"/>
              </a:buClr>
              <a:buSzPts val="1800"/>
              <a:buFont typeface="Times New Roman"/>
              <a:buChar char="–"/>
            </a:pPr>
            <a:r>
              <a:rPr lang="en-US" sz="1800" b="1" i="0" u="none" strike="noStrike" cap="none">
                <a:solidFill>
                  <a:srgbClr val="FFFF99"/>
                </a:solidFill>
                <a:latin typeface="Times New Roman"/>
                <a:ea typeface="Times New Roman"/>
                <a:cs typeface="Times New Roman"/>
                <a:sym typeface="Times New Roman"/>
              </a:rPr>
              <a:t>How much memory does it use?</a:t>
            </a:r>
            <a:endParaRPr/>
          </a:p>
        </p:txBody>
      </p:sp>
      <p:sp>
        <p:nvSpPr>
          <p:cNvPr id="214" name="Google Shape;214;p12"/>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15" name="Google Shape;215;p12"/>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Performance</a:t>
            </a:r>
            <a:endParaRPr/>
          </a:p>
        </p:txBody>
      </p:sp>
      <p:sp>
        <p:nvSpPr>
          <p:cNvPr id="221" name="Google Shape;221;p13"/>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Execution time depends on:</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The size of the input data</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The input data itself</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The machine and implementation</a:t>
            </a:r>
            <a:endParaRPr/>
          </a:p>
          <a:p>
            <a:pPr marL="342900" marR="0" lvl="0" indent="-3429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What exactly do we want to measure?</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Clock ticks?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Wall time?</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Number of machine instructions?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Number of primitive operations?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All of the above</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It doesn’t really matter</a:t>
            </a:r>
            <a:endParaRPr/>
          </a:p>
        </p:txBody>
      </p:sp>
      <p:sp>
        <p:nvSpPr>
          <p:cNvPr id="222" name="Google Shape;222;p13"/>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23" name="Google Shape;223;p13"/>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Analysis of algorithms</a:t>
            </a:r>
            <a:endParaRPr/>
          </a:p>
        </p:txBody>
      </p:sp>
      <p:sp>
        <p:nvSpPr>
          <p:cNvPr id="229" name="Google Shape;229;p14"/>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Example</a:t>
            </a:r>
            <a:endParaRPr/>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a:solidFill>
                  <a:schemeClr val="lt1"/>
                </a:solidFill>
                <a:latin typeface="Times New Roman"/>
                <a:ea typeface="Times New Roman"/>
                <a:cs typeface="Times New Roman"/>
                <a:sym typeface="Times New Roman"/>
              </a:rPr>
              <a:t>for i: 0 🡪 n</a:t>
            </a:r>
            <a:endParaRPr/>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a:solidFill>
                  <a:schemeClr val="lt1"/>
                </a:solidFill>
                <a:latin typeface="Times New Roman"/>
                <a:ea typeface="Times New Roman"/>
                <a:cs typeface="Times New Roman"/>
                <a:sym typeface="Times New Roman"/>
              </a:rPr>
              <a:t>    for j: i 🡪 n</a:t>
            </a:r>
            <a:endParaRPr/>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a:solidFill>
                  <a:schemeClr val="lt1"/>
                </a:solidFill>
                <a:latin typeface="Times New Roman"/>
                <a:ea typeface="Times New Roman"/>
                <a:cs typeface="Times New Roman"/>
                <a:sym typeface="Times New Roman"/>
              </a:rPr>
              <a:t>        Do something</a:t>
            </a:r>
            <a:endParaRPr/>
          </a:p>
          <a:p>
            <a:pPr marL="342900" marR="0" lvl="0" indent="-342900" algn="l" rtl="0">
              <a:lnSpc>
                <a:spcPct val="100000"/>
              </a:lnSpc>
              <a:spcBef>
                <a:spcPts val="400"/>
              </a:spcBef>
              <a:spcAft>
                <a:spcPts val="0"/>
              </a:spcAft>
              <a:buClr>
                <a:srgbClr val="A50021"/>
              </a:buClr>
              <a:buSzPts val="1500"/>
              <a:buFont typeface="Arial"/>
              <a:buNone/>
            </a:pPr>
            <a:r>
              <a:rPr lang="en-US" sz="2000" b="1" i="0" u="none">
                <a:solidFill>
                  <a:srgbClr val="FFFF99"/>
                </a:solidFill>
                <a:latin typeface="Times New Roman"/>
                <a:ea typeface="Times New Roman"/>
                <a:cs typeface="Times New Roman"/>
                <a:sym typeface="Times New Roman"/>
              </a:rPr>
              <a:t>Number of operations: f(n) = C</a:t>
            </a:r>
            <a:r>
              <a:rPr lang="en-US" sz="2000" b="1" i="0" u="none" baseline="-25000">
                <a:solidFill>
                  <a:srgbClr val="FFFF99"/>
                </a:solidFill>
                <a:latin typeface="Times New Roman"/>
                <a:ea typeface="Times New Roman"/>
                <a:cs typeface="Times New Roman"/>
                <a:sym typeface="Times New Roman"/>
              </a:rPr>
              <a:t>1</a:t>
            </a:r>
            <a:r>
              <a:rPr lang="en-US" sz="2000" b="1" i="0" u="none">
                <a:solidFill>
                  <a:srgbClr val="FFFF99"/>
                </a:solidFill>
                <a:latin typeface="Times New Roman"/>
                <a:ea typeface="Times New Roman"/>
                <a:cs typeface="Times New Roman"/>
                <a:sym typeface="Times New Roman"/>
              </a:rPr>
              <a:t> * n(n+1)/2  ~  C * n</a:t>
            </a:r>
            <a:r>
              <a:rPr lang="en-US" sz="2000" b="1" i="0" u="none" baseline="30000">
                <a:solidFill>
                  <a:srgbClr val="FFFF99"/>
                </a:solidFill>
                <a:latin typeface="Times New Roman"/>
                <a:ea typeface="Times New Roman"/>
                <a:cs typeface="Times New Roman"/>
                <a:sym typeface="Times New Roman"/>
              </a:rPr>
              <a:t>2</a:t>
            </a:r>
            <a:endParaRPr/>
          </a:p>
          <a:p>
            <a:pPr marL="342900" marR="0" lvl="0" indent="-247650" algn="l" rtl="0">
              <a:spcBef>
                <a:spcPts val="400"/>
              </a:spcBef>
              <a:spcAft>
                <a:spcPts val="0"/>
              </a:spcAft>
              <a:buClr>
                <a:srgbClr val="A50021"/>
              </a:buClr>
              <a:buSzPts val="1500"/>
              <a:buFont typeface="Arial"/>
              <a:buNone/>
            </a:pPr>
            <a:endParaRPr sz="2000" b="1" i="0" u="none" baseline="30000">
              <a:solidFill>
                <a:srgbClr val="FFFF99"/>
              </a:solidFill>
              <a:latin typeface="Times New Roman"/>
              <a:ea typeface="Times New Roman"/>
              <a:cs typeface="Times New Roman"/>
              <a:sym typeface="Times New Roman"/>
            </a:endParaRPr>
          </a:p>
        </p:txBody>
      </p:sp>
      <p:sp>
        <p:nvSpPr>
          <p:cNvPr id="230" name="Google Shape;230;p14"/>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31" name="Google Shape;231;p14"/>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Analysis of algorithms</a:t>
            </a:r>
            <a:endParaRPr/>
          </a:p>
        </p:txBody>
      </p:sp>
      <p:sp>
        <p:nvSpPr>
          <p:cNvPr id="237" name="Google Shape;237;p15"/>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dirty="0">
                <a:solidFill>
                  <a:srgbClr val="FFFF99"/>
                </a:solidFill>
                <a:latin typeface="Times New Roman"/>
                <a:ea typeface="Times New Roman"/>
                <a:cs typeface="Times New Roman"/>
                <a:sym typeface="Times New Roman"/>
              </a:rPr>
              <a:t>Example</a:t>
            </a:r>
            <a:endParaRPr dirty="0"/>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for i: 0 </a:t>
            </a:r>
            <a:r>
              <a:rPr lang="en-US" sz="1800" b="1" i="0" u="none" strike="noStrike" cap="none" dirty="0">
                <a:solidFill>
                  <a:schemeClr val="lt1"/>
                </a:solidFill>
                <a:latin typeface="Times New Roman"/>
                <a:ea typeface="Times New Roman"/>
                <a:cs typeface="Times New Roman"/>
                <a:sym typeface="Wingdings" panose="05000000000000000000" pitchFamily="2" charset="2"/>
              </a:rPr>
              <a:t></a:t>
            </a:r>
            <a:r>
              <a:rPr lang="en-US" sz="1800" b="1" i="0" u="none" strike="noStrike" cap="none" dirty="0">
                <a:solidFill>
                  <a:schemeClr val="lt1"/>
                </a:solidFill>
                <a:latin typeface="Times New Roman"/>
                <a:ea typeface="Times New Roman"/>
                <a:cs typeface="Times New Roman"/>
                <a:sym typeface="Times New Roman"/>
              </a:rPr>
              <a:t> n</a:t>
            </a:r>
            <a:endParaRPr dirty="0"/>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    for j: 1 </a:t>
            </a:r>
            <a:r>
              <a:rPr lang="en-US" sz="1800" b="1" i="0" u="none" strike="noStrike" cap="none" dirty="0">
                <a:solidFill>
                  <a:schemeClr val="lt1"/>
                </a:solidFill>
                <a:latin typeface="Times New Roman"/>
                <a:ea typeface="Times New Roman"/>
                <a:cs typeface="Times New Roman"/>
                <a:sym typeface="Wingdings" panose="05000000000000000000" pitchFamily="2" charset="2"/>
              </a:rPr>
              <a:t></a:t>
            </a:r>
            <a:r>
              <a:rPr lang="en-US" sz="1800" b="1" i="0" u="none" strike="noStrike" cap="none" dirty="0">
                <a:solidFill>
                  <a:schemeClr val="lt1"/>
                </a:solidFill>
                <a:latin typeface="Times New Roman"/>
                <a:ea typeface="Times New Roman"/>
                <a:cs typeface="Times New Roman"/>
                <a:sym typeface="Times New Roman"/>
              </a:rPr>
              <a:t> n</a:t>
            </a:r>
            <a:endParaRPr dirty="0"/>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        Do something</a:t>
            </a:r>
            <a:endParaRPr dirty="0"/>
          </a:p>
          <a:p>
            <a:pPr marL="342900" marR="0" lvl="0" indent="-342900" algn="l" rtl="0">
              <a:lnSpc>
                <a:spcPct val="100000"/>
              </a:lnSpc>
              <a:spcBef>
                <a:spcPts val="400"/>
              </a:spcBef>
              <a:spcAft>
                <a:spcPts val="0"/>
              </a:spcAft>
              <a:buClr>
                <a:srgbClr val="A50021"/>
              </a:buClr>
              <a:buSzPts val="1500"/>
              <a:buFont typeface="Arial"/>
              <a:buNone/>
            </a:pPr>
            <a:r>
              <a:rPr lang="en-US" sz="2000" b="1" i="0" u="none" dirty="0">
                <a:solidFill>
                  <a:srgbClr val="FFFF99"/>
                </a:solidFill>
                <a:latin typeface="Times New Roman"/>
                <a:ea typeface="Times New Roman"/>
                <a:cs typeface="Times New Roman"/>
                <a:sym typeface="Times New Roman"/>
              </a:rPr>
              <a:t>Number of operations: f(n) = C</a:t>
            </a:r>
            <a:r>
              <a:rPr lang="en-US" sz="2000" b="1" i="0" u="none" baseline="-25000" dirty="0">
                <a:solidFill>
                  <a:srgbClr val="FFFF99"/>
                </a:solidFill>
                <a:latin typeface="Times New Roman"/>
                <a:ea typeface="Times New Roman"/>
                <a:cs typeface="Times New Roman"/>
                <a:sym typeface="Times New Roman"/>
              </a:rPr>
              <a:t>1</a:t>
            </a:r>
            <a:r>
              <a:rPr lang="en-US" sz="2000" b="1" i="0" u="none" dirty="0">
                <a:solidFill>
                  <a:srgbClr val="FFFF99"/>
                </a:solidFill>
                <a:latin typeface="Times New Roman"/>
                <a:ea typeface="Times New Roman"/>
                <a:cs typeface="Times New Roman"/>
                <a:sym typeface="Times New Roman"/>
              </a:rPr>
              <a:t> * n(n+1)/2  ~  C * n</a:t>
            </a:r>
            <a:r>
              <a:rPr lang="en-US" sz="2000" b="1" i="0" u="none" baseline="30000" dirty="0">
                <a:solidFill>
                  <a:srgbClr val="FFFF99"/>
                </a:solidFill>
                <a:latin typeface="Times New Roman"/>
                <a:ea typeface="Times New Roman"/>
                <a:cs typeface="Times New Roman"/>
                <a:sym typeface="Times New Roman"/>
              </a:rPr>
              <a:t>2</a:t>
            </a:r>
            <a:endParaRPr dirty="0"/>
          </a:p>
          <a:p>
            <a:pPr marL="342900" marR="0" lvl="0" indent="-342900" algn="l" rtl="0">
              <a:lnSpc>
                <a:spcPct val="100000"/>
              </a:lnSpc>
              <a:spcBef>
                <a:spcPts val="480"/>
              </a:spcBef>
              <a:spcAft>
                <a:spcPts val="0"/>
              </a:spcAft>
              <a:buClr>
                <a:srgbClr val="A50021"/>
              </a:buClr>
              <a:buSzPts val="1800"/>
              <a:buFont typeface="Arial"/>
              <a:buChar char="●"/>
            </a:pPr>
            <a:r>
              <a:rPr lang="en-US" sz="2400" b="1" i="0" u="none" dirty="0">
                <a:solidFill>
                  <a:srgbClr val="FFFF99"/>
                </a:solidFill>
                <a:latin typeface="Times New Roman"/>
                <a:ea typeface="Times New Roman"/>
                <a:cs typeface="Times New Roman"/>
                <a:sym typeface="Times New Roman"/>
              </a:rPr>
              <a:t>Example</a:t>
            </a:r>
            <a:endParaRPr sz="2400" b="1" i="0" u="none" dirty="0">
              <a:solidFill>
                <a:srgbClr val="FFFF99"/>
              </a:solidFill>
              <a:latin typeface="Times New Roman"/>
              <a:ea typeface="Times New Roman"/>
              <a:cs typeface="Times New Roman"/>
              <a:sym typeface="Times New Roman"/>
            </a:endParaRPr>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for i: 0 </a:t>
            </a:r>
            <a:r>
              <a:rPr lang="en-US" sz="1800" dirty="0">
                <a:solidFill>
                  <a:schemeClr val="lt1"/>
                </a:solidFill>
                <a:sym typeface="Wingdings" panose="05000000000000000000" pitchFamily="2" charset="2"/>
              </a:rPr>
              <a:t></a:t>
            </a:r>
            <a:r>
              <a:rPr lang="en-US" sz="1800" b="1" i="0" u="none" strike="noStrike" cap="none" dirty="0">
                <a:solidFill>
                  <a:schemeClr val="lt1"/>
                </a:solidFill>
                <a:latin typeface="Times New Roman"/>
                <a:ea typeface="Times New Roman"/>
                <a:cs typeface="Times New Roman"/>
                <a:sym typeface="Times New Roman"/>
              </a:rPr>
              <a:t> n</a:t>
            </a:r>
            <a:endParaRPr dirty="0"/>
          </a:p>
          <a:p>
            <a:pPr marL="400050" marR="0" lvl="1" indent="0" algn="l" rtl="0">
              <a:lnSpc>
                <a:spcPct val="100000"/>
              </a:lnSpc>
              <a:spcBef>
                <a:spcPts val="360"/>
              </a:spcBef>
              <a:spcAft>
                <a:spcPts val="0"/>
              </a:spcAft>
              <a:buClr>
                <a:srgbClr val="A5002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    Do something</a:t>
            </a:r>
            <a:endParaRPr dirty="0"/>
          </a:p>
          <a:p>
            <a:pPr marL="342900" marR="0" lvl="0" indent="-342900" algn="l" rtl="0">
              <a:lnSpc>
                <a:spcPct val="100000"/>
              </a:lnSpc>
              <a:spcBef>
                <a:spcPts val="400"/>
              </a:spcBef>
              <a:spcAft>
                <a:spcPts val="0"/>
              </a:spcAft>
              <a:buClr>
                <a:srgbClr val="A50021"/>
              </a:buClr>
              <a:buSzPts val="1500"/>
              <a:buFont typeface="Arial"/>
              <a:buNone/>
            </a:pPr>
            <a:r>
              <a:rPr lang="en-US" sz="2000" b="1" i="0" u="none" dirty="0">
                <a:solidFill>
                  <a:srgbClr val="FFFF99"/>
                </a:solidFill>
                <a:latin typeface="Times New Roman"/>
                <a:ea typeface="Times New Roman"/>
                <a:cs typeface="Times New Roman"/>
                <a:sym typeface="Times New Roman"/>
              </a:rPr>
              <a:t>Number of operations: g(n) = K * n</a:t>
            </a:r>
            <a:endParaRPr dirty="0"/>
          </a:p>
          <a:p>
            <a:pPr marL="342900" marR="0" lvl="0" indent="-247650" algn="l" rtl="0">
              <a:spcBef>
                <a:spcPts val="400"/>
              </a:spcBef>
              <a:spcAft>
                <a:spcPts val="0"/>
              </a:spcAft>
              <a:buClr>
                <a:srgbClr val="A50021"/>
              </a:buClr>
              <a:buSzPts val="1500"/>
              <a:buFont typeface="Arial"/>
              <a:buNone/>
            </a:pPr>
            <a:endParaRPr sz="2000" b="1" i="0" u="none" dirty="0">
              <a:solidFill>
                <a:srgbClr val="FFFF99"/>
              </a:solidFill>
              <a:latin typeface="Times New Roman"/>
              <a:ea typeface="Times New Roman"/>
              <a:cs typeface="Times New Roman"/>
              <a:sym typeface="Times New Roman"/>
            </a:endParaRPr>
          </a:p>
        </p:txBody>
      </p:sp>
      <p:sp>
        <p:nvSpPr>
          <p:cNvPr id="238" name="Google Shape;238;p15"/>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39" name="Google Shape;239;p15"/>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8"/>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274" name="Google Shape;274;p18"/>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16</a:t>
            </a:fld>
            <a:endParaRPr/>
          </a:p>
        </p:txBody>
      </p:sp>
      <p:sp>
        <p:nvSpPr>
          <p:cNvPr id="275" name="Google Shape;275;p18"/>
          <p:cNvSpPr txBox="1">
            <a:spLocks noGrp="1"/>
          </p:cNvSpPr>
          <p:nvPr>
            <p:ph type="title"/>
          </p:nvPr>
        </p:nvSpPr>
        <p:spPr>
          <a:xfrm>
            <a:off x="609600" y="228600"/>
            <a:ext cx="758825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Best-case, average-case, worst-case</a:t>
            </a:r>
            <a:endParaRPr/>
          </a:p>
        </p:txBody>
      </p:sp>
      <p:sp>
        <p:nvSpPr>
          <p:cNvPr id="276" name="Google Shape;276;p18"/>
          <p:cNvSpPr txBox="1">
            <a:spLocks noGrp="1"/>
          </p:cNvSpPr>
          <p:nvPr>
            <p:ph type="body" idx="1"/>
          </p:nvPr>
        </p:nvSpPr>
        <p:spPr>
          <a:xfrm>
            <a:off x="457200" y="1295400"/>
            <a:ext cx="86868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None/>
            </a:pPr>
            <a:r>
              <a:rPr lang="en-US" sz="2400" b="1" i="0" u="none">
                <a:solidFill>
                  <a:srgbClr val="FFFF99"/>
                </a:solidFill>
                <a:latin typeface="Times New Roman"/>
                <a:ea typeface="Times New Roman"/>
                <a:cs typeface="Times New Roman"/>
                <a:sym typeface="Times New Roman"/>
              </a:rPr>
              <a:t>For some algorithms efficiency depends on form of input:</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Worst case:    C</a:t>
            </a:r>
            <a:r>
              <a:rPr lang="en-US" sz="2400" b="1" i="0" u="none" baseline="-25000">
                <a:solidFill>
                  <a:srgbClr val="FFFF99"/>
                </a:solidFill>
                <a:latin typeface="Times New Roman"/>
                <a:ea typeface="Times New Roman"/>
                <a:cs typeface="Times New Roman"/>
                <a:sym typeface="Times New Roman"/>
              </a:rPr>
              <a:t>worst</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maximum over inputs of size </a:t>
            </a:r>
            <a:r>
              <a:rPr lang="en-US" sz="2400" b="1" i="1" u="none">
                <a:solidFill>
                  <a:srgbClr val="FFFF99"/>
                </a:solidFill>
                <a:latin typeface="Times New Roman"/>
                <a:ea typeface="Times New Roman"/>
                <a:cs typeface="Times New Roman"/>
                <a:sym typeface="Times New Roman"/>
              </a:rPr>
              <a:t>n</a:t>
            </a:r>
            <a:endParaRPr/>
          </a:p>
          <a:p>
            <a:pPr marL="342900" lvl="0" indent="-228600" algn="l" rtl="0">
              <a:lnSpc>
                <a:spcPct val="100000"/>
              </a:lnSpc>
              <a:spcBef>
                <a:spcPts val="480"/>
              </a:spcBef>
              <a:spcAft>
                <a:spcPts val="0"/>
              </a:spcAft>
              <a:buClr>
                <a:srgbClr val="A50021"/>
              </a:buClr>
              <a:buSzPts val="1800"/>
              <a:buFont typeface="Arial"/>
              <a:buNone/>
            </a:pPr>
            <a:endParaRPr sz="2400" b="1" i="1"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Best case:        C</a:t>
            </a:r>
            <a:r>
              <a:rPr lang="en-US" sz="2400" b="1" i="0" u="none" baseline="-25000">
                <a:solidFill>
                  <a:srgbClr val="FFFF99"/>
                </a:solidFill>
                <a:latin typeface="Times New Roman"/>
                <a:ea typeface="Times New Roman"/>
                <a:cs typeface="Times New Roman"/>
                <a:sym typeface="Times New Roman"/>
              </a:rPr>
              <a:t>best</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minimum over inputs of size </a:t>
            </a:r>
            <a:r>
              <a:rPr lang="en-US" sz="2400" b="1" i="1" u="none">
                <a:solidFill>
                  <a:srgbClr val="FFFF99"/>
                </a:solidFill>
                <a:latin typeface="Times New Roman"/>
                <a:ea typeface="Times New Roman"/>
                <a:cs typeface="Times New Roman"/>
                <a:sym typeface="Times New Roman"/>
              </a:rPr>
              <a:t>n</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Average case:  C</a:t>
            </a:r>
            <a:r>
              <a:rPr lang="en-US" sz="2400" b="1" i="0" u="none" baseline="-25000">
                <a:solidFill>
                  <a:srgbClr val="FFFF99"/>
                </a:solidFill>
                <a:latin typeface="Times New Roman"/>
                <a:ea typeface="Times New Roman"/>
                <a:cs typeface="Times New Roman"/>
                <a:sym typeface="Times New Roman"/>
              </a:rPr>
              <a:t>avg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“average” over inputs of size </a:t>
            </a:r>
            <a:r>
              <a:rPr lang="en-US" sz="2400" b="1" i="1" u="none">
                <a:solidFill>
                  <a:srgbClr val="FFFF99"/>
                </a:solidFill>
                <a:latin typeface="Times New Roman"/>
                <a:ea typeface="Times New Roman"/>
                <a:cs typeface="Times New Roman"/>
                <a:sym typeface="Times New Roman"/>
              </a:rPr>
              <a:t>n</a:t>
            </a:r>
            <a:endParaRPr sz="2400" b="1" i="0" u="none">
              <a:solidFill>
                <a:srgbClr val="FFFF99"/>
              </a:solidFill>
              <a:latin typeface="Times New Roman"/>
              <a:ea typeface="Times New Roman"/>
              <a:cs typeface="Times New Roman"/>
              <a:sym typeface="Times New Roman"/>
            </a:endParaRPr>
          </a:p>
          <a:p>
            <a:pPr marL="742950" lvl="1" indent="-285750" algn="l" rtl="0">
              <a:lnSpc>
                <a:spcPct val="100000"/>
              </a:lnSpc>
              <a:spcBef>
                <a:spcPts val="400"/>
              </a:spcBef>
              <a:spcAft>
                <a:spcPts val="0"/>
              </a:spcAft>
              <a:buClr>
                <a:srgbClr val="A50021"/>
              </a:buClr>
              <a:buSzPts val="2000"/>
              <a:buFont typeface="Times New Roman"/>
              <a:buChar char="•"/>
            </a:pPr>
            <a:r>
              <a:rPr lang="en-US" sz="2000" b="1" i="0" u="none">
                <a:solidFill>
                  <a:srgbClr val="FFFF99"/>
                </a:solidFill>
                <a:latin typeface="Times New Roman"/>
                <a:ea typeface="Times New Roman"/>
                <a:cs typeface="Times New Roman"/>
                <a:sym typeface="Times New Roman"/>
              </a:rPr>
              <a:t>Number of times the basic operation will be executed on typical  input</a:t>
            </a:r>
            <a:endParaRPr/>
          </a:p>
          <a:p>
            <a:pPr marL="742950" lvl="1" indent="-285750" algn="l" rtl="0">
              <a:lnSpc>
                <a:spcPct val="100000"/>
              </a:lnSpc>
              <a:spcBef>
                <a:spcPts val="400"/>
              </a:spcBef>
              <a:spcAft>
                <a:spcPts val="0"/>
              </a:spcAft>
              <a:buClr>
                <a:srgbClr val="A50021"/>
              </a:buClr>
              <a:buSzPts val="2000"/>
              <a:buFont typeface="Times New Roman"/>
              <a:buChar char="•"/>
            </a:pPr>
            <a:r>
              <a:rPr lang="en-US" sz="2000" b="1" i="0" u="none">
                <a:solidFill>
                  <a:srgbClr val="FFFF99"/>
                </a:solidFill>
                <a:latin typeface="Times New Roman"/>
                <a:ea typeface="Times New Roman"/>
                <a:cs typeface="Times New Roman"/>
                <a:sym typeface="Times New Roman"/>
              </a:rPr>
              <a:t>NOT the average of worst and best case</a:t>
            </a:r>
            <a:endParaRPr/>
          </a:p>
          <a:p>
            <a:pPr marL="742950" lvl="1" indent="-285750" algn="l" rtl="0">
              <a:lnSpc>
                <a:spcPct val="100000"/>
              </a:lnSpc>
              <a:spcBef>
                <a:spcPts val="400"/>
              </a:spcBef>
              <a:spcAft>
                <a:spcPts val="0"/>
              </a:spcAft>
              <a:buClr>
                <a:srgbClr val="A50021"/>
              </a:buClr>
              <a:buSzPts val="2000"/>
              <a:buFont typeface="Times New Roman"/>
              <a:buChar char="•"/>
            </a:pPr>
            <a:r>
              <a:rPr lang="en-US" sz="2000" b="1" i="0" u="none">
                <a:solidFill>
                  <a:srgbClr val="FFFF99"/>
                </a:solidFill>
                <a:latin typeface="Times New Roman"/>
                <a:ea typeface="Times New Roman"/>
                <a:cs typeface="Times New Roman"/>
                <a:sym typeface="Times New Roman"/>
              </a:rPr>
              <a:t>Expected number of basic operations considered as a random variable under some assumption about the probability distribution of all possible inputs</a:t>
            </a:r>
            <a:endParaRPr/>
          </a:p>
          <a:p>
            <a:pPr marL="342900" lvl="0" indent="-247650" algn="l" rtl="0">
              <a:spcBef>
                <a:spcPts val="400"/>
              </a:spcBef>
              <a:spcAft>
                <a:spcPts val="0"/>
              </a:spcAft>
              <a:buSzPts val="1500"/>
              <a:buNone/>
            </a:pPr>
            <a:endParaRPr sz="2000" b="1" i="0" u="none">
              <a:solidFill>
                <a:srgbClr val="FFFF99"/>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2"/>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308" name="Google Shape;308;p22"/>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17</a:t>
            </a:fld>
            <a:endParaRPr/>
          </a:p>
        </p:txBody>
      </p:sp>
      <p:sp>
        <p:nvSpPr>
          <p:cNvPr id="309" name="Google Shape;309;p22"/>
          <p:cNvSpPr txBox="1">
            <a:spLocks noGrp="1"/>
          </p:cNvSpPr>
          <p:nvPr>
            <p:ph type="title"/>
          </p:nvPr>
        </p:nvSpPr>
        <p:spPr>
          <a:xfrm>
            <a:off x="609600" y="228600"/>
            <a:ext cx="83058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200"/>
              <a:buFont typeface="Times New Roman"/>
              <a:buNone/>
            </a:pPr>
            <a:r>
              <a:rPr lang="en-US" sz="3200" b="1" i="0" u="none">
                <a:solidFill>
                  <a:schemeClr val="lt2"/>
                </a:solidFill>
                <a:latin typeface="Times New Roman"/>
                <a:ea typeface="Times New Roman"/>
                <a:cs typeface="Times New Roman"/>
                <a:sym typeface="Times New Roman"/>
              </a:rPr>
              <a:t>Types of formulas for basic operation’s count</a:t>
            </a:r>
            <a:endParaRPr/>
          </a:p>
        </p:txBody>
      </p:sp>
      <p:sp>
        <p:nvSpPr>
          <p:cNvPr id="310" name="Google Shape;310;p22"/>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Exact formula</a:t>
            </a:r>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            e.g., C(</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-1)/2</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Formula indicating order of growth with specific multiplicative constant</a:t>
            </a:r>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            e.g., C(</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0.5 </a:t>
            </a:r>
            <a:r>
              <a:rPr lang="en-US" sz="2400" b="1" i="1" u="none">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2</a:t>
            </a:r>
            <a:endParaRPr/>
          </a:p>
          <a:p>
            <a:pPr marL="342900" lvl="0" indent="-342900" algn="l" rtl="0">
              <a:lnSpc>
                <a:spcPct val="100000"/>
              </a:lnSpc>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Formula indicating order of growth with unknown multiplicative constant</a:t>
            </a:r>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            e.g., C(</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cn</a:t>
            </a:r>
            <a:r>
              <a:rPr lang="en-US" sz="2400" b="1" i="0" u="none" baseline="30000">
                <a:solidFill>
                  <a:srgbClr val="FFFF99"/>
                </a:solidFill>
                <a:latin typeface="Times New Roman"/>
                <a:ea typeface="Times New Roman"/>
                <a:cs typeface="Times New Roman"/>
                <a:sym typeface="Times New Roman"/>
              </a:rPr>
              <a:t>2</a:t>
            </a:r>
            <a:endParaRPr sz="2400" b="1" i="0" u="none">
              <a:solidFill>
                <a:srgbClr val="FFFF99"/>
              </a:solidFill>
              <a:latin typeface="Times New Roman"/>
              <a:ea typeface="Times New Roman"/>
              <a:cs typeface="Times New Roman"/>
              <a:sym typeface="Times New Roman"/>
            </a:endParaRPr>
          </a:p>
          <a:p>
            <a:pPr marL="342900" lvl="0" indent="-228600" algn="l" rtl="0">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3"/>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317" name="Google Shape;317;p23"/>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18</a:t>
            </a:fld>
            <a:endParaRPr/>
          </a:p>
        </p:txBody>
      </p:sp>
      <p:sp>
        <p:nvSpPr>
          <p:cNvPr id="318" name="Google Shape;318;p23"/>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Order of growth </a:t>
            </a:r>
            <a:endParaRPr/>
          </a:p>
        </p:txBody>
      </p:sp>
      <p:sp>
        <p:nvSpPr>
          <p:cNvPr id="319" name="Google Shape;319;p23"/>
          <p:cNvSpPr txBox="1">
            <a:spLocks noGrp="1"/>
          </p:cNvSpPr>
          <p:nvPr>
            <p:ph type="body" idx="1"/>
          </p:nvPr>
        </p:nvSpPr>
        <p:spPr>
          <a:xfrm>
            <a:off x="609600" y="1266825"/>
            <a:ext cx="85344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Most important: Order of growth within a constant multiple as </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Example:</a:t>
            </a:r>
            <a:endParaRPr/>
          </a:p>
          <a:p>
            <a:pPr marL="742950" lvl="1" indent="-285750" algn="l" rtl="0">
              <a:lnSpc>
                <a:spcPct val="100000"/>
              </a:lnSpc>
              <a:spcBef>
                <a:spcPts val="480"/>
              </a:spcBef>
              <a:spcAft>
                <a:spcPts val="0"/>
              </a:spcAft>
              <a:buClr>
                <a:srgbClr val="A50021"/>
              </a:buClr>
              <a:buSzPts val="2400"/>
              <a:buFont typeface="Times New Roman"/>
              <a:buChar char="•"/>
            </a:pPr>
            <a:r>
              <a:rPr lang="en-US" sz="2400" b="1" i="0" u="none">
                <a:solidFill>
                  <a:srgbClr val="FFFF99"/>
                </a:solidFill>
                <a:latin typeface="Times New Roman"/>
                <a:ea typeface="Times New Roman"/>
                <a:cs typeface="Times New Roman"/>
                <a:sym typeface="Times New Roman"/>
              </a:rPr>
              <a:t>How much faster will algorithm run on computer that is twice as fast?</a:t>
            </a:r>
            <a:endParaRPr/>
          </a:p>
          <a:p>
            <a:pPr marL="742950" lvl="1" indent="-133350" algn="l" rtl="0">
              <a:lnSpc>
                <a:spcPct val="100000"/>
              </a:lnSpc>
              <a:spcBef>
                <a:spcPts val="480"/>
              </a:spcBef>
              <a:spcAft>
                <a:spcPts val="0"/>
              </a:spcAft>
              <a:buClr>
                <a:srgbClr val="A50021"/>
              </a:buClr>
              <a:buSzPts val="2400"/>
              <a:buFont typeface="Times New Roman"/>
              <a:buNone/>
            </a:pPr>
            <a:endParaRPr sz="2400" b="1" i="0" u="none">
              <a:solidFill>
                <a:srgbClr val="FFFF99"/>
              </a:solidFill>
              <a:latin typeface="Times New Roman"/>
              <a:ea typeface="Times New Roman"/>
              <a:cs typeface="Times New Roman"/>
              <a:sym typeface="Times New Roman"/>
            </a:endParaRPr>
          </a:p>
          <a:p>
            <a:pPr marL="742950" lvl="1" indent="-285750" algn="l" rtl="0">
              <a:lnSpc>
                <a:spcPct val="100000"/>
              </a:lnSpc>
              <a:spcBef>
                <a:spcPts val="480"/>
              </a:spcBef>
              <a:spcAft>
                <a:spcPts val="0"/>
              </a:spcAft>
              <a:buClr>
                <a:srgbClr val="A50021"/>
              </a:buClr>
              <a:buSzPts val="2400"/>
              <a:buFont typeface="Times New Roman"/>
              <a:buChar char="•"/>
            </a:pPr>
            <a:r>
              <a:rPr lang="en-US" sz="2400" b="1" i="0" u="none">
                <a:solidFill>
                  <a:srgbClr val="FFFF99"/>
                </a:solidFill>
                <a:latin typeface="Times New Roman"/>
                <a:ea typeface="Times New Roman"/>
                <a:cs typeface="Times New Roman"/>
                <a:sym typeface="Times New Roman"/>
              </a:rPr>
              <a:t>How much longer does it take to solve problem of double input size?</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228600" algn="l" rtl="0">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4"/>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326" name="Google Shape;326;p24"/>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19</a:t>
            </a:fld>
            <a:endParaRPr/>
          </a:p>
        </p:txBody>
      </p:sp>
      <p:pic>
        <p:nvPicPr>
          <p:cNvPr id="327" name="Google Shape;327;p24" descr="table2"/>
          <p:cNvPicPr preferRelativeResize="0">
            <a:picLocks noGrp="1"/>
          </p:cNvPicPr>
          <p:nvPr>
            <p:ph type="body" idx="1"/>
          </p:nvPr>
        </p:nvPicPr>
        <p:blipFill rotWithShape="1">
          <a:blip r:embed="rId3">
            <a:alphaModFix/>
          </a:blip>
          <a:srcRect/>
          <a:stretch/>
        </p:blipFill>
        <p:spPr>
          <a:xfrm>
            <a:off x="609600" y="1752600"/>
            <a:ext cx="8382000" cy="3403600"/>
          </a:xfrm>
          <a:prstGeom prst="rect">
            <a:avLst/>
          </a:prstGeom>
          <a:noFill/>
          <a:ln>
            <a:noFill/>
          </a:ln>
        </p:spPr>
      </p:pic>
      <p:sp>
        <p:nvSpPr>
          <p:cNvPr id="328" name="Google Shape;328;p24"/>
          <p:cNvSpPr txBox="1">
            <a:spLocks noGrp="1"/>
          </p:cNvSpPr>
          <p:nvPr>
            <p:ph type="title"/>
          </p:nvPr>
        </p:nvSpPr>
        <p:spPr>
          <a:xfrm>
            <a:off x="609600" y="228600"/>
            <a:ext cx="83058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200"/>
              <a:buFont typeface="Times New Roman"/>
              <a:buNone/>
            </a:pPr>
            <a:r>
              <a:rPr lang="en-US" sz="3200" b="1" i="0" u="none">
                <a:solidFill>
                  <a:schemeClr val="lt2"/>
                </a:solidFill>
                <a:latin typeface="Times New Roman"/>
                <a:ea typeface="Times New Roman"/>
                <a:cs typeface="Times New Roman"/>
                <a:sym typeface="Times New Roman"/>
              </a:rPr>
              <a:t>Values of some important functions as </a:t>
            </a:r>
            <a:r>
              <a:rPr lang="en-US" sz="3200" b="1" i="1" u="none">
                <a:solidFill>
                  <a:schemeClr val="lt2"/>
                </a:solidFill>
                <a:latin typeface="Times New Roman"/>
                <a:ea typeface="Times New Roman"/>
                <a:cs typeface="Times New Roman"/>
                <a:sym typeface="Times New Roman"/>
              </a:rPr>
              <a:t>n </a:t>
            </a:r>
            <a:r>
              <a:rPr lang="en-US" sz="3200" b="1" i="0" u="none">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What is an Algorithm</a:t>
            </a:r>
            <a:endParaRPr/>
          </a:p>
        </p:txBody>
      </p:sp>
      <p:sp>
        <p:nvSpPr>
          <p:cNvPr id="128" name="Google Shape;128;p2"/>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strike="noStrike" cap="none">
                <a:solidFill>
                  <a:srgbClr val="FFFF99"/>
                </a:solidFill>
                <a:latin typeface="Times New Roman"/>
                <a:ea typeface="Times New Roman"/>
                <a:cs typeface="Times New Roman"/>
                <a:sym typeface="Times New Roman"/>
              </a:rPr>
              <a:t>A step-by-step specification of a method to solve a problem within a finite amount of time</a:t>
            </a:r>
            <a:endParaRPr/>
          </a:p>
          <a:p>
            <a:pPr marL="342900" marR="0" lvl="0" indent="-342900" algn="l" rtl="0">
              <a:lnSpc>
                <a:spcPct val="100000"/>
              </a:lnSpc>
              <a:spcBef>
                <a:spcPts val="480"/>
              </a:spcBef>
              <a:spcAft>
                <a:spcPts val="0"/>
              </a:spcAft>
              <a:buClr>
                <a:srgbClr val="A50021"/>
              </a:buClr>
              <a:buSzPts val="1800"/>
              <a:buFont typeface="Arial"/>
              <a:buNone/>
            </a:pPr>
            <a:endParaRPr sz="2400" b="1" i="0" u="none" strike="noStrike" cap="none">
              <a:solidFill>
                <a:srgbClr val="FFFF99"/>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strike="noStrike" cap="none">
                <a:solidFill>
                  <a:srgbClr val="FFFF99"/>
                </a:solidFill>
                <a:latin typeface="Times New Roman"/>
                <a:ea typeface="Times New Roman"/>
                <a:cs typeface="Times New Roman"/>
                <a:sym typeface="Times New Roman"/>
              </a:rPr>
              <a:t>[Alternative] A precise set of rules specifying how to solve a particular problem</a:t>
            </a:r>
            <a:endParaRPr/>
          </a:p>
          <a:p>
            <a:pPr marL="342900" marR="0" lvl="0" indent="-228600" algn="l" rtl="0">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p:txBody>
      </p:sp>
      <p:sp>
        <p:nvSpPr>
          <p:cNvPr id="129" name="Google Shape;129;p2"/>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30" name="Google Shape;130;p2"/>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5"/>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335" name="Google Shape;335;p25"/>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20</a:t>
            </a:fld>
            <a:endParaRPr/>
          </a:p>
        </p:txBody>
      </p:sp>
      <p:sp>
        <p:nvSpPr>
          <p:cNvPr id="336" name="Google Shape;336;p25"/>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Asymptotic order of growth</a:t>
            </a:r>
            <a:endParaRPr/>
          </a:p>
        </p:txBody>
      </p:sp>
      <p:sp>
        <p:nvSpPr>
          <p:cNvPr id="337" name="Google Shape;337;p25"/>
          <p:cNvSpPr txBox="1">
            <a:spLocks noGrp="1"/>
          </p:cNvSpPr>
          <p:nvPr>
            <p:ph type="body" idx="1"/>
          </p:nvPr>
        </p:nvSpPr>
        <p:spPr>
          <a:xfrm>
            <a:off x="381000" y="1266825"/>
            <a:ext cx="87630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None/>
            </a:pPr>
            <a:r>
              <a:rPr lang="en-US" sz="2400" b="1" i="0" u="none">
                <a:solidFill>
                  <a:srgbClr val="FFFF99"/>
                </a:solidFill>
                <a:latin typeface="Times New Roman"/>
                <a:ea typeface="Times New Roman"/>
                <a:cs typeface="Times New Roman"/>
                <a:sym typeface="Times New Roman"/>
              </a:rPr>
              <a:t>A way of comparing functions that ignores constant factors and small input sizes</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O(</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class of functions </a:t>
            </a:r>
            <a:r>
              <a:rPr lang="en-US" sz="2400" b="1" i="1" u="none">
                <a:solidFill>
                  <a:srgbClr val="FFFF99"/>
                </a:solidFill>
                <a:latin typeface="Times New Roman"/>
                <a:ea typeface="Times New Roman"/>
                <a:cs typeface="Times New Roman"/>
                <a:sym typeface="Times New Roman"/>
              </a:rPr>
              <a:t>f</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that grow </a:t>
            </a:r>
            <a:r>
              <a:rPr lang="en-US" sz="2400" b="1" i="0" u="sng">
                <a:solidFill>
                  <a:srgbClr val="FFFF99"/>
                </a:solidFill>
                <a:latin typeface="Times New Roman"/>
                <a:ea typeface="Times New Roman"/>
                <a:cs typeface="Times New Roman"/>
                <a:sym typeface="Times New Roman"/>
              </a:rPr>
              <a:t>no faster</a:t>
            </a:r>
            <a:r>
              <a:rPr lang="en-US" sz="2400" b="1" i="0" u="none">
                <a:solidFill>
                  <a:srgbClr val="FFFF99"/>
                </a:solidFill>
                <a:latin typeface="Times New Roman"/>
                <a:ea typeface="Times New Roman"/>
                <a:cs typeface="Times New Roman"/>
                <a:sym typeface="Times New Roman"/>
              </a:rPr>
              <a:t> than </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Θ(</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class of functions </a:t>
            </a:r>
            <a:r>
              <a:rPr lang="en-US" sz="2400" b="1" i="1" u="none">
                <a:solidFill>
                  <a:srgbClr val="FFFF99"/>
                </a:solidFill>
                <a:latin typeface="Times New Roman"/>
                <a:ea typeface="Times New Roman"/>
                <a:cs typeface="Times New Roman"/>
                <a:sym typeface="Times New Roman"/>
              </a:rPr>
              <a:t>f</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that grow </a:t>
            </a:r>
            <a:r>
              <a:rPr lang="en-US" sz="2400" b="1" i="0" u="sng">
                <a:solidFill>
                  <a:srgbClr val="FFFF99"/>
                </a:solidFill>
                <a:latin typeface="Times New Roman"/>
                <a:ea typeface="Times New Roman"/>
                <a:cs typeface="Times New Roman"/>
                <a:sym typeface="Times New Roman"/>
              </a:rPr>
              <a:t>at same rate</a:t>
            </a:r>
            <a:r>
              <a:rPr lang="en-US" sz="2400" b="1" i="0" u="none">
                <a:solidFill>
                  <a:srgbClr val="FFFF99"/>
                </a:solidFill>
                <a:latin typeface="Times New Roman"/>
                <a:ea typeface="Times New Roman"/>
                <a:cs typeface="Times New Roman"/>
                <a:sym typeface="Times New Roman"/>
              </a:rPr>
              <a:t> as </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Ω(</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class of functions </a:t>
            </a:r>
            <a:r>
              <a:rPr lang="en-US" sz="2400" b="1" i="1" u="none">
                <a:solidFill>
                  <a:srgbClr val="FFFF99"/>
                </a:solidFill>
                <a:latin typeface="Times New Roman"/>
                <a:ea typeface="Times New Roman"/>
                <a:cs typeface="Times New Roman"/>
                <a:sym typeface="Times New Roman"/>
              </a:rPr>
              <a:t>f</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that grow </a:t>
            </a:r>
            <a:r>
              <a:rPr lang="en-US" sz="2400" b="1" i="0" u="sng">
                <a:solidFill>
                  <a:srgbClr val="FFFF99"/>
                </a:solidFill>
                <a:latin typeface="Times New Roman"/>
                <a:ea typeface="Times New Roman"/>
                <a:cs typeface="Times New Roman"/>
                <a:sym typeface="Times New Roman"/>
              </a:rPr>
              <a:t>at least as fast</a:t>
            </a:r>
            <a:r>
              <a:rPr lang="en-US" sz="2400" b="1" i="0" u="none">
                <a:solidFill>
                  <a:srgbClr val="FFFF99"/>
                </a:solidFill>
                <a:latin typeface="Times New Roman"/>
                <a:ea typeface="Times New Roman"/>
                <a:cs typeface="Times New Roman"/>
                <a:sym typeface="Times New Roman"/>
              </a:rPr>
              <a:t> as </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228600" algn="l" rtl="0">
              <a:lnSpc>
                <a:spcPct val="100000"/>
              </a:lnSpc>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a:p>
            <a:pPr marL="342900" lvl="0" indent="-228600" algn="l" rtl="0">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6"/>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344" name="Google Shape;344;p26"/>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21</a:t>
            </a:fld>
            <a:endParaRPr/>
          </a:p>
        </p:txBody>
      </p:sp>
      <p:sp>
        <p:nvSpPr>
          <p:cNvPr id="345" name="Google Shape;345;p26"/>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Big-oh</a:t>
            </a:r>
            <a:endParaRPr/>
          </a:p>
        </p:txBody>
      </p:sp>
      <p:pic>
        <p:nvPicPr>
          <p:cNvPr id="346" name="Google Shape;346;p26" descr="figs2_1"/>
          <p:cNvPicPr preferRelativeResize="0">
            <a:picLocks noGrp="1"/>
          </p:cNvPicPr>
          <p:nvPr>
            <p:ph type="body" idx="1"/>
          </p:nvPr>
        </p:nvPicPr>
        <p:blipFill rotWithShape="1">
          <a:blip r:embed="rId3">
            <a:alphaModFix/>
          </a:blip>
          <a:srcRect/>
          <a:stretch/>
        </p:blipFill>
        <p:spPr>
          <a:xfrm>
            <a:off x="1371600" y="1219200"/>
            <a:ext cx="6400800" cy="53419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420" name="Google Shape;420;p34"/>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22</a:t>
            </a:fld>
            <a:endParaRPr/>
          </a:p>
        </p:txBody>
      </p:sp>
      <p:sp>
        <p:nvSpPr>
          <p:cNvPr id="421" name="Google Shape;421;p34"/>
          <p:cNvSpPr txBox="1">
            <a:spLocks noGrp="1"/>
          </p:cNvSpPr>
          <p:nvPr>
            <p:ph type="title"/>
          </p:nvPr>
        </p:nvSpPr>
        <p:spPr>
          <a:xfrm>
            <a:off x="457200" y="198437"/>
            <a:ext cx="8686800" cy="5635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200"/>
              <a:buFont typeface="Times New Roman"/>
              <a:buNone/>
            </a:pPr>
            <a:r>
              <a:rPr lang="en-US" sz="3200" b="1" i="0" u="none">
                <a:solidFill>
                  <a:schemeClr val="lt2"/>
                </a:solidFill>
                <a:latin typeface="Times New Roman"/>
                <a:ea typeface="Times New Roman"/>
                <a:cs typeface="Times New Roman"/>
                <a:sym typeface="Times New Roman"/>
              </a:rPr>
              <a:t>Some properties of asymptotic order of growth</a:t>
            </a:r>
            <a:endParaRPr/>
          </a:p>
        </p:txBody>
      </p:sp>
      <p:sp>
        <p:nvSpPr>
          <p:cNvPr id="422" name="Google Shape;422;p34"/>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A50021"/>
              </a:buClr>
              <a:buSzPts val="1800"/>
              <a:buFont typeface="Arial"/>
              <a:buChar char="●"/>
            </a:pPr>
            <a:r>
              <a:rPr lang="en-US" sz="2400" b="1" i="1" u="none">
                <a:solidFill>
                  <a:srgbClr val="FFFF99"/>
                </a:solidFill>
                <a:latin typeface="Times New Roman"/>
                <a:ea typeface="Times New Roman"/>
                <a:cs typeface="Times New Roman"/>
                <a:sym typeface="Times New Roman"/>
              </a:rPr>
              <a:t>f</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a:t>
            </a:r>
            <a:r>
              <a:rPr lang="en-US" sz="2400" b="1" i="1" u="none">
                <a:solidFill>
                  <a:srgbClr val="FFFF99"/>
                </a:solidFill>
                <a:latin typeface="Times New Roman"/>
                <a:ea typeface="Times New Roman"/>
                <a:cs typeface="Times New Roman"/>
                <a:sym typeface="Times New Roman"/>
              </a:rPr>
              <a:t>f</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br>
              <a:rPr lang="en-US" sz="2400" b="1" i="0" u="none">
                <a:solidFill>
                  <a:srgbClr val="FFFF99"/>
                </a:solidFill>
                <a:latin typeface="Times New Roman"/>
                <a:ea typeface="Times New Roman"/>
                <a:cs typeface="Times New Roman"/>
                <a:sym typeface="Times New Roman"/>
              </a:rPr>
            </a:br>
            <a:endParaRPr/>
          </a:p>
          <a:p>
            <a:pPr marL="342900" lvl="0" indent="-342900" algn="l" rtl="0">
              <a:lnSpc>
                <a:spcPct val="100000"/>
              </a:lnSpc>
              <a:spcBef>
                <a:spcPts val="480"/>
              </a:spcBef>
              <a:spcAft>
                <a:spcPts val="0"/>
              </a:spcAft>
              <a:buClr>
                <a:srgbClr val="A50021"/>
              </a:buClr>
              <a:buSzPts val="1800"/>
              <a:buFont typeface="Arial"/>
              <a:buChar char="●"/>
            </a:pPr>
            <a:r>
              <a:rPr lang="en-US" sz="2400" b="1" i="1" u="none">
                <a:solidFill>
                  <a:srgbClr val="FFFF99"/>
                </a:solidFill>
                <a:latin typeface="Times New Roman"/>
                <a:ea typeface="Times New Roman"/>
                <a:cs typeface="Times New Roman"/>
                <a:sym typeface="Times New Roman"/>
              </a:rPr>
              <a:t>f</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iff </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∈Ω(</a:t>
            </a:r>
            <a:r>
              <a:rPr lang="en-US" sz="2400" b="1" i="1" u="none">
                <a:solidFill>
                  <a:srgbClr val="FFFF99"/>
                </a:solidFill>
                <a:latin typeface="Times New Roman"/>
                <a:ea typeface="Times New Roman"/>
                <a:cs typeface="Times New Roman"/>
                <a:sym typeface="Times New Roman"/>
              </a:rPr>
              <a:t>f</a:t>
            </a:r>
            <a:r>
              <a:rPr lang="en-US" sz="2400" b="1" i="0" u="none">
                <a:solidFill>
                  <a:srgbClr val="FFFF99"/>
                </a:solidFill>
                <a:latin typeface="Times New Roman"/>
                <a:ea typeface="Times New Roman"/>
                <a:cs typeface="Times New Roman"/>
                <a:sym typeface="Times New Roman"/>
              </a:rPr>
              <a:t>(n)) </a:t>
            </a:r>
            <a:br>
              <a:rPr lang="en-US" sz="2400" b="1" i="1" u="none">
                <a:solidFill>
                  <a:srgbClr val="FFFF99"/>
                </a:solidFill>
                <a:latin typeface="Times New Roman"/>
                <a:ea typeface="Times New Roman"/>
                <a:cs typeface="Times New Roman"/>
                <a:sym typeface="Times New Roman"/>
              </a:rPr>
            </a:br>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If </a:t>
            </a:r>
            <a:r>
              <a:rPr lang="en-US" sz="2400" b="1" i="1" u="none">
                <a:solidFill>
                  <a:srgbClr val="FFFF99"/>
                </a:solidFill>
                <a:latin typeface="Times New Roman"/>
                <a:ea typeface="Times New Roman"/>
                <a:cs typeface="Times New Roman"/>
                <a:sym typeface="Times New Roman"/>
              </a:rPr>
              <a:t>f</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a:t>
            </a:r>
            <a:r>
              <a:rPr lang="en-US" sz="2400" b="1" i="1" u="none">
                <a:solidFill>
                  <a:srgbClr val="FFFF99"/>
                </a:solidFill>
                <a:latin typeface="Times New Roman"/>
                <a:ea typeface="Times New Roman"/>
                <a:cs typeface="Times New Roman"/>
                <a:sym typeface="Times New Roman"/>
              </a:rPr>
              <a:t>g</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and </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a:t>
            </a:r>
            <a:r>
              <a:rPr lang="en-US" sz="2400" b="1" i="1" u="none">
                <a:solidFill>
                  <a:srgbClr val="FFFF99"/>
                </a:solidFill>
                <a:latin typeface="Times New Roman"/>
                <a:ea typeface="Times New Roman"/>
                <a:cs typeface="Times New Roman"/>
                <a:sym typeface="Times New Roman"/>
              </a:rPr>
              <a:t>h</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then</a:t>
            </a:r>
            <a:r>
              <a:rPr lang="en-US" sz="2400" b="1" i="1" u="none">
                <a:solidFill>
                  <a:srgbClr val="FFFF99"/>
                </a:solidFill>
                <a:latin typeface="Times New Roman"/>
                <a:ea typeface="Times New Roman"/>
                <a:cs typeface="Times New Roman"/>
                <a:sym typeface="Times New Roman"/>
              </a:rPr>
              <a:t> f</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a:t>
            </a:r>
            <a:r>
              <a:rPr lang="en-US" sz="2400" b="1" i="1" u="none">
                <a:solidFill>
                  <a:srgbClr val="FFFF99"/>
                </a:solidFill>
                <a:latin typeface="Times New Roman"/>
                <a:ea typeface="Times New Roman"/>
                <a:cs typeface="Times New Roman"/>
                <a:sym typeface="Times New Roman"/>
              </a:rPr>
              <a:t>h</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a:t>
            </a:r>
            <a:br>
              <a:rPr lang="en-US" sz="2400" b="1" i="0" u="none">
                <a:solidFill>
                  <a:srgbClr val="FFFF99"/>
                </a:solidFill>
                <a:latin typeface="Times New Roman"/>
                <a:ea typeface="Times New Roman"/>
                <a:cs typeface="Times New Roman"/>
                <a:sym typeface="Times New Roman"/>
              </a:rPr>
            </a:br>
            <a:br>
              <a:rPr lang="en-US" sz="2400" b="1" i="0" u="none">
                <a:solidFill>
                  <a:srgbClr val="FFFF99"/>
                </a:solidFill>
                <a:latin typeface="Times New Roman"/>
                <a:ea typeface="Times New Roman"/>
                <a:cs typeface="Times New Roman"/>
                <a:sym typeface="Times New Roman"/>
              </a:rPr>
            </a:br>
            <a:r>
              <a:rPr lang="en-US" sz="2400" b="1" i="0" u="none">
                <a:solidFill>
                  <a:srgbClr val="FFFF99"/>
                </a:solidFill>
                <a:latin typeface="Times New Roman"/>
                <a:ea typeface="Times New Roman"/>
                <a:cs typeface="Times New Roman"/>
                <a:sym typeface="Times New Roman"/>
              </a:rPr>
              <a:t>Note similarity with </a:t>
            </a:r>
            <a:r>
              <a:rPr lang="en-US" sz="2400" b="1" i="1" u="none">
                <a:solidFill>
                  <a:srgbClr val="FFFF99"/>
                </a:solidFill>
                <a:latin typeface="Times New Roman"/>
                <a:ea typeface="Times New Roman"/>
                <a:cs typeface="Times New Roman"/>
                <a:sym typeface="Times New Roman"/>
              </a:rPr>
              <a:t>a ≤ </a:t>
            </a:r>
            <a:r>
              <a:rPr lang="en-US" sz="2400" b="1" i="0" u="none">
                <a:solidFill>
                  <a:srgbClr val="FFFF99"/>
                </a:solidFill>
                <a:latin typeface="Times New Roman"/>
                <a:ea typeface="Times New Roman"/>
                <a:cs typeface="Times New Roman"/>
                <a:sym typeface="Times New Roman"/>
              </a:rPr>
              <a:t>b</a:t>
            </a:r>
            <a:br>
              <a:rPr lang="en-US" sz="2400" b="1" i="0" u="none">
                <a:solidFill>
                  <a:srgbClr val="FFFF99"/>
                </a:solidFill>
                <a:latin typeface="Times New Roman"/>
                <a:ea typeface="Times New Roman"/>
                <a:cs typeface="Times New Roman"/>
                <a:sym typeface="Times New Roman"/>
              </a:rPr>
            </a:br>
            <a:endParaRPr/>
          </a:p>
          <a:p>
            <a:pPr marL="34290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If </a:t>
            </a:r>
            <a:r>
              <a:rPr lang="en-US" sz="2400" b="1" i="1" u="none">
                <a:solidFill>
                  <a:srgbClr val="FFFF99"/>
                </a:solidFill>
                <a:latin typeface="Times New Roman"/>
                <a:ea typeface="Times New Roman"/>
                <a:cs typeface="Times New Roman"/>
                <a:sym typeface="Times New Roman"/>
              </a:rPr>
              <a:t>f</a:t>
            </a:r>
            <a:r>
              <a:rPr lang="en-US" sz="2400" b="1" i="0" u="none" baseline="-25000">
                <a:solidFill>
                  <a:srgbClr val="FFFF99"/>
                </a:solidFill>
                <a:latin typeface="Times New Roman"/>
                <a:ea typeface="Times New Roman"/>
                <a:cs typeface="Times New Roman"/>
                <a:sym typeface="Times New Roman"/>
              </a:rPr>
              <a:t>1</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a:t>
            </a:r>
            <a:r>
              <a:rPr lang="en-US" sz="2400" b="1" i="1" u="none">
                <a:solidFill>
                  <a:srgbClr val="FFFF99"/>
                </a:solidFill>
                <a:latin typeface="Times New Roman"/>
                <a:ea typeface="Times New Roman"/>
                <a:cs typeface="Times New Roman"/>
                <a:sym typeface="Times New Roman"/>
              </a:rPr>
              <a:t>g</a:t>
            </a:r>
            <a:r>
              <a:rPr lang="en-US" sz="2400" b="1" i="0" u="none" baseline="-25000">
                <a:solidFill>
                  <a:srgbClr val="FFFF99"/>
                </a:solidFill>
                <a:latin typeface="Times New Roman"/>
                <a:ea typeface="Times New Roman"/>
                <a:cs typeface="Times New Roman"/>
                <a:sym typeface="Times New Roman"/>
              </a:rPr>
              <a:t>1</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and </a:t>
            </a:r>
            <a:r>
              <a:rPr lang="en-US" sz="2400" b="1" i="1" u="none">
                <a:solidFill>
                  <a:srgbClr val="FFFF99"/>
                </a:solidFill>
                <a:latin typeface="Times New Roman"/>
                <a:ea typeface="Times New Roman"/>
                <a:cs typeface="Times New Roman"/>
                <a:sym typeface="Times New Roman"/>
              </a:rPr>
              <a:t>f</a:t>
            </a:r>
            <a:r>
              <a:rPr lang="en-US" sz="2400" b="1" i="0" u="none" baseline="-25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a:t>
            </a:r>
            <a:r>
              <a:rPr lang="en-US" sz="2400" b="1" i="1" u="none">
                <a:solidFill>
                  <a:srgbClr val="FFFF99"/>
                </a:solidFill>
                <a:latin typeface="Times New Roman"/>
                <a:ea typeface="Times New Roman"/>
                <a:cs typeface="Times New Roman"/>
                <a:sym typeface="Times New Roman"/>
              </a:rPr>
              <a:t>g</a:t>
            </a:r>
            <a:r>
              <a:rPr lang="en-US" sz="2400" b="1" i="0" u="none" baseline="-25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then</a:t>
            </a: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f</a:t>
            </a:r>
            <a:r>
              <a:rPr lang="en-US" sz="2400" b="1" i="0" u="none" baseline="-25000">
                <a:solidFill>
                  <a:srgbClr val="FFFF99"/>
                </a:solidFill>
                <a:latin typeface="Times New Roman"/>
                <a:ea typeface="Times New Roman"/>
                <a:cs typeface="Times New Roman"/>
                <a:sym typeface="Times New Roman"/>
              </a:rPr>
              <a:t>1</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f</a:t>
            </a:r>
            <a:r>
              <a:rPr lang="en-US" sz="2400" b="1" i="0" u="none" baseline="-25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O(max{</a:t>
            </a:r>
            <a:r>
              <a:rPr lang="en-US" sz="2400" b="1" i="1" u="none">
                <a:solidFill>
                  <a:srgbClr val="FFFF99"/>
                </a:solidFill>
                <a:latin typeface="Times New Roman"/>
                <a:ea typeface="Times New Roman"/>
                <a:cs typeface="Times New Roman"/>
                <a:sym typeface="Times New Roman"/>
              </a:rPr>
              <a:t>g</a:t>
            </a:r>
            <a:r>
              <a:rPr lang="en-US" sz="2400" b="1" i="0" u="none" baseline="-25000">
                <a:solidFill>
                  <a:srgbClr val="FFFF99"/>
                </a:solidFill>
                <a:latin typeface="Times New Roman"/>
                <a:ea typeface="Times New Roman"/>
                <a:cs typeface="Times New Roman"/>
                <a:sym typeface="Times New Roman"/>
              </a:rPr>
              <a:t>1</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g</a:t>
            </a:r>
            <a:r>
              <a:rPr lang="en-US" sz="2400" b="1" i="0" u="none" baseline="-25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a:t>
            </a:r>
            <a:br>
              <a:rPr lang="en-US" sz="2400" b="1" i="0" u="none">
                <a:solidFill>
                  <a:srgbClr val="FFFF99"/>
                </a:solidFill>
                <a:latin typeface="Times New Roman"/>
                <a:ea typeface="Times New Roman"/>
                <a:cs typeface="Times New Roman"/>
                <a:sym typeface="Times New Roman"/>
              </a:rPr>
            </a:br>
            <a:endParaRPr/>
          </a:p>
          <a:p>
            <a:pPr marL="342900" lvl="0" indent="-228600" algn="l" rtl="0">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6"/>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b="1">
              <a:solidFill>
                <a:schemeClr val="lt2"/>
              </a:solidFill>
              <a:latin typeface="Times New Roman"/>
              <a:ea typeface="Times New Roman"/>
              <a:cs typeface="Times New Roman"/>
              <a:sym typeface="Times New Roman"/>
            </a:endParaRPr>
          </a:p>
        </p:txBody>
      </p:sp>
      <p:sp>
        <p:nvSpPr>
          <p:cNvPr id="437" name="Google Shape;437;p36"/>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rgbClr val="A50021"/>
              </a:buClr>
              <a:buSzPts val="1800"/>
              <a:buFont typeface="Arial"/>
              <a:buNone/>
            </a:pPr>
            <a:endParaRPr sz="2400" b="1">
              <a:solidFill>
                <a:srgbClr val="FFFF99"/>
              </a:solidFill>
              <a:latin typeface="Times New Roman"/>
              <a:ea typeface="Times New Roman"/>
              <a:cs typeface="Times New Roman"/>
              <a:sym typeface="Times New Roman"/>
            </a:endParaRPr>
          </a:p>
        </p:txBody>
      </p:sp>
      <p:sp>
        <p:nvSpPr>
          <p:cNvPr id="438" name="Google Shape;438;p36"/>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439" name="Google Shape;439;p36"/>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23</a:t>
            </a:fld>
            <a:endParaRPr/>
          </a:p>
        </p:txBody>
      </p:sp>
      <p:pic>
        <p:nvPicPr>
          <p:cNvPr id="440" name="Google Shape;440;p36"/>
          <p:cNvPicPr preferRelativeResize="0"/>
          <p:nvPr/>
        </p:nvPicPr>
        <p:blipFill rotWithShape="1">
          <a:blip r:embed="rId3">
            <a:alphaModFix/>
          </a:blip>
          <a:srcRect/>
          <a:stretch/>
        </p:blipFill>
        <p:spPr>
          <a:xfrm>
            <a:off x="652462" y="566737"/>
            <a:ext cx="7839075" cy="5724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b="1">
              <a:solidFill>
                <a:schemeClr val="lt2"/>
              </a:solidFill>
              <a:latin typeface="Times New Roman"/>
              <a:ea typeface="Times New Roman"/>
              <a:cs typeface="Times New Roman"/>
              <a:sym typeface="Times New Roman"/>
            </a:endParaRPr>
          </a:p>
        </p:txBody>
      </p:sp>
      <p:sp>
        <p:nvSpPr>
          <p:cNvPr id="446" name="Google Shape;446;p37"/>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rgbClr val="A50021"/>
              </a:buClr>
              <a:buSzPts val="1800"/>
              <a:buFont typeface="Arial"/>
              <a:buNone/>
            </a:pPr>
            <a:endParaRPr sz="2400" b="1">
              <a:solidFill>
                <a:srgbClr val="FFFF99"/>
              </a:solidFill>
              <a:latin typeface="Times New Roman"/>
              <a:ea typeface="Times New Roman"/>
              <a:cs typeface="Times New Roman"/>
              <a:sym typeface="Times New Roman"/>
            </a:endParaRPr>
          </a:p>
        </p:txBody>
      </p:sp>
      <p:sp>
        <p:nvSpPr>
          <p:cNvPr id="447" name="Google Shape;447;p37"/>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448" name="Google Shape;448;p37"/>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24</a:t>
            </a:fld>
            <a:endParaRPr/>
          </a:p>
        </p:txBody>
      </p:sp>
      <p:pic>
        <p:nvPicPr>
          <p:cNvPr id="449" name="Google Shape;449;p37"/>
          <p:cNvPicPr preferRelativeResize="0"/>
          <p:nvPr/>
        </p:nvPicPr>
        <p:blipFill rotWithShape="1">
          <a:blip r:embed="rId3">
            <a:alphaModFix/>
          </a:blip>
          <a:srcRect/>
          <a:stretch/>
        </p:blipFill>
        <p:spPr>
          <a:xfrm>
            <a:off x="838200" y="304800"/>
            <a:ext cx="8162925" cy="6038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8"/>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456" name="Google Shape;456;p38"/>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25</a:t>
            </a:fld>
            <a:endParaRPr/>
          </a:p>
        </p:txBody>
      </p:sp>
      <p:sp>
        <p:nvSpPr>
          <p:cNvPr id="457" name="Google Shape;457;p38"/>
          <p:cNvSpPr txBox="1">
            <a:spLocks noGrp="1"/>
          </p:cNvSpPr>
          <p:nvPr>
            <p:ph type="title"/>
          </p:nvPr>
        </p:nvSpPr>
        <p:spPr>
          <a:xfrm>
            <a:off x="533400" y="198437"/>
            <a:ext cx="8610600" cy="4873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Establishing order of growth using limits</a:t>
            </a:r>
            <a:endParaRPr/>
          </a:p>
        </p:txBody>
      </p:sp>
      <p:sp>
        <p:nvSpPr>
          <p:cNvPr id="458" name="Google Shape;458;p38"/>
          <p:cNvSpPr txBox="1">
            <a:spLocks noGrp="1"/>
          </p:cNvSpPr>
          <p:nvPr>
            <p:ph type="body" idx="1"/>
          </p:nvPr>
        </p:nvSpPr>
        <p:spPr>
          <a:xfrm>
            <a:off x="685800" y="2209800"/>
            <a:ext cx="2438400" cy="68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None/>
            </a:pPr>
            <a:r>
              <a:rPr lang="en-US" sz="2400" b="1" i="0" u="none">
                <a:solidFill>
                  <a:srgbClr val="FFFF99"/>
                </a:solidFill>
                <a:latin typeface="Times New Roman"/>
                <a:ea typeface="Times New Roman"/>
                <a:cs typeface="Times New Roman"/>
                <a:sym typeface="Times New Roman"/>
              </a:rPr>
              <a:t>lim</a:t>
            </a:r>
            <a:r>
              <a:rPr lang="en-US" sz="2400" b="1" i="0" u="none" baseline="-25000">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T</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g</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a:t>
            </a:r>
            <a:endParaRPr/>
          </a:p>
        </p:txBody>
      </p:sp>
      <p:grpSp>
        <p:nvGrpSpPr>
          <p:cNvPr id="459" name="Google Shape;459;p38"/>
          <p:cNvGrpSpPr/>
          <p:nvPr/>
        </p:nvGrpSpPr>
        <p:grpSpPr>
          <a:xfrm>
            <a:off x="2794000" y="1371600"/>
            <a:ext cx="6238875" cy="2133600"/>
            <a:chOff x="1728" y="864"/>
            <a:chExt cx="3930" cy="1344"/>
          </a:xfrm>
        </p:grpSpPr>
        <p:sp>
          <p:nvSpPr>
            <p:cNvPr id="460" name="Google Shape;460;p38"/>
            <p:cNvSpPr/>
            <p:nvPr/>
          </p:nvSpPr>
          <p:spPr>
            <a:xfrm>
              <a:off x="1728" y="864"/>
              <a:ext cx="336" cy="1344"/>
            </a:xfrm>
            <a:prstGeom prst="leftBrace">
              <a:avLst>
                <a:gd name="adj1" fmla="val 8333"/>
                <a:gd name="adj2" fmla="val 50000"/>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461" name="Google Shape;461;p38"/>
            <p:cNvSpPr txBox="1"/>
            <p:nvPr/>
          </p:nvSpPr>
          <p:spPr>
            <a:xfrm>
              <a:off x="1842" y="912"/>
              <a:ext cx="3806"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000"/>
                <a:buFont typeface="Times New Roman"/>
                <a:buNone/>
              </a:pPr>
              <a:r>
                <a:rPr lang="en-US" sz="2000" b="1" i="0" u="none">
                  <a:solidFill>
                    <a:schemeClr val="hlink"/>
                  </a:solidFill>
                  <a:latin typeface="Times New Roman"/>
                  <a:ea typeface="Times New Roman"/>
                  <a:cs typeface="Times New Roman"/>
                  <a:sym typeface="Times New Roman"/>
                </a:rPr>
                <a:t>    0</a:t>
              </a:r>
              <a:r>
                <a:rPr lang="en-US" sz="2000" b="0" i="0" u="none">
                  <a:solidFill>
                    <a:schemeClr val="lt1"/>
                  </a:solidFill>
                  <a:latin typeface="Times New Roman"/>
                  <a:ea typeface="Times New Roman"/>
                  <a:cs typeface="Times New Roman"/>
                  <a:sym typeface="Times New Roman"/>
                </a:rPr>
                <a:t>    order of growth of </a:t>
              </a:r>
              <a:r>
                <a:rPr lang="en-US" sz="2000" b="1" i="1" u="none">
                  <a:solidFill>
                    <a:srgbClr val="FFFF99"/>
                  </a:solidFill>
                  <a:latin typeface="Times New Roman"/>
                  <a:ea typeface="Times New Roman"/>
                  <a:cs typeface="Times New Roman"/>
                  <a:sym typeface="Times New Roman"/>
                </a:rPr>
                <a:t>T</a:t>
              </a:r>
              <a:r>
                <a:rPr lang="en-US" sz="2000" b="1" i="0" u="none">
                  <a:solidFill>
                    <a:srgbClr val="FFFF99"/>
                  </a:solidFill>
                  <a:latin typeface="Times New Roman"/>
                  <a:ea typeface="Times New Roman"/>
                  <a:cs typeface="Times New Roman"/>
                  <a:sym typeface="Times New Roman"/>
                </a:rPr>
                <a:t>(</a:t>
              </a:r>
              <a:r>
                <a:rPr lang="en-US" sz="2000" b="1" i="1" u="none">
                  <a:solidFill>
                    <a:srgbClr val="FFFF99"/>
                  </a:solidFill>
                  <a:latin typeface="Times New Roman"/>
                  <a:ea typeface="Times New Roman"/>
                  <a:cs typeface="Times New Roman"/>
                  <a:sym typeface="Times New Roman"/>
                </a:rPr>
                <a:t>n)</a:t>
              </a:r>
              <a:r>
                <a:rPr lang="en-US" sz="2000" b="0" i="0" u="none">
                  <a:solidFill>
                    <a:schemeClr val="lt1"/>
                  </a:solidFill>
                  <a:latin typeface="Times New Roman"/>
                  <a:ea typeface="Times New Roman"/>
                  <a:cs typeface="Times New Roman"/>
                  <a:sym typeface="Times New Roman"/>
                </a:rPr>
                <a:t>  &lt;  order of growth of </a:t>
              </a:r>
              <a:r>
                <a:rPr lang="en-US" sz="2000" b="1" i="1" u="none">
                  <a:solidFill>
                    <a:srgbClr val="FFFF99"/>
                  </a:solidFill>
                  <a:latin typeface="Times New Roman"/>
                  <a:ea typeface="Times New Roman"/>
                  <a:cs typeface="Times New Roman"/>
                  <a:sym typeface="Times New Roman"/>
                </a:rPr>
                <a:t>g</a:t>
              </a:r>
              <a:r>
                <a:rPr lang="en-US" sz="2000" b="1" i="0" u="none">
                  <a:solidFill>
                    <a:srgbClr val="FFFF99"/>
                  </a:solidFill>
                  <a:latin typeface="Times New Roman"/>
                  <a:ea typeface="Times New Roman"/>
                  <a:cs typeface="Times New Roman"/>
                  <a:sym typeface="Times New Roman"/>
                </a:rPr>
                <a:t>(</a:t>
              </a:r>
              <a:r>
                <a:rPr lang="en-US" sz="2000" b="1" i="1" u="none">
                  <a:solidFill>
                    <a:srgbClr val="FFFF99"/>
                  </a:solidFill>
                  <a:latin typeface="Times New Roman"/>
                  <a:ea typeface="Times New Roman"/>
                  <a:cs typeface="Times New Roman"/>
                  <a:sym typeface="Times New Roman"/>
                </a:rPr>
                <a:t>n</a:t>
              </a:r>
              <a:r>
                <a:rPr lang="en-US" sz="2000" b="1" i="0" u="none">
                  <a:solidFill>
                    <a:srgbClr val="FFFF99"/>
                  </a:solidFill>
                  <a:latin typeface="Times New Roman"/>
                  <a:ea typeface="Times New Roman"/>
                  <a:cs typeface="Times New Roman"/>
                  <a:sym typeface="Times New Roman"/>
                </a:rPr>
                <a:t>)</a:t>
              </a:r>
              <a:r>
                <a:rPr lang="en-US" sz="2000" b="0" i="0" u="none">
                  <a:solidFill>
                    <a:schemeClr val="lt1"/>
                  </a:solidFill>
                  <a:latin typeface="Times New Roman"/>
                  <a:ea typeface="Times New Roman"/>
                  <a:cs typeface="Times New Roman"/>
                  <a:sym typeface="Times New Roman"/>
                </a:rPr>
                <a:t> </a:t>
              </a:r>
              <a:endParaRPr/>
            </a:p>
          </p:txBody>
        </p:sp>
        <p:sp>
          <p:nvSpPr>
            <p:cNvPr id="462" name="Google Shape;462;p38"/>
            <p:cNvSpPr txBox="1"/>
            <p:nvPr/>
          </p:nvSpPr>
          <p:spPr>
            <a:xfrm>
              <a:off x="1930" y="1344"/>
              <a:ext cx="3728"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000"/>
                <a:buFont typeface="Times New Roman"/>
                <a:buNone/>
              </a:pPr>
              <a:r>
                <a:rPr lang="en-US" sz="2000" b="1" i="1" u="none">
                  <a:solidFill>
                    <a:schemeClr val="hlink"/>
                  </a:solidFill>
                  <a:latin typeface="Times New Roman"/>
                  <a:ea typeface="Times New Roman"/>
                  <a:cs typeface="Times New Roman"/>
                  <a:sym typeface="Times New Roman"/>
                </a:rPr>
                <a:t>c </a:t>
              </a:r>
              <a:r>
                <a:rPr lang="en-US" sz="2000" b="1" i="0" u="none">
                  <a:solidFill>
                    <a:schemeClr val="hlink"/>
                  </a:solidFill>
                  <a:latin typeface="Times New Roman"/>
                  <a:ea typeface="Times New Roman"/>
                  <a:cs typeface="Times New Roman"/>
                  <a:sym typeface="Times New Roman"/>
                </a:rPr>
                <a:t>&gt; 0</a:t>
              </a:r>
              <a:r>
                <a:rPr lang="en-US" sz="2000" b="0" i="0" u="none">
                  <a:solidFill>
                    <a:schemeClr val="lt1"/>
                  </a:solidFill>
                  <a:latin typeface="Times New Roman"/>
                  <a:ea typeface="Times New Roman"/>
                  <a:cs typeface="Times New Roman"/>
                  <a:sym typeface="Times New Roman"/>
                </a:rPr>
                <a:t>  order of growth of </a:t>
              </a:r>
              <a:r>
                <a:rPr lang="en-US" sz="2000" b="1" i="1" u="none">
                  <a:solidFill>
                    <a:srgbClr val="FFFF99"/>
                  </a:solidFill>
                  <a:latin typeface="Times New Roman"/>
                  <a:ea typeface="Times New Roman"/>
                  <a:cs typeface="Times New Roman"/>
                  <a:sym typeface="Times New Roman"/>
                </a:rPr>
                <a:t>T</a:t>
              </a:r>
              <a:r>
                <a:rPr lang="en-US" sz="2000" b="1" i="0" u="none">
                  <a:solidFill>
                    <a:srgbClr val="FFFF99"/>
                  </a:solidFill>
                  <a:latin typeface="Times New Roman"/>
                  <a:ea typeface="Times New Roman"/>
                  <a:cs typeface="Times New Roman"/>
                  <a:sym typeface="Times New Roman"/>
                </a:rPr>
                <a:t>(</a:t>
              </a:r>
              <a:r>
                <a:rPr lang="en-US" sz="2000" b="1" i="1" u="none">
                  <a:solidFill>
                    <a:srgbClr val="FFFF99"/>
                  </a:solidFill>
                  <a:latin typeface="Times New Roman"/>
                  <a:ea typeface="Times New Roman"/>
                  <a:cs typeface="Times New Roman"/>
                  <a:sym typeface="Times New Roman"/>
                </a:rPr>
                <a:t>n)</a:t>
              </a:r>
              <a:r>
                <a:rPr lang="en-US" sz="2000" b="0" i="0" u="none">
                  <a:solidFill>
                    <a:schemeClr val="lt1"/>
                  </a:solidFill>
                  <a:latin typeface="Times New Roman"/>
                  <a:ea typeface="Times New Roman"/>
                  <a:cs typeface="Times New Roman"/>
                  <a:sym typeface="Times New Roman"/>
                </a:rPr>
                <a:t> = order of growth of </a:t>
              </a:r>
              <a:r>
                <a:rPr lang="en-US" sz="2000" b="1" i="1" u="none">
                  <a:solidFill>
                    <a:srgbClr val="FFFF99"/>
                  </a:solidFill>
                  <a:latin typeface="Times New Roman"/>
                  <a:ea typeface="Times New Roman"/>
                  <a:cs typeface="Times New Roman"/>
                  <a:sym typeface="Times New Roman"/>
                </a:rPr>
                <a:t>g</a:t>
              </a:r>
              <a:r>
                <a:rPr lang="en-US" sz="2000" b="1" i="0" u="none">
                  <a:solidFill>
                    <a:srgbClr val="FFFF99"/>
                  </a:solidFill>
                  <a:latin typeface="Times New Roman"/>
                  <a:ea typeface="Times New Roman"/>
                  <a:cs typeface="Times New Roman"/>
                  <a:sym typeface="Times New Roman"/>
                </a:rPr>
                <a:t>(</a:t>
              </a:r>
              <a:r>
                <a:rPr lang="en-US" sz="2000" b="1" i="1" u="none">
                  <a:solidFill>
                    <a:srgbClr val="FFFF99"/>
                  </a:solidFill>
                  <a:latin typeface="Times New Roman"/>
                  <a:ea typeface="Times New Roman"/>
                  <a:cs typeface="Times New Roman"/>
                  <a:sym typeface="Times New Roman"/>
                </a:rPr>
                <a:t>n</a:t>
              </a:r>
              <a:r>
                <a:rPr lang="en-US" sz="2000" b="1" i="0" u="none">
                  <a:solidFill>
                    <a:srgbClr val="FFFF99"/>
                  </a:solidFill>
                  <a:latin typeface="Times New Roman"/>
                  <a:ea typeface="Times New Roman"/>
                  <a:cs typeface="Times New Roman"/>
                  <a:sym typeface="Times New Roman"/>
                </a:rPr>
                <a:t>)</a:t>
              </a:r>
              <a:r>
                <a:rPr lang="en-US" sz="2000" b="0" i="0" u="none">
                  <a:solidFill>
                    <a:schemeClr val="lt1"/>
                  </a:solidFill>
                  <a:latin typeface="Times New Roman"/>
                  <a:ea typeface="Times New Roman"/>
                  <a:cs typeface="Times New Roman"/>
                  <a:sym typeface="Times New Roman"/>
                </a:rPr>
                <a:t> </a:t>
              </a:r>
              <a:endParaRPr/>
            </a:p>
          </p:txBody>
        </p:sp>
        <p:sp>
          <p:nvSpPr>
            <p:cNvPr id="463" name="Google Shape;463;p38"/>
            <p:cNvSpPr txBox="1"/>
            <p:nvPr/>
          </p:nvSpPr>
          <p:spPr>
            <a:xfrm>
              <a:off x="1952" y="1824"/>
              <a:ext cx="3680"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000"/>
                <a:buFont typeface="Times New Roman"/>
                <a:buNone/>
              </a:pPr>
              <a:r>
                <a:rPr lang="en-US" sz="2000" b="1" i="0" u="none">
                  <a:solidFill>
                    <a:schemeClr val="hlink"/>
                  </a:solidFill>
                  <a:latin typeface="Times New Roman"/>
                  <a:ea typeface="Times New Roman"/>
                  <a:cs typeface="Times New Roman"/>
                  <a:sym typeface="Times New Roman"/>
                </a:rPr>
                <a:t> ∞</a:t>
              </a:r>
              <a:r>
                <a:rPr lang="en-US" sz="2000" b="0" i="0" u="none">
                  <a:solidFill>
                    <a:schemeClr val="lt1"/>
                  </a:solidFill>
                  <a:latin typeface="Times New Roman"/>
                  <a:ea typeface="Times New Roman"/>
                  <a:cs typeface="Times New Roman"/>
                  <a:sym typeface="Times New Roman"/>
                </a:rPr>
                <a:t>    order of growth of </a:t>
              </a:r>
              <a:r>
                <a:rPr lang="en-US" sz="2000" b="1" i="1" u="none">
                  <a:solidFill>
                    <a:srgbClr val="FFFF99"/>
                  </a:solidFill>
                  <a:latin typeface="Times New Roman"/>
                  <a:ea typeface="Times New Roman"/>
                  <a:cs typeface="Times New Roman"/>
                  <a:sym typeface="Times New Roman"/>
                </a:rPr>
                <a:t>T</a:t>
              </a:r>
              <a:r>
                <a:rPr lang="en-US" sz="2000" b="1" i="0" u="none">
                  <a:solidFill>
                    <a:srgbClr val="FFFF99"/>
                  </a:solidFill>
                  <a:latin typeface="Times New Roman"/>
                  <a:ea typeface="Times New Roman"/>
                  <a:cs typeface="Times New Roman"/>
                  <a:sym typeface="Times New Roman"/>
                </a:rPr>
                <a:t>(</a:t>
              </a:r>
              <a:r>
                <a:rPr lang="en-US" sz="2000" b="1" i="1" u="none">
                  <a:solidFill>
                    <a:srgbClr val="FFFF99"/>
                  </a:solidFill>
                  <a:latin typeface="Times New Roman"/>
                  <a:ea typeface="Times New Roman"/>
                  <a:cs typeface="Times New Roman"/>
                  <a:sym typeface="Times New Roman"/>
                </a:rPr>
                <a:t>n)</a:t>
              </a:r>
              <a:r>
                <a:rPr lang="en-US" sz="2000" b="0" i="0" u="none">
                  <a:solidFill>
                    <a:schemeClr val="lt1"/>
                  </a:solidFill>
                  <a:latin typeface="Times New Roman"/>
                  <a:ea typeface="Times New Roman"/>
                  <a:cs typeface="Times New Roman"/>
                  <a:sym typeface="Times New Roman"/>
                </a:rPr>
                <a:t> &gt;  order of growth of </a:t>
              </a:r>
              <a:r>
                <a:rPr lang="en-US" sz="2000" b="1" i="1" u="none">
                  <a:solidFill>
                    <a:srgbClr val="FFFF99"/>
                  </a:solidFill>
                  <a:latin typeface="Times New Roman"/>
                  <a:ea typeface="Times New Roman"/>
                  <a:cs typeface="Times New Roman"/>
                  <a:sym typeface="Times New Roman"/>
                </a:rPr>
                <a:t>g</a:t>
              </a:r>
              <a:r>
                <a:rPr lang="en-US" sz="2000" b="1" i="0" u="none">
                  <a:solidFill>
                    <a:srgbClr val="FFFF99"/>
                  </a:solidFill>
                  <a:latin typeface="Times New Roman"/>
                  <a:ea typeface="Times New Roman"/>
                  <a:cs typeface="Times New Roman"/>
                  <a:sym typeface="Times New Roman"/>
                </a:rPr>
                <a:t>(</a:t>
              </a:r>
              <a:r>
                <a:rPr lang="en-US" sz="2000" b="1" i="1" u="none">
                  <a:solidFill>
                    <a:srgbClr val="FFFF99"/>
                  </a:solidFill>
                  <a:latin typeface="Times New Roman"/>
                  <a:ea typeface="Times New Roman"/>
                  <a:cs typeface="Times New Roman"/>
                  <a:sym typeface="Times New Roman"/>
                </a:rPr>
                <a:t>n</a:t>
              </a:r>
              <a:r>
                <a:rPr lang="en-US" sz="2000" b="1" i="0" u="none">
                  <a:solidFill>
                    <a:srgbClr val="FFFF99"/>
                  </a:solidFill>
                  <a:latin typeface="Times New Roman"/>
                  <a:ea typeface="Times New Roman"/>
                  <a:cs typeface="Times New Roman"/>
                  <a:sym typeface="Times New Roman"/>
                </a:rPr>
                <a:t>)</a:t>
              </a:r>
              <a:r>
                <a:rPr lang="en-US" sz="2000" b="0" i="0" u="none">
                  <a:solidFill>
                    <a:schemeClr val="lt1"/>
                  </a:solidFill>
                  <a:latin typeface="Times New Roman"/>
                  <a:ea typeface="Times New Roman"/>
                  <a:cs typeface="Times New Roman"/>
                  <a:sym typeface="Times New Roman"/>
                </a:rPr>
                <a:t> </a:t>
              </a:r>
              <a:endParaRPr/>
            </a:p>
          </p:txBody>
        </p:sp>
      </p:grpSp>
      <p:sp>
        <p:nvSpPr>
          <p:cNvPr id="464" name="Google Shape;464;p38"/>
          <p:cNvSpPr txBox="1"/>
          <p:nvPr/>
        </p:nvSpPr>
        <p:spPr>
          <a:xfrm>
            <a:off x="762000" y="3810000"/>
            <a:ext cx="7696200" cy="2308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1" i="0" u="none">
                <a:solidFill>
                  <a:schemeClr val="hlink"/>
                </a:solidFill>
                <a:latin typeface="Times New Roman"/>
                <a:ea typeface="Times New Roman"/>
                <a:cs typeface="Times New Roman"/>
                <a:sym typeface="Times New Roman"/>
              </a:rPr>
              <a:t>Examples:</a:t>
            </a:r>
            <a:endParaRPr/>
          </a:p>
          <a:p>
            <a:pPr marL="0" marR="0" lvl="0" indent="-152400" algn="l" rtl="0">
              <a:lnSpc>
                <a:spcPct val="100000"/>
              </a:lnSpc>
              <a:spcBef>
                <a:spcPts val="0"/>
              </a:spcBef>
              <a:spcAft>
                <a:spcPts val="0"/>
              </a:spcAft>
              <a:buClr>
                <a:schemeClr val="lt1"/>
              </a:buClr>
              <a:buSzPts val="2400"/>
              <a:buFont typeface="Times New Roman"/>
              <a:buChar char="•"/>
            </a:pPr>
            <a:r>
              <a:rPr lang="en-US" sz="2400" b="0" i="0" u="none">
                <a:solidFill>
                  <a:schemeClr val="lt1"/>
                </a:solidFill>
                <a:latin typeface="Times New Roman"/>
                <a:ea typeface="Times New Roman"/>
                <a:cs typeface="Times New Roman"/>
                <a:sym typeface="Times New Roman"/>
              </a:rPr>
              <a:t> </a:t>
            </a:r>
            <a:r>
              <a:rPr lang="en-US" sz="2400" b="1" i="0" u="none">
                <a:solidFill>
                  <a:schemeClr val="hlink"/>
                </a:solidFill>
                <a:latin typeface="Times New Roman"/>
                <a:ea typeface="Times New Roman"/>
                <a:cs typeface="Times New Roman"/>
                <a:sym typeface="Times New Roman"/>
              </a:rPr>
              <a:t>10</a:t>
            </a:r>
            <a:r>
              <a:rPr lang="en-US" sz="2400" b="1" i="1" u="none">
                <a:solidFill>
                  <a:schemeClr val="hlink"/>
                </a:solidFill>
                <a:latin typeface="Times New Roman"/>
                <a:ea typeface="Times New Roman"/>
                <a:cs typeface="Times New Roman"/>
                <a:sym typeface="Times New Roman"/>
              </a:rPr>
              <a:t>n</a:t>
            </a:r>
            <a:r>
              <a:rPr lang="en-US" sz="2400" b="1" i="0" u="none">
                <a:solidFill>
                  <a:schemeClr val="hlink"/>
                </a:solidFill>
                <a:latin typeface="Times New Roman"/>
                <a:ea typeface="Times New Roman"/>
                <a:cs typeface="Times New Roman"/>
                <a:sym typeface="Times New Roman"/>
              </a:rPr>
              <a:t>                vs.             </a:t>
            </a:r>
            <a:r>
              <a:rPr lang="en-US" sz="2400" b="1" i="1" u="none">
                <a:solidFill>
                  <a:schemeClr val="hlink"/>
                </a:solidFill>
                <a:latin typeface="Times New Roman"/>
                <a:ea typeface="Times New Roman"/>
                <a:cs typeface="Times New Roman"/>
                <a:sym typeface="Times New Roman"/>
              </a:rPr>
              <a:t>n</a:t>
            </a:r>
            <a:r>
              <a:rPr lang="en-US" sz="2400" b="1" i="0" u="none" baseline="30000">
                <a:solidFill>
                  <a:schemeClr val="hlink"/>
                </a:solidFill>
                <a:latin typeface="Times New Roman"/>
                <a:ea typeface="Times New Roman"/>
                <a:cs typeface="Times New Roman"/>
                <a:sym typeface="Times New Roman"/>
              </a:rPr>
              <a:t>2</a:t>
            </a:r>
            <a:r>
              <a:rPr lang="en-US" sz="2400" b="0" i="0" u="none">
                <a:solidFill>
                  <a:schemeClr val="lt1"/>
                </a:solidFill>
                <a:latin typeface="Times New Roman"/>
                <a:ea typeface="Times New Roman"/>
                <a:cs typeface="Times New Roman"/>
                <a:sym typeface="Times New Roman"/>
              </a:rPr>
              <a:t> </a:t>
            </a:r>
            <a:br>
              <a:rPr lang="en-US" sz="2400" b="0" i="0" u="none">
                <a:solidFill>
                  <a:schemeClr val="lt1"/>
                </a:solidFill>
                <a:latin typeface="Times New Roman"/>
                <a:ea typeface="Times New Roman"/>
                <a:cs typeface="Times New Roman"/>
                <a:sym typeface="Times New Roman"/>
              </a:rPr>
            </a:br>
            <a:r>
              <a:rPr lang="en-US" sz="2400" b="0" i="0" u="none">
                <a:solidFill>
                  <a:schemeClr val="lt1"/>
                </a:solidFill>
                <a:latin typeface="Times New Roman"/>
                <a:ea typeface="Times New Roman"/>
                <a:cs typeface="Times New Roman"/>
                <a:sym typeface="Times New Roman"/>
              </a:rPr>
              <a:t> </a:t>
            </a:r>
            <a:r>
              <a:rPr lang="en-US" sz="2400" b="1" i="1" u="none">
                <a:solidFill>
                  <a:schemeClr val="hlink"/>
                </a:solidFill>
                <a:latin typeface="Times New Roman"/>
                <a:ea typeface="Times New Roman"/>
                <a:cs typeface="Times New Roman"/>
                <a:sym typeface="Times New Roman"/>
              </a:rPr>
              <a:t>n</a:t>
            </a:r>
            <a:r>
              <a:rPr lang="en-US" sz="2400" b="1" i="0" u="none">
                <a:solidFill>
                  <a:schemeClr val="hlink"/>
                </a:solidFill>
                <a:latin typeface="Times New Roman"/>
                <a:ea typeface="Times New Roman"/>
                <a:cs typeface="Times New Roman"/>
                <a:sym typeface="Times New Roman"/>
              </a:rPr>
              <a:t>(</a:t>
            </a:r>
            <a:r>
              <a:rPr lang="en-US" sz="2400" b="1" i="1" u="none">
                <a:solidFill>
                  <a:schemeClr val="hlink"/>
                </a:solidFill>
                <a:latin typeface="Times New Roman"/>
                <a:ea typeface="Times New Roman"/>
                <a:cs typeface="Times New Roman"/>
                <a:sym typeface="Times New Roman"/>
              </a:rPr>
              <a:t>n</a:t>
            </a:r>
            <a:r>
              <a:rPr lang="en-US" sz="2400" b="1" i="0" u="none">
                <a:solidFill>
                  <a:schemeClr val="hlink"/>
                </a:solidFill>
                <a:latin typeface="Times New Roman"/>
                <a:ea typeface="Times New Roman"/>
                <a:cs typeface="Times New Roman"/>
                <a:sym typeface="Times New Roman"/>
              </a:rPr>
              <a:t>+1)/2        vs.             </a:t>
            </a:r>
            <a:r>
              <a:rPr lang="en-US" sz="2400" b="1" i="1" u="none">
                <a:solidFill>
                  <a:schemeClr val="hlink"/>
                </a:solidFill>
                <a:latin typeface="Times New Roman"/>
                <a:ea typeface="Times New Roman"/>
                <a:cs typeface="Times New Roman"/>
                <a:sym typeface="Times New Roman"/>
              </a:rPr>
              <a:t>n</a:t>
            </a:r>
            <a:r>
              <a:rPr lang="en-US" sz="2400" b="1" i="0" u="none" baseline="30000">
                <a:solidFill>
                  <a:schemeClr val="hlink"/>
                </a:solidFill>
                <a:latin typeface="Times New Roman"/>
                <a:ea typeface="Times New Roman"/>
                <a:cs typeface="Times New Roman"/>
                <a:sym typeface="Times New Roman"/>
              </a:rPr>
              <a:t>2</a:t>
            </a:r>
            <a:r>
              <a:rPr lang="en-US" sz="2400" b="0" i="0" u="none">
                <a:solidFill>
                  <a:schemeClr val="lt1"/>
                </a:solidFill>
                <a:latin typeface="Times New Roman"/>
                <a:ea typeface="Times New Roman"/>
                <a:cs typeface="Times New Roman"/>
                <a:sym typeface="Times New Roman"/>
              </a:rPr>
              <a:t> </a:t>
            </a:r>
            <a:endParaRPr/>
          </a:p>
          <a:p>
            <a:pPr marL="0" marR="0" lvl="0" indent="-152400" algn="l" rtl="0">
              <a:lnSpc>
                <a:spcPct val="100000"/>
              </a:lnSpc>
              <a:spcBef>
                <a:spcPts val="0"/>
              </a:spcBef>
              <a:spcAft>
                <a:spcPts val="0"/>
              </a:spcAft>
              <a:buClr>
                <a:schemeClr val="hlink"/>
              </a:buClr>
              <a:buSzPts val="2400"/>
              <a:buFont typeface="Times New Roman"/>
              <a:buChar char="•"/>
            </a:pPr>
            <a:r>
              <a:rPr lang="en-US" sz="2400" b="1" i="0" u="none">
                <a:solidFill>
                  <a:schemeClr val="hlink"/>
                </a:solidFill>
                <a:latin typeface="Times New Roman"/>
                <a:ea typeface="Times New Roman"/>
                <a:cs typeface="Times New Roman"/>
                <a:sym typeface="Times New Roman"/>
              </a:rPr>
              <a:t>a</a:t>
            </a:r>
            <a:r>
              <a:rPr lang="en-US" sz="2400" b="1" i="0" u="none" baseline="30000">
                <a:solidFill>
                  <a:schemeClr val="hlink"/>
                </a:solidFill>
                <a:latin typeface="Times New Roman"/>
                <a:ea typeface="Times New Roman"/>
                <a:cs typeface="Times New Roman"/>
                <a:sym typeface="Times New Roman"/>
              </a:rPr>
              <a:t>n</a:t>
            </a:r>
            <a:r>
              <a:rPr lang="en-US" sz="2400" b="1" i="0" u="none">
                <a:solidFill>
                  <a:schemeClr val="hlink"/>
                </a:solidFill>
                <a:latin typeface="Times New Roman"/>
                <a:ea typeface="Times New Roman"/>
                <a:cs typeface="Times New Roman"/>
                <a:sym typeface="Times New Roman"/>
              </a:rPr>
              <a:t> vs. b</a:t>
            </a:r>
            <a:r>
              <a:rPr lang="en-US" sz="2400" b="1" i="0" u="none" baseline="30000">
                <a:solidFill>
                  <a:schemeClr val="hlink"/>
                </a:solidFill>
                <a:latin typeface="Times New Roman"/>
                <a:ea typeface="Times New Roman"/>
                <a:cs typeface="Times New Roman"/>
                <a:sym typeface="Times New Roman"/>
              </a:rPr>
              <a:t>n</a:t>
            </a:r>
            <a:endParaRPr/>
          </a:p>
          <a:p>
            <a:pPr marL="0" marR="0" lvl="0" indent="0" algn="l" rtl="0">
              <a:lnSpc>
                <a:spcPct val="100000"/>
              </a:lnSpc>
              <a:spcBef>
                <a:spcPts val="0"/>
              </a:spcBef>
              <a:spcAft>
                <a:spcPts val="0"/>
              </a:spcAft>
              <a:buClr>
                <a:srgbClr val="FFFF99"/>
              </a:buClr>
              <a:buSzPts val="2400"/>
              <a:buFont typeface="Times New Roman"/>
              <a:buNone/>
            </a:pPr>
            <a:r>
              <a:rPr lang="en-US" sz="2400" b="1" i="0" u="none">
                <a:solidFill>
                  <a:srgbClr val="FFFF99"/>
                </a:solidFill>
                <a:latin typeface="Times New Roman"/>
                <a:ea typeface="Times New Roman"/>
                <a:cs typeface="Times New Roman"/>
                <a:sym typeface="Times New Roman"/>
              </a:rPr>
              <a:t>2</a:t>
            </a:r>
            <a:r>
              <a:rPr lang="en-US" sz="2400" b="1" i="1" u="none" baseline="30000">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vs. </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endParaRPr sz="2400" b="1" i="1" u="none">
              <a:solidFill>
                <a:srgbClr val="FFFF9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1" u="none">
              <a:solidFill>
                <a:srgbClr val="FFFF99"/>
              </a:solidFill>
              <a:latin typeface="Times New Roman"/>
              <a:ea typeface="Times New Roman"/>
              <a:cs typeface="Times New Roman"/>
              <a:sym typeface="Times New Roman"/>
            </a:endParaRPr>
          </a:p>
        </p:txBody>
      </p:sp>
      <p:sp>
        <p:nvSpPr>
          <p:cNvPr id="465" name="Google Shape;465;p38"/>
          <p:cNvSpPr txBox="1"/>
          <p:nvPr/>
        </p:nvSpPr>
        <p:spPr>
          <a:xfrm>
            <a:off x="457200" y="2438400"/>
            <a:ext cx="990600"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99"/>
              </a:buClr>
              <a:buSzPts val="2400"/>
              <a:buFont typeface="Times New Roman"/>
              <a:buNone/>
            </a:pP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481" name="Google Shape;481;p40"/>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26</a:t>
            </a:fld>
            <a:endParaRPr/>
          </a:p>
        </p:txBody>
      </p:sp>
      <p:sp>
        <p:nvSpPr>
          <p:cNvPr id="482" name="Google Shape;482;p40"/>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Basic asymptotic efficiency classes</a:t>
            </a:r>
            <a:endParaRPr/>
          </a:p>
        </p:txBody>
      </p:sp>
      <p:graphicFrame>
        <p:nvGraphicFramePr>
          <p:cNvPr id="483" name="Google Shape;483;p40"/>
          <p:cNvGraphicFramePr/>
          <p:nvPr/>
        </p:nvGraphicFramePr>
        <p:xfrm>
          <a:off x="1295400" y="1219200"/>
          <a:ext cx="7010400" cy="4953000"/>
        </p:xfrm>
        <a:graphic>
          <a:graphicData uri="http://schemas.openxmlformats.org/drawingml/2006/table">
            <a:tbl>
              <a:tblPr>
                <a:noFill/>
                <a:tableStyleId>{AE90A071-0329-4F50-A383-5EBF495488FB}</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constant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log </a:t>
                      </a:r>
                      <a:r>
                        <a:rPr lang="en-US" sz="2400" b="1" i="1" u="none" strike="noStrike" cap="none">
                          <a:solidFill>
                            <a:srgbClr val="FFFF99"/>
                          </a:solidFill>
                          <a:latin typeface="Times New Roman"/>
                          <a:ea typeface="Times New Roman"/>
                          <a:cs typeface="Times New Roman"/>
                          <a:sym typeface="Times New Roman"/>
                        </a:rPr>
                        <a:t>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logarithmic</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1" u="none" strike="noStrike" cap="none">
                          <a:solidFill>
                            <a:srgbClr val="FFFF99"/>
                          </a:solidFill>
                          <a:latin typeface="Times New Roman"/>
                          <a:ea typeface="Times New Roman"/>
                          <a:cs typeface="Times New Roman"/>
                          <a:sym typeface="Times New Roman"/>
                        </a:rPr>
                        <a:t>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linear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1" u="none" strike="noStrike" cap="none">
                          <a:solidFill>
                            <a:srgbClr val="FFFF99"/>
                          </a:solidFill>
                          <a:latin typeface="Times New Roman"/>
                          <a:ea typeface="Times New Roman"/>
                          <a:cs typeface="Times New Roman"/>
                          <a:sym typeface="Times New Roman"/>
                        </a:rPr>
                        <a:t>n </a:t>
                      </a:r>
                      <a:r>
                        <a:rPr lang="en-US" sz="2400" b="1" i="0" u="none" strike="noStrike" cap="none">
                          <a:solidFill>
                            <a:srgbClr val="FFFF99"/>
                          </a:solidFill>
                          <a:latin typeface="Times New Roman"/>
                          <a:ea typeface="Times New Roman"/>
                          <a:cs typeface="Times New Roman"/>
                          <a:sym typeface="Times New Roman"/>
                        </a:rPr>
                        <a:t>log </a:t>
                      </a:r>
                      <a:r>
                        <a:rPr lang="en-US" sz="2400" b="1" i="1" u="none" strike="noStrike" cap="none">
                          <a:solidFill>
                            <a:srgbClr val="FFFF99"/>
                          </a:solidFill>
                          <a:latin typeface="Times New Roman"/>
                          <a:ea typeface="Times New Roman"/>
                          <a:cs typeface="Times New Roman"/>
                          <a:sym typeface="Times New Roman"/>
                        </a:rPr>
                        <a:t>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1" u="none" strike="noStrike" cap="none">
                          <a:solidFill>
                            <a:srgbClr val="FFFF99"/>
                          </a:solidFill>
                          <a:latin typeface="Times New Roman"/>
                          <a:ea typeface="Times New Roman"/>
                          <a:cs typeface="Times New Roman"/>
                          <a:sym typeface="Times New Roman"/>
                        </a:rPr>
                        <a:t>n-</a:t>
                      </a:r>
                      <a:r>
                        <a:rPr lang="en-US" sz="2400" b="1" i="0" u="none" strike="noStrike" cap="none">
                          <a:solidFill>
                            <a:srgbClr val="FFFF99"/>
                          </a:solidFill>
                          <a:latin typeface="Times New Roman"/>
                          <a:ea typeface="Times New Roman"/>
                          <a:cs typeface="Times New Roman"/>
                          <a:sym typeface="Times New Roman"/>
                        </a:rPr>
                        <a:t>log</a:t>
                      </a:r>
                      <a:r>
                        <a:rPr lang="en-US" sz="2400" b="1" i="1" u="none" strike="noStrike" cap="none">
                          <a:solidFill>
                            <a:srgbClr val="FFFF99"/>
                          </a:solidFill>
                          <a:latin typeface="Times New Roman"/>
                          <a:ea typeface="Times New Roman"/>
                          <a:cs typeface="Times New Roman"/>
                          <a:sym typeface="Times New Roman"/>
                        </a:rPr>
                        <a:t>-n </a:t>
                      </a:r>
                      <a:r>
                        <a:rPr lang="en-US" sz="2400" b="1" i="0" u="none" strike="noStrike" cap="none">
                          <a:solidFill>
                            <a:srgbClr val="FFFF99"/>
                          </a:solidFill>
                          <a:latin typeface="Times New Roman"/>
                          <a:ea typeface="Times New Roman"/>
                          <a:cs typeface="Times New Roman"/>
                          <a:sym typeface="Times New Roman"/>
                        </a:rPr>
                        <a:t>or linearithmic</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1" u="none" strike="noStrike" cap="none">
                          <a:solidFill>
                            <a:srgbClr val="FFFF99"/>
                          </a:solidFill>
                          <a:latin typeface="Times New Roman"/>
                          <a:ea typeface="Times New Roman"/>
                          <a:cs typeface="Times New Roman"/>
                          <a:sym typeface="Times New Roman"/>
                        </a:rPr>
                        <a:t>n</a:t>
                      </a:r>
                      <a:r>
                        <a:rPr lang="en-US" sz="2400" b="1" i="0" u="none" strike="noStrike" cap="none" baseline="30000">
                          <a:solidFill>
                            <a:srgbClr val="FFFF99"/>
                          </a:solidFill>
                          <a:latin typeface="Times New Roman"/>
                          <a:ea typeface="Times New Roman"/>
                          <a:cs typeface="Times New Roman"/>
                          <a:sym typeface="Times New Roman"/>
                        </a:rPr>
                        <a:t>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quadratic</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1" u="none" strike="noStrike" cap="none">
                          <a:solidFill>
                            <a:srgbClr val="FFFF99"/>
                          </a:solidFill>
                          <a:latin typeface="Times New Roman"/>
                          <a:ea typeface="Times New Roman"/>
                          <a:cs typeface="Times New Roman"/>
                          <a:sym typeface="Times New Roman"/>
                        </a:rPr>
                        <a:t>n</a:t>
                      </a:r>
                      <a:r>
                        <a:rPr lang="en-US" sz="2400" b="1" i="0" u="none" strike="noStrike" cap="none" baseline="30000">
                          <a:solidFill>
                            <a:srgbClr val="FFFF99"/>
                          </a:solidFill>
                          <a:latin typeface="Times New Roman"/>
                          <a:ea typeface="Times New Roman"/>
                          <a:cs typeface="Times New Roman"/>
                          <a:sym typeface="Times New Roman"/>
                        </a:rPr>
                        <a:t>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cubic</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2</a:t>
                      </a:r>
                      <a:r>
                        <a:rPr lang="en-US" sz="2400" b="1" i="1" u="none" strike="noStrike" cap="none" baseline="30000">
                          <a:solidFill>
                            <a:srgbClr val="FFFF99"/>
                          </a:solidFill>
                          <a:latin typeface="Times New Roman"/>
                          <a:ea typeface="Times New Roman"/>
                          <a:cs typeface="Times New Roman"/>
                          <a:sym typeface="Times New Roman"/>
                        </a:rPr>
                        <a:t>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exponential</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619125">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1" u="none" strike="noStrike" cap="none">
                          <a:solidFill>
                            <a:srgbClr val="FFFF99"/>
                          </a:solidFill>
                          <a:latin typeface="Times New Roman"/>
                          <a:ea typeface="Times New Roman"/>
                          <a:cs typeface="Times New Roman"/>
                          <a:sym typeface="Times New Roman"/>
                        </a:rPr>
                        <a:t>n</a:t>
                      </a:r>
                      <a:r>
                        <a:rPr lang="en-US" sz="2400" b="1" i="0" u="none" strike="noStrike" cap="none">
                          <a:solidFill>
                            <a:srgbClr val="FFFF99"/>
                          </a:solidFill>
                          <a:latin typeface="Times New Roman"/>
                          <a:ea typeface="Times New Roman"/>
                          <a:cs typeface="Times New Roman"/>
                          <a:sym typeface="Times New Roman"/>
                        </a:rPr>
                        <a:t>!</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99"/>
                        </a:buClr>
                        <a:buSzPts val="2400"/>
                        <a:buFont typeface="Times New Roman"/>
                        <a:buNone/>
                      </a:pPr>
                      <a:r>
                        <a:rPr lang="en-US" sz="2400" b="1" i="0" u="none" strike="noStrike" cap="none">
                          <a:solidFill>
                            <a:srgbClr val="FFFF99"/>
                          </a:solidFill>
                          <a:latin typeface="Times New Roman"/>
                          <a:ea typeface="Times New Roman"/>
                          <a:cs typeface="Times New Roman"/>
                          <a:sym typeface="Times New Roman"/>
                        </a:rPr>
                        <a:t>factorial</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cxnSp>
        <p:nvCxnSpPr>
          <p:cNvPr id="484" name="Google Shape;484;p40"/>
          <p:cNvCxnSpPr/>
          <p:nvPr/>
        </p:nvCxnSpPr>
        <p:spPr>
          <a:xfrm>
            <a:off x="1295400" y="4953000"/>
            <a:ext cx="7010400" cy="0"/>
          </a:xfrm>
          <a:prstGeom prst="straightConnector1">
            <a:avLst/>
          </a:prstGeom>
          <a:noFill/>
          <a:ln w="28575" cap="flat" cmpd="sng">
            <a:solidFill>
              <a:srgbClr val="FF0000"/>
            </a:solidFill>
            <a:prstDash val="solid"/>
            <a:miter lim="800000"/>
            <a:headEnd type="none" w="med" len="med"/>
            <a:tailEnd type="none" w="med" len="med"/>
          </a:ln>
        </p:spPr>
      </p:cxnSp>
      <p:pic>
        <p:nvPicPr>
          <p:cNvPr id="485" name="Google Shape;485;p40"/>
          <p:cNvPicPr preferRelativeResize="0"/>
          <p:nvPr/>
        </p:nvPicPr>
        <p:blipFill rotWithShape="1">
          <a:blip r:embed="rId3">
            <a:alphaModFix/>
          </a:blip>
          <a:srcRect/>
          <a:stretch/>
        </p:blipFill>
        <p:spPr>
          <a:xfrm>
            <a:off x="1066800" y="1219200"/>
            <a:ext cx="7391400" cy="53705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7"/>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540" name="Google Shape;540;p47"/>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27</a:t>
            </a:fld>
            <a:endParaRPr/>
          </a:p>
        </p:txBody>
      </p:sp>
      <p:sp>
        <p:nvSpPr>
          <p:cNvPr id="541" name="Google Shape;541;p47"/>
          <p:cNvSpPr txBox="1">
            <a:spLocks noGrp="1"/>
          </p:cNvSpPr>
          <p:nvPr>
            <p:ph type="title"/>
          </p:nvPr>
        </p:nvSpPr>
        <p:spPr>
          <a:xfrm>
            <a:off x="533400" y="152400"/>
            <a:ext cx="86106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Useful summation formulas and rules</a:t>
            </a:r>
            <a:endParaRPr/>
          </a:p>
        </p:txBody>
      </p:sp>
      <p:sp>
        <p:nvSpPr>
          <p:cNvPr id="542" name="Google Shape;542;p47"/>
          <p:cNvSpPr txBox="1">
            <a:spLocks noGrp="1"/>
          </p:cNvSpPr>
          <p:nvPr>
            <p:ph type="body" idx="1"/>
          </p:nvPr>
        </p:nvSpPr>
        <p:spPr>
          <a:xfrm>
            <a:off x="533400" y="1143000"/>
            <a:ext cx="86106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None/>
            </a:pPr>
            <a:r>
              <a:rPr lang="en-US" sz="2400" b="1" i="0" u="none">
                <a:solidFill>
                  <a:srgbClr val="FFFF99"/>
                </a:solidFill>
                <a:latin typeface="Times New Roman"/>
                <a:ea typeface="Times New Roman"/>
                <a:cs typeface="Times New Roman"/>
                <a:sym typeface="Times New Roman"/>
              </a:rPr>
              <a:t>Σ</a:t>
            </a:r>
            <a:r>
              <a:rPr lang="en-US" sz="2400" b="1" i="1" u="none" baseline="-25000">
                <a:solidFill>
                  <a:srgbClr val="FFFF99"/>
                </a:solidFill>
                <a:latin typeface="Times New Roman"/>
                <a:ea typeface="Times New Roman"/>
                <a:cs typeface="Times New Roman"/>
                <a:sym typeface="Times New Roman"/>
              </a:rPr>
              <a:t>l</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u</a:t>
            </a:r>
            <a:r>
              <a:rPr lang="en-US" sz="2400" b="1" i="0" u="none">
                <a:solidFill>
                  <a:srgbClr val="FFFF99"/>
                </a:solidFill>
                <a:latin typeface="Times New Roman"/>
                <a:ea typeface="Times New Roman"/>
                <a:cs typeface="Times New Roman"/>
                <a:sym typeface="Times New Roman"/>
              </a:rPr>
              <a:t>1 = 1+1+ ⋯ +1 = </a:t>
            </a:r>
            <a:r>
              <a:rPr lang="en-US" sz="2400" b="1" i="1" u="none">
                <a:solidFill>
                  <a:srgbClr val="FFFF99"/>
                </a:solidFill>
                <a:latin typeface="Times New Roman"/>
                <a:ea typeface="Times New Roman"/>
                <a:cs typeface="Times New Roman"/>
                <a:sym typeface="Times New Roman"/>
              </a:rPr>
              <a:t>u </a:t>
            </a:r>
            <a:r>
              <a:rPr lang="en-US" sz="2400" b="1" i="0" u="none">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l </a:t>
            </a:r>
            <a:r>
              <a:rPr lang="en-US" sz="2400" b="1" i="0" u="none">
                <a:solidFill>
                  <a:srgbClr val="FFFF99"/>
                </a:solidFill>
                <a:latin typeface="Times New Roman"/>
                <a:ea typeface="Times New Roman"/>
                <a:cs typeface="Times New Roman"/>
                <a:sym typeface="Times New Roman"/>
              </a:rPr>
              <a:t>+ 1</a:t>
            </a:r>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	    In particular, Σ</a:t>
            </a:r>
            <a:r>
              <a:rPr lang="en-US" sz="2400" b="1" i="0" u="none" baseline="-25000">
                <a:solidFill>
                  <a:srgbClr val="FFFF99"/>
                </a:solidFill>
                <a:latin typeface="Times New Roman"/>
                <a:ea typeface="Times New Roman"/>
                <a:cs typeface="Times New Roman"/>
                <a:sym typeface="Times New Roman"/>
              </a:rPr>
              <a:t>l≤</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u</a:t>
            </a:r>
            <a:r>
              <a:rPr lang="en-US" sz="2400" b="1" i="0" u="none">
                <a:solidFill>
                  <a:srgbClr val="FFFF99"/>
                </a:solidFill>
                <a:latin typeface="Times New Roman"/>
                <a:ea typeface="Times New Roman"/>
                <a:cs typeface="Times New Roman"/>
                <a:sym typeface="Times New Roman"/>
              </a:rPr>
              <a:t>1 = </a:t>
            </a:r>
            <a:r>
              <a:rPr lang="en-US" sz="2400" b="1" i="1" u="none">
                <a:solidFill>
                  <a:srgbClr val="FFFF99"/>
                </a:solidFill>
                <a:latin typeface="Times New Roman"/>
                <a:ea typeface="Times New Roman"/>
                <a:cs typeface="Times New Roman"/>
                <a:sym typeface="Times New Roman"/>
              </a:rPr>
              <a:t>n </a:t>
            </a:r>
            <a:r>
              <a:rPr lang="en-US" sz="2400" b="1" i="0" u="none">
                <a:solidFill>
                  <a:srgbClr val="FFFF99"/>
                </a:solidFill>
                <a:latin typeface="Times New Roman"/>
                <a:ea typeface="Times New Roman"/>
                <a:cs typeface="Times New Roman"/>
                <a:sym typeface="Times New Roman"/>
              </a:rPr>
              <a:t>- 1 + 1 = </a:t>
            </a:r>
            <a:r>
              <a:rPr lang="en-US" sz="2400" b="1" i="1" u="none">
                <a:solidFill>
                  <a:srgbClr val="FFFF99"/>
                </a:solidFill>
                <a:latin typeface="Times New Roman"/>
                <a:ea typeface="Times New Roman"/>
                <a:cs typeface="Times New Roman"/>
                <a:sym typeface="Times New Roman"/>
              </a:rPr>
              <a:t>n </a:t>
            </a:r>
            <a:r>
              <a:rPr lang="en-US" sz="2400" b="1" i="0" u="none">
                <a:solidFill>
                  <a:srgbClr val="FFFF99"/>
                </a:solidFill>
                <a:latin typeface="Times New Roman"/>
                <a:ea typeface="Times New Roman"/>
                <a:cs typeface="Times New Roman"/>
                <a:sym typeface="Times New Roman"/>
              </a:rPr>
              <a:t>∈ Θ(</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a:t>
            </a:r>
            <a:endParaRPr/>
          </a:p>
          <a:p>
            <a:pPr marL="342900" lvl="0" indent="-342900" algn="l" rtl="0">
              <a:lnSpc>
                <a:spcPct val="100000"/>
              </a:lnSpc>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Σ</a:t>
            </a:r>
            <a:r>
              <a:rPr lang="en-US" sz="2400" b="1" i="0" u="none" baseline="-25000">
                <a:solidFill>
                  <a:srgbClr val="FFFF99"/>
                </a:solidFill>
                <a:latin typeface="Times New Roman"/>
                <a:ea typeface="Times New Roman"/>
                <a:cs typeface="Times New Roman"/>
                <a:sym typeface="Times New Roman"/>
              </a:rPr>
              <a:t>1≤</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n</a:t>
            </a:r>
            <a:r>
              <a:rPr lang="en-US" sz="2400" b="1" i="0" u="none" baseline="-25000">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i</a:t>
            </a:r>
            <a:r>
              <a:rPr lang="en-US" sz="2400" b="1" i="0" u="none">
                <a:solidFill>
                  <a:srgbClr val="FFFF99"/>
                </a:solidFill>
                <a:latin typeface="Times New Roman"/>
                <a:ea typeface="Times New Roman"/>
                <a:cs typeface="Times New Roman"/>
                <a:sym typeface="Times New Roman"/>
              </a:rPr>
              <a:t> = 1+2+ ⋯ +</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+1)/2 ≈  </a:t>
            </a:r>
            <a:r>
              <a:rPr lang="en-US" sz="2400" b="1" i="1" u="none">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/2 ∈ Θ(</a:t>
            </a:r>
            <a:r>
              <a:rPr lang="en-US" sz="2400" b="1" i="1" u="none">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 </a:t>
            </a:r>
            <a:endParaRPr/>
          </a:p>
          <a:p>
            <a:pPr marL="342900" lvl="0" indent="-342900" algn="l" rtl="0">
              <a:lnSpc>
                <a:spcPct val="100000"/>
              </a:lnSpc>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Σ</a:t>
            </a:r>
            <a:r>
              <a:rPr lang="en-US" sz="2400" b="1" i="0" u="none" baseline="-25000">
                <a:solidFill>
                  <a:srgbClr val="FFFF99"/>
                </a:solidFill>
                <a:latin typeface="Times New Roman"/>
                <a:ea typeface="Times New Roman"/>
                <a:cs typeface="Times New Roman"/>
                <a:sym typeface="Times New Roman"/>
              </a:rPr>
              <a:t>1≤</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n</a:t>
            </a:r>
            <a:r>
              <a:rPr lang="en-US" sz="2400" b="1" i="0" u="none" baseline="-25000">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i</a:t>
            </a:r>
            <a:r>
              <a:rPr lang="en-US" sz="2400" b="1" i="0" u="none" baseline="30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 = 1</a:t>
            </a:r>
            <a:r>
              <a:rPr lang="en-US" sz="2400" b="1" i="0" u="none" baseline="30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+2</a:t>
            </a:r>
            <a:r>
              <a:rPr lang="en-US" sz="2400" b="1" i="0" u="none" baseline="30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2</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+1)(2</a:t>
            </a:r>
            <a:r>
              <a:rPr lang="en-US" sz="2400" b="1" i="1" u="none">
                <a:solidFill>
                  <a:srgbClr val="FFFF99"/>
                </a:solidFill>
                <a:latin typeface="Times New Roman"/>
                <a:ea typeface="Times New Roman"/>
                <a:cs typeface="Times New Roman"/>
                <a:sym typeface="Times New Roman"/>
              </a:rPr>
              <a:t>n</a:t>
            </a:r>
            <a:r>
              <a:rPr lang="en-US" sz="2400" b="1" i="0" u="none">
                <a:solidFill>
                  <a:srgbClr val="FFFF99"/>
                </a:solidFill>
                <a:latin typeface="Times New Roman"/>
                <a:ea typeface="Times New Roman"/>
                <a:cs typeface="Times New Roman"/>
                <a:sym typeface="Times New Roman"/>
              </a:rPr>
              <a:t>+1)/6 ≈ </a:t>
            </a:r>
            <a:r>
              <a:rPr lang="en-US" sz="2400" b="1" i="1" u="none">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3</a:t>
            </a:r>
            <a:r>
              <a:rPr lang="en-US" sz="2400" b="1" i="0" u="none">
                <a:solidFill>
                  <a:srgbClr val="FFFF99"/>
                </a:solidFill>
                <a:latin typeface="Times New Roman"/>
                <a:ea typeface="Times New Roman"/>
                <a:cs typeface="Times New Roman"/>
                <a:sym typeface="Times New Roman"/>
              </a:rPr>
              <a:t>/3 ∈ Θ(</a:t>
            </a:r>
            <a:r>
              <a:rPr lang="en-US" sz="2400" b="1" i="1" u="none">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3</a:t>
            </a:r>
            <a:r>
              <a:rPr lang="en-US" sz="2400" b="1" i="0" u="none">
                <a:solidFill>
                  <a:srgbClr val="FFFF99"/>
                </a:solidFill>
                <a:latin typeface="Times New Roman"/>
                <a:ea typeface="Times New Roman"/>
                <a:cs typeface="Times New Roman"/>
                <a:sym typeface="Times New Roman"/>
              </a:rPr>
              <a:t>)</a:t>
            </a:r>
            <a:r>
              <a:rPr lang="en-US" sz="2400" b="0" i="0" u="none">
                <a:solidFill>
                  <a:srgbClr val="FFFF99"/>
                </a:solidFill>
                <a:latin typeface="Times New Roman"/>
                <a:ea typeface="Times New Roman"/>
                <a:cs typeface="Times New Roman"/>
                <a:sym typeface="Times New Roman"/>
              </a:rPr>
              <a:t> </a:t>
            </a:r>
            <a:endParaRPr/>
          </a:p>
          <a:p>
            <a:pPr marL="342900" lvl="0" indent="-342900" algn="l" rtl="0">
              <a:lnSpc>
                <a:spcPct val="100000"/>
              </a:lnSpc>
              <a:spcBef>
                <a:spcPts val="480"/>
              </a:spcBef>
              <a:spcAft>
                <a:spcPts val="0"/>
              </a:spcAft>
              <a:buSzPts val="1800"/>
              <a:buNone/>
            </a:pPr>
            <a:endParaRPr sz="2400" b="1" i="0" u="none">
              <a:solidFill>
                <a:srgbClr val="FFFF99"/>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Σ</a:t>
            </a:r>
            <a:r>
              <a:rPr lang="en-US" sz="2400" b="1" i="0" u="none" baseline="-25000">
                <a:solidFill>
                  <a:srgbClr val="FFFF99"/>
                </a:solidFill>
                <a:latin typeface="Times New Roman"/>
                <a:ea typeface="Times New Roman"/>
                <a:cs typeface="Times New Roman"/>
                <a:sym typeface="Times New Roman"/>
              </a:rPr>
              <a:t>0≤</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n</a:t>
            </a:r>
            <a:r>
              <a:rPr lang="en-US" sz="2400" b="1" i="0" u="none" baseline="-25000">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a</a:t>
            </a:r>
            <a:r>
              <a:rPr lang="en-US" sz="2400" b="1" i="1" u="none" baseline="30000">
                <a:solidFill>
                  <a:srgbClr val="FFFF99"/>
                </a:solidFill>
                <a:latin typeface="Times New Roman"/>
                <a:ea typeface="Times New Roman"/>
                <a:cs typeface="Times New Roman"/>
                <a:sym typeface="Times New Roman"/>
              </a:rPr>
              <a:t>i</a:t>
            </a:r>
            <a:r>
              <a:rPr lang="en-US" sz="2400" b="1" i="0" u="none" baseline="30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 1</a:t>
            </a:r>
            <a:r>
              <a:rPr lang="en-US" sz="2400" b="1" i="0" u="none" baseline="30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a </a:t>
            </a:r>
            <a:r>
              <a:rPr lang="en-US" sz="2400" b="1" i="0" u="none" baseline="30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 + </a:t>
            </a:r>
            <a:r>
              <a:rPr lang="en-US" sz="2400" b="1" i="1" u="none">
                <a:solidFill>
                  <a:srgbClr val="FFFF99"/>
                </a:solidFill>
                <a:latin typeface="Times New Roman"/>
                <a:ea typeface="Times New Roman"/>
                <a:cs typeface="Times New Roman"/>
                <a:sym typeface="Times New Roman"/>
              </a:rPr>
              <a:t>a</a:t>
            </a:r>
            <a:r>
              <a:rPr lang="en-US" sz="2400" b="1" i="1" u="none" baseline="30000">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a</a:t>
            </a:r>
            <a:r>
              <a:rPr lang="en-US" sz="2400" b="1" i="1" u="none" baseline="30000">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+1 </a:t>
            </a:r>
            <a:r>
              <a:rPr lang="en-US" sz="2400" b="1" i="0" u="none">
                <a:solidFill>
                  <a:srgbClr val="FFFF99"/>
                </a:solidFill>
                <a:latin typeface="Times New Roman"/>
                <a:ea typeface="Times New Roman"/>
                <a:cs typeface="Times New Roman"/>
                <a:sym typeface="Times New Roman"/>
              </a:rPr>
              <a:t>- 1)/(</a:t>
            </a:r>
            <a:r>
              <a:rPr lang="en-US" sz="2400" b="1" i="1" u="none">
                <a:solidFill>
                  <a:srgbClr val="FFFF99"/>
                </a:solidFill>
                <a:latin typeface="Times New Roman"/>
                <a:ea typeface="Times New Roman"/>
                <a:cs typeface="Times New Roman"/>
                <a:sym typeface="Times New Roman"/>
              </a:rPr>
              <a:t>a </a:t>
            </a:r>
            <a:r>
              <a:rPr lang="en-US" sz="2400" b="1" i="0" u="none">
                <a:solidFill>
                  <a:srgbClr val="FFFF99"/>
                </a:solidFill>
                <a:latin typeface="Times New Roman"/>
                <a:ea typeface="Times New Roman"/>
                <a:cs typeface="Times New Roman"/>
                <a:sym typeface="Times New Roman"/>
              </a:rPr>
              <a:t>- 1)  for any </a:t>
            </a:r>
            <a:r>
              <a:rPr lang="en-US" sz="2400" b="1" i="1" u="none">
                <a:solidFill>
                  <a:srgbClr val="FFFF99"/>
                </a:solidFill>
                <a:latin typeface="Times New Roman"/>
                <a:ea typeface="Times New Roman"/>
                <a:cs typeface="Times New Roman"/>
                <a:sym typeface="Times New Roman"/>
              </a:rPr>
              <a:t>a </a:t>
            </a:r>
            <a:r>
              <a:rPr lang="en-US" sz="2400" b="1" i="0" u="none">
                <a:solidFill>
                  <a:srgbClr val="FFFF99"/>
                </a:solidFill>
                <a:latin typeface="Times New Roman"/>
                <a:ea typeface="Times New Roman"/>
                <a:cs typeface="Times New Roman"/>
                <a:sym typeface="Times New Roman"/>
              </a:rPr>
              <a:t>≠ 1</a:t>
            </a:r>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         In particular, Σ</a:t>
            </a:r>
            <a:r>
              <a:rPr lang="en-US" sz="2400" b="1" i="0" u="none" baseline="-25000">
                <a:solidFill>
                  <a:srgbClr val="FFFF99"/>
                </a:solidFill>
                <a:latin typeface="Times New Roman"/>
                <a:ea typeface="Times New Roman"/>
                <a:cs typeface="Times New Roman"/>
                <a:sym typeface="Times New Roman"/>
              </a:rPr>
              <a:t>0≤</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n</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2</a:t>
            </a:r>
            <a:r>
              <a:rPr lang="en-US" sz="2400" b="1" i="1" u="none" baseline="30000">
                <a:solidFill>
                  <a:srgbClr val="FFFF99"/>
                </a:solidFill>
                <a:latin typeface="Times New Roman"/>
                <a:ea typeface="Times New Roman"/>
                <a:cs typeface="Times New Roman"/>
                <a:sym typeface="Times New Roman"/>
              </a:rPr>
              <a:t>i</a:t>
            </a:r>
            <a:r>
              <a:rPr lang="en-US" sz="2400" b="1" i="0" u="none" baseline="30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 2</a:t>
            </a:r>
            <a:r>
              <a:rPr lang="en-US" sz="2400" b="1" i="0" u="none" baseline="30000">
                <a:solidFill>
                  <a:srgbClr val="FFFF99"/>
                </a:solidFill>
                <a:latin typeface="Times New Roman"/>
                <a:ea typeface="Times New Roman"/>
                <a:cs typeface="Times New Roman"/>
                <a:sym typeface="Times New Roman"/>
              </a:rPr>
              <a:t>0 </a:t>
            </a:r>
            <a:r>
              <a:rPr lang="en-US" sz="2400" b="1" i="0" u="none">
                <a:solidFill>
                  <a:srgbClr val="FFFF99"/>
                </a:solidFill>
                <a:latin typeface="Times New Roman"/>
                <a:ea typeface="Times New Roman"/>
                <a:cs typeface="Times New Roman"/>
                <a:sym typeface="Times New Roman"/>
              </a:rPr>
              <a:t>+ 2</a:t>
            </a:r>
            <a:r>
              <a:rPr lang="en-US" sz="2400" b="1" i="0" u="none" baseline="30000">
                <a:solidFill>
                  <a:srgbClr val="FFFF99"/>
                </a:solidFill>
                <a:latin typeface="Times New Roman"/>
                <a:ea typeface="Times New Roman"/>
                <a:cs typeface="Times New Roman"/>
                <a:sym typeface="Times New Roman"/>
              </a:rPr>
              <a:t>1 </a:t>
            </a:r>
            <a:r>
              <a:rPr lang="en-US" sz="2400" b="1" i="0" u="none">
                <a:solidFill>
                  <a:srgbClr val="FFFF99"/>
                </a:solidFill>
                <a:latin typeface="Times New Roman"/>
                <a:ea typeface="Times New Roman"/>
                <a:cs typeface="Times New Roman"/>
                <a:sym typeface="Times New Roman"/>
              </a:rPr>
              <a:t>+ ⋯ + 2</a:t>
            </a:r>
            <a:r>
              <a:rPr lang="en-US" sz="2400" b="1" i="1" u="none" baseline="30000">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 2</a:t>
            </a:r>
            <a:r>
              <a:rPr lang="en-US" sz="2400" b="1" i="1" u="none" baseline="30000">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+1</a:t>
            </a:r>
            <a:r>
              <a:rPr lang="en-US" sz="2400" b="1" i="0" u="none">
                <a:solidFill>
                  <a:srgbClr val="FFFF99"/>
                </a:solidFill>
                <a:latin typeface="Times New Roman"/>
                <a:ea typeface="Times New Roman"/>
                <a:cs typeface="Times New Roman"/>
                <a:sym typeface="Times New Roman"/>
              </a:rPr>
              <a:t> - 1 ∈ Θ(2</a:t>
            </a:r>
            <a:r>
              <a:rPr lang="en-US" sz="2400" b="1" i="1" u="none" baseline="30000">
                <a:solidFill>
                  <a:srgbClr val="FFFF99"/>
                </a:solidFill>
                <a:latin typeface="Times New Roman"/>
                <a:ea typeface="Times New Roman"/>
                <a:cs typeface="Times New Roman"/>
                <a:sym typeface="Times New Roman"/>
              </a:rPr>
              <a:t>n</a:t>
            </a:r>
            <a:r>
              <a:rPr lang="en-US" sz="2400" b="1" i="0" u="none" baseline="30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a:t>
            </a:r>
            <a:r>
              <a:rPr lang="en-US" sz="2400" b="0" i="0" u="none">
                <a:solidFill>
                  <a:srgbClr val="FFFF99"/>
                </a:solidFill>
                <a:latin typeface="Times New Roman"/>
                <a:ea typeface="Times New Roman"/>
                <a:cs typeface="Times New Roman"/>
                <a:sym typeface="Times New Roman"/>
              </a:rPr>
              <a:t> </a:t>
            </a:r>
            <a:br>
              <a:rPr lang="en-US" sz="2400" b="1" i="0" u="none">
                <a:solidFill>
                  <a:srgbClr val="FFFF99"/>
                </a:solidFill>
                <a:latin typeface="Times New Roman"/>
                <a:ea typeface="Times New Roman"/>
                <a:cs typeface="Times New Roman"/>
                <a:sym typeface="Times New Roman"/>
              </a:rPr>
            </a:br>
            <a:endParaRPr/>
          </a:p>
          <a:p>
            <a:pPr marL="342900" lvl="0" indent="-342900" algn="l" rtl="0">
              <a:lnSpc>
                <a:spcPct val="100000"/>
              </a:lnSpc>
              <a:spcBef>
                <a:spcPts val="480"/>
              </a:spcBef>
              <a:spcAft>
                <a:spcPts val="0"/>
              </a:spcAft>
              <a:buSzPts val="1800"/>
              <a:buNone/>
            </a:pPr>
            <a:r>
              <a:rPr lang="en-US" sz="2400" b="1" i="0" u="none">
                <a:solidFill>
                  <a:srgbClr val="FFFF99"/>
                </a:solidFill>
                <a:latin typeface="Times New Roman"/>
                <a:ea typeface="Times New Roman"/>
                <a:cs typeface="Times New Roman"/>
                <a:sym typeface="Times New Roman"/>
              </a:rPr>
              <a:t>Σ(</a:t>
            </a:r>
            <a:r>
              <a:rPr lang="en-US" sz="2400" b="1" i="1" u="none">
                <a:solidFill>
                  <a:srgbClr val="FFFF99"/>
                </a:solidFill>
                <a:latin typeface="Times New Roman"/>
                <a:ea typeface="Times New Roman"/>
                <a:cs typeface="Times New Roman"/>
                <a:sym typeface="Times New Roman"/>
              </a:rPr>
              <a:t>a</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a:t>
            </a:r>
            <a:r>
              <a:rPr lang="en-US" sz="2400" b="1" i="1" u="none">
                <a:solidFill>
                  <a:srgbClr val="FFFF99"/>
                </a:solidFill>
                <a:latin typeface="Times New Roman"/>
                <a:ea typeface="Times New Roman"/>
                <a:cs typeface="Times New Roman"/>
                <a:sym typeface="Times New Roman"/>
              </a:rPr>
              <a:t>b</a:t>
            </a:r>
            <a:r>
              <a:rPr lang="en-US" sz="2400" b="1" i="1" u="none" baseline="-25000">
                <a:solidFill>
                  <a:srgbClr val="FFFF99"/>
                </a:solidFill>
                <a:latin typeface="Times New Roman"/>
                <a:ea typeface="Times New Roman"/>
                <a:cs typeface="Times New Roman"/>
                <a:sym typeface="Times New Roman"/>
              </a:rPr>
              <a:t>i </a:t>
            </a:r>
            <a:r>
              <a:rPr lang="en-US" sz="2400" b="1" i="0" u="none">
                <a:solidFill>
                  <a:srgbClr val="FFFF99"/>
                </a:solidFill>
                <a:latin typeface="Times New Roman"/>
                <a:ea typeface="Times New Roman"/>
                <a:cs typeface="Times New Roman"/>
                <a:sym typeface="Times New Roman"/>
              </a:rPr>
              <a:t>) = Σ</a:t>
            </a:r>
            <a:r>
              <a:rPr lang="en-US" sz="2400" b="1" i="1" u="none">
                <a:solidFill>
                  <a:srgbClr val="FFFF99"/>
                </a:solidFill>
                <a:latin typeface="Times New Roman"/>
                <a:ea typeface="Times New Roman"/>
                <a:cs typeface="Times New Roman"/>
                <a:sym typeface="Times New Roman"/>
              </a:rPr>
              <a:t>a</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Σ</a:t>
            </a:r>
            <a:r>
              <a:rPr lang="en-US" sz="2400" b="1" i="1" u="none">
                <a:solidFill>
                  <a:srgbClr val="FFFF99"/>
                </a:solidFill>
                <a:latin typeface="Times New Roman"/>
                <a:ea typeface="Times New Roman"/>
                <a:cs typeface="Times New Roman"/>
                <a:sym typeface="Times New Roman"/>
              </a:rPr>
              <a:t>b</a:t>
            </a:r>
            <a:r>
              <a:rPr lang="en-US" sz="2400" b="1" i="1" u="none" baseline="-25000">
                <a:solidFill>
                  <a:srgbClr val="FFFF99"/>
                </a:solidFill>
                <a:latin typeface="Times New Roman"/>
                <a:ea typeface="Times New Roman"/>
                <a:cs typeface="Times New Roman"/>
                <a:sym typeface="Times New Roman"/>
              </a:rPr>
              <a:t>i         </a:t>
            </a:r>
            <a:r>
              <a:rPr lang="en-US" sz="2400" b="1" i="0" u="none">
                <a:solidFill>
                  <a:srgbClr val="FFFF99"/>
                </a:solidFill>
                <a:latin typeface="Times New Roman"/>
                <a:ea typeface="Times New Roman"/>
                <a:cs typeface="Times New Roman"/>
                <a:sym typeface="Times New Roman"/>
              </a:rPr>
              <a:t>Σ</a:t>
            </a:r>
            <a:r>
              <a:rPr lang="en-US" sz="2400" b="1" i="1" u="none">
                <a:solidFill>
                  <a:srgbClr val="FFFF99"/>
                </a:solidFill>
                <a:latin typeface="Times New Roman"/>
                <a:ea typeface="Times New Roman"/>
                <a:cs typeface="Times New Roman"/>
                <a:sym typeface="Times New Roman"/>
              </a:rPr>
              <a:t>ca</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 </a:t>
            </a:r>
            <a:r>
              <a:rPr lang="en-US" sz="2400" b="1" i="1" u="none">
                <a:solidFill>
                  <a:srgbClr val="FFFF99"/>
                </a:solidFill>
                <a:latin typeface="Times New Roman"/>
                <a:ea typeface="Times New Roman"/>
                <a:cs typeface="Times New Roman"/>
                <a:sym typeface="Times New Roman"/>
              </a:rPr>
              <a:t>c</a:t>
            </a:r>
            <a:r>
              <a:rPr lang="en-US" sz="2400" b="1" i="0" u="none">
                <a:solidFill>
                  <a:srgbClr val="FFFF99"/>
                </a:solidFill>
                <a:latin typeface="Times New Roman"/>
                <a:ea typeface="Times New Roman"/>
                <a:cs typeface="Times New Roman"/>
                <a:sym typeface="Times New Roman"/>
              </a:rPr>
              <a:t>Σ</a:t>
            </a:r>
            <a:r>
              <a:rPr lang="en-US" sz="2400" b="1" i="1" u="none">
                <a:solidFill>
                  <a:srgbClr val="FFFF99"/>
                </a:solidFill>
                <a:latin typeface="Times New Roman"/>
                <a:ea typeface="Times New Roman"/>
                <a:cs typeface="Times New Roman"/>
                <a:sym typeface="Times New Roman"/>
              </a:rPr>
              <a:t>a</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Σ</a:t>
            </a:r>
            <a:r>
              <a:rPr lang="en-US" sz="2400" b="1" i="1" u="none" baseline="-25000">
                <a:solidFill>
                  <a:srgbClr val="FFFF99"/>
                </a:solidFill>
                <a:latin typeface="Times New Roman"/>
                <a:ea typeface="Times New Roman"/>
                <a:cs typeface="Times New Roman"/>
                <a:sym typeface="Times New Roman"/>
              </a:rPr>
              <a:t>l</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u</a:t>
            </a:r>
            <a:r>
              <a:rPr lang="en-US" sz="2400" b="1" i="1" u="none">
                <a:solidFill>
                  <a:srgbClr val="FFFF99"/>
                </a:solidFill>
                <a:latin typeface="Times New Roman"/>
                <a:ea typeface="Times New Roman"/>
                <a:cs typeface="Times New Roman"/>
                <a:sym typeface="Times New Roman"/>
              </a:rPr>
              <a:t>a</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 Σ</a:t>
            </a:r>
            <a:r>
              <a:rPr lang="en-US" sz="2400" b="1" i="1" u="none" baseline="-25000">
                <a:solidFill>
                  <a:srgbClr val="FFFF99"/>
                </a:solidFill>
                <a:latin typeface="Times New Roman"/>
                <a:ea typeface="Times New Roman"/>
                <a:cs typeface="Times New Roman"/>
                <a:sym typeface="Times New Roman"/>
              </a:rPr>
              <a:t>l</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m</a:t>
            </a:r>
            <a:r>
              <a:rPr lang="en-US" sz="2400" b="1" i="1" u="none">
                <a:solidFill>
                  <a:srgbClr val="FFFF99"/>
                </a:solidFill>
                <a:latin typeface="Times New Roman"/>
                <a:ea typeface="Times New Roman"/>
                <a:cs typeface="Times New Roman"/>
                <a:sym typeface="Times New Roman"/>
              </a:rPr>
              <a:t>a</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 </a:t>
            </a:r>
            <a:r>
              <a:rPr lang="en-US" sz="2400" b="1" i="0" u="none">
                <a:solidFill>
                  <a:srgbClr val="FFFF99"/>
                </a:solidFill>
                <a:latin typeface="Times New Roman"/>
                <a:ea typeface="Times New Roman"/>
                <a:cs typeface="Times New Roman"/>
                <a:sym typeface="Times New Roman"/>
              </a:rPr>
              <a:t>+ Σ</a:t>
            </a:r>
            <a:r>
              <a:rPr lang="en-US" sz="2400" b="1" i="1" u="none" baseline="-25000">
                <a:solidFill>
                  <a:srgbClr val="FFFF99"/>
                </a:solidFill>
                <a:latin typeface="Times New Roman"/>
                <a:ea typeface="Times New Roman"/>
                <a:cs typeface="Times New Roman"/>
                <a:sym typeface="Times New Roman"/>
              </a:rPr>
              <a:t>m</a:t>
            </a:r>
            <a:r>
              <a:rPr lang="en-US" sz="2400" b="1" i="0" u="none" baseline="-25000">
                <a:solidFill>
                  <a:srgbClr val="FFFF99"/>
                </a:solidFill>
                <a:latin typeface="Times New Roman"/>
                <a:ea typeface="Times New Roman"/>
                <a:cs typeface="Times New Roman"/>
                <a:sym typeface="Times New Roman"/>
              </a:rPr>
              <a:t>+1≤</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a:t>
            </a:r>
            <a:r>
              <a:rPr lang="en-US" sz="2400" b="1" i="1" u="none" baseline="-25000">
                <a:solidFill>
                  <a:srgbClr val="FFFF99"/>
                </a:solidFill>
                <a:latin typeface="Times New Roman"/>
                <a:ea typeface="Times New Roman"/>
                <a:cs typeface="Times New Roman"/>
                <a:sym typeface="Times New Roman"/>
              </a:rPr>
              <a:t>u</a:t>
            </a:r>
            <a:r>
              <a:rPr lang="en-US" sz="2400" b="1" i="1" u="none">
                <a:solidFill>
                  <a:srgbClr val="FFFF99"/>
                </a:solidFill>
                <a:latin typeface="Times New Roman"/>
                <a:ea typeface="Times New Roman"/>
                <a:cs typeface="Times New Roman"/>
                <a:sym typeface="Times New Roman"/>
              </a:rPr>
              <a:t>a</a:t>
            </a:r>
            <a:r>
              <a:rPr lang="en-US" sz="2400" b="1" i="1" u="none" baseline="-25000">
                <a:solidFill>
                  <a:srgbClr val="FFFF99"/>
                </a:solidFill>
                <a:latin typeface="Times New Roman"/>
                <a:ea typeface="Times New Roman"/>
                <a:cs typeface="Times New Roman"/>
                <a:sym typeface="Times New Roman"/>
              </a:rPr>
              <a:t>i</a:t>
            </a:r>
            <a:r>
              <a:rPr lang="en-US" sz="2400" b="1" i="0" u="none" baseline="-25000">
                <a:solidFill>
                  <a:srgbClr val="FFFF99"/>
                </a:solidFill>
                <a:latin typeface="Times New Roman"/>
                <a:ea typeface="Times New Roman"/>
                <a:cs typeface="Times New Roman"/>
                <a:sym typeface="Times New Roman"/>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60"/>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Recursion</a:t>
            </a:r>
            <a:endParaRPr/>
          </a:p>
        </p:txBody>
      </p:sp>
      <p:sp>
        <p:nvSpPr>
          <p:cNvPr id="656" name="Google Shape;656;p60"/>
          <p:cNvSpPr txBox="1">
            <a:spLocks noGrp="1"/>
          </p:cNvSpPr>
          <p:nvPr>
            <p:ph type="body" idx="1"/>
          </p:nvPr>
        </p:nvSpPr>
        <p:spPr>
          <a:xfrm>
            <a:off x="457200" y="1371600"/>
            <a:ext cx="8229600" cy="4754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chemeClr val="lt1"/>
                </a:solidFill>
                <a:latin typeface="Times New Roman"/>
                <a:ea typeface="Times New Roman"/>
                <a:cs typeface="Times New Roman"/>
                <a:sym typeface="Times New Roman"/>
              </a:rPr>
              <a:t>Recursion in computer science is a method where the solution to a problem depends on solutions to smaller instances of the same problem (Wiki).</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chemeClr val="lt1"/>
                </a:solidFill>
                <a:latin typeface="Times New Roman"/>
                <a:ea typeface="Times New Roman"/>
                <a:cs typeface="Times New Roman"/>
                <a:sym typeface="Times New Roman"/>
              </a:rPr>
              <a:t>Folder has subfolders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chemeClr val="lt1"/>
                </a:solidFill>
                <a:latin typeface="Times New Roman"/>
                <a:ea typeface="Times New Roman"/>
                <a:cs typeface="Times New Roman"/>
                <a:sym typeface="Times New Roman"/>
              </a:rPr>
              <a:t>GCD</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chemeClr val="lt1"/>
                </a:solidFill>
                <a:latin typeface="Times New Roman"/>
                <a:ea typeface="Times New Roman"/>
                <a:cs typeface="Times New Roman"/>
                <a:sym typeface="Times New Roman"/>
              </a:rPr>
              <a:t>Hanoi Towers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chemeClr val="lt1"/>
                </a:solidFill>
                <a:latin typeface="Times New Roman"/>
                <a:ea typeface="Times New Roman"/>
                <a:cs typeface="Times New Roman"/>
                <a:sym typeface="Times New Roman"/>
              </a:rPr>
              <a:t>Binary Search</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chemeClr val="lt1"/>
                </a:solidFill>
                <a:latin typeface="Times New Roman"/>
                <a:ea typeface="Times New Roman"/>
                <a:cs typeface="Times New Roman"/>
                <a:sym typeface="Times New Roman"/>
              </a:rPr>
              <a:t>Quick Sort</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chemeClr val="lt1"/>
                </a:solidFill>
                <a:latin typeface="Times New Roman"/>
                <a:ea typeface="Times New Roman"/>
                <a:cs typeface="Times New Roman"/>
                <a:sym typeface="Times New Roman"/>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1"/>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3600"/>
              <a:buFont typeface="Times New Roman"/>
              <a:buNone/>
            </a:pPr>
            <a:r>
              <a:rPr lang="en-US" sz="3600" b="1" i="0" u="none">
                <a:solidFill>
                  <a:schemeClr val="lt1"/>
                </a:solidFill>
                <a:latin typeface="Times New Roman"/>
                <a:ea typeface="Times New Roman"/>
                <a:cs typeface="Times New Roman"/>
                <a:sym typeface="Times New Roman"/>
              </a:rPr>
              <a:t>Recursive algorithm</a:t>
            </a:r>
            <a:endParaRPr/>
          </a:p>
        </p:txBody>
      </p:sp>
      <p:sp>
        <p:nvSpPr>
          <p:cNvPr id="662" name="Google Shape;662;p61"/>
          <p:cNvSpPr txBox="1">
            <a:spLocks noGrp="1"/>
          </p:cNvSpPr>
          <p:nvPr>
            <p:ph type="body" idx="1"/>
          </p:nvPr>
        </p:nvSpPr>
        <p:spPr>
          <a:xfrm>
            <a:off x="457200" y="1371600"/>
            <a:ext cx="8229600" cy="4754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chemeClr val="lt1"/>
                </a:solidFill>
                <a:latin typeface="Times New Roman"/>
                <a:ea typeface="Times New Roman"/>
                <a:cs typeface="Times New Roman"/>
                <a:sym typeface="Times New Roman"/>
              </a:rPr>
              <a:t>A recursive algorithm is an algorithm which calls itself with "smaller (or simpler)" input values, and which obtains the result for the current input by applying simple operations to the returned value for the smaller (or simpler)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Express Algorithms</a:t>
            </a:r>
            <a:endParaRPr/>
          </a:p>
        </p:txBody>
      </p:sp>
      <p:sp>
        <p:nvSpPr>
          <p:cNvPr id="136" name="Google Shape;136;p3"/>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High-level:</a:t>
            </a:r>
            <a:endParaRPr/>
          </a:p>
          <a:p>
            <a:pPr marL="914400" marR="0" lvl="1" indent="-457200" algn="l" rtl="0">
              <a:lnSpc>
                <a:spcPct val="100000"/>
              </a:lnSpc>
              <a:spcBef>
                <a:spcPts val="400"/>
              </a:spcBef>
              <a:spcAft>
                <a:spcPts val="0"/>
              </a:spcAft>
              <a:buClr>
                <a:srgbClr val="A50021"/>
              </a:buClr>
              <a:buSzPts val="2000"/>
              <a:buFont typeface="Times New Roman"/>
              <a:buAutoNum type="arabicPeriod"/>
            </a:pPr>
            <a:r>
              <a:rPr lang="en-US" sz="2000" b="1" i="0" u="none" strike="noStrike" cap="none">
                <a:solidFill>
                  <a:srgbClr val="FFFF99"/>
                </a:solidFill>
                <a:latin typeface="Times New Roman"/>
                <a:ea typeface="Times New Roman"/>
                <a:cs typeface="Times New Roman"/>
                <a:sym typeface="Times New Roman"/>
              </a:rPr>
              <a:t>Assume the first item is largest.</a:t>
            </a:r>
            <a:endParaRPr/>
          </a:p>
          <a:p>
            <a:pPr marL="914400" marR="0" lvl="1" indent="-457200" algn="l" rtl="0">
              <a:lnSpc>
                <a:spcPct val="100000"/>
              </a:lnSpc>
              <a:spcBef>
                <a:spcPts val="400"/>
              </a:spcBef>
              <a:spcAft>
                <a:spcPts val="0"/>
              </a:spcAft>
              <a:buClr>
                <a:srgbClr val="A50021"/>
              </a:buClr>
              <a:buSzPts val="2000"/>
              <a:buFont typeface="Times New Roman"/>
              <a:buAutoNum type="arabicPeriod"/>
            </a:pPr>
            <a:r>
              <a:rPr lang="en-US" sz="2000" b="1" i="0" u="none" strike="noStrike" cap="none">
                <a:solidFill>
                  <a:srgbClr val="FFFF99"/>
                </a:solidFill>
                <a:latin typeface="Times New Roman"/>
                <a:ea typeface="Times New Roman"/>
                <a:cs typeface="Times New Roman"/>
                <a:sym typeface="Times New Roman"/>
              </a:rPr>
              <a:t>Look at each of the remaining items in the list and if it is larger than the largest item so far, make a note of it.</a:t>
            </a:r>
            <a:endParaRPr/>
          </a:p>
          <a:p>
            <a:pPr marL="914400" marR="0" lvl="1" indent="-457200" algn="l" rtl="0">
              <a:lnSpc>
                <a:spcPct val="100000"/>
              </a:lnSpc>
              <a:spcBef>
                <a:spcPts val="400"/>
              </a:spcBef>
              <a:spcAft>
                <a:spcPts val="0"/>
              </a:spcAft>
              <a:buClr>
                <a:srgbClr val="A50021"/>
              </a:buClr>
              <a:buSzPts val="2000"/>
              <a:buFont typeface="Times New Roman"/>
              <a:buAutoNum type="arabicPeriod"/>
            </a:pPr>
            <a:r>
              <a:rPr lang="en-US" sz="2000" b="1" i="0" u="none" strike="noStrike" cap="none">
                <a:solidFill>
                  <a:srgbClr val="FFFF99"/>
                </a:solidFill>
                <a:latin typeface="Times New Roman"/>
                <a:ea typeface="Times New Roman"/>
                <a:cs typeface="Times New Roman"/>
                <a:sym typeface="Times New Roman"/>
              </a:rPr>
              <a:t>The last noted item is the largest in the list when the process is complete.</a:t>
            </a:r>
            <a:endParaRPr/>
          </a:p>
        </p:txBody>
      </p:sp>
      <p:sp>
        <p:nvSpPr>
          <p:cNvPr id="137" name="Google Shape;137;p3"/>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38" name="Google Shape;138;p3"/>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59"/>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A. Levitin “Introduction to the Design &amp; Analysis of Algorithms,” 3rd ed., Ch. 2 ©2012 Pearson Education, Inc. Upper Saddle River, NJ. All Rights Reserved. </a:t>
            </a:r>
            <a:endParaRPr/>
          </a:p>
        </p:txBody>
      </p:sp>
      <p:sp>
        <p:nvSpPr>
          <p:cNvPr id="648" name="Google Shape;648;p59"/>
          <p:cNvSpPr txBox="1"/>
          <p:nvPr/>
        </p:nvSpPr>
        <p:spPr>
          <a:xfrm>
            <a:off x="7092950" y="6553200"/>
            <a:ext cx="19050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Narrow"/>
              <a:buNone/>
            </a:pPr>
            <a:fld id="{00000000-1234-1234-1234-123412341234}" type="slidenum">
              <a:rPr lang="en-US" sz="1400" b="0" i="0" u="none">
                <a:solidFill>
                  <a:schemeClr val="lt1"/>
                </a:solidFill>
                <a:latin typeface="Arial Narrow"/>
                <a:ea typeface="Arial Narrow"/>
                <a:cs typeface="Arial Narrow"/>
                <a:sym typeface="Arial Narrow"/>
              </a:rPr>
              <a:t>30</a:t>
            </a:fld>
            <a:endParaRPr/>
          </a:p>
        </p:txBody>
      </p:sp>
      <p:sp>
        <p:nvSpPr>
          <p:cNvPr id="649" name="Google Shape;649;p59"/>
          <p:cNvSpPr txBox="1">
            <a:spLocks noGrp="1"/>
          </p:cNvSpPr>
          <p:nvPr>
            <p:ph type="title"/>
          </p:nvPr>
        </p:nvSpPr>
        <p:spPr>
          <a:xfrm>
            <a:off x="457200" y="152400"/>
            <a:ext cx="86868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Plan for Analysis of Recursive Algorithms</a:t>
            </a:r>
            <a:endParaRPr/>
          </a:p>
        </p:txBody>
      </p:sp>
      <p:sp>
        <p:nvSpPr>
          <p:cNvPr id="650" name="Google Shape;650;p59"/>
          <p:cNvSpPr txBox="1">
            <a:spLocks noGrp="1"/>
          </p:cNvSpPr>
          <p:nvPr>
            <p:ph type="body" idx="1"/>
          </p:nvPr>
        </p:nvSpPr>
        <p:spPr>
          <a:xfrm>
            <a:off x="609600" y="1266825"/>
            <a:ext cx="85344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Decide on  a parameter indicating an input’s size.</a:t>
            </a:r>
            <a:br>
              <a:rPr lang="en-US" sz="2400" b="1" i="0" u="none">
                <a:solidFill>
                  <a:srgbClr val="FFFF99"/>
                </a:solidFill>
                <a:latin typeface="Times New Roman"/>
                <a:ea typeface="Times New Roman"/>
                <a:cs typeface="Times New Roman"/>
                <a:sym typeface="Times New Roman"/>
              </a:rPr>
            </a:br>
            <a:endParaRPr/>
          </a:p>
          <a:p>
            <a:pPr marL="342900" lvl="0" indent="-342900" algn="l" rtl="0">
              <a:lnSpc>
                <a:spcPct val="8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Identify the algorithm’s basic operation. </a:t>
            </a:r>
            <a:br>
              <a:rPr lang="en-US" sz="2400" b="1" i="0" u="none">
                <a:solidFill>
                  <a:srgbClr val="FFFF99"/>
                </a:solidFill>
                <a:latin typeface="Times New Roman"/>
                <a:ea typeface="Times New Roman"/>
                <a:cs typeface="Times New Roman"/>
                <a:sym typeface="Times New Roman"/>
              </a:rPr>
            </a:br>
            <a:endParaRPr/>
          </a:p>
          <a:p>
            <a:pPr marL="342900" lvl="0" indent="-342900" algn="l" rtl="0">
              <a:lnSpc>
                <a:spcPct val="8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Check whether the number of times the basic op. is executed may vary on different inputs of the same size.  (If it may, the worst, average, and best cases must be investigated separately.)</a:t>
            </a:r>
            <a:br>
              <a:rPr lang="en-US" sz="2400" b="1" i="0" u="none">
                <a:solidFill>
                  <a:srgbClr val="FFFF99"/>
                </a:solidFill>
                <a:latin typeface="Times New Roman"/>
                <a:ea typeface="Times New Roman"/>
                <a:cs typeface="Times New Roman"/>
                <a:sym typeface="Times New Roman"/>
              </a:rPr>
            </a:br>
            <a:endParaRPr/>
          </a:p>
          <a:p>
            <a:pPr marL="342900" lvl="0" indent="-342900" algn="l" rtl="0">
              <a:lnSpc>
                <a:spcPct val="8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Set up a recurrence relation with an appropriate initial condition expressing the number of times the basic op. is executed.</a:t>
            </a:r>
            <a:br>
              <a:rPr lang="en-US" sz="2400" b="1" i="0" u="none">
                <a:solidFill>
                  <a:srgbClr val="FFFF99"/>
                </a:solidFill>
                <a:latin typeface="Times New Roman"/>
                <a:ea typeface="Times New Roman"/>
                <a:cs typeface="Times New Roman"/>
                <a:sym typeface="Times New Roman"/>
              </a:rPr>
            </a:br>
            <a:endParaRPr/>
          </a:p>
          <a:p>
            <a:pPr marL="342900" lvl="0" indent="-342900" algn="l" rtl="0">
              <a:lnSpc>
                <a:spcPct val="8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Solve the recurrence (or, at the very least, establish its solution’s order of growth) by backward substitutions or another method.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Express Algorithms</a:t>
            </a:r>
            <a:endParaRPr/>
          </a:p>
        </p:txBody>
      </p:sp>
      <p:sp>
        <p:nvSpPr>
          <p:cNvPr id="144" name="Google Shape;144;p4"/>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Formal -level:</a:t>
            </a:r>
            <a:endParaRPr/>
          </a:p>
          <a:p>
            <a:pPr marL="342900" marR="0" lvl="0" indent="-228600" algn="l" rtl="0">
              <a:spcBef>
                <a:spcPts val="480"/>
              </a:spcBef>
              <a:spcAft>
                <a:spcPts val="0"/>
              </a:spcAft>
              <a:buClr>
                <a:srgbClr val="A50021"/>
              </a:buClr>
              <a:buSzPts val="1800"/>
              <a:buFont typeface="Arial"/>
              <a:buNone/>
            </a:pPr>
            <a:endParaRPr sz="2400" b="1" i="0" u="none">
              <a:solidFill>
                <a:srgbClr val="FFFF99"/>
              </a:solidFill>
              <a:latin typeface="Times New Roman"/>
              <a:ea typeface="Times New Roman"/>
              <a:cs typeface="Times New Roman"/>
              <a:sym typeface="Times New Roman"/>
            </a:endParaRPr>
          </a:p>
        </p:txBody>
      </p:sp>
      <p:sp>
        <p:nvSpPr>
          <p:cNvPr id="145" name="Google Shape;145;p4"/>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46" name="Google Shape;146;p4"/>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4</a:t>
            </a:fld>
            <a:endParaRPr/>
          </a:p>
        </p:txBody>
      </p:sp>
      <p:pic>
        <p:nvPicPr>
          <p:cNvPr id="147" name="Google Shape;147;p4"/>
          <p:cNvPicPr preferRelativeResize="0"/>
          <p:nvPr/>
        </p:nvPicPr>
        <p:blipFill rotWithShape="1">
          <a:blip r:embed="rId3">
            <a:alphaModFix/>
          </a:blip>
          <a:srcRect/>
          <a:stretch/>
        </p:blipFill>
        <p:spPr>
          <a:xfrm>
            <a:off x="685800" y="1676400"/>
            <a:ext cx="6248400" cy="367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Express Algorithms</a:t>
            </a:r>
            <a:endParaRPr/>
          </a:p>
        </p:txBody>
      </p:sp>
      <p:sp>
        <p:nvSpPr>
          <p:cNvPr id="153" name="Google Shape;153;p5"/>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Expressed at a level of abstraction that allows: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A focus on essential aspects only</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Machine and language independence</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Rigorous scientific/mathematical analysis</a:t>
            </a:r>
            <a:endParaRPr/>
          </a:p>
        </p:txBody>
      </p:sp>
      <p:sp>
        <p:nvSpPr>
          <p:cNvPr id="154" name="Google Shape;154;p5"/>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55" name="Google Shape;155;p5"/>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Algorithm: Definition</a:t>
            </a:r>
            <a:endParaRPr/>
          </a:p>
        </p:txBody>
      </p:sp>
      <p:sp>
        <p:nvSpPr>
          <p:cNvPr id="161" name="Google Shape;161;p6"/>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An Algorithm is a sequence of unambiguous instructions for solving a problem, i.e., for obtaining a required output for any legitimate input in a finite time</a:t>
            </a:r>
            <a:endParaRPr/>
          </a:p>
        </p:txBody>
      </p:sp>
      <p:sp>
        <p:nvSpPr>
          <p:cNvPr id="162" name="Google Shape;162;p6"/>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63" name="Google Shape;163;p6"/>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6</a:t>
            </a:fld>
            <a:endParaRPr/>
          </a:p>
        </p:txBody>
      </p:sp>
      <p:pic>
        <p:nvPicPr>
          <p:cNvPr id="164" name="Google Shape;164;p6"/>
          <p:cNvPicPr preferRelativeResize="0"/>
          <p:nvPr/>
        </p:nvPicPr>
        <p:blipFill rotWithShape="1">
          <a:blip r:embed="rId3">
            <a:alphaModFix/>
          </a:blip>
          <a:srcRect/>
          <a:stretch/>
        </p:blipFill>
        <p:spPr>
          <a:xfrm>
            <a:off x="1371600" y="2667000"/>
            <a:ext cx="5930900" cy="320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Properties of the definition</a:t>
            </a:r>
            <a:endParaRPr/>
          </a:p>
        </p:txBody>
      </p:sp>
      <p:sp>
        <p:nvSpPr>
          <p:cNvPr id="171" name="Google Shape;171;p7"/>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Each step must be unambiguous</a:t>
            </a:r>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Range of allowable inputs must be specified</a:t>
            </a:r>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The same algorithm can be represented in different ways</a:t>
            </a:r>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There can be several algorithms for the same problem</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They can differ dramatically in concept, speed, and space requirements</a:t>
            </a:r>
            <a:endParaRPr/>
          </a:p>
        </p:txBody>
      </p:sp>
      <p:sp>
        <p:nvSpPr>
          <p:cNvPr id="172" name="Google Shape;172;p7"/>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73" name="Google Shape;173;p7"/>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7</a:t>
            </a:fld>
            <a:endParaRPr/>
          </a:p>
        </p:txBody>
      </p:sp>
      <p:pic>
        <p:nvPicPr>
          <p:cNvPr id="174" name="Google Shape;174;p7"/>
          <p:cNvPicPr preferRelativeResize="0"/>
          <p:nvPr/>
        </p:nvPicPr>
        <p:blipFill rotWithShape="1">
          <a:blip r:embed="rId3">
            <a:alphaModFix/>
          </a:blip>
          <a:srcRect/>
          <a:stretch/>
        </p:blipFill>
        <p:spPr>
          <a:xfrm>
            <a:off x="3810000" y="3724275"/>
            <a:ext cx="5324475" cy="313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Common Features</a:t>
            </a:r>
            <a:endParaRPr/>
          </a:p>
        </p:txBody>
      </p:sp>
      <p:sp>
        <p:nvSpPr>
          <p:cNvPr id="180" name="Google Shape;180;p8"/>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Descriptions of algorithms often involve:</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Sequential and Parallel Execution</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Conditionals and Decision Making</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Looping and Repetition</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Assumed Details</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etc…</a:t>
            </a:r>
            <a:endParaRPr/>
          </a:p>
          <a:p>
            <a:pPr marL="342900" marR="0" lvl="0" indent="-342900" algn="l" rtl="0">
              <a:lnSpc>
                <a:spcPct val="100000"/>
              </a:lnSpc>
              <a:spcBef>
                <a:spcPts val="48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There are corresponding features in many programming languages.</a:t>
            </a:r>
            <a:endParaRPr/>
          </a:p>
        </p:txBody>
      </p:sp>
      <p:sp>
        <p:nvSpPr>
          <p:cNvPr id="181" name="Google Shape;181;p8"/>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82" name="Google Shape;182;p8"/>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8</a:t>
            </a:fld>
            <a:endParaRPr/>
          </a:p>
        </p:txBody>
      </p:sp>
      <p:pic>
        <p:nvPicPr>
          <p:cNvPr id="183" name="Google Shape;183;p8"/>
          <p:cNvPicPr preferRelativeResize="0"/>
          <p:nvPr/>
        </p:nvPicPr>
        <p:blipFill rotWithShape="1">
          <a:blip r:embed="rId3">
            <a:alphaModFix/>
          </a:blip>
          <a:srcRect/>
          <a:stretch/>
        </p:blipFill>
        <p:spPr>
          <a:xfrm>
            <a:off x="3200400" y="4267200"/>
            <a:ext cx="5934075"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609600" y="228600"/>
            <a:ext cx="758825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600"/>
              <a:buFont typeface="Times New Roman"/>
              <a:buNone/>
            </a:pPr>
            <a:r>
              <a:rPr lang="en-US" sz="3600" b="1" i="0" u="none">
                <a:solidFill>
                  <a:schemeClr val="lt2"/>
                </a:solidFill>
                <a:latin typeface="Times New Roman"/>
                <a:ea typeface="Times New Roman"/>
                <a:cs typeface="Times New Roman"/>
                <a:sym typeface="Times New Roman"/>
              </a:rPr>
              <a:t>How Good is an Algorithm?</a:t>
            </a:r>
            <a:endParaRPr/>
          </a:p>
        </p:txBody>
      </p:sp>
      <p:sp>
        <p:nvSpPr>
          <p:cNvPr id="189" name="Google Shape;189;p9"/>
          <p:cNvSpPr txBox="1">
            <a:spLocks noGrp="1"/>
          </p:cNvSpPr>
          <p:nvPr>
            <p:ph type="body" idx="1"/>
          </p:nvPr>
        </p:nvSpPr>
        <p:spPr>
          <a:xfrm>
            <a:off x="609600" y="1266825"/>
            <a:ext cx="8305800" cy="4905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A50021"/>
              </a:buClr>
              <a:buSzPts val="1800"/>
              <a:buFont typeface="Arial"/>
              <a:buChar char="●"/>
            </a:pPr>
            <a:r>
              <a:rPr lang="en-US" sz="2400" b="1" i="0" u="none">
                <a:solidFill>
                  <a:srgbClr val="FFFF99"/>
                </a:solidFill>
                <a:latin typeface="Times New Roman"/>
                <a:ea typeface="Times New Roman"/>
                <a:cs typeface="Times New Roman"/>
                <a:sym typeface="Times New Roman"/>
              </a:rPr>
              <a:t>Given a particular algorithm, we might ask:</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Does it solve the original problem?</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How fast is it?</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How much space does it require?</a:t>
            </a:r>
            <a:endParaRPr/>
          </a:p>
          <a:p>
            <a:pPr marL="742950" marR="0" lvl="1" indent="-285750" algn="l" rtl="0">
              <a:lnSpc>
                <a:spcPct val="100000"/>
              </a:lnSpc>
              <a:spcBef>
                <a:spcPts val="400"/>
              </a:spcBef>
              <a:spcAft>
                <a:spcPts val="0"/>
              </a:spcAft>
              <a:buClr>
                <a:srgbClr val="A50021"/>
              </a:buClr>
              <a:buSzPts val="2000"/>
              <a:buFont typeface="Times New Roman"/>
              <a:buChar char="•"/>
            </a:pPr>
            <a:r>
              <a:rPr lang="en-US" sz="2000" b="1" i="0" u="none" strike="noStrike" cap="none">
                <a:solidFill>
                  <a:srgbClr val="FFFF99"/>
                </a:solidFill>
                <a:latin typeface="Times New Roman"/>
                <a:ea typeface="Times New Roman"/>
                <a:cs typeface="Times New Roman"/>
                <a:sym typeface="Times New Roman"/>
              </a:rPr>
              <a:t>Are there “better” ways to solve this problem?</a:t>
            </a:r>
            <a:endParaRPr/>
          </a:p>
        </p:txBody>
      </p:sp>
      <p:sp>
        <p:nvSpPr>
          <p:cNvPr id="190" name="Google Shape;190;p9"/>
          <p:cNvSpPr txBox="1"/>
          <p:nvPr/>
        </p:nvSpPr>
        <p:spPr>
          <a:xfrm>
            <a:off x="6096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91" name="Google Shape;191;p9"/>
          <p:cNvSpPr txBox="1"/>
          <p:nvPr/>
        </p:nvSpPr>
        <p:spPr>
          <a:xfrm>
            <a:off x="1981200" y="6400800"/>
            <a:ext cx="53340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Narrow"/>
              <a:buNone/>
            </a:pPr>
            <a:r>
              <a:rPr lang="en-US" sz="1400" b="0" i="0" u="none">
                <a:solidFill>
                  <a:schemeClr val="lt1"/>
                </a:solidFill>
                <a:latin typeface="Arial Narrow"/>
                <a:ea typeface="Arial Narrow"/>
                <a:cs typeface="Arial Narrow"/>
                <a:sym typeface="Arial Narrow"/>
              </a:rPr>
              <a:t>1-</a:t>
            </a:r>
            <a:fld id="{00000000-1234-1234-1234-123412341234}" type="slidenum">
              <a:rPr lang="en-US" sz="1400" b="0" i="0" u="none">
                <a:solidFill>
                  <a:schemeClr val="lt1"/>
                </a:solidFill>
                <a:latin typeface="Arial Narrow"/>
                <a:ea typeface="Arial Narrow"/>
                <a:cs typeface="Arial Narrow"/>
                <a:sym typeface="Arial Narrow"/>
              </a:rPr>
              <a:t>9</a:t>
            </a:fld>
            <a:endParaRPr/>
          </a:p>
        </p:txBody>
      </p:sp>
    </p:spTree>
  </p:cSld>
  <p:clrMapOvr>
    <a:masterClrMapping/>
  </p:clrMapOvr>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2097</Words>
  <Application>Microsoft Office PowerPoint</Application>
  <PresentationFormat>On-screen Show (4:3)</PresentationFormat>
  <Paragraphs>247</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Times New Roman</vt:lpstr>
      <vt:lpstr>Noto Sans Symbols</vt:lpstr>
      <vt:lpstr>Arial</vt:lpstr>
      <vt:lpstr>Arial Narrow</vt:lpstr>
      <vt:lpstr>Wingdings</vt:lpstr>
      <vt:lpstr>Times</vt:lpstr>
      <vt:lpstr>CS1</vt:lpstr>
      <vt:lpstr>Algorithms &amp; Analysis</vt:lpstr>
      <vt:lpstr>What is an Algorithm</vt:lpstr>
      <vt:lpstr>Express Algorithms</vt:lpstr>
      <vt:lpstr>Express Algorithms</vt:lpstr>
      <vt:lpstr>Express Algorithms</vt:lpstr>
      <vt:lpstr>Algorithm: Definition</vt:lpstr>
      <vt:lpstr>Properties of the definition</vt:lpstr>
      <vt:lpstr>Common Features</vt:lpstr>
      <vt:lpstr>How Good is an Algorithm?</vt:lpstr>
      <vt:lpstr>First Approach: Experiment!</vt:lpstr>
      <vt:lpstr>First Approach: Experiment!</vt:lpstr>
      <vt:lpstr>Second Approach: Analyze!</vt:lpstr>
      <vt:lpstr>Performance</vt:lpstr>
      <vt:lpstr>Analysis of algorithms</vt:lpstr>
      <vt:lpstr>Analysis of algorithms</vt:lpstr>
      <vt:lpstr>Best-case, average-case, worst-case</vt:lpstr>
      <vt:lpstr>Types of formulas for basic operation’s count</vt:lpstr>
      <vt:lpstr>Order of growth </vt:lpstr>
      <vt:lpstr>Values of some important functions as n → ∞</vt:lpstr>
      <vt:lpstr>Asymptotic order of growth</vt:lpstr>
      <vt:lpstr>Big-oh</vt:lpstr>
      <vt:lpstr>Some properties of asymptotic order of growth</vt:lpstr>
      <vt:lpstr>PowerPoint Presentation</vt:lpstr>
      <vt:lpstr>PowerPoint Presentation</vt:lpstr>
      <vt:lpstr>Establishing order of growth using limits</vt:lpstr>
      <vt:lpstr>Basic asymptotic efficiency classes</vt:lpstr>
      <vt:lpstr>Useful summation formulas and rules</vt:lpstr>
      <vt:lpstr>Recursion</vt:lpstr>
      <vt:lpstr>Recursive algorithm</vt:lpstr>
      <vt:lpstr>Plan for Analysis of Recursive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&amp; Analysis</dc:title>
  <dc:creator>Anany Levitin</dc:creator>
  <cp:lastModifiedBy>Minh Ngoc Ha</cp:lastModifiedBy>
  <cp:revision>2</cp:revision>
  <dcterms:created xsi:type="dcterms:W3CDTF">1999-08-23T17:38:43Z</dcterms:created>
  <dcterms:modified xsi:type="dcterms:W3CDTF">2024-01-15T08:49:17Z</dcterms:modified>
</cp:coreProperties>
</file>