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  <p:sldMasterId id="2147483652" r:id="rId7"/>
    <p:sldMasterId id="2147483662" r:id="rId8"/>
    <p:sldMasterId id="2147483664" r:id="rId9"/>
    <p:sldMasterId id="2147483666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12">
          <p15:clr>
            <a:srgbClr val="000000"/>
          </p15:clr>
        </p15:guide>
        <p15:guide id="2" pos="3024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8" roundtripDataSignature="AMtx7miSSMpvmydsr+AdGFRV24BT6TVB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7793F7-ADFE-4B61-AFA3-91A3566C981C}">
  <a:tblStyle styleId="{B17793F7-ADFE-4B61-AFA3-91A3566C981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12" orient="horz"/>
        <p:guide pos="302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20" Type="http://schemas.openxmlformats.org/officeDocument/2006/relationships/slide" Target="slides/slide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22" Type="http://schemas.openxmlformats.org/officeDocument/2006/relationships/slide" Target="slides/slide11.xml"/><Relationship Id="rId44" Type="http://schemas.openxmlformats.org/officeDocument/2006/relationships/slide" Target="slides/slide33.xml"/><Relationship Id="rId21" Type="http://schemas.openxmlformats.org/officeDocument/2006/relationships/slide" Target="slides/slide10.xml"/><Relationship Id="rId43" Type="http://schemas.openxmlformats.org/officeDocument/2006/relationships/slide" Target="slides/slide32.xml"/><Relationship Id="rId24" Type="http://schemas.openxmlformats.org/officeDocument/2006/relationships/slide" Target="slides/slide13.xml"/><Relationship Id="rId46" Type="http://schemas.openxmlformats.org/officeDocument/2006/relationships/slide" Target="slides/slide35.xml"/><Relationship Id="rId23" Type="http://schemas.openxmlformats.org/officeDocument/2006/relationships/slide" Target="slides/slide12.xml"/><Relationship Id="rId45" Type="http://schemas.openxmlformats.org/officeDocument/2006/relationships/slide" Target="slides/slide3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5.xml"/><Relationship Id="rId48" Type="http://customschemas.google.com/relationships/presentationmetadata" Target="metadata"/><Relationship Id="rId25" Type="http://schemas.openxmlformats.org/officeDocument/2006/relationships/slide" Target="slides/slide14.xml"/><Relationship Id="rId47" Type="http://schemas.openxmlformats.org/officeDocument/2006/relationships/slide" Target="slides/slide36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slide" Target="slides/slide24.xml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37" Type="http://schemas.openxmlformats.org/officeDocument/2006/relationships/slide" Target="slides/slide26.xml"/><Relationship Id="rId14" Type="http://schemas.openxmlformats.org/officeDocument/2006/relationships/slide" Target="slides/slide3.xml"/><Relationship Id="rId36" Type="http://schemas.openxmlformats.org/officeDocument/2006/relationships/slide" Target="slides/slide25.xml"/><Relationship Id="rId17" Type="http://schemas.openxmlformats.org/officeDocument/2006/relationships/slide" Target="slides/slide6.xml"/><Relationship Id="rId39" Type="http://schemas.openxmlformats.org/officeDocument/2006/relationships/slide" Target="slides/slide28.xml"/><Relationship Id="rId16" Type="http://schemas.openxmlformats.org/officeDocument/2006/relationships/slide" Target="slides/slide5.xml"/><Relationship Id="rId38" Type="http://schemas.openxmlformats.org/officeDocument/2006/relationships/slide" Target="slides/slide27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 txBox="1"/>
          <p:nvPr>
            <p:ph type="ctrTitle"/>
          </p:nvPr>
        </p:nvSpPr>
        <p:spPr>
          <a:xfrm>
            <a:off x="304800" y="76201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" type="subTitle"/>
          </p:nvPr>
        </p:nvSpPr>
        <p:spPr>
          <a:xfrm>
            <a:off x="304800" y="8382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  <a:defRPr sz="48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68" name="Google Shape;68;p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69" name="Google Shape;69;p4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70" name="Google Shape;70;p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71" name="Google Shape;71;p49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0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" type="body"/>
          </p:nvPr>
        </p:nvSpPr>
        <p:spPr>
          <a:xfrm>
            <a:off x="381000" y="914400"/>
            <a:ext cx="4191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6" name="Google Shape;76;p50"/>
          <p:cNvSpPr txBox="1"/>
          <p:nvPr>
            <p:ph idx="2" type="body"/>
          </p:nvPr>
        </p:nvSpPr>
        <p:spPr>
          <a:xfrm>
            <a:off x="4800600" y="914400"/>
            <a:ext cx="4114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7" name="Google Shape;77;p50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/>
        </p:txBody>
      </p:sp>
      <p:sp>
        <p:nvSpPr>
          <p:cNvPr id="86" name="Google Shape;86;p52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4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4"/>
          <p:cNvSpPr txBox="1"/>
          <p:nvPr>
            <p:ph idx="1" type="body"/>
          </p:nvPr>
        </p:nvSpPr>
        <p:spPr>
          <a:xfrm>
            <a:off x="901700" y="1765300"/>
            <a:ext cx="7861300" cy="4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4" name="Google Shape;94;p54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6"/>
          <p:cNvSpPr txBox="1"/>
          <p:nvPr>
            <p:ph idx="1" type="body"/>
          </p:nvPr>
        </p:nvSpPr>
        <p:spPr>
          <a:xfrm>
            <a:off x="660400" y="5321300"/>
            <a:ext cx="83693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2" name="Google Shape;102;p56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/>
          <p:nvPr>
            <p:ph type="title"/>
          </p:nvPr>
        </p:nvSpPr>
        <p:spPr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" type="body"/>
          </p:nvPr>
        </p:nvSpPr>
        <p:spPr>
          <a:xfrm>
            <a:off x="990600" y="18288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2" type="body"/>
          </p:nvPr>
        </p:nvSpPr>
        <p:spPr>
          <a:xfrm>
            <a:off x="990600" y="39243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/>
          <p:nvPr>
            <p:ph type="title"/>
          </p:nvPr>
        </p:nvSpPr>
        <p:spPr>
          <a:xfrm rot="5400000">
            <a:off x="4962525" y="2066925"/>
            <a:ext cx="56388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" type="body"/>
          </p:nvPr>
        </p:nvSpPr>
        <p:spPr>
          <a:xfrm rot="5400000">
            <a:off x="962025" y="180975"/>
            <a:ext cx="56388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" type="body"/>
          </p:nvPr>
        </p:nvSpPr>
        <p:spPr>
          <a:xfrm rot="5400000">
            <a:off x="1943100" y="-723900"/>
            <a:ext cx="5410200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50" name="Google Shape;50;p45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/>
        </p:txBody>
      </p:sp>
      <p:sp>
        <p:nvSpPr>
          <p:cNvPr id="55" name="Google Shape;55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0" Type="http://schemas.openxmlformats.org/officeDocument/2006/relationships/theme" Target="../theme/theme7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C7E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6F7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9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6F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1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8" name="Google Shape;28;p41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6F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1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51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2" name="Google Shape;82;p51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6F7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53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0" name="Google Shape;90;p53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6F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5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55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8" name="Google Shape;98;p55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2667000" y="304800"/>
            <a:ext cx="62484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533400" y="1828800"/>
            <a:ext cx="8153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Structure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Generic – How to use</a:t>
            </a:r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GenericCollection&lt;Address&gt; addresses1 = </a:t>
            </a:r>
            <a:r>
              <a:rPr b="1" i="0" lang="en-US" sz="2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GenericCollection&lt;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b="1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GenericCollection&lt;Address&gt; addresses2 = 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GenericCollection&lt;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1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~Address[] arrayAddress = new Address[100]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addresses.addItem(</a:t>
            </a:r>
            <a:r>
              <a:rPr b="1" i="0" lang="en-US" sz="2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addresses.addItem(</a:t>
            </a:r>
            <a:r>
              <a:rPr b="1" i="0" lang="en-US" sz="2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addresses.addItem(</a:t>
            </a:r>
            <a:r>
              <a:rPr b="1" i="0" lang="en-US" sz="2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address = addresses.getAt(0);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Generic – How to use</a:t>
            </a:r>
            <a:endParaRPr/>
          </a:p>
        </p:txBody>
      </p:sp>
      <p:sp>
        <p:nvSpPr>
          <p:cNvPr id="178" name="Google Shape;178;p11"/>
          <p:cNvSpPr txBox="1"/>
          <p:nvPr>
            <p:ph idx="4294967295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GenericCollection&lt;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Student&gt; students = </a:t>
            </a:r>
            <a:r>
              <a:rPr b="1" i="0" lang="en-US" sz="2400" u="none" cap="none" strike="noStrike">
                <a:solidFill>
                  <a:srgbClr val="7F0055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 GenericCollection&lt;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students.addItem(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Student(</a:t>
            </a:r>
            <a:r>
              <a:rPr b="1" i="0" lang="en-US" sz="2400" u="none" cap="none" strike="noStrike">
                <a:solidFill>
                  <a:srgbClr val="2A00F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"Tuan"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400" u="none" cap="none" strike="noStrike">
                <a:solidFill>
                  <a:srgbClr val="7F0055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 Date(), </a:t>
            </a:r>
            <a:r>
              <a:rPr b="1" i="0" lang="en-US" sz="2400" u="none" cap="none" strike="noStrike">
                <a:solidFill>
                  <a:srgbClr val="2A00F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"tuan@eiu.edu.vn"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students.addItem(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Student(</a:t>
            </a:r>
            <a:r>
              <a:rPr b="1" i="0" lang="en-US" sz="2400" u="none" cap="none" strike="noStrike">
                <a:solidFill>
                  <a:srgbClr val="2A00F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"Tien"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400" u="none" cap="none" strike="noStrike">
                <a:solidFill>
                  <a:srgbClr val="7F0055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 Date(), </a:t>
            </a:r>
            <a:r>
              <a:rPr b="1" i="0" lang="en-US" sz="2400" u="none" cap="none" strike="noStrike">
                <a:solidFill>
                  <a:srgbClr val="2A00F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"tien@eiu.edu.vn"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students.addItem(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Student(</a:t>
            </a:r>
            <a:r>
              <a:rPr b="1" i="0" lang="en-US" sz="2400" u="none" cap="none" strike="noStrike">
                <a:solidFill>
                  <a:srgbClr val="2A00F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"Quang"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400" u="none" cap="none" strike="noStrike">
                <a:solidFill>
                  <a:srgbClr val="7F0055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 Date(), </a:t>
            </a:r>
            <a:r>
              <a:rPr b="1" i="0" lang="en-US" sz="2400" u="none" cap="none" strike="noStrike">
                <a:solidFill>
                  <a:srgbClr val="2A00F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"quang@eiu.edu.vn"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Student student = students.getAt(0);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Problems with Array Implementation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Array has fixed size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May become full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Alternatively may have wasted 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Resizing is possible but requires overhead of time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 chain of components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304800" y="56388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609600" y="2155825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Head</a:t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2209800" y="2155825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5" name="Google Shape;195;p13"/>
          <p:cNvSpPr/>
          <p:nvPr/>
        </p:nvSpPr>
        <p:spPr>
          <a:xfrm>
            <a:off x="3886200" y="2155825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96" name="Google Shape;196;p13"/>
          <p:cNvCxnSpPr/>
          <p:nvPr/>
        </p:nvCxnSpPr>
        <p:spPr>
          <a:xfrm>
            <a:off x="1676400" y="2460625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97" name="Google Shape;197;p13"/>
          <p:cNvCxnSpPr/>
          <p:nvPr/>
        </p:nvCxnSpPr>
        <p:spPr>
          <a:xfrm>
            <a:off x="3276600" y="24606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98" name="Google Shape;198;p13"/>
          <p:cNvCxnSpPr/>
          <p:nvPr/>
        </p:nvCxnSpPr>
        <p:spPr>
          <a:xfrm flipH="1" rot="-5400000">
            <a:off x="4953000" y="2438400"/>
            <a:ext cx="381000" cy="38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9" name="Google Shape;199;p13"/>
          <p:cNvSpPr/>
          <p:nvPr/>
        </p:nvSpPr>
        <p:spPr>
          <a:xfrm>
            <a:off x="4038600" y="1676400"/>
            <a:ext cx="762000" cy="479425"/>
          </a:xfrm>
          <a:prstGeom prst="roundRect">
            <a:avLst>
              <a:gd fmla="val 16667" name="adj"/>
            </a:avLst>
          </a:prstGeom>
          <a:solidFill>
            <a:srgbClr val="E7BA9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2362200" y="1654175"/>
            <a:ext cx="762000" cy="479425"/>
          </a:xfrm>
          <a:prstGeom prst="roundRect">
            <a:avLst>
              <a:gd fmla="val 16667" name="adj"/>
            </a:avLst>
          </a:prstGeom>
          <a:solidFill>
            <a:srgbClr val="E7BA9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 chain of components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304800" y="56388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609600" y="22098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Head</a:t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4038600" y="22098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5715000" y="22098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cxnSp>
        <p:nvCxnSpPr>
          <p:cNvPr id="211" name="Google Shape;211;p14"/>
          <p:cNvCxnSpPr/>
          <p:nvPr/>
        </p:nvCxnSpPr>
        <p:spPr>
          <a:xfrm>
            <a:off x="1676400" y="2514600"/>
            <a:ext cx="609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12" name="Google Shape;212;p14"/>
          <p:cNvCxnSpPr/>
          <p:nvPr/>
        </p:nvCxnSpPr>
        <p:spPr>
          <a:xfrm>
            <a:off x="5105400" y="2514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13" name="Google Shape;213;p14"/>
          <p:cNvSpPr/>
          <p:nvPr/>
        </p:nvSpPr>
        <p:spPr>
          <a:xfrm>
            <a:off x="2286000" y="28956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cxnSp>
        <p:nvCxnSpPr>
          <p:cNvPr id="214" name="Google Shape;214;p14"/>
          <p:cNvCxnSpPr/>
          <p:nvPr/>
        </p:nvCxnSpPr>
        <p:spPr>
          <a:xfrm flipH="1" rot="10800000">
            <a:off x="3352800" y="25146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15" name="Google Shape;215;p14"/>
          <p:cNvCxnSpPr/>
          <p:nvPr/>
        </p:nvCxnSpPr>
        <p:spPr>
          <a:xfrm flipH="1" rot="-5400000">
            <a:off x="6781800" y="2514600"/>
            <a:ext cx="381000" cy="38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 chain of components</a:t>
            </a:r>
            <a:endParaRPr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304800" y="56388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609600" y="20574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Head</a:t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4038600" y="20574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5715000" y="20574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cxnSp>
        <p:nvCxnSpPr>
          <p:cNvPr id="226" name="Google Shape;226;p15"/>
          <p:cNvCxnSpPr/>
          <p:nvPr/>
        </p:nvCxnSpPr>
        <p:spPr>
          <a:xfrm>
            <a:off x="1676400" y="2362200"/>
            <a:ext cx="609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27" name="Google Shape;227;p15"/>
          <p:cNvCxnSpPr/>
          <p:nvPr/>
        </p:nvCxnSpPr>
        <p:spPr>
          <a:xfrm>
            <a:off x="5105400" y="2362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28" name="Google Shape;228;p15"/>
          <p:cNvSpPr/>
          <p:nvPr/>
        </p:nvSpPr>
        <p:spPr>
          <a:xfrm>
            <a:off x="2286000" y="2743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cxnSp>
        <p:nvCxnSpPr>
          <p:cNvPr id="229" name="Google Shape;229;p15"/>
          <p:cNvCxnSpPr/>
          <p:nvPr/>
        </p:nvCxnSpPr>
        <p:spPr>
          <a:xfrm flipH="1" rot="10800000">
            <a:off x="3352800" y="23622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30" name="Google Shape;230;p15"/>
          <p:cNvCxnSpPr/>
          <p:nvPr/>
        </p:nvCxnSpPr>
        <p:spPr>
          <a:xfrm flipH="1" rot="-5400000">
            <a:off x="8382000" y="2892425"/>
            <a:ext cx="381000" cy="38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" name="Google Shape;231;p15"/>
          <p:cNvSpPr/>
          <p:nvPr/>
        </p:nvSpPr>
        <p:spPr>
          <a:xfrm>
            <a:off x="7315200" y="2663825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endParaRPr/>
          </a:p>
        </p:txBody>
      </p:sp>
      <p:cxnSp>
        <p:nvCxnSpPr>
          <p:cNvPr id="232" name="Google Shape;232;p15"/>
          <p:cNvCxnSpPr/>
          <p:nvPr/>
        </p:nvCxnSpPr>
        <p:spPr>
          <a:xfrm>
            <a:off x="6781800" y="2362200"/>
            <a:ext cx="533400" cy="606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 chain of components</a:t>
            </a:r>
            <a:endParaRPr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304800" y="56388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609600" y="20574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Head</a:t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4038600" y="20574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5715000" y="20574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cxnSp>
        <p:nvCxnSpPr>
          <p:cNvPr id="243" name="Google Shape;243;p16"/>
          <p:cNvCxnSpPr/>
          <p:nvPr/>
        </p:nvCxnSpPr>
        <p:spPr>
          <a:xfrm>
            <a:off x="1676400" y="2362200"/>
            <a:ext cx="609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44" name="Google Shape;244;p16"/>
          <p:cNvCxnSpPr/>
          <p:nvPr/>
        </p:nvCxnSpPr>
        <p:spPr>
          <a:xfrm>
            <a:off x="5105400" y="2362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45" name="Google Shape;245;p16"/>
          <p:cNvSpPr/>
          <p:nvPr/>
        </p:nvSpPr>
        <p:spPr>
          <a:xfrm>
            <a:off x="2286000" y="2743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cxnSp>
        <p:nvCxnSpPr>
          <p:cNvPr id="246" name="Google Shape;246;p16"/>
          <p:cNvCxnSpPr/>
          <p:nvPr/>
        </p:nvCxnSpPr>
        <p:spPr>
          <a:xfrm flipH="1" rot="10800000">
            <a:off x="3352800" y="23622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47" name="Google Shape;247;p16"/>
          <p:cNvCxnSpPr/>
          <p:nvPr/>
        </p:nvCxnSpPr>
        <p:spPr>
          <a:xfrm flipH="1" rot="-5400000">
            <a:off x="8382000" y="2892425"/>
            <a:ext cx="381000" cy="38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8" name="Google Shape;248;p16"/>
          <p:cNvSpPr/>
          <p:nvPr/>
        </p:nvSpPr>
        <p:spPr>
          <a:xfrm>
            <a:off x="7315200" y="2663825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endParaRPr/>
          </a:p>
        </p:txBody>
      </p:sp>
      <p:cxnSp>
        <p:nvCxnSpPr>
          <p:cNvPr id="249" name="Google Shape;249;p16"/>
          <p:cNvCxnSpPr/>
          <p:nvPr/>
        </p:nvCxnSpPr>
        <p:spPr>
          <a:xfrm>
            <a:off x="6781800" y="2362200"/>
            <a:ext cx="533400" cy="606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 chain of components</a:t>
            </a:r>
            <a:endParaRPr/>
          </a:p>
        </p:txBody>
      </p:sp>
      <p:sp>
        <p:nvSpPr>
          <p:cNvPr id="255" name="Google Shape;255;p17"/>
          <p:cNvSpPr txBox="1"/>
          <p:nvPr>
            <p:ph idx="1" type="body"/>
          </p:nvPr>
        </p:nvSpPr>
        <p:spPr>
          <a:xfrm>
            <a:off x="304800" y="56388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609600" y="20574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Head</a:t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4114800" y="1400175"/>
            <a:ext cx="1066800" cy="6096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5715000" y="20574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cxnSp>
        <p:nvCxnSpPr>
          <p:cNvPr id="260" name="Google Shape;260;p17"/>
          <p:cNvCxnSpPr/>
          <p:nvPr/>
        </p:nvCxnSpPr>
        <p:spPr>
          <a:xfrm>
            <a:off x="1676400" y="23622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1" name="Google Shape;261;p17"/>
          <p:cNvCxnSpPr/>
          <p:nvPr/>
        </p:nvCxnSpPr>
        <p:spPr>
          <a:xfrm>
            <a:off x="5181600" y="1704975"/>
            <a:ext cx="533400" cy="657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62" name="Google Shape;262;p17"/>
          <p:cNvSpPr/>
          <p:nvPr/>
        </p:nvSpPr>
        <p:spPr>
          <a:xfrm>
            <a:off x="2362200" y="20574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cxnSp>
        <p:nvCxnSpPr>
          <p:cNvPr id="263" name="Google Shape;263;p17"/>
          <p:cNvCxnSpPr/>
          <p:nvPr/>
        </p:nvCxnSpPr>
        <p:spPr>
          <a:xfrm>
            <a:off x="3429000" y="23622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4" name="Google Shape;264;p17"/>
          <p:cNvCxnSpPr/>
          <p:nvPr/>
        </p:nvCxnSpPr>
        <p:spPr>
          <a:xfrm flipH="1" rot="-5400000">
            <a:off x="8572500" y="2286000"/>
            <a:ext cx="381000" cy="38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5" name="Google Shape;265;p17"/>
          <p:cNvSpPr/>
          <p:nvPr/>
        </p:nvSpPr>
        <p:spPr>
          <a:xfrm>
            <a:off x="7505700" y="20574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endParaRPr/>
          </a:p>
        </p:txBody>
      </p:sp>
      <p:cxnSp>
        <p:nvCxnSpPr>
          <p:cNvPr id="266" name="Google Shape;266;p17"/>
          <p:cNvCxnSpPr/>
          <p:nvPr/>
        </p:nvCxnSpPr>
        <p:spPr>
          <a:xfrm>
            <a:off x="6781800" y="2362200"/>
            <a:ext cx="72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7" name="Google Shape;267;p17"/>
          <p:cNvCxnSpPr/>
          <p:nvPr/>
        </p:nvCxnSpPr>
        <p:spPr>
          <a:xfrm flipH="1" rot="10800000">
            <a:off x="3429000" y="1704975"/>
            <a:ext cx="685800" cy="657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SimpleLinkedNode</a:t>
            </a:r>
            <a:endParaRPr/>
          </a:p>
        </p:txBody>
      </p:sp>
      <p:sp>
        <p:nvSpPr>
          <p:cNvPr id="273" name="Google Shape;273;p18"/>
          <p:cNvSpPr txBox="1"/>
          <p:nvPr>
            <p:ph idx="1" type="body"/>
          </p:nvPr>
        </p:nvSpPr>
        <p:spPr>
          <a:xfrm>
            <a:off x="304800" y="914400"/>
            <a:ext cx="8686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SimpleLinkedNode 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sampleData1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2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sampleData2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</a:t>
            </a:r>
            <a:r>
              <a:rPr b="0" i="0" lang="en-US" sz="2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sampleData3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SimpleLinkedNode </a:t>
            </a:r>
            <a:r>
              <a:rPr b="0" i="0" lang="en-US" sz="2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4" name="Google Shape;274;p18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1066800" y="4995862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76" name="Google Shape;276;p18"/>
          <p:cNvCxnSpPr/>
          <p:nvPr/>
        </p:nvCxnSpPr>
        <p:spPr>
          <a:xfrm>
            <a:off x="2133600" y="5300662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77" name="Google Shape;277;p18"/>
          <p:cNvSpPr/>
          <p:nvPr/>
        </p:nvSpPr>
        <p:spPr>
          <a:xfrm>
            <a:off x="1219200" y="5083175"/>
            <a:ext cx="762000" cy="479425"/>
          </a:xfrm>
          <a:prstGeom prst="roundRect">
            <a:avLst>
              <a:gd fmla="val 16667" name="adj"/>
            </a:avLst>
          </a:prstGeom>
          <a:solidFill>
            <a:srgbClr val="E7BA9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Generic: LinkedNode&lt;T&gt;</a:t>
            </a:r>
            <a:endParaRPr/>
          </a:p>
        </p:txBody>
      </p:sp>
      <p:sp>
        <p:nvSpPr>
          <p:cNvPr id="283" name="Google Shape;283;p19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LinkedNode&lt;T&gt; 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b="0" i="0" lang="en-US" sz="2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LinkedNode&lt;T&gt; </a:t>
            </a:r>
            <a:r>
              <a:rPr b="0" i="0" lang="en-US" sz="2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Collection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Fixed size array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Linked Node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List / Linked List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Stack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Queue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Improving Ideas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LinkedList&lt;T&gt;</a:t>
            </a:r>
            <a:endParaRPr/>
          </a:p>
        </p:txBody>
      </p:sp>
      <p:sp>
        <p:nvSpPr>
          <p:cNvPr id="290" name="Google Shape;290;p20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LinkedList-abstract.java.pdf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92" name="Google Shape;2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71600"/>
            <a:ext cx="86106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Double Linked List</a:t>
            </a:r>
            <a:endParaRPr/>
          </a:p>
        </p:txBody>
      </p:sp>
      <p:sp>
        <p:nvSpPr>
          <p:cNvPr id="298" name="Google Shape;298;p21"/>
          <p:cNvSpPr txBox="1"/>
          <p:nvPr>
            <p:ph idx="1" type="body"/>
          </p:nvPr>
        </p:nvSpPr>
        <p:spPr>
          <a:xfrm>
            <a:off x="304800" y="56388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609600" y="2155825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Head</a:t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209800" y="2155825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3886200" y="2155825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cxnSp>
        <p:nvCxnSpPr>
          <p:cNvPr id="303" name="Google Shape;303;p21"/>
          <p:cNvCxnSpPr/>
          <p:nvPr/>
        </p:nvCxnSpPr>
        <p:spPr>
          <a:xfrm>
            <a:off x="1676400" y="2286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04" name="Google Shape;304;p21"/>
          <p:cNvCxnSpPr/>
          <p:nvPr/>
        </p:nvCxnSpPr>
        <p:spPr>
          <a:xfrm>
            <a:off x="3276600" y="2286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05" name="Google Shape;305;p21"/>
          <p:cNvCxnSpPr/>
          <p:nvPr/>
        </p:nvCxnSpPr>
        <p:spPr>
          <a:xfrm rot="5400000">
            <a:off x="1930400" y="2609900"/>
            <a:ext cx="298500" cy="273000"/>
          </a:xfrm>
          <a:prstGeom prst="bentConnector3">
            <a:avLst>
              <a:gd fmla="val -23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6" name="Google Shape;306;p21"/>
          <p:cNvCxnSpPr/>
          <p:nvPr/>
        </p:nvCxnSpPr>
        <p:spPr>
          <a:xfrm rot="10800000">
            <a:off x="3276600" y="26289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07" name="Google Shape;307;p21"/>
          <p:cNvCxnSpPr/>
          <p:nvPr/>
        </p:nvCxnSpPr>
        <p:spPr>
          <a:xfrm flipH="1" rot="-5400000">
            <a:off x="6629400" y="2540000"/>
            <a:ext cx="381000" cy="38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8" name="Google Shape;308;p21"/>
          <p:cNvSpPr/>
          <p:nvPr/>
        </p:nvSpPr>
        <p:spPr>
          <a:xfrm>
            <a:off x="5562600" y="21209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cxnSp>
        <p:nvCxnSpPr>
          <p:cNvPr id="309" name="Google Shape;309;p21"/>
          <p:cNvCxnSpPr/>
          <p:nvPr/>
        </p:nvCxnSpPr>
        <p:spPr>
          <a:xfrm>
            <a:off x="4953000" y="225107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10" name="Google Shape;310;p21"/>
          <p:cNvCxnSpPr/>
          <p:nvPr/>
        </p:nvCxnSpPr>
        <p:spPr>
          <a:xfrm rot="10800000">
            <a:off x="4953000" y="259397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Double Linked List</a:t>
            </a:r>
            <a:endParaRPr/>
          </a:p>
        </p:txBody>
      </p:sp>
      <p:sp>
        <p:nvSpPr>
          <p:cNvPr id="316" name="Google Shape;316;p22"/>
          <p:cNvSpPr txBox="1"/>
          <p:nvPr>
            <p:ph idx="1" type="body"/>
          </p:nvPr>
        </p:nvSpPr>
        <p:spPr>
          <a:xfrm>
            <a:off x="304800" y="56388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609600" y="2155825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Head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2209800" y="2155825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3886200" y="2155825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cxnSp>
        <p:nvCxnSpPr>
          <p:cNvPr id="321" name="Google Shape;321;p22"/>
          <p:cNvCxnSpPr/>
          <p:nvPr/>
        </p:nvCxnSpPr>
        <p:spPr>
          <a:xfrm>
            <a:off x="1676400" y="2286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22" name="Google Shape;322;p22"/>
          <p:cNvCxnSpPr/>
          <p:nvPr/>
        </p:nvCxnSpPr>
        <p:spPr>
          <a:xfrm>
            <a:off x="3276600" y="2286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23" name="Google Shape;323;p22"/>
          <p:cNvCxnSpPr/>
          <p:nvPr/>
        </p:nvCxnSpPr>
        <p:spPr>
          <a:xfrm flipH="1" rot="5400000">
            <a:off x="6457950" y="2746375"/>
            <a:ext cx="647700" cy="304800"/>
          </a:xfrm>
          <a:prstGeom prst="bentConnector3">
            <a:avLst>
              <a:gd fmla="val 216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4" name="Google Shape;324;p22"/>
          <p:cNvCxnSpPr/>
          <p:nvPr/>
        </p:nvCxnSpPr>
        <p:spPr>
          <a:xfrm rot="10800000">
            <a:off x="3276600" y="26289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25" name="Google Shape;325;p22"/>
          <p:cNvSpPr/>
          <p:nvPr/>
        </p:nvSpPr>
        <p:spPr>
          <a:xfrm>
            <a:off x="5562600" y="21209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cxnSp>
        <p:nvCxnSpPr>
          <p:cNvPr id="326" name="Google Shape;326;p22"/>
          <p:cNvCxnSpPr/>
          <p:nvPr/>
        </p:nvCxnSpPr>
        <p:spPr>
          <a:xfrm>
            <a:off x="4953000" y="225107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27" name="Google Shape;327;p22"/>
          <p:cNvCxnSpPr/>
          <p:nvPr/>
        </p:nvCxnSpPr>
        <p:spPr>
          <a:xfrm rot="10800000">
            <a:off x="4953000" y="259397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28" name="Google Shape;328;p22"/>
          <p:cNvCxnSpPr/>
          <p:nvPr/>
        </p:nvCxnSpPr>
        <p:spPr>
          <a:xfrm rot="-5400000">
            <a:off x="6418199" y="1887474"/>
            <a:ext cx="574800" cy="152400"/>
          </a:xfrm>
          <a:prstGeom prst="bentConnector3">
            <a:avLst>
              <a:gd fmla="val -2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2"/>
          <p:cNvCxnSpPr/>
          <p:nvPr/>
        </p:nvCxnSpPr>
        <p:spPr>
          <a:xfrm rot="10800000">
            <a:off x="1943100" y="1676400"/>
            <a:ext cx="483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22"/>
          <p:cNvCxnSpPr/>
          <p:nvPr/>
        </p:nvCxnSpPr>
        <p:spPr>
          <a:xfrm>
            <a:off x="1943100" y="16764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1" name="Google Shape;331;p22"/>
          <p:cNvCxnSpPr/>
          <p:nvPr/>
        </p:nvCxnSpPr>
        <p:spPr>
          <a:xfrm rot="10800000">
            <a:off x="1962150" y="3209925"/>
            <a:ext cx="49720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2" name="Google Shape;332;p22"/>
          <p:cNvCxnSpPr/>
          <p:nvPr/>
        </p:nvCxnSpPr>
        <p:spPr>
          <a:xfrm rot="5400000">
            <a:off x="1785899" y="2786099"/>
            <a:ext cx="581100" cy="266700"/>
          </a:xfrm>
          <a:prstGeom prst="bentConnector3">
            <a:avLst>
              <a:gd fmla="val -53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Common Data Structures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Array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Stack: FILO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Queue: FIFO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Dictionary: Lookup value by Key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ArrayList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LinkedList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Thanks god: java.util.*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java.util.*</a:t>
            </a:r>
            <a:endParaRPr/>
          </a:p>
        </p:txBody>
      </p:sp>
      <p:sp>
        <p:nvSpPr>
          <p:cNvPr id="345" name="Google Shape;345;p24"/>
          <p:cNvSpPr txBox="1"/>
          <p:nvPr>
            <p:ph idx="4294967295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&lt;Address&gt; addresses = </a:t>
            </a:r>
            <a:r>
              <a:rPr b="1" i="0" lang="en-US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ArrayList&lt;Address&gt;();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addresses.add(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add1 = addresses.get(0);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addresses.add(new Address());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addresses.set(1, new Address());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add2 = Addresses.get(i);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 size = </a:t>
            </a:r>
            <a:r>
              <a:rPr b="1" i="0" lang="en-US" sz="16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addresses</a:t>
            </a:r>
            <a:r>
              <a:rPr b="1" i="0" lang="en-US" sz="16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.size();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Compare to Array?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Address[] addressArray =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Address[100];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addressArray[0] =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addressArray[1] =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 = addressArray.</a:t>
            </a:r>
            <a:r>
              <a:rPr b="0" i="0" lang="en-US" sz="16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6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java.util.*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java.util.*</a:t>
            </a:r>
            <a:endParaRPr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LinkedList&lt;Address&gt; linkedList =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	</a:t>
            </a:r>
            <a:r>
              <a:rPr b="1" i="0" lang="en-US" sz="20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		new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LinkedList&lt;Address&gt;();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linkedList.add(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linkedList.size();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linkedList.removeFirst();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linkedList.removeLast();</a:t>
            </a:r>
            <a:endParaRPr/>
          </a:p>
        </p:txBody>
      </p:sp>
      <p:sp>
        <p:nvSpPr>
          <p:cNvPr id="360" name="Google Shape;360;p26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java.util.*</a:t>
            </a:r>
            <a:endParaRPr/>
          </a:p>
        </p:txBody>
      </p:sp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ArrayList&lt;Address&gt; addresses = </a:t>
            </a:r>
            <a:r>
              <a:rPr b="1" i="0" lang="en-US" sz="20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ArrayList&lt;Address&gt;();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addresses.add(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add1 = addresses.get(0);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addresses.sort(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Comparator&lt;Address&gt;(){</a:t>
            </a:r>
            <a:endParaRPr/>
          </a:p>
          <a:p>
            <a:pPr indent="0" lvl="3" marL="12573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46464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/>
          </a:p>
          <a:p>
            <a:pPr indent="0" lvl="3" marL="12573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compare(Address arg0, Address arg1) {</a:t>
            </a:r>
            <a:endParaRPr/>
          </a:p>
          <a:p>
            <a:pPr indent="0" lvl="3" marL="12573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indent="0" lvl="3" marL="12573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Collections.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sort(addresses);</a:t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java.util.*</a:t>
            </a:r>
            <a:endParaRPr/>
          </a:p>
        </p:txBody>
      </p:sp>
      <p:sp>
        <p:nvSpPr>
          <p:cNvPr id="373" name="Google Shape;373;p28"/>
          <p:cNvSpPr txBox="1"/>
          <p:nvPr>
            <p:ph idx="4294967295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Stack&lt;Address&gt; stack = </a:t>
            </a:r>
            <a:r>
              <a:rPr b="1" i="0" lang="en-US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Stack&lt;Address&gt;();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stack.push(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add2 = stack.peek();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0D8A8"/>
                </a:highlight>
                <a:latin typeface="Consolas"/>
                <a:ea typeface="Consolas"/>
                <a:cs typeface="Consolas"/>
                <a:sym typeface="Consolas"/>
              </a:rPr>
              <a:t>add3 = stack.pop();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0D8A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0D8A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Queue&lt;Address&gt; queue = </a:t>
            </a:r>
            <a:r>
              <a:rPr b="1" i="0" lang="en-US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LinkedList&lt;Address&gt;();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queue.add(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queue.peek();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queue.poll();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queue.remove();</a:t>
            </a:r>
            <a:endParaRPr b="0" i="0" sz="16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java.util.*</a:t>
            </a:r>
            <a:endParaRPr/>
          </a:p>
        </p:txBody>
      </p: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name = </a:t>
            </a:r>
            <a:r>
              <a:rPr b="0" i="0" lang="en-US" sz="2000" u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"Ngoc"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Dictionary&lt;Integer, Student&gt; dic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= </a:t>
            </a: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Hashtable&lt;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nsolas"/>
              <a:buChar char="•"/>
            </a:pPr>
            <a:r>
              <a:rPr b="0" i="0" lang="en-US" sz="1800" u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Map&lt;String, Integer&gt; </a:t>
            </a:r>
            <a:r>
              <a:rPr b="0" i="0" lang="en-US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dic = new HashMap&lt;String, Integer&gt;();</a:t>
            </a:r>
            <a:endParaRPr b="1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 student = dictionary.get(studentCode);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student = new Student();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dic.getFullName();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dic.put(studentCode, student);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Alternative view of dictionary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if(dictionary[name] == null){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dictionary[name] = value;</a:t>
            </a:r>
            <a:endParaRPr/>
          </a:p>
        </p:txBody>
      </p:sp>
      <p:sp>
        <p:nvSpPr>
          <p:cNvPr id="381" name="Google Shape;381;p29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The ADT Collection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Definition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finite collection of objects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Possible behaviors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Get number of items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Check for empty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Add, remove items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Design decision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What is an item?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Can contain duplicate items?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java.util.*</a:t>
            </a:r>
            <a:endParaRPr/>
          </a:p>
        </p:txBody>
      </p:sp>
      <p:sp>
        <p:nvSpPr>
          <p:cNvPr id="387" name="Google Shape;387;p30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Compare to Array, ArrayList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dictionary.put(name, value);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addresses.add(new Address());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addresses.set(1, new Address());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addressArray[0] =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addressArray[1] =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Address();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30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java.util.*</a:t>
            </a:r>
            <a:endParaRPr/>
          </a:p>
        </p:txBody>
      </p:sp>
      <p:sp>
        <p:nvSpPr>
          <p:cNvPr id="394" name="Google Shape;394;p31"/>
          <p:cNvSpPr txBox="1"/>
          <p:nvPr>
            <p:ph idx="4294967295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PriorityQueue&lt;Integer&gt; minQueue = </a:t>
            </a:r>
            <a:r>
              <a:rPr b="1" i="0" lang="en-US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PriorityQueue&lt;&gt;();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minQueue.add(3);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minQueue.add(2);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minQueue.add(1);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minQueue.add(4);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minQueue.peek(); </a:t>
            </a:r>
            <a:r>
              <a:rPr b="0" i="0" lang="en-US" sz="16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==&gt; 1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minQueue.poll(); </a:t>
            </a:r>
            <a:r>
              <a:rPr b="0" i="0" lang="en-US" sz="1600" u="none" cap="none" strike="noStrike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// ==&gt; 1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Dynamic Array</a:t>
            </a:r>
            <a:endParaRPr/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ArrayList&lt;T&gt;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Index Linked Node</a:t>
            </a:r>
            <a:endParaRPr/>
          </a:p>
        </p:txBody>
      </p:sp>
      <p:sp>
        <p:nvSpPr>
          <p:cNvPr id="408" name="Google Shape;408;p33"/>
          <p:cNvSpPr txBox="1"/>
          <p:nvPr>
            <p:ph idx="1" type="body"/>
          </p:nvPr>
        </p:nvSpPr>
        <p:spPr>
          <a:xfrm>
            <a:off x="304800" y="9144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4000500" y="1371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2438400" y="2352675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3429000" y="23622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4457700" y="2352675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5410200" y="23622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1752600" y="31242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2362200" y="4038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2971800" y="31623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3014662" y="4876800"/>
            <a:ext cx="719137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1524000" y="48768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cxnSp>
        <p:nvCxnSpPr>
          <p:cNvPr id="420" name="Google Shape;420;p33"/>
          <p:cNvCxnSpPr/>
          <p:nvPr/>
        </p:nvCxnSpPr>
        <p:spPr>
          <a:xfrm flipH="1" rot="10800000">
            <a:off x="2828925" y="1762125"/>
            <a:ext cx="1238250" cy="657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21" name="Google Shape;421;p33"/>
          <p:cNvCxnSpPr/>
          <p:nvPr/>
        </p:nvCxnSpPr>
        <p:spPr>
          <a:xfrm flipH="1" rot="10800000">
            <a:off x="3657600" y="1762125"/>
            <a:ext cx="409575" cy="60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22" name="Google Shape;422;p33"/>
          <p:cNvCxnSpPr/>
          <p:nvPr/>
        </p:nvCxnSpPr>
        <p:spPr>
          <a:xfrm rot="10800000">
            <a:off x="4391025" y="1762125"/>
            <a:ext cx="295275" cy="590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23" name="Google Shape;423;p33"/>
          <p:cNvCxnSpPr/>
          <p:nvPr/>
        </p:nvCxnSpPr>
        <p:spPr>
          <a:xfrm rot="10800000">
            <a:off x="4391025" y="1762125"/>
            <a:ext cx="1247775" cy="60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24" name="Google Shape;424;p33"/>
          <p:cNvCxnSpPr/>
          <p:nvPr/>
        </p:nvCxnSpPr>
        <p:spPr>
          <a:xfrm flipH="1" rot="10800000">
            <a:off x="1981200" y="2743200"/>
            <a:ext cx="523875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25" name="Google Shape;425;p33"/>
          <p:cNvCxnSpPr/>
          <p:nvPr/>
        </p:nvCxnSpPr>
        <p:spPr>
          <a:xfrm rot="10800000">
            <a:off x="2828925" y="2743200"/>
            <a:ext cx="371475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26" name="Google Shape;426;p33"/>
          <p:cNvCxnSpPr/>
          <p:nvPr/>
        </p:nvCxnSpPr>
        <p:spPr>
          <a:xfrm rot="10800000">
            <a:off x="2143125" y="3514725"/>
            <a:ext cx="447675" cy="523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27" name="Google Shape;427;p33"/>
          <p:cNvCxnSpPr/>
          <p:nvPr/>
        </p:nvCxnSpPr>
        <p:spPr>
          <a:xfrm flipH="1" rot="10800000">
            <a:off x="1752600" y="4429125"/>
            <a:ext cx="676275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28" name="Google Shape;428;p33"/>
          <p:cNvCxnSpPr/>
          <p:nvPr/>
        </p:nvCxnSpPr>
        <p:spPr>
          <a:xfrm rot="10800000">
            <a:off x="2752725" y="4429125"/>
            <a:ext cx="620712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Index Linked Node</a:t>
            </a:r>
            <a:endParaRPr/>
          </a:p>
        </p:txBody>
      </p:sp>
      <p:sp>
        <p:nvSpPr>
          <p:cNvPr id="434" name="Google Shape;434;p34"/>
          <p:cNvSpPr txBox="1"/>
          <p:nvPr>
            <p:ph idx="1" type="body"/>
          </p:nvPr>
        </p:nvSpPr>
        <p:spPr>
          <a:xfrm>
            <a:off x="304800" y="9144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36" name="Google Shape;436;p34"/>
          <p:cNvGraphicFramePr/>
          <p:nvPr/>
        </p:nvGraphicFramePr>
        <p:xfrm>
          <a:off x="434975" y="556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{B17793F7-ADFE-4B61-AFA3-91A3566C981C}</a:tableStyleId>
              </a:tblPr>
              <a:tblGrid>
                <a:gridCol w="523875"/>
                <a:gridCol w="522275"/>
                <a:gridCol w="523875"/>
                <a:gridCol w="522275"/>
                <a:gridCol w="523875"/>
                <a:gridCol w="523875"/>
                <a:gridCol w="522275"/>
                <a:gridCol w="523875"/>
                <a:gridCol w="522275"/>
                <a:gridCol w="5492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9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34"/>
          <p:cNvSpPr/>
          <p:nvPr/>
        </p:nvSpPr>
        <p:spPr>
          <a:xfrm>
            <a:off x="4000500" y="12954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438" name="Google Shape;438;p34"/>
          <p:cNvSpPr/>
          <p:nvPr/>
        </p:nvSpPr>
        <p:spPr>
          <a:xfrm>
            <a:off x="2438400" y="2276475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3429000" y="22860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4457700" y="2276475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441" name="Google Shape;441;p34"/>
          <p:cNvSpPr/>
          <p:nvPr/>
        </p:nvSpPr>
        <p:spPr>
          <a:xfrm>
            <a:off x="5410200" y="22860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1752600" y="30480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443" name="Google Shape;443;p34"/>
          <p:cNvSpPr/>
          <p:nvPr/>
        </p:nvSpPr>
        <p:spPr>
          <a:xfrm>
            <a:off x="2362200" y="39624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444" name="Google Shape;444;p34"/>
          <p:cNvSpPr/>
          <p:nvPr/>
        </p:nvSpPr>
        <p:spPr>
          <a:xfrm>
            <a:off x="2971800" y="30861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445" name="Google Shape;445;p34"/>
          <p:cNvSpPr/>
          <p:nvPr/>
        </p:nvSpPr>
        <p:spPr>
          <a:xfrm>
            <a:off x="3014662" y="4800600"/>
            <a:ext cx="719137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1524000" y="4800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cxnSp>
        <p:nvCxnSpPr>
          <p:cNvPr id="447" name="Google Shape;447;p34"/>
          <p:cNvCxnSpPr/>
          <p:nvPr/>
        </p:nvCxnSpPr>
        <p:spPr>
          <a:xfrm flipH="1" rot="10800000">
            <a:off x="2828925" y="1685925"/>
            <a:ext cx="1238250" cy="657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8" name="Google Shape;448;p34"/>
          <p:cNvCxnSpPr/>
          <p:nvPr/>
        </p:nvCxnSpPr>
        <p:spPr>
          <a:xfrm flipH="1" rot="10800000">
            <a:off x="3657600" y="1685925"/>
            <a:ext cx="409575" cy="60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9" name="Google Shape;449;p34"/>
          <p:cNvCxnSpPr/>
          <p:nvPr/>
        </p:nvCxnSpPr>
        <p:spPr>
          <a:xfrm rot="10800000">
            <a:off x="4391025" y="1685925"/>
            <a:ext cx="295275" cy="590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50" name="Google Shape;450;p34"/>
          <p:cNvCxnSpPr/>
          <p:nvPr/>
        </p:nvCxnSpPr>
        <p:spPr>
          <a:xfrm rot="10800000">
            <a:off x="4391025" y="1685925"/>
            <a:ext cx="1247775" cy="60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51" name="Google Shape;451;p34"/>
          <p:cNvCxnSpPr/>
          <p:nvPr/>
        </p:nvCxnSpPr>
        <p:spPr>
          <a:xfrm flipH="1" rot="10800000">
            <a:off x="1981200" y="2667000"/>
            <a:ext cx="523875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52" name="Google Shape;452;p34"/>
          <p:cNvCxnSpPr/>
          <p:nvPr/>
        </p:nvCxnSpPr>
        <p:spPr>
          <a:xfrm rot="10800000">
            <a:off x="2828925" y="2667000"/>
            <a:ext cx="371475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53" name="Google Shape;453;p34"/>
          <p:cNvCxnSpPr/>
          <p:nvPr/>
        </p:nvCxnSpPr>
        <p:spPr>
          <a:xfrm rot="10800000">
            <a:off x="2143125" y="3438525"/>
            <a:ext cx="447675" cy="523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54" name="Google Shape;454;p34"/>
          <p:cNvCxnSpPr/>
          <p:nvPr/>
        </p:nvCxnSpPr>
        <p:spPr>
          <a:xfrm flipH="1" rot="10800000">
            <a:off x="1752600" y="4352925"/>
            <a:ext cx="676275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55" name="Google Shape;455;p34"/>
          <p:cNvCxnSpPr/>
          <p:nvPr/>
        </p:nvCxnSpPr>
        <p:spPr>
          <a:xfrm rot="10800000">
            <a:off x="2752725" y="4352925"/>
            <a:ext cx="620712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Assignments</a:t>
            </a:r>
            <a:endParaRPr/>
          </a:p>
        </p:txBody>
      </p:sp>
      <p:sp>
        <p:nvSpPr>
          <p:cNvPr id="461" name="Google Shape;461;p35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Implement: GenericCollection&lt;T&gt;, LinkedList&lt;T&gt;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add(item), remove(item), contains(item)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count(), indexOf(item), getAt(i)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insertBefore(after, item)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insertAfter(before, item)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Implement Stack&lt;T&gt;, Queue&lt;T&gt;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Quizzes</a:t>
            </a:r>
            <a:endParaRPr/>
          </a:p>
        </p:txBody>
      </p:sp>
      <p:sp>
        <p:nvSpPr>
          <p:cNvPr id="468" name="Google Shape;468;p36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Chapter 1, 2, 3, 5, 6</a:t>
            </a:r>
            <a:endParaRPr/>
          </a:p>
        </p:txBody>
      </p:sp>
      <p:sp>
        <p:nvSpPr>
          <p:cNvPr id="469" name="Google Shape;469;p36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Item - Address</a:t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 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2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2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province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2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2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Example: AddressCollection</a:t>
            </a:r>
            <a:endParaRPr/>
          </a:p>
        </p:txBody>
      </p:sp>
      <p:pic>
        <p:nvPicPr>
          <p:cNvPr id="136" name="Google Shape;13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66800"/>
            <a:ext cx="88392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How to use</a:t>
            </a:r>
            <a:endParaRPr/>
          </a:p>
        </p:txBody>
      </p:sp>
      <p:sp>
        <p:nvSpPr>
          <p:cNvPr id="142" name="Google Shape;142;p6"/>
          <p:cNvSpPr txBox="1"/>
          <p:nvPr>
            <p:ph idx="4294967295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2800"/>
              <a:buFont typeface="Consolas"/>
              <a:buNone/>
            </a:pPr>
            <a:r>
              <a:rPr b="1" i="0" lang="en-US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testAddressCollection() 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AddressCollection 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0D8A8"/>
                </a:highlight>
                <a:latin typeface="Consolas"/>
                <a:ea typeface="Consolas"/>
                <a:cs typeface="Consolas"/>
                <a:sym typeface="Consolas"/>
              </a:rPr>
              <a:t>addresses = </a:t>
            </a:r>
            <a:r>
              <a:rPr b="1" i="0" lang="en-US" sz="2400" u="none" cap="none" strike="noStrike">
                <a:solidFill>
                  <a:srgbClr val="7F0055"/>
                </a:solidFill>
                <a:highlight>
                  <a:srgbClr val="F0D8A8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F0D8A8"/>
                </a:highlight>
                <a:latin typeface="Consolas"/>
                <a:ea typeface="Consolas"/>
                <a:cs typeface="Consolas"/>
                <a:sym typeface="Consolas"/>
              </a:rPr>
              <a:t> AddressCollection();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address =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addresses.addItem(address);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addresses.contains(address);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Implement AddressCollection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🡺 AddressCollection-Implementation.java.pdf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0055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AddressCollection 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5FB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* Data Structure to store addresses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Address[] </a:t>
            </a:r>
            <a:r>
              <a:rPr b="0" i="0" lang="en-US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addresses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5FB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* Index of last Item (excluded)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0055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lastIndex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5FB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* Add item to collection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0055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addItem(Address item) {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0055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lastIndex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1" i="0" lang="en-US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addresses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removeAt(0);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addresses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2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lastIndex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++] = item;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Other Collections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One collection for each of object?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Student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Faculty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Staff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Course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Assignment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Generic</a:t>
            </a:r>
            <a:endParaRPr/>
          </a:p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🡺 GenericCollection.java.pdf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47800"/>
            <a:ext cx="88392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5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2003-05-23T15:49:24Z</dcterms:created>
  <dc:creator/>
</cp:coreProperties>
</file>