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11"/>
  </p:notesMasterIdLst>
  <p:sldIdLst>
    <p:sldId id="257" r:id="rId2"/>
    <p:sldId id="266" r:id="rId3"/>
    <p:sldId id="263" r:id="rId4"/>
    <p:sldId id="264" r:id="rId5"/>
    <p:sldId id="259" r:id="rId6"/>
    <p:sldId id="260" r:id="rId7"/>
    <p:sldId id="261" r:id="rId8"/>
    <p:sldId id="262" r:id="rId9"/>
    <p:sldId id="265" r:id="rId1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912">
          <p15:clr>
            <a:srgbClr val="000000"/>
          </p15:clr>
        </p15:guide>
        <p15:guide id="2" pos="3024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8" roundtripDataSignature="AMtx7miSSMpvmydsr+AdGFRV24BT6TVB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7793F7-ADFE-4B61-AFA3-91A3566C981C}">
  <a:tblStyle styleId="{B17793F7-ADFE-4B61-AFA3-91A3566C98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96"/>
      </p:cViewPr>
      <p:guideLst>
        <p:guide orient="horz" pos="91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48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0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0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4" name="Google Shape;24;p40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6F7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9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9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  <a:defRPr sz="2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–"/>
              <a:defRPr sz="1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20" name="Google Shape;20;p39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reddit.com/r/ProgrammerHumor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spoj.com/EIUDISC2/files/src/29765966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oj.com/EIUDISC2/files/psinfo/29775438/" TargetMode="External"/><Relationship Id="rId2" Type="http://schemas.openxmlformats.org/officeDocument/2006/relationships/hyperlink" Target="https://www.spoj.com/EIUDISC2/files/src/29775438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lang="en-US" dirty="0">
                <a:sym typeface="Times"/>
              </a:rPr>
              <a:t>Objectives</a:t>
            </a:r>
            <a:endParaRPr dirty="0"/>
          </a:p>
        </p:txBody>
      </p:sp>
      <p:sp>
        <p:nvSpPr>
          <p:cNvPr id="116" name="Google Shape;116;p2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2800"/>
            </a:pPr>
            <a:r>
              <a:rPr lang="en-US" b="0" i="0" u="none" strike="noStrike" cap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Solve practical problems</a:t>
            </a:r>
          </a:p>
          <a:p>
            <a:pPr marL="342900">
              <a:spcBef>
                <a:spcPts val="0"/>
              </a:spcBef>
              <a:buSzPts val="2800"/>
            </a:pPr>
            <a:r>
              <a:rPr lang="en-US" dirty="0"/>
              <a:t>Apply industrial standards</a:t>
            </a:r>
            <a:endParaRPr lang="en-US" b="0" i="0" u="none" strike="noStrike" cap="none" dirty="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lang="en-US"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A4817-D955-0FF1-6BB4-9DF8ACCB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>
              <a:spcBef>
                <a:spcPts val="0"/>
              </a:spcBef>
              <a:buSzPts val="2800"/>
            </a:pPr>
            <a:r>
              <a:rPr lang="en-US" dirty="0"/>
              <a:t>Apply industrial standards</a:t>
            </a:r>
            <a:endParaRPr lang="en-US" b="0" i="0" u="none" strike="noStrike" cap="none" dirty="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66E04-9920-E3D9-FDDA-B8CEDD2A5C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SPOJ Accounts</a:t>
            </a:r>
          </a:p>
          <a:p>
            <a:pPr lvl="1"/>
            <a:r>
              <a:rPr lang="en-US" dirty="0"/>
              <a:t>Full Name</a:t>
            </a:r>
          </a:p>
          <a:p>
            <a:pPr lvl="1"/>
            <a:r>
              <a:rPr lang="en-US" dirty="0" err="1"/>
              <a:t>Eiu</a:t>
            </a:r>
            <a:r>
              <a:rPr lang="en-US" dirty="0"/>
              <a:t> email</a:t>
            </a:r>
          </a:p>
          <a:p>
            <a:r>
              <a:rPr lang="en-US" dirty="0"/>
              <a:t>Coding conventions</a:t>
            </a:r>
            <a:r>
              <a:rPr lang="en-US" dirty="0">
                <a:sym typeface="Arial"/>
              </a:rPr>
              <a:t>/</a:t>
            </a:r>
            <a:r>
              <a:rPr lang="en-US" b="0" i="0" u="none" strike="noStrike" cap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guidelines/standards</a:t>
            </a:r>
          </a:p>
          <a:p>
            <a:pPr lvl="1"/>
            <a:r>
              <a:rPr lang="en-US" dirty="0"/>
              <a:t>Naming (</a:t>
            </a:r>
            <a:r>
              <a:rPr lang="en-US" b="0" i="0" u="none" strike="noStrike" cap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readable, </a:t>
            </a:r>
            <a:r>
              <a:rPr lang="en-US" dirty="0"/>
              <a:t>meaningful name, consistent)</a:t>
            </a:r>
          </a:p>
          <a:p>
            <a:pPr lvl="1"/>
            <a:r>
              <a:rPr lang="en-US" b="0" i="0" u="none" strike="noStrike" cap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Formatting (readable, good structure, beautiful code)</a:t>
            </a:r>
          </a:p>
          <a:p>
            <a:pPr lvl="1"/>
            <a:r>
              <a:rPr lang="en-US" b="0" i="0" u="none" strike="noStrike" cap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Why?</a:t>
            </a:r>
          </a:p>
          <a:p>
            <a:r>
              <a:rPr lang="en-US" dirty="0"/>
              <a:t>Coding practices</a:t>
            </a:r>
          </a:p>
          <a:p>
            <a:pPr lvl="1"/>
            <a:r>
              <a:rPr lang="en-US" dirty="0"/>
              <a:t>“Don’t try to reinvent the wheel”</a:t>
            </a:r>
          </a:p>
          <a:p>
            <a:pPr lvl="1"/>
            <a:r>
              <a:rPr lang="en-US" dirty="0"/>
              <a:t>Prefer using standard library</a:t>
            </a:r>
          </a:p>
          <a:p>
            <a:pPr lvl="1"/>
            <a:r>
              <a:rPr lang="en-US"/>
              <a:t>Good code templates (during the course)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FB7BD-988F-F537-193F-FF44B7E2CE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 smtClean="0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7155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A2E9F-ABAF-74E3-E1D1-CF760114B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C204D-A1C9-02AB-F5F7-A102002459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000" dirty="0">
                <a:hlinkClick r:id="rId2"/>
              </a:rPr>
              <a:t>Memes and jokes about everything programming and CS (reddit.com)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0A9D6-D4C3-0852-7C6F-2AFA126B28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 smtClean="0"/>
              <a:t>3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027045-6C3E-579C-3115-CF86AC7A2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08760"/>
            <a:ext cx="8653346" cy="443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987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A4817-D955-0FF1-6BB4-9DF8ACCB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>
              <a:spcBef>
                <a:spcPts val="0"/>
              </a:spcBef>
              <a:buSzPts val="2800"/>
            </a:pPr>
            <a:r>
              <a:rPr lang="en-US" dirty="0"/>
              <a:t>Apply industrial standards</a:t>
            </a:r>
            <a:endParaRPr lang="en-US" b="0" i="0" u="none" strike="noStrike" cap="none" dirty="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66E04-9920-E3D9-FDDA-B8CEDD2A5C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SPOJ Accounts</a:t>
            </a:r>
          </a:p>
          <a:p>
            <a:pPr lvl="1"/>
            <a:r>
              <a:rPr lang="en-US" dirty="0"/>
              <a:t>Full Name</a:t>
            </a:r>
          </a:p>
          <a:p>
            <a:pPr lvl="1"/>
            <a:r>
              <a:rPr lang="en-US" dirty="0" err="1"/>
              <a:t>Eiu</a:t>
            </a:r>
            <a:r>
              <a:rPr lang="en-US" dirty="0"/>
              <a:t> email</a:t>
            </a:r>
          </a:p>
          <a:p>
            <a:r>
              <a:rPr lang="en-US" dirty="0"/>
              <a:t>Coding conventions</a:t>
            </a:r>
            <a:r>
              <a:rPr lang="en-US" dirty="0">
                <a:sym typeface="Arial"/>
              </a:rPr>
              <a:t>/</a:t>
            </a:r>
            <a:r>
              <a:rPr lang="en-US" b="0" i="0" u="none" strike="noStrike" cap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guidelines/standards</a:t>
            </a:r>
          </a:p>
          <a:p>
            <a:pPr lvl="1"/>
            <a:r>
              <a:rPr lang="en-US" dirty="0"/>
              <a:t>Naming (</a:t>
            </a:r>
            <a:r>
              <a:rPr lang="en-US" b="0" i="0" u="none" strike="noStrike" cap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readable, </a:t>
            </a:r>
            <a:r>
              <a:rPr lang="en-US" dirty="0"/>
              <a:t>meaningful name, consistent)</a:t>
            </a:r>
          </a:p>
          <a:p>
            <a:pPr lvl="1"/>
            <a:r>
              <a:rPr lang="en-US" b="0" i="0" u="none" strike="noStrike" cap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Formatting (readable, good structure, beautiful code)</a:t>
            </a:r>
          </a:p>
          <a:p>
            <a:pPr lvl="1"/>
            <a:r>
              <a:rPr lang="en-US" b="0" i="0" u="none" strike="noStrike" cap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Why?</a:t>
            </a:r>
          </a:p>
          <a:p>
            <a:r>
              <a:rPr lang="en-US" dirty="0"/>
              <a:t>Coding practices</a:t>
            </a:r>
          </a:p>
          <a:p>
            <a:pPr lvl="1"/>
            <a:r>
              <a:rPr lang="en-US" dirty="0"/>
              <a:t>“Don’t try to reinvent the wheel”</a:t>
            </a:r>
          </a:p>
          <a:p>
            <a:pPr lvl="1"/>
            <a:r>
              <a:rPr lang="en-US" dirty="0"/>
              <a:t>Prefer using standard library</a:t>
            </a:r>
          </a:p>
          <a:p>
            <a:pPr lvl="1"/>
            <a:r>
              <a:rPr lang="en-US" dirty="0"/>
              <a:t>Good code templates (during the course)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FB7BD-988F-F537-193F-FF44B7E2CE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 smtClean="0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0734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E56F4-2D0D-893D-C549-ED4582AB7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4BBD4-8E92-4636-746B-3CE48207F9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D74F7-2F29-DBA2-B958-DFA07E14FB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 smtClean="0"/>
              <a:t>5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CD3FB2-C1C8-9E0D-FCA4-D8DBE2D59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28600"/>
            <a:ext cx="8723094" cy="445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167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B6524-911D-F0BD-4A7A-9EDD6BB40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" y="246888"/>
            <a:ext cx="8881872" cy="5391912"/>
          </a:xfrm>
        </p:spPr>
        <p:txBody>
          <a:bodyPr/>
          <a:lstStyle/>
          <a:p>
            <a:pPr marL="114300" indent="0">
              <a:buNone/>
            </a:pPr>
            <a:r>
              <a:rPr lang="en-US" dirty="0">
                <a:hlinkClick r:id="rId2"/>
              </a:rPr>
              <a:t>SPOJ submission 29765966 (JAVA)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36EA0-DD63-5FF0-32A6-7304C8D851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 smtClean="0"/>
              <a:t>6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5EAFF0-686B-842B-D160-82EFC6F19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9264"/>
            <a:ext cx="9144000" cy="432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018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12E69-D8DA-73FF-0617-B9ECCBCE4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1981E-BB9C-244D-1878-89314A35E4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CD455-06F0-34F1-9B24-82BA5CCFE9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 smtClean="0"/>
              <a:t>7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F6582F-1B2A-88D2-066B-B21ABD2BB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402"/>
            <a:ext cx="9144000" cy="657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92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6029B-E2E8-4C06-6AEF-CC4280471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024" y="164592"/>
            <a:ext cx="8799576" cy="6160008"/>
          </a:xfrm>
        </p:spPr>
        <p:txBody>
          <a:bodyPr/>
          <a:lstStyle/>
          <a:p>
            <a:pPr marL="114300" indent="0">
              <a:buNone/>
            </a:pPr>
            <a:r>
              <a:rPr lang="en-US" dirty="0">
                <a:hlinkClick r:id="rId2"/>
              </a:rPr>
              <a:t>SPOJ submission 29775438 (JAVA)</a:t>
            </a:r>
            <a:endParaRPr lang="en-US" dirty="0"/>
          </a:p>
          <a:p>
            <a:pPr marL="114300" indent="0">
              <a:buNone/>
            </a:pPr>
            <a:r>
              <a:rPr lang="en-US" dirty="0">
                <a:hlinkClick r:id="rId3"/>
              </a:rPr>
              <a:t>SPOJ submission result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62B690-3E91-5491-10AD-E9270D8950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 smtClean="0"/>
              <a:t>8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560467-DD16-92F0-AF1A-DB8C45A7B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58761"/>
            <a:ext cx="9144000" cy="559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04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141FB-42C8-ED2D-57AA-342F1C31E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1A02D-6118-C824-267D-015D80995D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0ACFC-25D6-C7D8-F115-59B8B9E168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 smtClean="0"/>
              <a:t>9</a:t>
            </a:fld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2311D15-B388-B40C-4FFE-0622879CF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914400"/>
            <a:ext cx="91440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190162"/>
      </p:ext>
    </p:extLst>
  </p:cSld>
  <p:clrMapOvr>
    <a:masterClrMapping/>
  </p:clrMapOvr>
</p:sld>
</file>

<file path=ppt/theme/theme1.xml><?xml version="1.0" encoding="utf-8"?>
<a:theme xmlns:a="http://schemas.openxmlformats.org/drawingml/2006/main" name="2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160</Words>
  <Application>Microsoft Office PowerPoint</Application>
  <PresentationFormat>On-screen Show (4:3)</PresentationFormat>
  <Paragraphs>40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Times</vt:lpstr>
      <vt:lpstr>2_Blank</vt:lpstr>
      <vt:lpstr>Objectives</vt:lpstr>
      <vt:lpstr>Apply industrial standards</vt:lpstr>
      <vt:lpstr>PowerPoint Presentation</vt:lpstr>
      <vt:lpstr>Apply industrial standards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</dc:title>
  <dc:creator/>
  <cp:lastModifiedBy>8792</cp:lastModifiedBy>
  <cp:revision>20</cp:revision>
  <dcterms:created xsi:type="dcterms:W3CDTF">2003-05-23T15:49:24Z</dcterms:created>
  <dcterms:modified xsi:type="dcterms:W3CDTF">2022-07-06T14:40:41Z</dcterms:modified>
</cp:coreProperties>
</file>