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Book Antiqua" pitchFamily="18" charset="0"/>
      <p:regular r:id="rId22"/>
      <p:bold r:id="rId23"/>
      <p:italic r:id="rId24"/>
      <p:boldItalic r:id="rId25"/>
    </p:embeddedFont>
    <p:embeddedFont>
      <p:font typeface="Wingdings 2" pitchFamily="18" charset="2"/>
      <p:regular r:id="rId26"/>
    </p:embeddedFont>
    <p:embeddedFont>
      <p:font typeface="Lucida Sans" pitchFamily="34" charset="0"/>
      <p:regular r:id="rId27"/>
      <p:bold r:id="rId28"/>
      <p:italic r:id="rId29"/>
      <p:boldItalic r:id="rId30"/>
    </p:embeddedFont>
    <p:embeddedFont>
      <p:font typeface="Roboto" charset="0"/>
      <p:regular r:id="rId31"/>
      <p:bold r:id="rId32"/>
      <p:italic r:id="rId33"/>
      <p:boldItalic r:id="rId34"/>
    </p:embeddedFont>
    <p:embeddedFont>
      <p:font typeface="Wingdings 3" pitchFamily="18" charset="2"/>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4FC8D36-1CE8-4656-B619-638787AD1152}">
  <a:tblStyle styleId="{A4FC8D36-1CE8-4656-B619-638787AD11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a172c116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fa172c116c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a172c116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fa172c116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a172c116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a172c116c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a172c116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fa172c116c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a172c116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fa172c116c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a172c116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fa172c116c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a172c116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fa172c116c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a172c116c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fa172c116c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a172c116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fa172c116c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6568e42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f6568e42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a172c11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a172c116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a172c116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a172c116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a172c116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fa172c116c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a172c116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a172c116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lgn="ctr" eaLnBrk="1" latinLnBrk="0" hangingPunct="1"/>
            <a:fld id="{23A271A1-F6D6-438B-A432-4747EE7ECD40}" type="datetimeFigureOut">
              <a:rPr lang="en-US" smtClean="0"/>
              <a:pPr algn="ctr" eaLnBrk="1" latinLnBrk="0" hangingPunct="1"/>
              <a:t>13/12/2021</a:t>
            </a:fld>
            <a:endParaRPr lang="en-US" sz="2000" dirty="0">
              <a:solidFill>
                <a:srgbClr val="FFFFFF"/>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13/12/2021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1" name="Google Shape;21;p4"/>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2" name="Google Shape;22;p4"/>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13/12/2021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4812507"/>
            <a:ext cx="7620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A271A1-F6D6-438B-A432-4747EE7ECD4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23A271A1-F6D6-438B-A432-4747EE7ECD40}" type="datetimeFigureOut">
              <a:rPr lang="en-US" smtClean="0"/>
              <a:pPr/>
              <a:t>13/12/2021</a:t>
            </a:fld>
            <a:endParaRPr lang="en-US" sz="1400" dirty="0">
              <a:solidFill>
                <a:schemeClr val="tx2"/>
              </a:solidFill>
            </a:endParaRPr>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406293" y="720594"/>
            <a:ext cx="8520600" cy="142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500" b="1" dirty="0" smtClean="0">
                <a:solidFill>
                  <a:srgbClr val="002060"/>
                </a:solidFill>
                <a:latin typeface="Times New Roman"/>
                <a:ea typeface="Times New Roman"/>
                <a:cs typeface="Times New Roman"/>
                <a:sym typeface="Times New Roman"/>
              </a:rPr>
              <a:t>Crop Prediction U</a:t>
            </a:r>
            <a:r>
              <a:rPr lang="en-US" sz="4500" b="1" dirty="0" smtClean="0">
                <a:solidFill>
                  <a:srgbClr val="002060"/>
                </a:solidFill>
                <a:latin typeface="Times New Roman"/>
                <a:ea typeface="Times New Roman"/>
                <a:cs typeface="Times New Roman"/>
                <a:sym typeface="Times New Roman"/>
              </a:rPr>
              <a:t>s</a:t>
            </a:r>
            <a:r>
              <a:rPr lang="en" sz="4500" b="1" dirty="0" smtClean="0">
                <a:solidFill>
                  <a:srgbClr val="002060"/>
                </a:solidFill>
                <a:latin typeface="Times New Roman"/>
                <a:ea typeface="Times New Roman"/>
                <a:cs typeface="Times New Roman"/>
                <a:sym typeface="Times New Roman"/>
              </a:rPr>
              <a:t>ing Machine Learning</a:t>
            </a:r>
            <a:endParaRPr sz="4500" b="1" dirty="0">
              <a:solidFill>
                <a:srgbClr val="002060"/>
              </a:solidFill>
              <a:latin typeface="Times New Roman"/>
              <a:ea typeface="Times New Roman"/>
              <a:cs typeface="Times New Roman"/>
              <a:sym typeface="Times New Roman"/>
            </a:endParaRPr>
          </a:p>
        </p:txBody>
      </p:sp>
      <p:sp>
        <p:nvSpPr>
          <p:cNvPr id="68" name="Google Shape;68;p13"/>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a:t>
            </a:fld>
            <a:endParaRPr/>
          </a:p>
        </p:txBody>
      </p:sp>
      <p:sp>
        <p:nvSpPr>
          <p:cNvPr id="65" name="Google Shape;65;p13"/>
          <p:cNvSpPr txBox="1">
            <a:spLocks noGrp="1"/>
          </p:cNvSpPr>
          <p:nvPr>
            <p:ph type="subTitle" idx="1"/>
          </p:nvPr>
        </p:nvSpPr>
        <p:spPr>
          <a:xfrm>
            <a:off x="4905414" y="3090040"/>
            <a:ext cx="4042500" cy="17188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1800" b="1" dirty="0"/>
              <a:t>By</a:t>
            </a:r>
            <a:r>
              <a:rPr lang="en" sz="1800" b="1" dirty="0" smtClean="0"/>
              <a:t>:</a:t>
            </a:r>
            <a:endParaRPr lang="en" sz="1800" dirty="0" smtClean="0"/>
          </a:p>
          <a:p>
            <a:pPr marL="0" lvl="0" indent="0" algn="l" rtl="0">
              <a:lnSpc>
                <a:spcPct val="100000"/>
              </a:lnSpc>
              <a:spcBef>
                <a:spcPts val="0"/>
              </a:spcBef>
              <a:spcAft>
                <a:spcPts val="0"/>
              </a:spcAft>
              <a:buSzPts val="1600"/>
              <a:buNone/>
            </a:pPr>
            <a:r>
              <a:rPr lang="en" sz="1800" dirty="0" smtClean="0"/>
              <a:t>1.Pooja Giramkar</a:t>
            </a:r>
          </a:p>
          <a:p>
            <a:pPr marL="0" lvl="0" indent="0" algn="l" rtl="0">
              <a:lnSpc>
                <a:spcPct val="100000"/>
              </a:lnSpc>
              <a:spcBef>
                <a:spcPts val="0"/>
              </a:spcBef>
              <a:spcAft>
                <a:spcPts val="0"/>
              </a:spcAft>
              <a:buSzPts val="1600"/>
              <a:buNone/>
            </a:pPr>
            <a:r>
              <a:rPr lang="en" sz="1800" dirty="0" smtClean="0"/>
              <a:t>2.Vishal Chamwad</a:t>
            </a:r>
          </a:p>
          <a:p>
            <a:pPr marL="0" lvl="0" indent="0" algn="l" rtl="0">
              <a:lnSpc>
                <a:spcPct val="100000"/>
              </a:lnSpc>
              <a:spcBef>
                <a:spcPts val="0"/>
              </a:spcBef>
              <a:spcAft>
                <a:spcPts val="0"/>
              </a:spcAft>
              <a:buSzPts val="1600"/>
              <a:buNone/>
            </a:pPr>
            <a:r>
              <a:rPr lang="en" sz="1800" dirty="0" smtClean="0"/>
              <a:t>3.Manthan Takalkar</a:t>
            </a:r>
          </a:p>
          <a:p>
            <a:pPr marL="0" lvl="0" indent="0" algn="l" rtl="0">
              <a:lnSpc>
                <a:spcPct val="100000"/>
              </a:lnSpc>
              <a:spcBef>
                <a:spcPts val="0"/>
              </a:spcBef>
              <a:spcAft>
                <a:spcPts val="0"/>
              </a:spcAft>
              <a:buSzPts val="1600"/>
              <a:buNone/>
            </a:pPr>
            <a:r>
              <a:rPr lang="en" sz="1800" dirty="0" smtClean="0"/>
              <a:t>4.Nikita Hirve</a:t>
            </a:r>
            <a:endParaRPr sz="1800" dirty="0"/>
          </a:p>
          <a:p>
            <a:pPr marL="0" lvl="0" indent="0" algn="l" rtl="0">
              <a:lnSpc>
                <a:spcPct val="100000"/>
              </a:lnSpc>
              <a:spcBef>
                <a:spcPts val="0"/>
              </a:spcBef>
              <a:spcAft>
                <a:spcPts val="0"/>
              </a:spcAft>
              <a:buSzPts val="1600"/>
              <a:buNone/>
            </a:pPr>
            <a:endParaRPr dirty="0"/>
          </a:p>
        </p:txBody>
      </p:sp>
      <p:sp>
        <p:nvSpPr>
          <p:cNvPr id="66" name="Google Shape;66;p13"/>
          <p:cNvSpPr txBox="1">
            <a:spLocks noGrp="1"/>
          </p:cNvSpPr>
          <p:nvPr>
            <p:ph type="subTitle" idx="4294967295"/>
          </p:nvPr>
        </p:nvSpPr>
        <p:spPr>
          <a:xfrm>
            <a:off x="409904" y="2879725"/>
            <a:ext cx="2206625" cy="946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1800" b="1" dirty="0"/>
              <a:t>Guide :</a:t>
            </a:r>
            <a:endParaRPr sz="1800" b="1" dirty="0"/>
          </a:p>
          <a:p>
            <a:pPr marL="0" lvl="0" indent="0" algn="l" rtl="0">
              <a:lnSpc>
                <a:spcPct val="100000"/>
              </a:lnSpc>
              <a:spcBef>
                <a:spcPts val="0"/>
              </a:spcBef>
              <a:spcAft>
                <a:spcPts val="0"/>
              </a:spcAft>
              <a:buSzPts val="1600"/>
              <a:buNone/>
            </a:pPr>
            <a:r>
              <a:rPr lang="en" sz="1800" dirty="0"/>
              <a:t>Guide </a:t>
            </a:r>
            <a:r>
              <a:rPr lang="en" sz="1800" dirty="0" smtClean="0"/>
              <a:t>Name:</a:t>
            </a:r>
          </a:p>
          <a:p>
            <a:pPr marL="0" lvl="0" indent="0" algn="l" rtl="0">
              <a:lnSpc>
                <a:spcPct val="100000"/>
              </a:lnSpc>
              <a:spcBef>
                <a:spcPts val="0"/>
              </a:spcBef>
              <a:spcAft>
                <a:spcPts val="0"/>
              </a:spcAft>
              <a:buSzPts val="1600"/>
              <a:buNone/>
            </a:pPr>
            <a:r>
              <a:rPr lang="en" sz="1800" dirty="0" smtClean="0"/>
              <a:t>Prof. Rekha kotwal</a:t>
            </a:r>
            <a:endParaRPr sz="1800" dirty="0"/>
          </a:p>
          <a:p>
            <a:pPr marL="0" lvl="0" indent="0" algn="l" rtl="0">
              <a:lnSpc>
                <a:spcPct val="100000"/>
              </a:lnSpc>
              <a:spcBef>
                <a:spcPts val="0"/>
              </a:spcBef>
              <a:spcAft>
                <a:spcPts val="0"/>
              </a:spcAft>
              <a:buSzPts val="1600"/>
              <a:buNone/>
            </a:pPr>
            <a:endParaRPr dirty="0"/>
          </a:p>
        </p:txBody>
      </p:sp>
      <p:sp>
        <p:nvSpPr>
          <p:cNvPr id="67" name="Google Shape;67;p13"/>
          <p:cNvSpPr txBox="1">
            <a:spLocks noGrp="1"/>
          </p:cNvSpPr>
          <p:nvPr>
            <p:ph type="subTitle" idx="4294967295"/>
          </p:nvPr>
        </p:nvSpPr>
        <p:spPr>
          <a:xfrm>
            <a:off x="7227888" y="77788"/>
            <a:ext cx="1916112" cy="40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dirty="0"/>
              <a:t>Group ID </a:t>
            </a:r>
            <a:r>
              <a:rPr lang="en" sz="2000" dirty="0" smtClean="0"/>
              <a:t>:16</a:t>
            </a:r>
            <a:endParaRPr sz="2000" dirty="0"/>
          </a:p>
          <a:p>
            <a:pPr marL="0" lvl="0" indent="0" algn="l" rtl="0">
              <a:lnSpc>
                <a:spcPct val="100000"/>
              </a:lnSpc>
              <a:spcBef>
                <a:spcPts val="0"/>
              </a:spcBef>
              <a:spcAft>
                <a:spcPts val="0"/>
              </a:spcAft>
              <a:buSzPts val="1600"/>
              <a:buNone/>
            </a:pPr>
            <a:endParaRPr sz="2000" dirty="0"/>
          </a:p>
          <a:p>
            <a:pPr marL="0" lvl="0" indent="0" algn="l" rtl="0">
              <a:lnSpc>
                <a:spcPct val="100000"/>
              </a:lnSpc>
              <a:spcBef>
                <a:spcPts val="0"/>
              </a:spcBef>
              <a:spcAft>
                <a:spcPts val="0"/>
              </a:spcAft>
              <a:buSzPts val="1600"/>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Methodology</a:t>
            </a:r>
            <a:endParaRPr sz="4000" dirty="0">
              <a:solidFill>
                <a:srgbClr val="002060"/>
              </a:solidFill>
            </a:endParaRPr>
          </a:p>
        </p:txBody>
      </p:sp>
      <p:sp>
        <p:nvSpPr>
          <p:cNvPr id="5" name="Content Placeholder 4"/>
          <p:cNvSpPr>
            <a:spLocks noGrp="1"/>
          </p:cNvSpPr>
          <p:nvPr>
            <p:ph idx="1"/>
          </p:nvPr>
        </p:nvSpPr>
        <p:spPr/>
        <p:txBody>
          <a:bodyPr>
            <a:normAutofit/>
          </a:bodyPr>
          <a:lstStyle/>
          <a:p>
            <a:pPr>
              <a:buFont typeface="Wingdings" pitchFamily="2" charset="2"/>
              <a:buChar char="Ø"/>
            </a:pPr>
            <a:r>
              <a:rPr lang="en-US" sz="2000" dirty="0" smtClean="0"/>
              <a:t>We used different Methodology/ML Models and compared them:</a:t>
            </a:r>
          </a:p>
          <a:p>
            <a:pPr>
              <a:buNone/>
            </a:pPr>
            <a:endParaRPr lang="en-US" sz="2000" dirty="0" smtClean="0"/>
          </a:p>
          <a:p>
            <a:pPr marL="594360" indent="-457200">
              <a:buFont typeface="+mj-lt"/>
              <a:buAutoNum type="arabicPeriod"/>
            </a:pPr>
            <a:r>
              <a:rPr lang="en-US" sz="2000" dirty="0" smtClean="0"/>
              <a:t>Decision Tree</a:t>
            </a:r>
          </a:p>
          <a:p>
            <a:pPr marL="594360" indent="-457200">
              <a:buFont typeface="+mj-lt"/>
              <a:buAutoNum type="arabicPeriod"/>
            </a:pPr>
            <a:r>
              <a:rPr lang="en-US" sz="2000" dirty="0" smtClean="0"/>
              <a:t>Gaussian Naive Bayes</a:t>
            </a:r>
          </a:p>
          <a:p>
            <a:pPr marL="594360" indent="-457200">
              <a:buFont typeface="+mj-lt"/>
              <a:buAutoNum type="arabicPeriod"/>
            </a:pPr>
            <a:r>
              <a:rPr lang="en-US" sz="2000" dirty="0" smtClean="0"/>
              <a:t>Logistic Regression</a:t>
            </a:r>
          </a:p>
          <a:p>
            <a:pPr marL="594360" indent="-457200">
              <a:buFont typeface="+mj-lt"/>
              <a:buAutoNum type="arabicPeriod"/>
            </a:pPr>
            <a:r>
              <a:rPr lang="en-US" sz="2000" dirty="0" smtClean="0"/>
              <a:t>Random Forest</a:t>
            </a:r>
          </a:p>
          <a:p>
            <a:pPr marL="594360" indent="-457200">
              <a:buFont typeface="+mj-lt"/>
              <a:buAutoNum type="arabicPeriod"/>
            </a:pPr>
            <a:r>
              <a:rPr lang="en-US" sz="2000" dirty="0" smtClean="0"/>
              <a:t>XGBoost</a:t>
            </a:r>
          </a:p>
          <a:p>
            <a:pPr>
              <a:buNone/>
            </a:pPr>
            <a:endParaRPr lang="en-US" sz="2000" dirty="0"/>
          </a:p>
        </p:txBody>
      </p:sp>
      <p:sp>
        <p:nvSpPr>
          <p:cNvPr id="131" name="Google Shape;131;p22"/>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Decision Tree</a:t>
            </a:r>
            <a:endParaRPr sz="4000" dirty="0">
              <a:solidFill>
                <a:srgbClr val="002060"/>
              </a:solidFill>
            </a:endParaRPr>
          </a:p>
        </p:txBody>
      </p:sp>
      <p:sp>
        <p:nvSpPr>
          <p:cNvPr id="7" name="Content Placeholder 6"/>
          <p:cNvSpPr>
            <a:spLocks noGrp="1"/>
          </p:cNvSpPr>
          <p:nvPr>
            <p:ph sz="half" idx="2"/>
          </p:nvPr>
        </p:nvSpPr>
        <p:spPr>
          <a:xfrm>
            <a:off x="5917324" y="1324303"/>
            <a:ext cx="2769476" cy="3270320"/>
          </a:xfrm>
        </p:spPr>
        <p:txBody>
          <a:bodyPr>
            <a:normAutofit fontScale="62500" lnSpcReduction="20000"/>
          </a:bodyPr>
          <a:lstStyle/>
          <a:p>
            <a:pPr>
              <a:buFont typeface="Wingdings" pitchFamily="2" charset="2"/>
              <a:buChar char="Ø"/>
            </a:pPr>
            <a:r>
              <a:rPr lang="en-US" dirty="0" smtClean="0"/>
              <a:t>Decision Tree algorithm belongs to the family of supervised learning algorithms. The goal of using a Decision Tree is to create a training model that can use to predict the class or value of the target variable by learning simple decision rules inferred from prior data(training data).</a:t>
            </a:r>
          </a:p>
          <a:p>
            <a:pPr>
              <a:buFont typeface="Wingdings" pitchFamily="2" charset="2"/>
              <a:buChar char="Ø"/>
            </a:pPr>
            <a:r>
              <a:rPr lang="en-US" dirty="0" smtClean="0"/>
              <a:t>Accuracy is 90.0 %</a:t>
            </a:r>
          </a:p>
          <a:p>
            <a:pPr>
              <a:buFont typeface="Wingdings" pitchFamily="2" charset="2"/>
              <a:buChar char="Ø"/>
            </a:pPr>
            <a:endParaRPr lang="en-US" dirty="0" smtClean="0"/>
          </a:p>
          <a:p>
            <a:pPr>
              <a:buFont typeface="Wingdings" pitchFamily="2" charset="2"/>
              <a:buChar char="Ø"/>
            </a:pPr>
            <a:endParaRPr lang="en-US" dirty="0"/>
          </a:p>
        </p:txBody>
      </p:sp>
      <p:sp>
        <p:nvSpPr>
          <p:cNvPr id="138" name="Google Shape;138;p23"/>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11</a:t>
            </a:fld>
            <a:endParaRPr/>
          </a:p>
        </p:txBody>
      </p:sp>
      <p:pic>
        <p:nvPicPr>
          <p:cNvPr id="139" name="Google Shape;139;p23"/>
          <p:cNvPicPr preferRelativeResize="0"/>
          <p:nvPr/>
        </p:nvPicPr>
        <p:blipFill>
          <a:blip r:embed="rId3">
            <a:alphaModFix/>
          </a:blip>
          <a:stretch>
            <a:fillRect/>
          </a:stretch>
        </p:blipFill>
        <p:spPr>
          <a:xfrm>
            <a:off x="142627" y="1467364"/>
            <a:ext cx="5557999" cy="32257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Gaussian Naive Bayes</a:t>
            </a:r>
            <a:endParaRPr sz="4000" dirty="0">
              <a:solidFill>
                <a:srgbClr val="002060"/>
              </a:solidFill>
            </a:endParaRPr>
          </a:p>
        </p:txBody>
      </p:sp>
      <p:sp>
        <p:nvSpPr>
          <p:cNvPr id="6" name="Content Placeholder 5"/>
          <p:cNvSpPr>
            <a:spLocks noGrp="1"/>
          </p:cNvSpPr>
          <p:nvPr>
            <p:ph idx="1"/>
          </p:nvPr>
        </p:nvSpPr>
        <p:spPr>
          <a:xfrm>
            <a:off x="5549462" y="1471447"/>
            <a:ext cx="3137338" cy="3321269"/>
          </a:xfrm>
        </p:spPr>
        <p:txBody>
          <a:bodyPr>
            <a:normAutofit/>
          </a:bodyPr>
          <a:lstStyle/>
          <a:p>
            <a:pPr>
              <a:buFont typeface="Wingdings" pitchFamily="2" charset="2"/>
              <a:buChar char="Ø"/>
            </a:pPr>
            <a:r>
              <a:rPr lang="en-US" sz="1600" dirty="0" smtClean="0"/>
              <a:t>Gaussian Naive Bayes is a variant of Naive Bayes that follows Gaussian normal distribution and supports continuous data.</a:t>
            </a:r>
          </a:p>
          <a:p>
            <a:pPr>
              <a:buFont typeface="Wingdings" pitchFamily="2" charset="2"/>
              <a:buChar char="Ø"/>
            </a:pPr>
            <a:r>
              <a:rPr lang="en-US" sz="1600" dirty="0" smtClean="0"/>
              <a:t>Naive Bayes are a group of supervised machine learning classification algorithms based on the Bayes theorem.</a:t>
            </a:r>
          </a:p>
          <a:p>
            <a:pPr>
              <a:buFont typeface="Wingdings" pitchFamily="2" charset="2"/>
              <a:buChar char="Ø"/>
            </a:pPr>
            <a:r>
              <a:rPr lang="en-US" sz="1600" dirty="0" smtClean="0"/>
              <a:t>Accuracy is 99.09 %</a:t>
            </a:r>
          </a:p>
          <a:p>
            <a:pPr>
              <a:buFont typeface="Wingdings" pitchFamily="2" charset="2"/>
              <a:buChar char="Ø"/>
            </a:pPr>
            <a:endParaRPr lang="en-US" sz="1600" dirty="0"/>
          </a:p>
        </p:txBody>
      </p:sp>
      <p:sp>
        <p:nvSpPr>
          <p:cNvPr id="146" name="Google Shape;146;p24"/>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12</a:t>
            </a:fld>
            <a:endParaRPr/>
          </a:p>
        </p:txBody>
      </p:sp>
      <p:pic>
        <p:nvPicPr>
          <p:cNvPr id="147" name="Google Shape;147;p24"/>
          <p:cNvPicPr preferRelativeResize="0"/>
          <p:nvPr/>
        </p:nvPicPr>
        <p:blipFill>
          <a:blip r:embed="rId3">
            <a:alphaModFix/>
          </a:blip>
          <a:stretch>
            <a:fillRect/>
          </a:stretch>
        </p:blipFill>
        <p:spPr>
          <a:xfrm>
            <a:off x="592427" y="1476575"/>
            <a:ext cx="4524375" cy="33813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Logistic Regression</a:t>
            </a:r>
            <a:endParaRPr sz="4000" dirty="0">
              <a:solidFill>
                <a:srgbClr val="002060"/>
              </a:solidFill>
            </a:endParaRPr>
          </a:p>
        </p:txBody>
      </p:sp>
      <p:sp>
        <p:nvSpPr>
          <p:cNvPr id="7" name="Content Placeholder 6"/>
          <p:cNvSpPr>
            <a:spLocks noGrp="1"/>
          </p:cNvSpPr>
          <p:nvPr>
            <p:ph idx="1"/>
          </p:nvPr>
        </p:nvSpPr>
        <p:spPr>
          <a:xfrm>
            <a:off x="6463861" y="1502978"/>
            <a:ext cx="2396359" cy="3229041"/>
          </a:xfrm>
        </p:spPr>
        <p:txBody>
          <a:bodyPr>
            <a:normAutofit fontScale="55000" lnSpcReduction="20000"/>
          </a:bodyPr>
          <a:lstStyle/>
          <a:p>
            <a:pPr>
              <a:buFont typeface="Wingdings" pitchFamily="2" charset="2"/>
              <a:buChar char="Ø"/>
            </a:pPr>
            <a:r>
              <a:rPr lang="en-US" dirty="0" smtClean="0"/>
              <a:t>Logistic regression is basically a supervised classification algorithm. In a classification problem, the target variable(or output), y, can take only discrete values for given set of features(or inputs), X.</a:t>
            </a:r>
          </a:p>
          <a:p>
            <a:pPr>
              <a:buFont typeface="Wingdings" pitchFamily="2" charset="2"/>
              <a:buChar char="Ø"/>
            </a:pPr>
            <a:r>
              <a:rPr lang="en-US" dirty="0" smtClean="0"/>
              <a:t>Accuracy is 95.22 %</a:t>
            </a:r>
          </a:p>
          <a:p>
            <a:pPr>
              <a:buFont typeface="Wingdings" pitchFamily="2" charset="2"/>
              <a:buChar char="Ø"/>
            </a:pPr>
            <a:endParaRPr lang="en-US" dirty="0"/>
          </a:p>
        </p:txBody>
      </p:sp>
      <p:sp>
        <p:nvSpPr>
          <p:cNvPr id="154" name="Google Shape;154;p25"/>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13</a:t>
            </a:fld>
            <a:endParaRPr/>
          </a:p>
        </p:txBody>
      </p:sp>
      <p:pic>
        <p:nvPicPr>
          <p:cNvPr id="155" name="Google Shape;155;p25"/>
          <p:cNvPicPr preferRelativeResize="0"/>
          <p:nvPr/>
        </p:nvPicPr>
        <p:blipFill>
          <a:blip r:embed="rId3">
            <a:alphaModFix/>
          </a:blip>
          <a:stretch>
            <a:fillRect/>
          </a:stretch>
        </p:blipFill>
        <p:spPr>
          <a:xfrm>
            <a:off x="311702" y="2033926"/>
            <a:ext cx="5652225" cy="2600025"/>
          </a:xfrm>
          <a:prstGeom prst="rect">
            <a:avLst/>
          </a:prstGeom>
          <a:noFill/>
          <a:ln>
            <a:noFill/>
          </a:ln>
        </p:spPr>
      </p:pic>
      <p:pic>
        <p:nvPicPr>
          <p:cNvPr id="156" name="Google Shape;156;p25"/>
          <p:cNvPicPr preferRelativeResize="0"/>
          <p:nvPr/>
        </p:nvPicPr>
        <p:blipFill>
          <a:blip r:embed="rId4">
            <a:alphaModFix/>
          </a:blip>
          <a:stretch>
            <a:fillRect/>
          </a:stretch>
        </p:blipFill>
        <p:spPr>
          <a:xfrm>
            <a:off x="311700" y="1437451"/>
            <a:ext cx="1298300" cy="3045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Random Forest</a:t>
            </a:r>
            <a:endParaRPr sz="4000" dirty="0">
              <a:solidFill>
                <a:srgbClr val="002060"/>
              </a:solidFill>
            </a:endParaRPr>
          </a:p>
        </p:txBody>
      </p:sp>
      <p:sp>
        <p:nvSpPr>
          <p:cNvPr id="6" name="Content Placeholder 5"/>
          <p:cNvSpPr>
            <a:spLocks noGrp="1"/>
          </p:cNvSpPr>
          <p:nvPr>
            <p:ph idx="1"/>
          </p:nvPr>
        </p:nvSpPr>
        <p:spPr>
          <a:xfrm>
            <a:off x="5623033" y="1471448"/>
            <a:ext cx="3237187" cy="3079531"/>
          </a:xfrm>
        </p:spPr>
        <p:txBody>
          <a:bodyPr>
            <a:normAutofit fontScale="55000" lnSpcReduction="20000"/>
          </a:bodyPr>
          <a:lstStyle/>
          <a:p>
            <a:pPr>
              <a:buFont typeface="Wingdings" pitchFamily="2" charset="2"/>
              <a:buChar char="Ø"/>
            </a:pPr>
            <a:r>
              <a:rPr lang="en-US" dirty="0" smtClean="0"/>
              <a:t>Random forest is a supervised learning algorithm. The "forest" it builds, is an ensemble of decision trees, usually trained with the “bagging” method. T</a:t>
            </a:r>
          </a:p>
          <a:p>
            <a:pPr>
              <a:buFont typeface="Wingdings" pitchFamily="2" charset="2"/>
              <a:buChar char="Ø"/>
            </a:pPr>
            <a:r>
              <a:rPr lang="en-US" dirty="0" smtClean="0"/>
              <a:t>he general idea of the bagging method is that a combination of learning models increases the overall result.</a:t>
            </a:r>
          </a:p>
          <a:p>
            <a:pPr>
              <a:buFont typeface="Wingdings" pitchFamily="2" charset="2"/>
              <a:buChar char="Ø"/>
            </a:pPr>
            <a:r>
              <a:rPr lang="en-US" dirty="0" smtClean="0"/>
              <a:t>Accuracy is 99.09 %</a:t>
            </a:r>
          </a:p>
          <a:p>
            <a:pPr>
              <a:buFont typeface="Wingdings" pitchFamily="2" charset="2"/>
              <a:buChar char="Ø"/>
            </a:pPr>
            <a:endParaRPr lang="en-US" dirty="0"/>
          </a:p>
        </p:txBody>
      </p:sp>
      <p:sp>
        <p:nvSpPr>
          <p:cNvPr id="163" name="Google Shape;163;p26"/>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14</a:t>
            </a:fld>
            <a:endParaRPr/>
          </a:p>
        </p:txBody>
      </p:sp>
      <p:pic>
        <p:nvPicPr>
          <p:cNvPr id="164" name="Google Shape;164;p26"/>
          <p:cNvPicPr preferRelativeResize="0"/>
          <p:nvPr/>
        </p:nvPicPr>
        <p:blipFill>
          <a:blip r:embed="rId3">
            <a:alphaModFix/>
          </a:blip>
          <a:stretch>
            <a:fillRect/>
          </a:stretch>
        </p:blipFill>
        <p:spPr>
          <a:xfrm>
            <a:off x="311700" y="1559162"/>
            <a:ext cx="4903076" cy="297267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XGBoost</a:t>
            </a:r>
            <a:endParaRPr sz="4000" dirty="0">
              <a:solidFill>
                <a:srgbClr val="002060"/>
              </a:solidFill>
            </a:endParaRPr>
          </a:p>
        </p:txBody>
      </p:sp>
      <p:sp>
        <p:nvSpPr>
          <p:cNvPr id="7" name="Content Placeholder 6"/>
          <p:cNvSpPr>
            <a:spLocks noGrp="1"/>
          </p:cNvSpPr>
          <p:nvPr>
            <p:ph idx="1"/>
          </p:nvPr>
        </p:nvSpPr>
        <p:spPr>
          <a:xfrm>
            <a:off x="6432330" y="1460938"/>
            <a:ext cx="2254469" cy="3313122"/>
          </a:xfrm>
        </p:spPr>
        <p:txBody>
          <a:bodyPr>
            <a:normAutofit fontScale="62500" lnSpcReduction="20000"/>
          </a:bodyPr>
          <a:lstStyle/>
          <a:p>
            <a:pPr>
              <a:buFont typeface="Wingdings" pitchFamily="2" charset="2"/>
              <a:buChar char="Ø"/>
            </a:pPr>
            <a:r>
              <a:rPr lang="en-US" dirty="0" smtClean="0"/>
              <a:t>XGBoost is a decision-tree-based ensemble Machine Learning algorithm that uses a gradient boosting framework.</a:t>
            </a:r>
          </a:p>
          <a:p>
            <a:pPr>
              <a:buFont typeface="Wingdings" pitchFamily="2" charset="2"/>
              <a:buChar char="Ø"/>
            </a:pPr>
            <a:r>
              <a:rPr lang="en-US" dirty="0" smtClean="0"/>
              <a:t>Accuracy is 99.31 %</a:t>
            </a:r>
          </a:p>
          <a:p>
            <a:pPr>
              <a:buFont typeface="Wingdings" pitchFamily="2" charset="2"/>
              <a:buChar char="Ø"/>
            </a:pPr>
            <a:endParaRPr lang="en-US" dirty="0"/>
          </a:p>
        </p:txBody>
      </p:sp>
      <p:sp>
        <p:nvSpPr>
          <p:cNvPr id="171" name="Google Shape;171;p27"/>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15</a:t>
            </a:fld>
            <a:endParaRPr/>
          </a:p>
        </p:txBody>
      </p:sp>
      <p:pic>
        <p:nvPicPr>
          <p:cNvPr id="172" name="Google Shape;172;p27"/>
          <p:cNvPicPr preferRelativeResize="0"/>
          <p:nvPr/>
        </p:nvPicPr>
        <p:blipFill>
          <a:blip r:embed="rId3">
            <a:alphaModFix/>
          </a:blip>
          <a:stretch>
            <a:fillRect/>
          </a:stretch>
        </p:blipFill>
        <p:spPr>
          <a:xfrm>
            <a:off x="311702" y="1457000"/>
            <a:ext cx="5948039" cy="3599826"/>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Advantages</a:t>
            </a:r>
            <a:endParaRPr sz="4000" dirty="0">
              <a:solidFill>
                <a:srgbClr val="002060"/>
              </a:solidFill>
              <a:latin typeface="Arial"/>
              <a:ea typeface="Arial"/>
              <a:cs typeface="Arial"/>
              <a:sym typeface="Arial"/>
            </a:endParaRPr>
          </a:p>
        </p:txBody>
      </p:sp>
      <p:sp>
        <p:nvSpPr>
          <p:cNvPr id="5" name="Content Placeholder 4"/>
          <p:cNvSpPr>
            <a:spLocks noGrp="1"/>
          </p:cNvSpPr>
          <p:nvPr>
            <p:ph idx="1"/>
          </p:nvPr>
        </p:nvSpPr>
        <p:spPr/>
        <p:txBody>
          <a:bodyPr>
            <a:normAutofit/>
          </a:bodyPr>
          <a:lstStyle/>
          <a:p>
            <a:pPr marL="558800" lvl="0" indent="-457200">
              <a:spcBef>
                <a:spcPts val="1600"/>
              </a:spcBef>
              <a:buClr>
                <a:schemeClr val="tx1"/>
              </a:buClr>
              <a:buSzPts val="2000"/>
              <a:buFont typeface="+mj-lt"/>
              <a:buAutoNum type="arabicPeriod"/>
            </a:pPr>
            <a:r>
              <a:rPr lang="en-US" sz="2400" dirty="0" smtClean="0">
                <a:latin typeface="Arial"/>
                <a:ea typeface="Arial"/>
                <a:cs typeface="Arial"/>
                <a:sym typeface="Arial"/>
              </a:rPr>
              <a:t>Achieving the maximum crop at minimum yield is the ultimate Aim of the project.</a:t>
            </a:r>
          </a:p>
          <a:p>
            <a:pPr marL="558800" lvl="0" indent="-457200">
              <a:spcBef>
                <a:spcPts val="0"/>
              </a:spcBef>
              <a:buClr>
                <a:schemeClr val="tx1"/>
              </a:buClr>
              <a:buSzPts val="2000"/>
              <a:buFont typeface="+mj-lt"/>
              <a:buAutoNum type="arabicPeriod"/>
            </a:pPr>
            <a:r>
              <a:rPr lang="en-US" sz="2400" dirty="0" smtClean="0">
                <a:latin typeface="Arial"/>
                <a:ea typeface="Arial"/>
                <a:cs typeface="Arial"/>
                <a:sym typeface="Arial"/>
              </a:rPr>
              <a:t>Early detection of problems and management of that problems can help the farmers for better crop yield.</a:t>
            </a:r>
          </a:p>
          <a:p>
            <a:pPr marL="558800" lvl="0" indent="-457200">
              <a:spcBef>
                <a:spcPts val="0"/>
              </a:spcBef>
              <a:buClr>
                <a:schemeClr val="tx1"/>
              </a:buClr>
              <a:buSzPts val="2000"/>
              <a:buFont typeface="+mj-lt"/>
              <a:buAutoNum type="arabicPeriod"/>
            </a:pPr>
            <a:r>
              <a:rPr lang="en-US" sz="2400" dirty="0" smtClean="0">
                <a:latin typeface="Arial"/>
                <a:ea typeface="Arial"/>
                <a:cs typeface="Arial"/>
                <a:sym typeface="Arial"/>
              </a:rPr>
              <a:t>For the better understanding of the crop yield, we need to study of the huge data with the help of machine learning algorithm so it will give the accurate yield for that crop and suggest the farmer for a better crop.</a:t>
            </a:r>
          </a:p>
          <a:p>
            <a:pPr marL="594360" indent="-457200">
              <a:buClr>
                <a:schemeClr val="tx1"/>
              </a:buClr>
              <a:buFont typeface="+mj-lt"/>
              <a:buAutoNum type="arabicPeriod"/>
            </a:pPr>
            <a:endParaRPr lang="en-US" sz="2400" dirty="0" smtClean="0"/>
          </a:p>
          <a:p>
            <a:pPr marL="594360" indent="-457200">
              <a:buClr>
                <a:schemeClr val="tx1"/>
              </a:buClr>
              <a:buFont typeface="+mj-lt"/>
              <a:buAutoNum type="arabicPeriod"/>
            </a:pPr>
            <a:endParaRPr lang="en-US" sz="2400" dirty="0"/>
          </a:p>
        </p:txBody>
      </p:sp>
      <p:sp>
        <p:nvSpPr>
          <p:cNvPr id="179" name="Google Shape;179;p28"/>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800"/>
              <a:buNone/>
            </a:pPr>
            <a:r>
              <a:rPr lang="en" sz="4000" dirty="0">
                <a:solidFill>
                  <a:srgbClr val="002060"/>
                </a:solidFill>
                <a:latin typeface="Arial"/>
                <a:ea typeface="Arial"/>
                <a:cs typeface="Arial"/>
                <a:sym typeface="Arial"/>
              </a:rPr>
              <a:t>Disadvantages</a:t>
            </a:r>
            <a:endParaRPr sz="4000" dirty="0">
              <a:solidFill>
                <a:srgbClr val="002060"/>
              </a:solidFill>
              <a:latin typeface="Arial"/>
              <a:ea typeface="Arial"/>
              <a:cs typeface="Arial"/>
              <a:sym typeface="Arial"/>
            </a:endParaRPr>
          </a:p>
        </p:txBody>
      </p:sp>
      <p:sp>
        <p:nvSpPr>
          <p:cNvPr id="5" name="Content Placeholder 4"/>
          <p:cNvSpPr>
            <a:spLocks noGrp="1"/>
          </p:cNvSpPr>
          <p:nvPr>
            <p:ph idx="1"/>
          </p:nvPr>
        </p:nvSpPr>
        <p:spPr/>
        <p:txBody>
          <a:bodyPr>
            <a:normAutofit/>
          </a:bodyPr>
          <a:lstStyle/>
          <a:p>
            <a:pPr marL="457200" lvl="0" indent="-355600">
              <a:spcBef>
                <a:spcPts val="1600"/>
              </a:spcBef>
              <a:buClr>
                <a:schemeClr val="tx1"/>
              </a:buClr>
              <a:buSzPts val="2000"/>
              <a:buFont typeface="Arial"/>
              <a:buAutoNum type="arabicPeriod"/>
            </a:pPr>
            <a:r>
              <a:rPr lang="en-US" sz="2400" dirty="0" smtClean="0">
                <a:latin typeface="Arial"/>
                <a:ea typeface="Arial"/>
                <a:cs typeface="Arial"/>
                <a:sym typeface="Arial"/>
              </a:rPr>
              <a:t>The obtained result for the crop yield prediction using Decision tree gives less accuracy when compared to Gaussian naïve Bayes, Random Forest and XGBoost.</a:t>
            </a:r>
          </a:p>
          <a:p>
            <a:pPr marL="457200" lvl="0" indent="-355600">
              <a:spcBef>
                <a:spcPts val="0"/>
              </a:spcBef>
              <a:buClr>
                <a:schemeClr val="tx1"/>
              </a:buClr>
              <a:buSzPts val="2000"/>
              <a:buFont typeface="Arial"/>
              <a:buAutoNum type="arabicPeriod"/>
            </a:pPr>
            <a:r>
              <a:rPr lang="en-US" sz="2400" dirty="0" smtClean="0">
                <a:latin typeface="Arial"/>
                <a:ea typeface="Arial"/>
                <a:cs typeface="Arial"/>
                <a:sym typeface="Arial"/>
              </a:rPr>
              <a:t>Previously yield is predicted on the bases of the farmers prior experience but now weather conditions may change drastically so they cannot guess the yield.</a:t>
            </a:r>
          </a:p>
          <a:p>
            <a:pPr>
              <a:buClr>
                <a:schemeClr val="tx1"/>
              </a:buClr>
              <a:buNone/>
            </a:pPr>
            <a:endParaRPr lang="en-US" sz="1800" dirty="0"/>
          </a:p>
        </p:txBody>
      </p:sp>
      <p:sp>
        <p:nvSpPr>
          <p:cNvPr id="186" name="Google Shape;186;p29"/>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Conclusion</a:t>
            </a:r>
            <a:endParaRPr sz="4000" dirty="0">
              <a:solidFill>
                <a:srgbClr val="002060"/>
              </a:solidFill>
              <a:latin typeface="Arial"/>
              <a:ea typeface="Arial"/>
              <a:cs typeface="Arial"/>
              <a:sym typeface="Arial"/>
            </a:endParaRPr>
          </a:p>
        </p:txBody>
      </p:sp>
      <p:sp>
        <p:nvSpPr>
          <p:cNvPr id="5" name="Content Placeholder 4"/>
          <p:cNvSpPr>
            <a:spLocks noGrp="1"/>
          </p:cNvSpPr>
          <p:nvPr>
            <p:ph idx="1"/>
          </p:nvPr>
        </p:nvSpPr>
        <p:spPr/>
        <p:txBody>
          <a:bodyPr>
            <a:normAutofit fontScale="70000" lnSpcReduction="20000"/>
          </a:bodyPr>
          <a:lstStyle/>
          <a:p>
            <a:pPr marL="651510" lvl="0" indent="-514350">
              <a:buFont typeface="Wingdings" pitchFamily="2" charset="2"/>
              <a:buChar char="Ø"/>
            </a:pPr>
            <a:r>
              <a:rPr lang="en-US" dirty="0" smtClean="0">
                <a:latin typeface="Arial"/>
                <a:ea typeface="Arial"/>
                <a:cs typeface="Arial"/>
                <a:sym typeface="Arial"/>
              </a:rPr>
              <a:t>This project highlighted the limitations of current systems and their practical usage on yield prediction. Then walks through a viable yield prediction system to the farmers, a proposed system provides connectivity to farmers via a web application. The web application includes multiple features that users can leverage for the selection of a crop. The inbuilt predictor system helps the farmers to predict the yield of a given crop. The inbuilt recommender system allows a user exploration of the possible crops and their yield to take more educated decisions. For yield to accuracy, various machine learning algorithms such as Decision Tree, Gaussian Naive Bayes, Logistic Regression, Random Forest, XGBoost were implemented and tested on the given datasets. Results indicate that </a:t>
            </a:r>
            <a:r>
              <a:rPr lang="en-US" b="1" dirty="0" smtClean="0">
                <a:latin typeface="Arial"/>
                <a:ea typeface="Arial"/>
                <a:cs typeface="Arial"/>
                <a:sym typeface="Arial"/>
              </a:rPr>
              <a:t>XGBoost</a:t>
            </a:r>
            <a:r>
              <a:rPr lang="en-US" dirty="0" smtClean="0">
                <a:latin typeface="Arial"/>
                <a:ea typeface="Arial"/>
                <a:cs typeface="Arial"/>
                <a:sym typeface="Arial"/>
              </a:rPr>
              <a:t> gives best result.</a:t>
            </a:r>
          </a:p>
          <a:p>
            <a:pPr marL="651510" indent="-514350">
              <a:buFont typeface="Wingdings" pitchFamily="2" charset="2"/>
              <a:buChar char="Ø"/>
            </a:pPr>
            <a:endParaRPr lang="en-US" dirty="0"/>
          </a:p>
        </p:txBody>
      </p:sp>
      <p:sp>
        <p:nvSpPr>
          <p:cNvPr id="193" name="Google Shape;193;p30"/>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References</a:t>
            </a:r>
            <a:endParaRPr sz="4000" dirty="0">
              <a:solidFill>
                <a:srgbClr val="002060"/>
              </a:solidFill>
              <a:latin typeface="Arial"/>
              <a:ea typeface="Arial"/>
              <a:cs typeface="Arial"/>
              <a:sym typeface="Arial"/>
            </a:endParaRPr>
          </a:p>
        </p:txBody>
      </p:sp>
      <p:sp>
        <p:nvSpPr>
          <p:cNvPr id="5" name="Content Placeholder 4"/>
          <p:cNvSpPr>
            <a:spLocks noGrp="1"/>
          </p:cNvSpPr>
          <p:nvPr>
            <p:ph idx="1"/>
          </p:nvPr>
        </p:nvSpPr>
        <p:spPr/>
        <p:txBody>
          <a:bodyPr>
            <a:normAutofit/>
          </a:bodyPr>
          <a:lstStyle/>
          <a:p>
            <a:pPr marL="457200" lvl="0" indent="-330200">
              <a:lnSpc>
                <a:spcPct val="115000"/>
              </a:lnSpc>
              <a:spcBef>
                <a:spcPts val="0"/>
              </a:spcBef>
              <a:buClr>
                <a:schemeClr val="tx1"/>
              </a:buClr>
              <a:buSzPts val="1600"/>
              <a:buFont typeface="Arial"/>
              <a:buChar char="➢"/>
            </a:pPr>
            <a:r>
              <a:rPr lang="en-US" sz="1800" dirty="0" smtClean="0">
                <a:latin typeface="Arial"/>
                <a:ea typeface="Arial"/>
                <a:cs typeface="Arial"/>
                <a:sym typeface="Arial"/>
              </a:rPr>
              <a:t>[1] S. M. PANDE, P. K. RAMESH, A. ANMOL, B. R. AISHWARYA, K. ROHILLA and K. SHAURYA, "Crop Recommender System Using Machine Learning Approach," 2021</a:t>
            </a:r>
          </a:p>
          <a:p>
            <a:pPr marL="457200" lvl="0" indent="-330200">
              <a:lnSpc>
                <a:spcPct val="115000"/>
              </a:lnSpc>
              <a:spcBef>
                <a:spcPts val="0"/>
              </a:spcBef>
              <a:buClr>
                <a:schemeClr val="tx1"/>
              </a:buClr>
              <a:buSzPts val="1600"/>
              <a:buFont typeface="Arial"/>
              <a:buChar char="➢"/>
            </a:pPr>
            <a:r>
              <a:rPr lang="en-US" sz="1800" dirty="0" smtClean="0">
                <a:latin typeface="Arial"/>
                <a:ea typeface="Arial"/>
                <a:cs typeface="Arial"/>
                <a:sym typeface="Arial"/>
              </a:rPr>
              <a:t>[2] S. Bhanumathi, M. Vineeth and N. Rohit, "Crop Yield Prediction and Efficient use of Fertilizers," 2020</a:t>
            </a:r>
          </a:p>
          <a:p>
            <a:pPr marL="457200" lvl="0" indent="-330200">
              <a:spcBef>
                <a:spcPts val="0"/>
              </a:spcBef>
              <a:buClr>
                <a:schemeClr val="tx1"/>
              </a:buClr>
              <a:buSzPts val="1600"/>
              <a:buFont typeface="Arial"/>
              <a:buChar char="➢"/>
            </a:pPr>
            <a:r>
              <a:rPr lang="en-US" sz="1800" dirty="0" smtClean="0">
                <a:latin typeface="Arial"/>
                <a:ea typeface="Arial"/>
                <a:cs typeface="Arial"/>
                <a:sym typeface="Arial"/>
              </a:rPr>
              <a:t>[3] C. P. Wickramasinghe, P. L. N. Lakshitha, H. P. H. S. Hemapriya, A. Jayakody and P. G. N. S. Ranasinghe, "Smart Crop and Fertilizer Prediction System," 2019</a:t>
            </a:r>
          </a:p>
          <a:p>
            <a:pPr marL="0" lvl="0" indent="0">
              <a:lnSpc>
                <a:spcPct val="115000"/>
              </a:lnSpc>
              <a:spcBef>
                <a:spcPts val="1600"/>
              </a:spcBef>
              <a:spcAft>
                <a:spcPts val="1600"/>
              </a:spcAft>
              <a:buClr>
                <a:schemeClr val="tx1"/>
              </a:buClr>
              <a:buSzPts val="1300"/>
              <a:buNone/>
            </a:pPr>
            <a:endParaRPr lang="en-US" sz="1800" dirty="0" smtClean="0">
              <a:latin typeface="Arial"/>
              <a:ea typeface="Arial"/>
              <a:cs typeface="Arial"/>
              <a:sym typeface="Arial"/>
            </a:endParaRPr>
          </a:p>
          <a:p>
            <a:pPr>
              <a:buClr>
                <a:schemeClr val="tx1"/>
              </a:buClr>
              <a:buNone/>
            </a:pPr>
            <a:endParaRPr lang="en-US" sz="1800" dirty="0"/>
          </a:p>
        </p:txBody>
      </p:sp>
      <p:sp>
        <p:nvSpPr>
          <p:cNvPr id="200" name="Google Shape;200;p31"/>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14"/>
          <p:cNvSpPr txBox="1">
            <a:spLocks noGrp="1"/>
          </p:cNvSpPr>
          <p:nvPr>
            <p:ph type="title"/>
          </p:nvPr>
        </p:nvSpPr>
        <p:spPr>
          <a:xfrm>
            <a:off x="311725" y="395821"/>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Table of Contents</a:t>
            </a:r>
            <a:endParaRPr sz="4000" dirty="0">
              <a:solidFill>
                <a:srgbClr val="002060"/>
              </a:solidFill>
            </a:endParaRPr>
          </a:p>
        </p:txBody>
      </p:sp>
      <p:sp>
        <p:nvSpPr>
          <p:cNvPr id="6" name="Text Placeholder 5"/>
          <p:cNvSpPr>
            <a:spLocks noGrp="1"/>
          </p:cNvSpPr>
          <p:nvPr>
            <p:ph type="body" idx="1"/>
          </p:nvPr>
        </p:nvSpPr>
        <p:spPr>
          <a:xfrm>
            <a:off x="1120995" y="1291551"/>
            <a:ext cx="6530535" cy="3711373"/>
          </a:xfrm>
        </p:spPr>
        <p:txBody>
          <a:bodyPr/>
          <a:lstStyle/>
          <a:p>
            <a:pPr marL="488950" lvl="0" indent="-342900">
              <a:buFont typeface="+mj-lt"/>
              <a:buAutoNum type="arabicPeriod"/>
            </a:pPr>
            <a:r>
              <a:rPr lang="en-US" sz="1800" dirty="0" smtClean="0"/>
              <a:t>Abstract</a:t>
            </a:r>
          </a:p>
          <a:p>
            <a:pPr marL="488950" lvl="0" indent="-342900">
              <a:buFont typeface="+mj-lt"/>
              <a:buAutoNum type="arabicPeriod"/>
            </a:pPr>
            <a:r>
              <a:rPr lang="en-US" sz="1800" dirty="0" smtClean="0"/>
              <a:t>Literature Survey</a:t>
            </a:r>
          </a:p>
          <a:p>
            <a:pPr marL="488950" lvl="0" indent="-342900">
              <a:buFont typeface="+mj-lt"/>
              <a:buAutoNum type="arabicPeriod"/>
            </a:pPr>
            <a:r>
              <a:rPr lang="en-US" sz="1800" dirty="0" smtClean="0"/>
              <a:t>Introduction</a:t>
            </a:r>
          </a:p>
          <a:p>
            <a:pPr marL="488950" lvl="0" indent="-342900">
              <a:buFont typeface="+mj-lt"/>
              <a:buAutoNum type="arabicPeriod"/>
            </a:pPr>
            <a:r>
              <a:rPr lang="en-US" sz="1800" dirty="0" smtClean="0"/>
              <a:t>Objectives </a:t>
            </a:r>
          </a:p>
          <a:p>
            <a:pPr marL="488950" lvl="0" indent="-342900">
              <a:buFont typeface="+mj-lt"/>
              <a:buAutoNum type="arabicPeriod"/>
            </a:pPr>
            <a:r>
              <a:rPr lang="en-US" sz="1800" dirty="0" smtClean="0"/>
              <a:t>Proposed System</a:t>
            </a:r>
          </a:p>
          <a:p>
            <a:pPr marL="488950" lvl="0" indent="-342900">
              <a:buFont typeface="+mj-lt"/>
              <a:buAutoNum type="arabicPeriod"/>
            </a:pPr>
            <a:r>
              <a:rPr lang="en-US" sz="1800" dirty="0" smtClean="0"/>
              <a:t>Dataset Details</a:t>
            </a:r>
          </a:p>
          <a:p>
            <a:pPr marL="488950" lvl="0" indent="-342900">
              <a:buFont typeface="+mj-lt"/>
              <a:buAutoNum type="arabicPeriod"/>
            </a:pPr>
            <a:r>
              <a:rPr lang="en-US" sz="1800" dirty="0" smtClean="0"/>
              <a:t>Methodology/Models</a:t>
            </a:r>
          </a:p>
          <a:p>
            <a:pPr marL="488950" lvl="0" indent="-342900">
              <a:buFont typeface="+mj-lt"/>
              <a:buAutoNum type="arabicPeriod"/>
            </a:pPr>
            <a:r>
              <a:rPr lang="en-US" sz="1800" dirty="0" smtClean="0"/>
              <a:t>Advantages</a:t>
            </a:r>
          </a:p>
          <a:p>
            <a:pPr marL="488950" lvl="0" indent="-342900">
              <a:buFont typeface="+mj-lt"/>
              <a:buAutoNum type="arabicPeriod"/>
            </a:pPr>
            <a:r>
              <a:rPr lang="en-US" sz="1800" dirty="0" smtClean="0"/>
              <a:t>Disadvantages</a:t>
            </a:r>
          </a:p>
          <a:p>
            <a:pPr marL="488950" lvl="0" indent="-342900">
              <a:buFont typeface="+mj-lt"/>
              <a:buAutoNum type="arabicPeriod"/>
            </a:pPr>
            <a:r>
              <a:rPr lang="en-US" sz="1800" dirty="0" smtClean="0"/>
              <a:t>Conclusion</a:t>
            </a:r>
          </a:p>
          <a:p>
            <a:pPr marL="488950" lvl="0" indent="-342900">
              <a:buFont typeface="+mj-lt"/>
              <a:buAutoNum type="arabicPeriod"/>
            </a:pPr>
            <a:r>
              <a:rPr lang="en-US" sz="1800" dirty="0" smtClean="0"/>
              <a:t>Reference</a:t>
            </a:r>
          </a:p>
          <a:p>
            <a:pPr marL="488950" lvl="0" indent="-342900">
              <a:buFont typeface="+mj-lt"/>
              <a:buAutoNum type="arabicPeriod"/>
            </a:pPr>
            <a:endParaRPr lang="en-US" sz="1800" dirty="0"/>
          </a:p>
        </p:txBody>
      </p:sp>
      <p:sp>
        <p:nvSpPr>
          <p:cNvPr id="75" name="Google Shape;75;p14"/>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rPr>
              <a:t>Abstract</a:t>
            </a:r>
            <a:r>
              <a:rPr lang="en" sz="4000" dirty="0"/>
              <a:t> </a:t>
            </a:r>
            <a:endParaRPr sz="4000" dirty="0"/>
          </a:p>
        </p:txBody>
      </p:sp>
      <p:sp>
        <p:nvSpPr>
          <p:cNvPr id="5" name="Content Placeholder 4"/>
          <p:cNvSpPr>
            <a:spLocks noGrp="1"/>
          </p:cNvSpPr>
          <p:nvPr>
            <p:ph idx="1"/>
          </p:nvPr>
        </p:nvSpPr>
        <p:spPr/>
        <p:txBody>
          <a:bodyPr>
            <a:normAutofit/>
          </a:bodyPr>
          <a:lstStyle/>
          <a:p>
            <a:pPr lvl="0">
              <a:buNone/>
            </a:pPr>
            <a:r>
              <a:rPr lang="en-US" sz="1800" dirty="0" smtClean="0">
                <a:latin typeface="Times New Roman" pitchFamily="18" charset="0"/>
                <a:ea typeface="Arial"/>
                <a:cs typeface="Times New Roman" pitchFamily="18" charset="0"/>
                <a:sym typeface="Arial"/>
              </a:rPr>
              <a:t>       Agricultural industry plays a major role in the process of economic development as well as the Gross Domestic Product of India. The lack of scientific approaches to soil fertility has become a major challenge for the industry. Since most of the farmers are not familiar with the concepts of soil nutrients, they tend to start their cultivations by assuming myths and assumptions. The project aims at suggesting the best crop based on the soil fertility and also recommends a fertilizer plan to minimize the amount of fertilizers that are needed. The project developed a cross- platform web application to suggest the best crops according to available soil fertility. Further, a fertilizer plan will be suggested on the basis of the contents of NPK Nitrogen (N), Phosphorus (P) and Potassium (K) values to optimize fertilizer usage in order to increase profitability and avoid soil degradation.</a:t>
            </a:r>
          </a:p>
          <a:p>
            <a:endParaRPr lang="en-US" sz="1800" dirty="0">
              <a:latin typeface="Times New Roman" pitchFamily="18" charset="0"/>
              <a:cs typeface="Times New Roman" pitchFamily="18" charset="0"/>
            </a:endParaRPr>
          </a:p>
        </p:txBody>
      </p:sp>
      <p:sp>
        <p:nvSpPr>
          <p:cNvPr id="82" name="Google Shape;82;p15"/>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52097" y="0"/>
            <a:ext cx="8229600" cy="857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002060"/>
                </a:solidFill>
              </a:rPr>
              <a:t>Literature</a:t>
            </a:r>
            <a:r>
              <a:rPr lang="en" sz="4000" dirty="0"/>
              <a:t> </a:t>
            </a:r>
            <a:r>
              <a:rPr lang="en" sz="4000" dirty="0">
                <a:solidFill>
                  <a:srgbClr val="002060"/>
                </a:solidFill>
              </a:rPr>
              <a:t>Survey</a:t>
            </a:r>
            <a:endParaRPr sz="4000" dirty="0">
              <a:solidFill>
                <a:srgbClr val="002060"/>
              </a:solidFill>
            </a:endParaRPr>
          </a:p>
        </p:txBody>
      </p:sp>
      <p:sp>
        <p:nvSpPr>
          <p:cNvPr id="88" name="Google Shape;88;p1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pPr marL="0" lvl="0" indent="0" algn="r" rtl="0">
                <a:spcBef>
                  <a:spcPts val="0"/>
                </a:spcBef>
                <a:spcAft>
                  <a:spcPts val="0"/>
                </a:spcAft>
                <a:buClr>
                  <a:srgbClr val="000000"/>
                </a:buClr>
                <a:buSzPts val="1000"/>
                <a:buFont typeface="Arial"/>
                <a:buNone/>
              </a:pPr>
              <a:t>4</a:t>
            </a:fld>
            <a:endParaRPr/>
          </a:p>
        </p:txBody>
      </p:sp>
      <p:graphicFrame>
        <p:nvGraphicFramePr>
          <p:cNvPr id="89" name="Google Shape;89;p16"/>
          <p:cNvGraphicFramePr/>
          <p:nvPr/>
        </p:nvGraphicFramePr>
        <p:xfrm>
          <a:off x="296574" y="872359"/>
          <a:ext cx="8466775" cy="4134521"/>
        </p:xfrm>
        <a:graphic>
          <a:graphicData uri="http://schemas.openxmlformats.org/drawingml/2006/table">
            <a:tbl>
              <a:tblPr>
                <a:noFill/>
                <a:tableStyleId>{A4FC8D36-1CE8-4656-B619-638787AD1152}</a:tableStyleId>
              </a:tblPr>
              <a:tblGrid>
                <a:gridCol w="636325"/>
                <a:gridCol w="1440650"/>
                <a:gridCol w="1455750"/>
                <a:gridCol w="2192125"/>
                <a:gridCol w="2741925"/>
              </a:tblGrid>
              <a:tr h="531382">
                <a:tc>
                  <a:txBody>
                    <a:bodyPr/>
                    <a:lstStyle/>
                    <a:p>
                      <a:pPr marL="0" lvl="0" indent="0" algn="l" rtl="0">
                        <a:spcBef>
                          <a:spcPts val="0"/>
                        </a:spcBef>
                        <a:spcAft>
                          <a:spcPts val="0"/>
                        </a:spcAft>
                        <a:buNone/>
                      </a:pPr>
                      <a:r>
                        <a:rPr lang="en" sz="1100" b="1" dirty="0">
                          <a:solidFill>
                            <a:schemeClr val="tx1"/>
                          </a:solidFill>
                        </a:rPr>
                        <a:t>Sr. No.</a:t>
                      </a:r>
                      <a:endParaRPr sz="1100" b="1"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Name of Researchers</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Paper title</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Methodology Adopted / Modules Used</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Observations Noted</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1014053">
                <a:tc>
                  <a:txBody>
                    <a:bodyPr/>
                    <a:lstStyle/>
                    <a:p>
                      <a:pPr marL="0" lvl="0" indent="0" algn="l" rtl="0">
                        <a:spcBef>
                          <a:spcPts val="0"/>
                        </a:spcBef>
                        <a:spcAft>
                          <a:spcPts val="0"/>
                        </a:spcAft>
                        <a:buNone/>
                      </a:pPr>
                      <a:r>
                        <a:rPr lang="en" sz="1000">
                          <a:solidFill>
                            <a:schemeClr val="tx1"/>
                          </a:solidFill>
                        </a:rPr>
                        <a:t>1</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Prof. Rakesh Shirsath</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Agriculture decision support system using data mining</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dirty="0">
                          <a:solidFill>
                            <a:schemeClr val="tx1"/>
                          </a:solidFill>
                        </a:rPr>
                        <a:t>Subscription based system </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ANN</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Android application</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Personalized content </a:t>
                      </a:r>
                      <a:endParaRPr sz="1000"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Android app with a login module.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Previously planted crops known to system</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User feedback mechanism</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Maintenance of crop.</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1434788">
                <a:tc>
                  <a:txBody>
                    <a:bodyPr/>
                    <a:lstStyle/>
                    <a:p>
                      <a:pPr marL="0" lvl="0" indent="0" algn="l" rtl="0">
                        <a:spcBef>
                          <a:spcPts val="0"/>
                        </a:spcBef>
                        <a:spcAft>
                          <a:spcPts val="0"/>
                        </a:spcAft>
                        <a:buNone/>
                      </a:pPr>
                      <a:r>
                        <a:rPr lang="en" sz="1000">
                          <a:solidFill>
                            <a:schemeClr val="tx1"/>
                          </a:solidFill>
                        </a:rPr>
                        <a:t>2</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tx1"/>
                          </a:solidFill>
                        </a:rPr>
                        <a:t>Ji-chun Zhao, Jian-xin Guo</a:t>
                      </a:r>
                      <a:endParaRPr sz="1000"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Big Data Analysis Technology Application in Agricultural Intelligence Decision System</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Inference engine.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Domain expertise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Knowledge engineering</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Knowledge acquisition module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Knowledge base for recommendation system</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Large database of crops.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Processed using Hadoop.</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Professional knowledge.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Past experiences.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Feature selection using HDFS.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Future Scope: Using Hadoop with Artificial Neural Networks.</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1154298">
                <a:tc>
                  <a:txBody>
                    <a:bodyPr/>
                    <a:lstStyle/>
                    <a:p>
                      <a:pPr marL="0" lvl="0" indent="0" algn="l" rtl="0">
                        <a:spcBef>
                          <a:spcPts val="0"/>
                        </a:spcBef>
                        <a:spcAft>
                          <a:spcPts val="0"/>
                        </a:spcAft>
                        <a:buNone/>
                      </a:pPr>
                      <a:r>
                        <a:rPr lang="en" sz="1000">
                          <a:solidFill>
                            <a:schemeClr val="tx1"/>
                          </a:solidFill>
                        </a:rPr>
                        <a:t>3</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Miftahul Jannat Mokarrama</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RSF: A Recommendation System for Farmers</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Location Detection.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Data analysis and storage.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Similar location detection.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Recommendation generation module.</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dirty="0">
                          <a:solidFill>
                            <a:schemeClr val="tx1"/>
                          </a:solidFill>
                        </a:rPr>
                        <a:t>Physiographic, thermal, crop growing period, crop production rate</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Seasonal crop database</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Similar location detection</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Generating the set of crops</a:t>
                      </a:r>
                      <a:endParaRPr sz="1000"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002060"/>
                </a:solidFill>
              </a:rPr>
              <a:t>Literature Survey</a:t>
            </a:r>
            <a:endParaRPr sz="4000" dirty="0">
              <a:solidFill>
                <a:srgbClr val="002060"/>
              </a:solidFill>
            </a:endParaRPr>
          </a:p>
        </p:txBody>
      </p:sp>
      <p:sp>
        <p:nvSpPr>
          <p:cNvPr id="95" name="Google Shape;95;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aphicFrame>
        <p:nvGraphicFramePr>
          <p:cNvPr id="96" name="Google Shape;96;p17"/>
          <p:cNvGraphicFramePr/>
          <p:nvPr/>
        </p:nvGraphicFramePr>
        <p:xfrm>
          <a:off x="338615" y="1395880"/>
          <a:ext cx="8466775" cy="3295560"/>
        </p:xfrm>
        <a:graphic>
          <a:graphicData uri="http://schemas.openxmlformats.org/drawingml/2006/table">
            <a:tbl>
              <a:tblPr>
                <a:noFill/>
                <a:tableStyleId>{A4FC8D36-1CE8-4656-B619-638787AD1152}</a:tableStyleId>
              </a:tblPr>
              <a:tblGrid>
                <a:gridCol w="636325"/>
                <a:gridCol w="1440650"/>
                <a:gridCol w="1455750"/>
                <a:gridCol w="2192125"/>
                <a:gridCol w="2741925"/>
              </a:tblGrid>
              <a:tr h="525750">
                <a:tc>
                  <a:txBody>
                    <a:bodyPr/>
                    <a:lstStyle/>
                    <a:p>
                      <a:pPr marL="0" lvl="0" indent="0" algn="l" rtl="0">
                        <a:spcBef>
                          <a:spcPts val="0"/>
                        </a:spcBef>
                        <a:spcAft>
                          <a:spcPts val="0"/>
                        </a:spcAft>
                        <a:buNone/>
                      </a:pPr>
                      <a:r>
                        <a:rPr lang="en" sz="1100" b="1" dirty="0">
                          <a:solidFill>
                            <a:schemeClr val="tx1"/>
                          </a:solidFill>
                        </a:rPr>
                        <a:t>Sr. No.</a:t>
                      </a:r>
                      <a:endParaRPr sz="1100" b="1"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Name of Researchers</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Paper title</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Methodology Adopted / Modules Used</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b="1">
                          <a:solidFill>
                            <a:schemeClr val="tx1"/>
                          </a:solidFill>
                        </a:rPr>
                        <a:t>Observations Noted</a:t>
                      </a:r>
                      <a:endParaRPr sz="1100" b="1">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1249650">
                <a:tc>
                  <a:txBody>
                    <a:bodyPr/>
                    <a:lstStyle/>
                    <a:p>
                      <a:pPr marL="0" lvl="0" indent="0" algn="l" rtl="0">
                        <a:spcBef>
                          <a:spcPts val="0"/>
                        </a:spcBef>
                        <a:spcAft>
                          <a:spcPts val="0"/>
                        </a:spcAft>
                        <a:buNone/>
                      </a:pPr>
                      <a:r>
                        <a:rPr lang="en" sz="1000">
                          <a:solidFill>
                            <a:schemeClr val="tx1"/>
                          </a:solidFill>
                        </a:rPr>
                        <a:t>4</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S.Pudumalar, E.Ramanujam</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Crop Recommendation System for Precision Agriculture</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Random tree</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CHAID</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KNN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Naïve Bayes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WEKA tool</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Pre-processing of data</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Handling missing and out-of-range values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Feature extraction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Ensemble model to get higher accuracy </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Rule generation</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1520160">
                <a:tc>
                  <a:txBody>
                    <a:bodyPr/>
                    <a:lstStyle/>
                    <a:p>
                      <a:pPr marL="0" lvl="0" indent="0" algn="l" rtl="0">
                        <a:spcBef>
                          <a:spcPts val="0"/>
                        </a:spcBef>
                        <a:spcAft>
                          <a:spcPts val="0"/>
                        </a:spcAft>
                        <a:buNone/>
                      </a:pPr>
                      <a:r>
                        <a:rPr lang="en" sz="1000">
                          <a:solidFill>
                            <a:schemeClr val="tx1"/>
                          </a:solidFill>
                        </a:rPr>
                        <a:t>5</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Yogesh Gandge, Sandhya,</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tx1"/>
                          </a:solidFill>
                        </a:rPr>
                        <a:t>A Study on Various Data Mining Techniques for Crop Yield Prediction </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a:solidFill>
                            <a:schemeClr val="tx1"/>
                          </a:solidFill>
                        </a:rPr>
                        <a:t>Attribute selection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Multiple Linear Regression</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Decision Tree using ID3</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SVM</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Neural Networks</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C4.5</a:t>
                      </a:r>
                      <a:endParaRPr sz="1000">
                        <a:solidFill>
                          <a:schemeClr val="tx1"/>
                        </a:solidFill>
                      </a:endParaRPr>
                    </a:p>
                    <a:p>
                      <a:pPr marL="457200" lvl="0" indent="-292100" algn="l" rtl="0">
                        <a:spcBef>
                          <a:spcPts val="0"/>
                        </a:spcBef>
                        <a:spcAft>
                          <a:spcPts val="0"/>
                        </a:spcAft>
                        <a:buSzPts val="1000"/>
                        <a:buAutoNum type="arabicPeriod"/>
                      </a:pPr>
                      <a:r>
                        <a:rPr lang="en" sz="1000">
                          <a:solidFill>
                            <a:schemeClr val="tx1"/>
                          </a:solidFill>
                        </a:rPr>
                        <a:t>K-means and KNN</a:t>
                      </a:r>
                      <a:endParaRPr sz="100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457200" lvl="0" indent="-292100" algn="l" rtl="0">
                        <a:spcBef>
                          <a:spcPts val="0"/>
                        </a:spcBef>
                        <a:spcAft>
                          <a:spcPts val="0"/>
                        </a:spcAft>
                        <a:buSzPts val="1000"/>
                        <a:buAutoNum type="arabicPeriod"/>
                      </a:pPr>
                      <a:r>
                        <a:rPr lang="en" sz="1000" dirty="0">
                          <a:solidFill>
                            <a:schemeClr val="tx1"/>
                          </a:solidFill>
                        </a:rPr>
                        <a:t>Selection of agricultural field</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Selection of crop previously planted</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Input from user</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Preprocess</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Attribute Selection</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Classification algorithm on data</a:t>
                      </a:r>
                      <a:endParaRPr sz="1000" dirty="0">
                        <a:solidFill>
                          <a:schemeClr val="tx1"/>
                        </a:solidFill>
                      </a:endParaRPr>
                    </a:p>
                    <a:p>
                      <a:pPr marL="457200" lvl="0" indent="-292100" algn="l" rtl="0">
                        <a:spcBef>
                          <a:spcPts val="0"/>
                        </a:spcBef>
                        <a:spcAft>
                          <a:spcPts val="0"/>
                        </a:spcAft>
                        <a:buSzPts val="1000"/>
                        <a:buAutoNum type="arabicPeriod"/>
                      </a:pPr>
                      <a:r>
                        <a:rPr lang="en" sz="1000" dirty="0">
                          <a:solidFill>
                            <a:schemeClr val="tx1"/>
                          </a:solidFill>
                        </a:rPr>
                        <a:t>Crop is recommended</a:t>
                      </a:r>
                      <a:endParaRPr sz="1000" dirty="0">
                        <a:solidFill>
                          <a:schemeClr val="tx1"/>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348458" y="136634"/>
            <a:ext cx="8229600" cy="92491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Introduction</a:t>
            </a:r>
            <a:endParaRPr dirty="0">
              <a:solidFill>
                <a:srgbClr val="002060"/>
              </a:solidFill>
              <a:latin typeface="Arial"/>
              <a:ea typeface="Arial"/>
              <a:cs typeface="Arial"/>
              <a:sym typeface="Arial"/>
            </a:endParaRPr>
          </a:p>
        </p:txBody>
      </p:sp>
      <p:sp>
        <p:nvSpPr>
          <p:cNvPr id="103" name="Google Shape;103;p18"/>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6</a:t>
            </a:fld>
            <a:endParaRPr/>
          </a:p>
        </p:txBody>
      </p:sp>
      <p:sp>
        <p:nvSpPr>
          <p:cNvPr id="5" name="Subtitle 4"/>
          <p:cNvSpPr>
            <a:spLocks noGrp="1"/>
          </p:cNvSpPr>
          <p:nvPr>
            <p:ph type="subTitle" idx="1"/>
          </p:nvPr>
        </p:nvSpPr>
        <p:spPr>
          <a:xfrm>
            <a:off x="336331" y="1145627"/>
            <a:ext cx="8565931" cy="3731173"/>
          </a:xfrm>
        </p:spPr>
        <p:txBody>
          <a:bodyPr>
            <a:noAutofit/>
          </a:bodyPr>
          <a:lstStyle/>
          <a:p>
            <a:pPr marL="457200" lvl="0" indent="-323850" algn="l">
              <a:spcBef>
                <a:spcPts val="0"/>
              </a:spcBef>
              <a:buSzPts val="1500"/>
              <a:buFont typeface="Wingdings" pitchFamily="2" charset="2"/>
              <a:buChar char="§"/>
            </a:pPr>
            <a:r>
              <a:rPr lang="en-US" sz="1600" dirty="0" smtClean="0"/>
              <a:t>Farming is one of the major sectors that influences a country’s economic growth.</a:t>
            </a:r>
          </a:p>
          <a:p>
            <a:pPr marL="457200" lvl="0" indent="-323850" algn="l">
              <a:spcBef>
                <a:spcPts val="0"/>
              </a:spcBef>
              <a:buSzPts val="1500"/>
              <a:buFont typeface="Wingdings" pitchFamily="2" charset="2"/>
              <a:buChar char="§"/>
            </a:pPr>
            <a:r>
              <a:rPr lang="en-US" sz="1600" dirty="0" smtClean="0"/>
              <a:t>In country like India, majority of the population is dependent on agriculture for their livelihood. Many new technologies, such as Machine Learning and Deep Learning, are being implemented into agriculture so that it is easier for farmers to grow and maximize their yield.</a:t>
            </a:r>
          </a:p>
          <a:p>
            <a:pPr marL="457200" lvl="0" indent="-323850" algn="l">
              <a:spcBef>
                <a:spcPts val="0"/>
              </a:spcBef>
              <a:buSzPts val="1500"/>
              <a:buFont typeface="Wingdings" pitchFamily="2" charset="2"/>
              <a:buChar char="§"/>
            </a:pPr>
            <a:r>
              <a:rPr lang="en-US" sz="1600" dirty="0" smtClean="0"/>
              <a:t>In this project, we present a website in which the following applications are implemented; Crop recommendation and Fertilizer recommendation respectively.</a:t>
            </a:r>
          </a:p>
          <a:p>
            <a:pPr marL="933450" lvl="0" indent="-342900" algn="l">
              <a:spcBef>
                <a:spcPts val="0"/>
              </a:spcBef>
              <a:buSzPts val="1500"/>
              <a:buFont typeface="+mj-lt"/>
              <a:buAutoNum type="arabicPeriod"/>
            </a:pPr>
            <a:r>
              <a:rPr lang="en-US" sz="1600" dirty="0" smtClean="0"/>
              <a:t>In the crop recommendation application, the user can provide the soil data from their side and the application will predict which crop should the user grow.</a:t>
            </a:r>
          </a:p>
          <a:p>
            <a:pPr marL="933450" lvl="0" indent="-342900" algn="l">
              <a:spcBef>
                <a:spcPts val="0"/>
              </a:spcBef>
              <a:buSzPts val="1500"/>
              <a:buFont typeface="+mj-lt"/>
              <a:buAutoNum type="arabicPeriod"/>
            </a:pPr>
            <a:r>
              <a:rPr lang="en-US" sz="1600" dirty="0" smtClean="0"/>
              <a:t>For the fertilizer recommendation application, the user can input the soil data and the type of crop they are growing, and the application will predict what the soil lacks or has excess of and will recommend improvements.</a:t>
            </a:r>
          </a:p>
          <a:p>
            <a:pPr>
              <a:buFont typeface="Wingdings" pitchFamily="2" charset="2"/>
              <a:buChar char="§"/>
            </a:pP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Objectives</a:t>
            </a:r>
            <a:endParaRPr sz="4000" dirty="0">
              <a:solidFill>
                <a:srgbClr val="002060"/>
              </a:solidFill>
            </a:endParaRPr>
          </a:p>
        </p:txBody>
      </p:sp>
      <p:sp>
        <p:nvSpPr>
          <p:cNvPr id="5" name="Content Placeholder 4"/>
          <p:cNvSpPr>
            <a:spLocks noGrp="1"/>
          </p:cNvSpPr>
          <p:nvPr>
            <p:ph idx="1"/>
          </p:nvPr>
        </p:nvSpPr>
        <p:spPr/>
        <p:txBody>
          <a:bodyPr>
            <a:normAutofit fontScale="70000" lnSpcReduction="20000"/>
          </a:bodyPr>
          <a:lstStyle/>
          <a:p>
            <a:pPr>
              <a:buFont typeface="Wingdings" pitchFamily="2" charset="2"/>
              <a:buChar char="Ø"/>
            </a:pPr>
            <a:r>
              <a:rPr lang="en-US" dirty="0" smtClean="0"/>
              <a:t>Agriculture is a business with risk and reliable crop yield prediction is vital for decisions related to agriculture risk management.</a:t>
            </a:r>
          </a:p>
          <a:p>
            <a:pPr>
              <a:buFont typeface="Wingdings" pitchFamily="2" charset="2"/>
              <a:buChar char="Ø"/>
            </a:pPr>
            <a:endParaRPr lang="en-US" dirty="0" smtClean="0"/>
          </a:p>
          <a:p>
            <a:pPr>
              <a:buFont typeface="Wingdings" pitchFamily="2" charset="2"/>
              <a:buChar char="Ø"/>
            </a:pPr>
            <a:r>
              <a:rPr lang="en-US" dirty="0" smtClean="0"/>
              <a:t>The vision of meeting world's food demands for the increasing population throughout the world is becoming more important in these recent years.</a:t>
            </a:r>
          </a:p>
          <a:p>
            <a:pPr>
              <a:buFont typeface="Wingdings" pitchFamily="2" charset="2"/>
              <a:buChar char="Ø"/>
            </a:pPr>
            <a:endParaRPr lang="en-US" dirty="0" smtClean="0"/>
          </a:p>
          <a:p>
            <a:pPr>
              <a:buFont typeface="Wingdings" pitchFamily="2" charset="2"/>
              <a:buChar char="Ø"/>
            </a:pPr>
            <a:r>
              <a:rPr lang="en-US" dirty="0" smtClean="0"/>
              <a:t>Eventually, helps in achieving ZERO hunger.</a:t>
            </a:r>
          </a:p>
          <a:p>
            <a:pPr>
              <a:buFont typeface="Wingdings" pitchFamily="2" charset="2"/>
              <a:buChar char="Ø"/>
            </a:pPr>
            <a:endParaRPr lang="en-US" dirty="0" smtClean="0"/>
          </a:p>
          <a:p>
            <a:pPr>
              <a:buFont typeface="Wingdings" pitchFamily="2" charset="2"/>
              <a:buChar char="Ø"/>
            </a:pPr>
            <a:r>
              <a:rPr lang="en-US" dirty="0" smtClean="0"/>
              <a:t>Predictions could be used by crop managers to minimize losses when unfavorable conditions may occur.</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
        <p:nvSpPr>
          <p:cNvPr id="110" name="Google Shape;110;p19"/>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0"/>
          <p:cNvSpPr txBox="1">
            <a:spLocks noGrp="1"/>
          </p:cNvSpPr>
          <p:nvPr>
            <p:ph type="title"/>
          </p:nvPr>
        </p:nvSpPr>
        <p:spPr>
          <a:xfrm>
            <a:off x="415159" y="142916"/>
            <a:ext cx="8229600" cy="85725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Proposed System</a:t>
            </a:r>
            <a:endParaRPr sz="4000" dirty="0">
              <a:solidFill>
                <a:srgbClr val="002060"/>
              </a:solidFill>
            </a:endParaRPr>
          </a:p>
        </p:txBody>
      </p:sp>
      <p:sp>
        <p:nvSpPr>
          <p:cNvPr id="5" name="Content Placeholder 4"/>
          <p:cNvSpPr>
            <a:spLocks noGrp="1"/>
          </p:cNvSpPr>
          <p:nvPr>
            <p:ph idx="1"/>
          </p:nvPr>
        </p:nvSpPr>
        <p:spPr>
          <a:xfrm>
            <a:off x="457200" y="1135117"/>
            <a:ext cx="8229600" cy="3878317"/>
          </a:xfrm>
        </p:spPr>
        <p:txBody>
          <a:bodyPr>
            <a:noAutofit/>
          </a:bodyPr>
          <a:lstStyle/>
          <a:p>
            <a:pPr>
              <a:buFont typeface="Wingdings" pitchFamily="2" charset="2"/>
              <a:buChar char="Ø"/>
            </a:pPr>
            <a:r>
              <a:rPr lang="en-US" sz="1600" dirty="0" smtClean="0"/>
              <a:t>The aim of proposed system is to help farmers to cultivate crop for better yield. The crops selected in this work are based on important crops from selected location.</a:t>
            </a:r>
          </a:p>
          <a:p>
            <a:pPr>
              <a:buFont typeface="Wingdings" pitchFamily="2" charset="2"/>
              <a:buChar char="Ø"/>
            </a:pPr>
            <a:r>
              <a:rPr lang="en-US" sz="1600" dirty="0" smtClean="0"/>
              <a:t>The selected crops are Rice, Jowar, Wheat, Soyabean, and Sunflower, Cotton, Sugarcane, Tobacco, Onion, Dry Chili etc.</a:t>
            </a:r>
          </a:p>
          <a:p>
            <a:pPr>
              <a:buFont typeface="Wingdings" pitchFamily="2" charset="2"/>
              <a:buChar char="Ø"/>
            </a:pPr>
            <a:r>
              <a:rPr lang="en-US" sz="1600" dirty="0" smtClean="0"/>
              <a:t>There are 2 process in proposed work:</a:t>
            </a:r>
          </a:p>
          <a:p>
            <a:pPr>
              <a:buFont typeface="Wingdings" pitchFamily="2" charset="2"/>
              <a:buChar char="Ø"/>
            </a:pPr>
            <a:r>
              <a:rPr lang="en-US" sz="1600" dirty="0" smtClean="0"/>
              <a:t>Crop Yield Prediction: Crop Yield Prediction can be done using crop yield data, nutrients and location data. These inputs are passed to Random Forest and Support Vector Machine algorithms. These algorithms will predict crop based on present inputs.</a:t>
            </a:r>
          </a:p>
          <a:p>
            <a:pPr>
              <a:buFont typeface="Wingdings" pitchFamily="2" charset="2"/>
              <a:buChar char="Ø"/>
            </a:pPr>
            <a:r>
              <a:rPr lang="en-US" sz="1600" dirty="0" smtClean="0"/>
              <a:t>Fertilizer Recommendation: Fertilizer Recommendation can be done using fertilizer data, crop and location data. In this part suitable crops and required fertilizer for each crop is recommended.</a:t>
            </a:r>
          </a:p>
          <a:p>
            <a:pPr>
              <a:buFont typeface="Wingdings" pitchFamily="2" charset="2"/>
              <a:buChar char="Ø"/>
            </a:pPr>
            <a:r>
              <a:rPr lang="en-US" sz="1600" dirty="0" smtClean="0"/>
              <a:t>Third Party applications are used to get Weather information, Temperature information as well as Humidity and rainfall.</a:t>
            </a:r>
          </a:p>
          <a:p>
            <a:pPr>
              <a:buFont typeface="Wingdings" pitchFamily="2" charset="2"/>
              <a:buChar char="Ø"/>
            </a:pPr>
            <a:endParaRPr lang="en-US" sz="1600" dirty="0"/>
          </a:p>
        </p:txBody>
      </p:sp>
      <p:sp>
        <p:nvSpPr>
          <p:cNvPr id="117" name="Google Shape;117;p20"/>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002060"/>
                </a:solidFill>
                <a:latin typeface="Arial"/>
                <a:ea typeface="Arial"/>
                <a:cs typeface="Arial"/>
                <a:sym typeface="Arial"/>
              </a:rPr>
              <a:t>Dataset Details</a:t>
            </a:r>
            <a:endParaRPr sz="4000" dirty="0">
              <a:solidFill>
                <a:srgbClr val="002060"/>
              </a:solidFill>
            </a:endParaRPr>
          </a:p>
        </p:txBody>
      </p:sp>
      <p:sp>
        <p:nvSpPr>
          <p:cNvPr id="5" name="Content Placeholder 4"/>
          <p:cNvSpPr>
            <a:spLocks noGrp="1"/>
          </p:cNvSpPr>
          <p:nvPr>
            <p:ph idx="1"/>
          </p:nvPr>
        </p:nvSpPr>
        <p:spPr/>
        <p:txBody>
          <a:bodyPr>
            <a:normAutofit fontScale="62500" lnSpcReduction="20000"/>
          </a:bodyPr>
          <a:lstStyle/>
          <a:p>
            <a:pPr>
              <a:buFont typeface="Wingdings" pitchFamily="2" charset="2"/>
              <a:buChar char="Ø"/>
            </a:pPr>
            <a:r>
              <a:rPr lang="en-US" dirty="0" smtClean="0"/>
              <a:t>Dataset We are using is -  </a:t>
            </a:r>
          </a:p>
          <a:p>
            <a:pPr>
              <a:buNone/>
            </a:pPr>
            <a:r>
              <a:rPr lang="en-US" smtClean="0"/>
              <a:t>          </a:t>
            </a:r>
            <a:r>
              <a:rPr lang="en-US" dirty="0" smtClean="0"/>
              <a:t>Crop Recommendation Dataset - </a:t>
            </a:r>
          </a:p>
          <a:p>
            <a:pPr>
              <a:buNone/>
            </a:pPr>
            <a:r>
              <a:rPr lang="en-US" dirty="0" smtClean="0"/>
              <a:t>           This dataset was build by augmenting datasets of rainfall, climate and  </a:t>
            </a:r>
          </a:p>
          <a:p>
            <a:pPr>
              <a:buNone/>
            </a:pPr>
            <a:r>
              <a:rPr lang="en-US" dirty="0" smtClean="0"/>
              <a:t>           fertilizer data available for India.</a:t>
            </a:r>
          </a:p>
          <a:p>
            <a:pPr>
              <a:buFont typeface="Wingdings" pitchFamily="2" charset="2"/>
              <a:buChar char="Ø"/>
            </a:pPr>
            <a:r>
              <a:rPr lang="en-US" dirty="0" smtClean="0"/>
              <a:t>Data fields</a:t>
            </a:r>
          </a:p>
          <a:p>
            <a:pPr>
              <a:buNone/>
            </a:pPr>
            <a:r>
              <a:rPr lang="en-US" dirty="0" smtClean="0"/>
              <a:t>       N - ratio of Nitrogen content in soil</a:t>
            </a:r>
          </a:p>
          <a:p>
            <a:pPr>
              <a:buNone/>
            </a:pPr>
            <a:r>
              <a:rPr lang="en-US" dirty="0" smtClean="0"/>
              <a:t>       P - ratio of Phosphorus content in soil</a:t>
            </a:r>
          </a:p>
          <a:p>
            <a:pPr>
              <a:buNone/>
            </a:pPr>
            <a:r>
              <a:rPr lang="en-US" dirty="0" smtClean="0"/>
              <a:t>       K - ratio of Potassium content in soil</a:t>
            </a:r>
          </a:p>
          <a:p>
            <a:pPr>
              <a:buNone/>
            </a:pPr>
            <a:r>
              <a:rPr lang="en-US" dirty="0" smtClean="0"/>
              <a:t>       temperature - temperature in degree Celsius</a:t>
            </a:r>
          </a:p>
          <a:p>
            <a:pPr>
              <a:buNone/>
            </a:pPr>
            <a:r>
              <a:rPr lang="en-US" dirty="0" smtClean="0"/>
              <a:t>       humidity - relative humidity in %</a:t>
            </a:r>
          </a:p>
          <a:p>
            <a:pPr>
              <a:buNone/>
            </a:pPr>
            <a:r>
              <a:rPr lang="en-US" dirty="0" smtClean="0"/>
              <a:t>       ph - ph value of the soil</a:t>
            </a:r>
          </a:p>
          <a:p>
            <a:pPr>
              <a:buNone/>
            </a:pPr>
            <a:r>
              <a:rPr lang="en-US" dirty="0" smtClean="0"/>
              <a:t>       rainfall - rainfall in mm</a:t>
            </a:r>
          </a:p>
          <a:p>
            <a:pPr>
              <a:buNone/>
            </a:pPr>
            <a:endParaRPr lang="en-US" dirty="0" smtClean="0"/>
          </a:p>
          <a:p>
            <a:pPr>
              <a:buNone/>
            </a:pPr>
            <a:endParaRPr lang="en-US" dirty="0"/>
          </a:p>
        </p:txBody>
      </p:sp>
      <p:sp>
        <p:nvSpPr>
          <p:cNvPr id="124" name="Google Shape;124;p21"/>
          <p:cNvSpPr txBox="1">
            <a:spLocks noGrp="1"/>
          </p:cNvSpPr>
          <p:nvPr>
            <p:ph type="sldNum" sz="quarter"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pPr marL="0" lvl="0" indent="0" algn="r" rtl="0">
                <a:lnSpc>
                  <a:spcPct val="100000"/>
                </a:lnSpc>
                <a:spcBef>
                  <a:spcPts val="0"/>
                </a:spcBef>
                <a:spcAft>
                  <a:spcPts val="0"/>
                </a:spcAft>
                <a:buSzPts val="1000"/>
                <a:buNone/>
              </a:pPr>
              <a:t>9</a:t>
            </a:fld>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72</TotalTime>
  <Words>1600</Words>
  <Application>Microsoft Office PowerPoint</Application>
  <PresentationFormat>On-screen Show (16:9)</PresentationFormat>
  <Paragraphs>194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Times New Roman</vt:lpstr>
      <vt:lpstr>Book Antiqua</vt:lpstr>
      <vt:lpstr>Wingdings 2</vt:lpstr>
      <vt:lpstr>Lucida Sans</vt:lpstr>
      <vt:lpstr>Roboto</vt:lpstr>
      <vt:lpstr>Wingdings</vt:lpstr>
      <vt:lpstr>Wingdings 3</vt:lpstr>
      <vt:lpstr>Apex</vt:lpstr>
      <vt:lpstr>Crop Prediction Using Machine Learning</vt:lpstr>
      <vt:lpstr>Table of Contents</vt:lpstr>
      <vt:lpstr>Abstract </vt:lpstr>
      <vt:lpstr>Literature Survey</vt:lpstr>
      <vt:lpstr>Literature Survey</vt:lpstr>
      <vt:lpstr>Introduction</vt:lpstr>
      <vt:lpstr>Objectives</vt:lpstr>
      <vt:lpstr>Proposed System</vt:lpstr>
      <vt:lpstr>Dataset Details</vt:lpstr>
      <vt:lpstr>Methodology</vt:lpstr>
      <vt:lpstr>Decision Tree</vt:lpstr>
      <vt:lpstr>Gaussian Naive Bayes</vt:lpstr>
      <vt:lpstr>Logistic Regression</vt:lpstr>
      <vt:lpstr>Random Forest</vt:lpstr>
      <vt:lpstr>XGBoost</vt:lpstr>
      <vt:lpstr>Advantages</vt:lpstr>
      <vt:lpstr>Disadvantages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Using Machine Learning</dc:title>
  <cp:lastModifiedBy>Pooja-pc</cp:lastModifiedBy>
  <cp:revision>12</cp:revision>
  <dcterms:modified xsi:type="dcterms:W3CDTF">2021-12-13T17:56:43Z</dcterms:modified>
</cp:coreProperties>
</file>