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68" r:id="rId4"/>
  </p:sldMasterIdLst>
  <p:notesMasterIdLst>
    <p:notesMasterId r:id="rId17"/>
  </p:notesMasterIdLst>
  <p:handoutMasterIdLst>
    <p:handoutMasterId r:id="rId18"/>
  </p:handoutMasterIdLst>
  <p:sldIdLst>
    <p:sldId id="257" r:id="rId5"/>
    <p:sldId id="278" r:id="rId6"/>
    <p:sldId id="288" r:id="rId7"/>
    <p:sldId id="282" r:id="rId8"/>
    <p:sldId id="281" r:id="rId9"/>
    <p:sldId id="283" r:id="rId10"/>
    <p:sldId id="289" r:id="rId11"/>
    <p:sldId id="284" r:id="rId12"/>
    <p:sldId id="285" r:id="rId13"/>
    <p:sldId id="286" r:id="rId14"/>
    <p:sldId id="287"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88501" autoAdjust="0"/>
  </p:normalViewPr>
  <p:slideViewPr>
    <p:cSldViewPr snapToGrid="0">
      <p:cViewPr varScale="1">
        <p:scale>
          <a:sx n="41" d="100"/>
          <a:sy n="41" d="100"/>
        </p:scale>
        <p:origin x="38" y="81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11/6/2022</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3093659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smtClean="0"/>
              <a:t>Click to 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smtClean="0"/>
              <a:t>Click to edit Master title style</a:t>
            </a:r>
            <a:endParaRPr lang="en-US" noProof="0"/>
          </a:p>
        </p:txBody>
      </p:sp>
      <p:sp>
        <p:nvSpPr>
          <p:cNvPr id="3" name="Content Placeholder 2"/>
          <p:cNvSpPr>
            <a:spLocks noGrp="1"/>
          </p:cNvSpPr>
          <p:nvPr>
            <p:ph idx="1"/>
          </p:nvPr>
        </p:nvSpPr>
        <p:spPr>
          <a:xfrm>
            <a:off x="1295401" y="4804495"/>
            <a:ext cx="2952000" cy="1109133"/>
          </a:xfrm>
        </p:spPr>
        <p:txBody>
          <a:body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smtClean="0"/>
              <a:t>Click to edit Master title style</a:t>
            </a:r>
            <a:endParaRPr lang="en-US" noProof="0"/>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11/6/2022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kinhbacjsc.vn/" TargetMode="External"/><Relationship Id="rId2" Type="http://schemas.openxmlformats.org/officeDocument/2006/relationships/hyperlink" Target="http://elearning.vnua.edu.vn/" TargetMode="Externa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31845"/>
            <a:ext cx="9601196" cy="531845"/>
          </a:xfrm>
        </p:spPr>
        <p:txBody>
          <a:bodyPr/>
          <a:lstStyle/>
          <a:p>
            <a:r>
              <a:rPr lang="en-US" sz="2800" b="1" smtClean="0">
                <a:latin typeface="Arial" panose="020B0604020202020204" pitchFamily="34" charset="0"/>
                <a:cs typeface="Arial" panose="020B0604020202020204" pitchFamily="34" charset="0"/>
              </a:rPr>
              <a:t>BÀI THUYẾT TRÌNH</a:t>
            </a:r>
            <a:endParaRPr lang="en-US"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2" y="2566263"/>
            <a:ext cx="9601196" cy="3318936"/>
          </a:xfrm>
        </p:spPr>
        <p:txBody>
          <a:bodyPr/>
          <a:lstStyle/>
          <a:p>
            <a:pPr marL="0" indent="0">
              <a:buNone/>
            </a:pPr>
            <a:r>
              <a:rPr lang="en-US" sz="2400" dirty="0" smtClean="0">
                <a:latin typeface="Arial" panose="020B0604020202020204" pitchFamily="34" charset="0"/>
                <a:cs typeface="Arial" panose="020B0604020202020204" pitchFamily="34" charset="0"/>
                <a:sym typeface="Wingdings 2" panose="05020102010507070707" pitchFamily="18" charset="2"/>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nhóm</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p>
          <a:p>
            <a:pPr marL="0" indent="0">
              <a:buNone/>
            </a:pPr>
            <a:r>
              <a:rPr lang="en-US" sz="2400"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Nguyễn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Yến</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Nguyễn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Thảo</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sym typeface="Wingdings 2" panose="05020102010507070707" pitchFamily="18" charset="2"/>
              </a:rPr>
              <a:t> </a:t>
            </a:r>
            <a:r>
              <a:rPr lang="en-US" sz="2400" dirty="0" err="1" smtClean="0">
                <a:latin typeface="Arial" panose="020B0604020202020204" pitchFamily="34" charset="0"/>
                <a:cs typeface="Arial" panose="020B0604020202020204" pitchFamily="34" charset="0"/>
              </a:rPr>
              <a:t>Mã</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CT338</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sym typeface="Wingdings 2" panose="05020102010507070707" pitchFamily="18" charset="2"/>
              </a:rPr>
              <a:t> </a:t>
            </a:r>
            <a:r>
              <a:rPr lang="en-US" sz="2400" dirty="0" err="1" smtClean="0">
                <a:latin typeface="Arial" panose="020B0604020202020204" pitchFamily="34" charset="0"/>
                <a:cs typeface="Arial" panose="020B0604020202020204" pitchFamily="34" charset="0"/>
              </a:rPr>
              <a:t>Giảng</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Điền</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p>
          <a:p>
            <a:pPr marL="0" indent="0" algn="ctr">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Năm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học</a:t>
            </a:r>
            <a:r>
              <a:rPr lang="en-US" sz="1600" dirty="0" smtClean="0">
                <a:latin typeface="Arial" panose="020B0604020202020204" pitchFamily="34" charset="0"/>
                <a:cs typeface="Arial" panose="020B0604020202020204" pitchFamily="34" charset="0"/>
              </a:rPr>
              <a:t>: HK </a:t>
            </a: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 2022–2023</a:t>
            </a:r>
          </a:p>
          <a:p>
            <a:pPr marL="0" indent="0">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295402" y="1144949"/>
            <a:ext cx="9957317" cy="507831"/>
          </a:xfrm>
          <a:prstGeom prst="rect">
            <a:avLst/>
          </a:prstGeom>
          <a:noFill/>
        </p:spPr>
        <p:txBody>
          <a:bodyPr wrap="square" rtlCol="0">
            <a:spAutoFit/>
          </a:bodyPr>
          <a:lstStyle/>
          <a:p>
            <a:pPr algn="ctr"/>
            <a:r>
              <a:rPr lang="en-US" sz="2700" b="1" dirty="0" err="1" smtClean="0">
                <a:latin typeface="Arial" panose="020B0604020202020204" pitchFamily="34" charset="0"/>
                <a:cs typeface="Arial" panose="020B0604020202020204" pitchFamily="34" charset="0"/>
              </a:rPr>
              <a:t>Học</a:t>
            </a:r>
            <a:r>
              <a:rPr lang="en-US" sz="2700" b="1" dirty="0" smtClean="0">
                <a:latin typeface="Arial" panose="020B0604020202020204" pitchFamily="34" charset="0"/>
                <a:cs typeface="Arial" panose="020B0604020202020204" pitchFamily="34" charset="0"/>
              </a:rPr>
              <a:t> </a:t>
            </a:r>
            <a:r>
              <a:rPr lang="en-US" sz="2700" b="1" dirty="0" err="1" smtClean="0">
                <a:latin typeface="Arial" panose="020B0604020202020204" pitchFamily="34" charset="0"/>
                <a:cs typeface="Arial" panose="020B0604020202020204" pitchFamily="34" charset="0"/>
              </a:rPr>
              <a:t>Phần</a:t>
            </a:r>
            <a:r>
              <a:rPr lang="en-US" sz="2700" b="1" dirty="0" smtClean="0">
                <a:latin typeface="Arial" panose="020B0604020202020204" pitchFamily="34" charset="0"/>
                <a:cs typeface="Arial" panose="020B0604020202020204" pitchFamily="34" charset="0"/>
              </a:rPr>
              <a:t> : </a:t>
            </a:r>
            <a:r>
              <a:rPr lang="en-US" sz="2700" b="1" dirty="0" err="1" smtClean="0">
                <a:latin typeface="Arial" panose="020B0604020202020204" pitchFamily="34" charset="0"/>
                <a:cs typeface="Arial" panose="020B0604020202020204" pitchFamily="34" charset="0"/>
              </a:rPr>
              <a:t>Mạng</a:t>
            </a:r>
            <a:r>
              <a:rPr lang="en-US" sz="2700" b="1" dirty="0" smtClean="0">
                <a:latin typeface="Arial" panose="020B0604020202020204" pitchFamily="34" charset="0"/>
                <a:cs typeface="Arial" panose="020B0604020202020204" pitchFamily="34" charset="0"/>
              </a:rPr>
              <a:t> Di </a:t>
            </a:r>
            <a:r>
              <a:rPr lang="en-US" sz="2700" b="1" dirty="0" err="1" smtClean="0">
                <a:latin typeface="Arial" panose="020B0604020202020204" pitchFamily="34" charset="0"/>
                <a:cs typeface="Arial" panose="020B0604020202020204" pitchFamily="34" charset="0"/>
              </a:rPr>
              <a:t>Động</a:t>
            </a:r>
            <a:r>
              <a:rPr lang="en-US" sz="2700" b="1" dirty="0" smtClean="0">
                <a:latin typeface="Arial" panose="020B0604020202020204" pitchFamily="34" charset="0"/>
                <a:cs typeface="Arial" panose="020B0604020202020204" pitchFamily="34" charset="0"/>
              </a:rPr>
              <a:t> </a:t>
            </a:r>
            <a:r>
              <a:rPr lang="en-US" sz="2700" b="1" dirty="0" err="1">
                <a:latin typeface="Arial" panose="020B0604020202020204" pitchFamily="34" charset="0"/>
                <a:cs typeface="Arial" panose="020B0604020202020204" pitchFamily="34" charset="0"/>
              </a:rPr>
              <a:t>V</a:t>
            </a:r>
            <a:r>
              <a:rPr lang="en-US" sz="2700" b="1" dirty="0" err="1" smtClean="0">
                <a:latin typeface="Arial" panose="020B0604020202020204" pitchFamily="34" charset="0"/>
                <a:cs typeface="Arial" panose="020B0604020202020204" pitchFamily="34" charset="0"/>
              </a:rPr>
              <a:t>à</a:t>
            </a:r>
            <a:r>
              <a:rPr lang="en-US" sz="2700" b="1" dirty="0" smtClean="0">
                <a:latin typeface="Arial" panose="020B0604020202020204" pitchFamily="34" charset="0"/>
                <a:cs typeface="Arial" panose="020B0604020202020204" pitchFamily="34" charset="0"/>
              </a:rPr>
              <a:t> </a:t>
            </a:r>
            <a:r>
              <a:rPr lang="en-US" sz="2700" b="1" dirty="0" err="1">
                <a:latin typeface="Arial" panose="020B0604020202020204" pitchFamily="34" charset="0"/>
                <a:cs typeface="Arial" panose="020B0604020202020204" pitchFamily="34" charset="0"/>
              </a:rPr>
              <a:t>K</a:t>
            </a:r>
            <a:r>
              <a:rPr lang="en-US" sz="2700" b="1" dirty="0" err="1" smtClean="0">
                <a:latin typeface="Arial" panose="020B0604020202020204" pitchFamily="34" charset="0"/>
                <a:cs typeface="Arial" panose="020B0604020202020204" pitchFamily="34" charset="0"/>
              </a:rPr>
              <a:t>hông</a:t>
            </a:r>
            <a:r>
              <a:rPr lang="en-US" sz="2700" b="1" dirty="0" smtClean="0">
                <a:latin typeface="Arial" panose="020B0604020202020204" pitchFamily="34" charset="0"/>
                <a:cs typeface="Arial" panose="020B0604020202020204" pitchFamily="34" charset="0"/>
              </a:rPr>
              <a:t> </a:t>
            </a:r>
            <a:r>
              <a:rPr lang="en-US" sz="2700" b="1" dirty="0" err="1">
                <a:latin typeface="Arial" panose="020B0604020202020204" pitchFamily="34" charset="0"/>
                <a:cs typeface="Arial" panose="020B0604020202020204" pitchFamily="34" charset="0"/>
              </a:rPr>
              <a:t>D</a:t>
            </a:r>
            <a:r>
              <a:rPr lang="en-US" sz="2700" b="1" dirty="0" err="1" smtClean="0">
                <a:latin typeface="Arial" panose="020B0604020202020204" pitchFamily="34" charset="0"/>
                <a:cs typeface="Arial" panose="020B0604020202020204" pitchFamily="34" charset="0"/>
              </a:rPr>
              <a:t>ây</a:t>
            </a:r>
            <a:endParaRPr lang="en-US" sz="2700" b="1" dirty="0" smtClean="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586" y="543537"/>
            <a:ext cx="604233" cy="548640"/>
          </a:xfrm>
          <a:prstGeom prst="rect">
            <a:avLst/>
          </a:prstGeom>
        </p:spPr>
      </p:pic>
      <p:sp>
        <p:nvSpPr>
          <p:cNvPr id="7" name="TextBox 6"/>
          <p:cNvSpPr txBox="1"/>
          <p:nvPr/>
        </p:nvSpPr>
        <p:spPr>
          <a:xfrm>
            <a:off x="1295402" y="1705552"/>
            <a:ext cx="9957317" cy="507831"/>
          </a:xfrm>
          <a:prstGeom prst="rect">
            <a:avLst/>
          </a:prstGeom>
          <a:noFill/>
        </p:spPr>
        <p:txBody>
          <a:bodyPr wrap="square" rtlCol="0">
            <a:spAutoFit/>
          </a:bodyPr>
          <a:lstStyle/>
          <a:p>
            <a:pPr algn="ctr"/>
            <a:r>
              <a:rPr lang="en-US" sz="2700" b="1" dirty="0" err="1" smtClean="0">
                <a:latin typeface="Arial" panose="020B0604020202020204" pitchFamily="34" charset="0"/>
                <a:cs typeface="Arial" panose="020B0604020202020204" pitchFamily="34" charset="0"/>
              </a:rPr>
              <a:t>Chủ</a:t>
            </a:r>
            <a:r>
              <a:rPr lang="en-US" sz="2700" b="1" dirty="0" smtClean="0">
                <a:latin typeface="Arial" panose="020B0604020202020204" pitchFamily="34" charset="0"/>
                <a:cs typeface="Arial" panose="020B0604020202020204" pitchFamily="34" charset="0"/>
              </a:rPr>
              <a:t> </a:t>
            </a:r>
            <a:r>
              <a:rPr lang="en-US" sz="2700" b="1" dirty="0" err="1" smtClean="0">
                <a:latin typeface="Arial" panose="020B0604020202020204" pitchFamily="34" charset="0"/>
                <a:cs typeface="Arial" panose="020B0604020202020204" pitchFamily="34" charset="0"/>
              </a:rPr>
              <a:t>đề</a:t>
            </a:r>
            <a:r>
              <a:rPr lang="en-US" sz="2700" b="1" dirty="0" smtClean="0">
                <a:latin typeface="Arial" panose="020B0604020202020204" pitchFamily="34" charset="0"/>
                <a:cs typeface="Arial" panose="020B0604020202020204" pitchFamily="34" charset="0"/>
              </a:rPr>
              <a:t>: </a:t>
            </a:r>
            <a:r>
              <a:rPr lang="en-US" sz="2700" b="1" dirty="0" err="1" smtClean="0">
                <a:latin typeface="Arial" panose="020B0604020202020204" pitchFamily="34" charset="0"/>
                <a:cs typeface="Arial" panose="020B0604020202020204" pitchFamily="34" charset="0"/>
              </a:rPr>
              <a:t>Ăng</a:t>
            </a:r>
            <a:r>
              <a:rPr lang="en-US" sz="2700" b="1" dirty="0" smtClean="0">
                <a:latin typeface="Arial" panose="020B0604020202020204" pitchFamily="34" charset="0"/>
                <a:cs typeface="Arial" panose="020B0604020202020204" pitchFamily="34" charset="0"/>
              </a:rPr>
              <a:t>-ten vi </a:t>
            </a:r>
            <a:r>
              <a:rPr lang="en-US" sz="2700" b="1" dirty="0" err="1" smtClean="0">
                <a:latin typeface="Arial" panose="020B0604020202020204" pitchFamily="34" charset="0"/>
                <a:cs typeface="Arial" panose="020B0604020202020204" pitchFamily="34" charset="0"/>
              </a:rPr>
              <a:t>dải</a:t>
            </a:r>
            <a:endParaRPr lang="en-US" sz="2700" b="1" dirty="0" smtClean="0">
              <a:latin typeface="Arial" panose="020B0604020202020204" pitchFamily="34" charset="0"/>
              <a:cs typeface="Arial" panose="020B0604020202020204" pitchFamily="34" charset="0"/>
            </a:endParaRPr>
          </a:p>
        </p:txBody>
      </p:sp>
      <p:pic>
        <p:nvPicPr>
          <p:cNvPr id="1026" name="Picture 2" descr="kiến thức cơ bản về ăng-t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0880" y="2640774"/>
            <a:ext cx="3855717" cy="2337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480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Kết</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luận</a:t>
            </a:r>
            <a:endParaRPr lang="en-US" sz="4000" dirty="0"/>
          </a:p>
        </p:txBody>
      </p:sp>
      <p:sp>
        <p:nvSpPr>
          <p:cNvPr id="3" name="Content Placeholder 2"/>
          <p:cNvSpPr txBox="1">
            <a:spLocks/>
          </p:cNvSpPr>
          <p:nvPr/>
        </p:nvSpPr>
        <p:spPr>
          <a:xfrm>
            <a:off x="821095" y="1900409"/>
            <a:ext cx="10493228" cy="388457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xuất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việc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a:t>
            </a:r>
            <a:r>
              <a:rPr lang="en-US" sz="2400" dirty="0" smtClean="0">
                <a:latin typeface="Arial" panose="020B0604020202020204" pitchFamily="34" charset="0"/>
                <a:cs typeface="Arial" panose="020B0604020202020204" pitchFamily="34" charset="0"/>
              </a:rPr>
              <a:t> an ten </a:t>
            </a:r>
            <a:r>
              <a:rPr lang="en-US" sz="2400" dirty="0" err="1" smtClean="0">
                <a:latin typeface="Arial" panose="020B0604020202020204" pitchFamily="34" charset="0"/>
                <a:cs typeface="Arial" panose="020B0604020202020204" pitchFamily="34" charset="0"/>
              </a:rPr>
              <a:t>trở</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thách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nhiều</a:t>
            </a:r>
            <a:r>
              <a:rPr lang="en-US" sz="2400" dirty="0" smtClean="0">
                <a:latin typeface="Arial" panose="020B0604020202020204" pitchFamily="34" charset="0"/>
                <a:cs typeface="Arial" panose="020B0604020202020204" pitchFamily="34" charset="0"/>
              </a:rPr>
              <a:t> an ten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ở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tầng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hoặc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tầng</a:t>
            </a:r>
            <a:r>
              <a:rPr lang="en-US" sz="2400" dirty="0" smtClean="0">
                <a:latin typeface="Arial" panose="020B0604020202020204" pitchFamily="34" charset="0"/>
                <a:cs typeface="Arial" panose="020B0604020202020204" pitchFamily="34" charset="0"/>
              </a:rPr>
              <a:t>.</a:t>
            </a:r>
          </a:p>
          <a:p>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an ten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tay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tiếp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xúc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a:t>
            </a:r>
          </a:p>
          <a:p>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đa</a:t>
            </a:r>
            <a:r>
              <a:rPr lang="en-US" sz="2400" dirty="0" smtClean="0">
                <a:latin typeface="Arial" panose="020B0604020202020204" pitchFamily="34" charset="0"/>
                <a:cs typeface="Arial" panose="020B0604020202020204" pitchFamily="34" charset="0"/>
              </a:rPr>
              <a:t> bang </a:t>
            </a:r>
            <a:r>
              <a:rPr lang="en-US" sz="2400" dirty="0" err="1" smtClean="0">
                <a:latin typeface="Arial" panose="020B0604020202020204" pitchFamily="34" charset="0"/>
                <a:cs typeface="Arial" panose="020B0604020202020204" pitchFamily="34" charset="0"/>
              </a:rPr>
              <a:t>tầng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nhỏ</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yêu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tay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chẳng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như</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màn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lớn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vốn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đặc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điểm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thoại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minh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yếu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tốt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trọng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dùng</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73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Tài</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liệu</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tham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khảo</a:t>
            </a:r>
            <a:endParaRPr lang="en-US" sz="4000" dirty="0"/>
          </a:p>
        </p:txBody>
      </p:sp>
      <p:sp>
        <p:nvSpPr>
          <p:cNvPr id="3" name="Rectangle 2"/>
          <p:cNvSpPr/>
          <p:nvPr/>
        </p:nvSpPr>
        <p:spPr>
          <a:xfrm>
            <a:off x="2537927" y="1900409"/>
            <a:ext cx="6756317" cy="42951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hlinkClick r:id="rId2"/>
              </a:rPr>
              <a:t>http://</a:t>
            </a:r>
            <a:r>
              <a:rPr lang="en-US" sz="2000" dirty="0" smtClean="0">
                <a:latin typeface="Arial" panose="020B0604020202020204" pitchFamily="34" charset="0"/>
                <a:cs typeface="Arial" panose="020B0604020202020204" pitchFamily="34" charset="0"/>
                <a:hlinkClick r:id="rId2"/>
              </a:rPr>
              <a:t>elearning.vnua.edu.vn</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hlinkClick r:id="rId3"/>
              </a:rPr>
              <a:t>http://kinhbacjsc.vn</a:t>
            </a:r>
            <a:r>
              <a:rPr lang="en-US" sz="2000" dirty="0" smtClean="0">
                <a:latin typeface="Arial" panose="020B0604020202020204" pitchFamily="34" charset="0"/>
                <a:cs typeface="Arial" panose="020B0604020202020204" pitchFamily="34" charset="0"/>
                <a:hlinkClick r:id="rId3"/>
              </a:rPr>
              <a:t>/</a:t>
            </a:r>
            <a:r>
              <a:rPr lang="en-US" sz="2000" dirty="0" smtClean="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65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62065" y="1184988"/>
            <a:ext cx="8210939" cy="830997"/>
          </a:xfrm>
          <a:prstGeom prst="rect">
            <a:avLst/>
          </a:prstGeom>
          <a:noFill/>
        </p:spPr>
        <p:txBody>
          <a:bodyPr wrap="square" rtlCol="0">
            <a:spAutoFit/>
          </a:bodyPr>
          <a:lstStyle/>
          <a:p>
            <a:pPr algn="ctr"/>
            <a:r>
              <a:rPr lang="en-US" sz="4800" b="1">
                <a:latin typeface="Arial" panose="020B0604020202020204" pitchFamily="34" charset="0"/>
                <a:cs typeface="Arial" panose="020B0604020202020204" pitchFamily="34" charset="0"/>
              </a:rPr>
              <a:t>Thank you for listening</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015985"/>
            <a:ext cx="6667500" cy="3913327"/>
          </a:xfrm>
          <a:prstGeom prst="rect">
            <a:avLst/>
          </a:prstGeom>
        </p:spPr>
      </p:pic>
    </p:spTree>
    <p:extLst>
      <p:ext uri="{BB962C8B-B14F-4D97-AF65-F5344CB8AC3E}">
        <p14:creationId xmlns:p14="http://schemas.microsoft.com/office/powerpoint/2010/main" val="1665483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5922" y="597072"/>
            <a:ext cx="9601200" cy="1303337"/>
          </a:xfrm>
        </p:spPr>
        <p:txBody>
          <a:bodyPr/>
          <a:lstStyle/>
          <a:p>
            <a:r>
              <a:rPr lang="en-US" sz="4000" dirty="0" err="1">
                <a:latin typeface="Arial" panose="020B0604020202020204" pitchFamily="34" charset="0"/>
                <a:cs typeface="Arial" panose="020B0604020202020204" pitchFamily="34" charset="0"/>
              </a:rPr>
              <a:t>Giới</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thiệu</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vấn</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đề</a:t>
            </a:r>
            <a:endParaRPr lang="en-US" sz="4000" dirty="0"/>
          </a:p>
        </p:txBody>
      </p:sp>
      <p:sp>
        <p:nvSpPr>
          <p:cNvPr id="3" name="Content Placeholder 2"/>
          <p:cNvSpPr>
            <a:spLocks noGrp="1"/>
          </p:cNvSpPr>
          <p:nvPr>
            <p:ph idx="4294967295"/>
          </p:nvPr>
        </p:nvSpPr>
        <p:spPr>
          <a:xfrm>
            <a:off x="821095" y="1900409"/>
            <a:ext cx="10493228" cy="1755871"/>
          </a:xfrm>
        </p:spPr>
        <p:txBody>
          <a:bodyPr/>
          <a:lstStyle/>
          <a:p>
            <a:pPr marL="0" indent="0">
              <a:buNone/>
            </a:pPr>
            <a:r>
              <a:rPr lang="en-US" sz="2400" dirty="0" smtClean="0">
                <a:latin typeface="Arial" panose="020B0604020202020204" pitchFamily="34" charset="0"/>
                <a:cs typeface="Arial" panose="020B0604020202020204" pitchFamily="34" charset="0"/>
                <a:sym typeface="Wingdings" panose="05000000000000000000" pitchFamily="2" charset="2"/>
              </a:rPr>
              <a:t></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cầu</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tin </a:t>
            </a:r>
            <a:r>
              <a:rPr lang="en-US" sz="2400" dirty="0" err="1" smtClean="0">
                <a:latin typeface="Arial" panose="020B0604020202020204" pitchFamily="34" charset="0"/>
                <a:cs typeface="Arial" panose="020B0604020202020204" pitchFamily="34" charset="0"/>
              </a:rPr>
              <a:t>liên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dịch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vụ</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tiện</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nổ</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vô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tuyến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tin di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An ten vi </a:t>
            </a:r>
            <a:r>
              <a:rPr lang="en-US" sz="2400" dirty="0" err="1" smtClean="0">
                <a:latin typeface="Arial" panose="020B0604020202020204" pitchFamily="34" charset="0"/>
                <a:cs typeface="Arial" panose="020B0604020202020204" pitchFamily="34" charset="0"/>
              </a:rPr>
              <a:t>dải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lựa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chọn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làm</a:t>
            </a:r>
            <a:r>
              <a:rPr lang="en-US" sz="2400" dirty="0" smtClean="0">
                <a:latin typeface="Arial" panose="020B0604020202020204" pitchFamily="34" charset="0"/>
                <a:cs typeface="Arial" panose="020B0604020202020204" pitchFamily="34" charset="0"/>
              </a:rPr>
              <a:t> an ten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vô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tuyến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như</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thoại</a:t>
            </a:r>
            <a:r>
              <a:rPr lang="en-US" sz="2400" dirty="0" smtClean="0">
                <a:latin typeface="Arial" panose="020B0604020202020204" pitchFamily="34" charset="0"/>
                <a:cs typeface="Arial" panose="020B0604020202020204" pitchFamily="34" charset="0"/>
              </a:rPr>
              <a:t> di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tay</a:t>
            </a:r>
            <a:r>
              <a:rPr lang="vi-V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p:cNvSpPr txBox="1"/>
          <p:nvPr/>
        </p:nvSpPr>
        <p:spPr>
          <a:xfrm>
            <a:off x="1406122" y="4409987"/>
            <a:ext cx="7308219" cy="830997"/>
          </a:xfrm>
          <a:prstGeom prst="rect">
            <a:avLst/>
          </a:prstGeom>
          <a:noFill/>
        </p:spPr>
        <p:txBody>
          <a:bodyPr wrap="square" rtlCol="0">
            <a:spAutoFit/>
          </a:bodyPr>
          <a:lstStyle/>
          <a:p>
            <a:r>
              <a:rPr lang="en-US" sz="2400" i="1" dirty="0" smtClean="0">
                <a:latin typeface="Arial" panose="020B0604020202020204" pitchFamily="34" charset="0"/>
                <a:cs typeface="Arial" panose="020B0604020202020204" pitchFamily="34" charset="0"/>
                <a:sym typeface="Wingdings" panose="05000000000000000000" pitchFamily="2" charset="2"/>
              </a:rPr>
              <a:t> </a:t>
            </a:r>
            <a:r>
              <a:rPr lang="en-US" sz="2400" i="1" dirty="0" err="1" smtClean="0">
                <a:latin typeface="Arial" panose="020B0604020202020204" pitchFamily="34" charset="0"/>
                <a:cs typeface="Arial" panose="020B0604020202020204" pitchFamily="34" charset="0"/>
              </a:rPr>
              <a:t>Làm</a:t>
            </a:r>
            <a:r>
              <a:rPr lang="en-US" sz="2400" i="1" dirty="0" smtClean="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sao</a:t>
            </a:r>
            <a:r>
              <a:rPr lang="en-US" sz="2400" i="1"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để</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biết</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được</a:t>
            </a:r>
            <a:r>
              <a:rPr lang="en-US" sz="2400" i="1" dirty="0" smtClean="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là</a:t>
            </a:r>
            <a:r>
              <a:rPr lang="en-US" sz="2400" i="1"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ăng</a:t>
            </a:r>
            <a:r>
              <a:rPr lang="en-US" sz="2400" i="1" dirty="0" smtClean="0">
                <a:latin typeface="Arial" panose="020B0604020202020204" pitchFamily="34" charset="0"/>
                <a:cs typeface="Arial" panose="020B0604020202020204" pitchFamily="34" charset="0"/>
              </a:rPr>
              <a:t> ten </a:t>
            </a:r>
            <a:r>
              <a:rPr lang="en-US" sz="2400" i="1" dirty="0" err="1" smtClean="0">
                <a:latin typeface="Arial" panose="020B0604020202020204" pitchFamily="34" charset="0"/>
                <a:cs typeface="Arial" panose="020B0604020202020204" pitchFamily="34" charset="0"/>
              </a:rPr>
              <a:t>có</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quan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trọng</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và</a:t>
            </a:r>
            <a:r>
              <a:rPr lang="en-US" sz="2400" i="1" dirty="0" smtClean="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ảnh</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hưởng</a:t>
            </a:r>
            <a:r>
              <a:rPr lang="en-US" sz="2400" i="1"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đến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cuộc</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sống</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như</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thế</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nào</a:t>
            </a:r>
            <a:r>
              <a:rPr lang="en-US" sz="2400" i="1" dirty="0" smtClean="0">
                <a:latin typeface="Arial" panose="020B0604020202020204" pitchFamily="34" charset="0"/>
                <a:cs typeface="Arial" panose="020B0604020202020204" pitchFamily="34" charset="0"/>
              </a:rPr>
              <a:t> ?</a:t>
            </a:r>
            <a:endParaRPr lang="en-US" sz="2400"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4341" y="3394708"/>
            <a:ext cx="2599982" cy="2599982"/>
          </a:xfrm>
          <a:prstGeom prst="rect">
            <a:avLst/>
          </a:prstGeom>
        </p:spPr>
      </p:pic>
    </p:spTree>
    <p:extLst>
      <p:ext uri="{BB962C8B-B14F-4D97-AF65-F5344CB8AC3E}">
        <p14:creationId xmlns:p14="http://schemas.microsoft.com/office/powerpoint/2010/main" val="2368331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Ứng</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dụng</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của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Ăng</a:t>
            </a:r>
            <a:r>
              <a:rPr lang="en-US" sz="4000" dirty="0" smtClean="0">
                <a:latin typeface="Arial" panose="020B0604020202020204" pitchFamily="34" charset="0"/>
                <a:cs typeface="Arial" panose="020B0604020202020204" pitchFamily="34" charset="0"/>
              </a:rPr>
              <a:t> ten </a:t>
            </a:r>
            <a:endParaRPr lang="en-US" sz="4000" dirty="0"/>
          </a:p>
        </p:txBody>
      </p:sp>
      <p:sp>
        <p:nvSpPr>
          <p:cNvPr id="3" name="Rectangle 2"/>
          <p:cNvSpPr/>
          <p:nvPr/>
        </p:nvSpPr>
        <p:spPr>
          <a:xfrm>
            <a:off x="709127" y="1900409"/>
            <a:ext cx="10916815" cy="42951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400" b="1" dirty="0" err="1" smtClean="0">
                <a:latin typeface="Arial" panose="020B0604020202020204" pitchFamily="34" charset="0"/>
                <a:cs typeface="Arial" panose="020B0604020202020204" pitchFamily="34" charset="0"/>
              </a:rPr>
              <a:t>Viễn</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thông</a:t>
            </a: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Wifi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Blutooth</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radio</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a:t>
            </a:r>
            <a:r>
              <a:rPr lang="en-US" sz="2400" dirty="0" err="1" smtClean="0">
                <a:latin typeface="Arial" panose="020B0604020202020204" pitchFamily="34" charset="0"/>
                <a:cs typeface="Arial" panose="020B0604020202020204" pitchFamily="34" charset="0"/>
              </a:rPr>
              <a: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vô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tuyến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thoại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video, </a:t>
            </a:r>
            <a:r>
              <a:rPr lang="en-US" sz="2400" dirty="0" err="1" smtClean="0">
                <a:latin typeface="Arial" panose="020B0604020202020204" pitchFamily="34" charset="0"/>
                <a:cs typeface="Arial" panose="020B0604020202020204" pitchFamily="34" charset="0"/>
              </a:rPr>
              <a:t>wimax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gsm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tinh</a:t>
            </a:r>
            <a:r>
              <a:rPr lang="en-US" sz="2400" dirty="0" smtClean="0">
                <a:latin typeface="Arial" panose="020B0604020202020204" pitchFamily="34" charset="0"/>
                <a:cs typeface="Arial" panose="020B0604020202020204" pitchFamily="34" charset="0"/>
              </a:rPr>
              <a:t>,…</a:t>
            </a:r>
          </a:p>
          <a:p>
            <a:pPr>
              <a:lnSpc>
                <a:spcPct val="150000"/>
              </a:lnSpc>
            </a:pPr>
            <a:r>
              <a:rPr lang="en-US" sz="2400" b="1" dirty="0" smtClean="0">
                <a:latin typeface="Arial" panose="020B0604020202020204" pitchFamily="34" charset="0"/>
                <a:cs typeface="Arial" panose="020B0604020202020204" pitchFamily="34" charset="0"/>
              </a:rPr>
              <a:t>Y </a:t>
            </a:r>
            <a:r>
              <a:rPr lang="en-US" sz="2400" b="1" dirty="0" err="1" smtClean="0">
                <a:latin typeface="Arial" panose="020B0604020202020204" pitchFamily="34" charset="0"/>
                <a:cs typeface="Arial" panose="020B0604020202020204" pitchFamily="34" charset="0"/>
              </a:rPr>
              <a:t>học</a:t>
            </a:r>
            <a:r>
              <a:rPr lang="en-US" sz="2400" b="1"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siêu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âm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chiếu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chụp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nhịp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cấy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ốc</a:t>
            </a:r>
            <a:r>
              <a:rPr lang="en-US" sz="2400" dirty="0" smtClean="0">
                <a:latin typeface="Arial" panose="020B0604020202020204" pitchFamily="34" charset="0"/>
                <a:cs typeface="Arial" panose="020B0604020202020204" pitchFamily="34" charset="0"/>
              </a:rPr>
              <a:t> tai, </a:t>
            </a:r>
            <a:r>
              <a:rPr lang="en-US" sz="2400" dirty="0" err="1" smtClean="0">
                <a:latin typeface="Arial" panose="020B0604020202020204" pitchFamily="34" charset="0"/>
                <a:cs typeface="Arial" panose="020B0604020202020204" pitchFamily="34" charset="0"/>
              </a:rPr>
              <a:t>cấy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nội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nhãn</a:t>
            </a:r>
            <a:r>
              <a:rPr lang="en-US" sz="2400" dirty="0" smtClean="0">
                <a:latin typeface="Arial" panose="020B0604020202020204" pitchFamily="34" charset="0"/>
                <a:cs typeface="Arial" panose="020B0604020202020204" pitchFamily="34" charset="0"/>
              </a:rPr>
              <a:t>…</a:t>
            </a:r>
          </a:p>
          <a:p>
            <a:pPr>
              <a:lnSpc>
                <a:spcPct val="150000"/>
              </a:lnSpc>
            </a:pPr>
            <a:r>
              <a:rPr lang="en-US" sz="2400" b="1" dirty="0" err="1" smtClean="0">
                <a:latin typeface="Arial" panose="020B0604020202020204" pitchFamily="34" charset="0"/>
                <a:cs typeface="Arial" panose="020B0604020202020204" pitchFamily="34" charset="0"/>
              </a:rPr>
              <a:t>Trăc</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địa</a:t>
            </a: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Thăm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dò</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mỏ</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tầng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sâu</a:t>
            </a:r>
            <a:r>
              <a:rPr lang="en-US" sz="2400" dirty="0" smtClean="0">
                <a:latin typeface="Arial" panose="020B0604020202020204" pitchFamily="34" charset="0"/>
                <a:cs typeface="Arial" panose="020B0604020202020204" pitchFamily="34" charset="0"/>
              </a:rPr>
              <a:t>,..</a:t>
            </a:r>
          </a:p>
          <a:p>
            <a:pPr>
              <a:lnSpc>
                <a:spcPct val="150000"/>
              </a:lnSpc>
            </a:pPr>
            <a:r>
              <a:rPr lang="en-US" sz="2400" b="1" dirty="0" err="1" smtClean="0">
                <a:latin typeface="Arial" panose="020B0604020202020204" pitchFamily="34" charset="0"/>
                <a:cs typeface="Arial" panose="020B0604020202020204" pitchFamily="34" charset="0"/>
              </a:rPr>
              <a:t>Quân</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sự</a:t>
            </a:r>
            <a:r>
              <a:rPr lang="en-US" sz="2400" b="1"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Rada.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tàu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ngầm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dẫn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lửa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dò</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mìn</a:t>
            </a:r>
            <a:r>
              <a:rPr lang="en-US" sz="2400" dirty="0" smtClean="0">
                <a:latin typeface="Arial" panose="020B0604020202020204" pitchFamily="34" charset="0"/>
                <a:cs typeface="Arial" panose="020B0604020202020204" pitchFamily="34" charset="0"/>
              </a:rPr>
              <a:t>…</a:t>
            </a:r>
          </a:p>
          <a:p>
            <a:pPr>
              <a:lnSpc>
                <a:spcPct val="150000"/>
              </a:lnSpc>
            </a:pPr>
            <a:r>
              <a:rPr lang="en-US" sz="2400" b="1" dirty="0" err="1" smtClean="0">
                <a:latin typeface="Arial" panose="020B0604020202020204" pitchFamily="34" charset="0"/>
                <a:cs typeface="Arial" panose="020B0604020202020204" pitchFamily="34" charset="0"/>
              </a:rPr>
              <a:t>Hàng</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không</a:t>
            </a: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bay…</a:t>
            </a:r>
          </a:p>
          <a:p>
            <a:pPr>
              <a:lnSpc>
                <a:spcPct val="150000"/>
              </a:lnSpc>
            </a:pPr>
            <a:r>
              <a:rPr lang="en-US" sz="2400" b="1" dirty="0" smtClean="0">
                <a:latin typeface="Arial" panose="020B0604020202020204" pitchFamily="34" charset="0"/>
                <a:cs typeface="Arial" panose="020B0604020202020204" pitchFamily="34" charset="0"/>
              </a:rPr>
              <a:t>Ô </a:t>
            </a:r>
            <a:r>
              <a:rPr lang="en-US" sz="2400" b="1" dirty="0" err="1" smtClean="0">
                <a:latin typeface="Arial" panose="020B0604020202020204" pitchFamily="34" charset="0"/>
                <a:cs typeface="Arial" panose="020B0604020202020204" pitchFamily="34" charset="0"/>
              </a:rPr>
              <a:t>tô</a:t>
            </a: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Xe</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xe</a:t>
            </a:r>
            <a:r>
              <a:rPr lang="en-US" sz="24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2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Nguyên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lý</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hoạt</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động</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của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Ăng</a:t>
            </a:r>
            <a:r>
              <a:rPr lang="en-US" sz="4000" dirty="0" smtClean="0">
                <a:latin typeface="Arial" panose="020B0604020202020204" pitchFamily="34" charset="0"/>
                <a:cs typeface="Arial" panose="020B0604020202020204" pitchFamily="34" charset="0"/>
              </a:rPr>
              <a:t> ten</a:t>
            </a:r>
            <a:endParaRPr lang="en-US" sz="4000" dirty="0"/>
          </a:p>
        </p:txBody>
      </p:sp>
      <p:sp>
        <p:nvSpPr>
          <p:cNvPr id="3" name="Rectangle 2"/>
          <p:cNvSpPr/>
          <p:nvPr/>
        </p:nvSpPr>
        <p:spPr>
          <a:xfrm>
            <a:off x="765110" y="1623527"/>
            <a:ext cx="10804849" cy="11010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sz="2400" dirty="0" err="1" smtClean="0">
                <a:latin typeface="Arial" panose="020B0604020202020204" pitchFamily="34" charset="0"/>
                <a:cs typeface="Arial" panose="020B0604020202020204" pitchFamily="34" charset="0"/>
              </a:rPr>
              <a:t>Đối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chuyển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sang </a:t>
            </a:r>
            <a:r>
              <a:rPr lang="en-US" sz="2400" dirty="0" err="1" smtClean="0">
                <a:latin typeface="Arial" panose="020B0604020202020204" pitchFamily="34" charset="0"/>
                <a:cs typeface="Arial" panose="020B0604020202020204" pitchFamily="34" charset="0"/>
              </a:rPr>
              <a:t>dạng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sóng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tuyến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chuyển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sóng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tuyến</a:t>
            </a:r>
            <a:r>
              <a:rPr lang="en-US" sz="2400" dirty="0" smtClean="0">
                <a:latin typeface="Arial" panose="020B0604020202020204" pitchFamily="34" charset="0"/>
                <a:cs typeface="Arial" panose="020B0604020202020204" pitchFamily="34" charset="0"/>
              </a:rPr>
              <a:t> sang </a:t>
            </a:r>
            <a:r>
              <a:rPr lang="en-US" sz="2400" dirty="0" err="1" smtClean="0">
                <a:latin typeface="Arial" panose="020B0604020202020204" pitchFamily="34" charset="0"/>
                <a:cs typeface="Arial" panose="020B0604020202020204" pitchFamily="34" charset="0"/>
              </a:rPr>
              <a:t>dạng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đối</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21" y="2911150"/>
            <a:ext cx="8802479" cy="3415005"/>
          </a:xfrm>
          <a:prstGeom prst="rect">
            <a:avLst/>
          </a:prstGeom>
        </p:spPr>
      </p:pic>
    </p:spTree>
    <p:extLst>
      <p:ext uri="{BB962C8B-B14F-4D97-AF65-F5344CB8AC3E}">
        <p14:creationId xmlns:p14="http://schemas.microsoft.com/office/powerpoint/2010/main" val="355255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Giới</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thiệu</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về</a:t>
            </a:r>
            <a:r>
              <a:rPr lang="en-US" sz="4000" dirty="0" smtClean="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A</a:t>
            </a:r>
            <a:r>
              <a:rPr lang="en-US" sz="4000" dirty="0" smtClean="0">
                <a:latin typeface="Arial" panose="020B0604020202020204" pitchFamily="34" charset="0"/>
                <a:cs typeface="Arial" panose="020B0604020202020204" pitchFamily="34" charset="0"/>
              </a:rPr>
              <a:t>n</a:t>
            </a:r>
            <a:r>
              <a:rPr lang="en-US" sz="4000" dirty="0" smtClean="0">
                <a:latin typeface="Arial" panose="020B0604020202020204" pitchFamily="34" charset="0"/>
                <a:cs typeface="Arial" panose="020B0604020202020204" pitchFamily="34" charset="0"/>
              </a:rPr>
              <a:t> ten vi </a:t>
            </a:r>
            <a:r>
              <a:rPr lang="en-US" sz="4000" dirty="0" err="1" smtClean="0">
                <a:latin typeface="Arial" panose="020B0604020202020204" pitchFamily="34" charset="0"/>
                <a:cs typeface="Arial" panose="020B0604020202020204" pitchFamily="34" charset="0"/>
              </a:rPr>
              <a:t>dải</a:t>
            </a:r>
            <a:endParaRPr lang="en-US" sz="4000" dirty="0"/>
          </a:p>
        </p:txBody>
      </p:sp>
      <p:sp>
        <p:nvSpPr>
          <p:cNvPr id="4" name="Title 1"/>
          <p:cNvSpPr txBox="1">
            <a:spLocks/>
          </p:cNvSpPr>
          <p:nvPr/>
        </p:nvSpPr>
        <p:spPr>
          <a:xfrm>
            <a:off x="1255919" y="3750907"/>
            <a:ext cx="8690514" cy="23908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2400" b="1" dirty="0" err="1" smtClean="0">
                <a:latin typeface="Arial" panose="020B0604020202020204" pitchFamily="34" charset="0"/>
                <a:cs typeface="Arial" panose="020B0604020202020204" pitchFamily="34" charset="0"/>
              </a:rPr>
              <a:t>Một</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số</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loại</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anten</a:t>
            </a:r>
            <a:r>
              <a:rPr lang="en-US" sz="2400" b="1" dirty="0" smtClean="0">
                <a:latin typeface="Arial" panose="020B0604020202020204" pitchFamily="34" charset="0"/>
                <a:cs typeface="Arial" panose="020B0604020202020204" pitchFamily="34" charset="0"/>
              </a:rPr>
              <a:t> vi </a:t>
            </a:r>
            <a:r>
              <a:rPr lang="en-US" sz="2400" b="1" dirty="0" err="1" smtClean="0">
                <a:latin typeface="Arial" panose="020B0604020202020204" pitchFamily="34" charset="0"/>
                <a:cs typeface="Arial" panose="020B0604020202020204" pitchFamily="34" charset="0"/>
              </a:rPr>
              <a:t>dải</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thông</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a:t>
            </a:r>
            <a:endParaRPr lang="en-US" sz="2800" dirty="0" smtClean="0">
              <a:latin typeface="Arial" panose="020B0604020202020204" pitchFamily="34" charset="0"/>
              <a:cs typeface="Arial" panose="020B0604020202020204" pitchFamily="34" charset="0"/>
            </a:endParaRPr>
          </a:p>
          <a:p>
            <a:pPr marL="457200" indent="-457200" algn="l">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patch vi </a:t>
            </a:r>
            <a:r>
              <a:rPr lang="en-US" sz="2400" dirty="0" err="1" smtClean="0">
                <a:latin typeface="Arial" panose="020B0604020202020204" pitchFamily="34" charset="0"/>
                <a:cs typeface="Arial" panose="020B0604020202020204" pitchFamily="34" charset="0"/>
              </a:rPr>
              <a:t>dải</a:t>
            </a:r>
            <a:endParaRPr lang="en-US" sz="2400" dirty="0" smtClean="0">
              <a:latin typeface="Arial" panose="020B0604020202020204" pitchFamily="34" charset="0"/>
              <a:cs typeface="Arial" panose="020B0604020202020204" pitchFamily="34" charset="0"/>
            </a:endParaRPr>
          </a:p>
          <a:p>
            <a:pPr marL="457200" indent="-457200" algn="l">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khe</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mạch</a:t>
            </a:r>
            <a:r>
              <a:rPr lang="en-US" sz="2400" dirty="0" smtClean="0">
                <a:latin typeface="Arial" panose="020B0604020202020204" pitchFamily="34" charset="0"/>
                <a:cs typeface="Arial" panose="020B0604020202020204" pitchFamily="34" charset="0"/>
              </a:rPr>
              <a:t> in</a:t>
            </a:r>
            <a:r>
              <a:rPr lang="en-US" sz="2400" dirty="0" smtClean="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457200" indent="-457200" algn="l">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vi </a:t>
            </a:r>
            <a:r>
              <a:rPr lang="en-US" sz="2400" dirty="0" err="1" smtClean="0">
                <a:latin typeface="Arial" panose="020B0604020202020204" pitchFamily="34" charset="0"/>
                <a:cs typeface="Arial" panose="020B0604020202020204" pitchFamily="34" charset="0"/>
              </a:rPr>
              <a:t>dải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cực</a:t>
            </a:r>
            <a:endParaRPr lang="en-US" sz="2400" dirty="0" smtClean="0">
              <a:latin typeface="Arial" panose="020B0604020202020204" pitchFamily="34" charset="0"/>
              <a:cs typeface="Arial" panose="020B0604020202020204" pitchFamily="34" charset="0"/>
            </a:endParaRPr>
          </a:p>
          <a:p>
            <a:pPr marL="457200" indent="-457200" algn="l">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vi </a:t>
            </a:r>
            <a:r>
              <a:rPr lang="en-US" sz="2400" dirty="0" err="1" smtClean="0">
                <a:latin typeface="Arial" panose="020B0604020202020204" pitchFamily="34" charset="0"/>
                <a:cs typeface="Arial" panose="020B0604020202020204" pitchFamily="34" charset="0"/>
              </a:rPr>
              <a:t>dải</a:t>
            </a:r>
            <a:r>
              <a:rPr lang="en-US" sz="2400" dirty="0" smtClean="0">
                <a:latin typeface="Arial" panose="020B0604020202020204" pitchFamily="34" charset="0"/>
                <a:cs typeface="Arial" panose="020B0604020202020204" pitchFamily="34" charset="0"/>
              </a:rPr>
              <a:t> song </a:t>
            </a:r>
            <a:r>
              <a:rPr lang="en-US" sz="2400" dirty="0" err="1" smtClean="0">
                <a:latin typeface="Arial" panose="020B0604020202020204" pitchFamily="34" charset="0"/>
                <a:cs typeface="Arial" panose="020B0604020202020204" pitchFamily="34" charset="0"/>
              </a:rPr>
              <a:t>chạy</a:t>
            </a:r>
            <a:endParaRPr lang="en-US" sz="2400" dirty="0">
              <a:latin typeface="Arial" panose="020B0604020202020204" pitchFamily="34" charset="0"/>
              <a:cs typeface="Arial" panose="020B0604020202020204" pitchFamily="34" charset="0"/>
            </a:endParaRPr>
          </a:p>
          <a:p>
            <a:endParaRPr lang="en-US" sz="4000" dirty="0"/>
          </a:p>
        </p:txBody>
      </p:sp>
      <p:sp>
        <p:nvSpPr>
          <p:cNvPr id="5" name="Title 1"/>
          <p:cNvSpPr txBox="1">
            <a:spLocks/>
          </p:cNvSpPr>
          <p:nvPr/>
        </p:nvSpPr>
        <p:spPr>
          <a:xfrm>
            <a:off x="1255918" y="2071396"/>
            <a:ext cx="10146089" cy="125030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2400" b="1" dirty="0" err="1" smtClean="0">
                <a:latin typeface="Arial" panose="020B0604020202020204" pitchFamily="34" charset="0"/>
                <a:cs typeface="Arial" panose="020B0604020202020204" pitchFamily="34" charset="0"/>
              </a:rPr>
              <a:t>Anten</a:t>
            </a:r>
            <a:r>
              <a:rPr lang="en-US" sz="2400" b="1" dirty="0" smtClean="0">
                <a:latin typeface="Arial" panose="020B0604020202020204" pitchFamily="34" charset="0"/>
                <a:cs typeface="Arial" panose="020B0604020202020204" pitchFamily="34" charset="0"/>
              </a:rPr>
              <a:t> vi </a:t>
            </a:r>
            <a:r>
              <a:rPr lang="en-US" sz="2400" b="1" dirty="0" err="1" smtClean="0">
                <a:latin typeface="Arial" panose="020B0604020202020204" pitchFamily="34" charset="0"/>
                <a:cs typeface="Arial" panose="020B0604020202020204" pitchFamily="34" charset="0"/>
              </a:rPr>
              <a:t>dải</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là</a:t>
            </a: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loại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kích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thước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nhỏ</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gọn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bề</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dày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mỏng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cấu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trúc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rẻ</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dễ</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xuất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loạt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nhờ</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mạch</a:t>
            </a:r>
            <a:r>
              <a:rPr lang="en-US" sz="2400" dirty="0" smtClean="0">
                <a:latin typeface="Arial" panose="020B0604020202020204" pitchFamily="34" charset="0"/>
                <a:cs typeface="Arial" panose="020B0604020202020204" pitchFamily="34" charset="0"/>
              </a:rPr>
              <a:t> in.</a:t>
            </a:r>
            <a:endParaRPr lang="en-US" sz="2400" dirty="0">
              <a:latin typeface="Arial" panose="020B0604020202020204" pitchFamily="34" charset="0"/>
              <a:cs typeface="Arial" panose="020B0604020202020204" pitchFamily="34" charset="0"/>
            </a:endParaRPr>
          </a:p>
          <a:p>
            <a:endParaRPr lang="en-US" sz="4000" dirty="0"/>
          </a:p>
        </p:txBody>
      </p:sp>
    </p:spTree>
    <p:extLst>
      <p:ext uri="{BB962C8B-B14F-4D97-AF65-F5344CB8AC3E}">
        <p14:creationId xmlns:p14="http://schemas.microsoft.com/office/powerpoint/2010/main" val="245134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298491"/>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Ưu</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điểm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của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anten</a:t>
            </a:r>
            <a:r>
              <a:rPr lang="en-US" sz="4000" dirty="0" smtClean="0">
                <a:latin typeface="Arial" panose="020B0604020202020204" pitchFamily="34" charset="0"/>
                <a:cs typeface="Arial" panose="020B0604020202020204" pitchFamily="34" charset="0"/>
              </a:rPr>
              <a:t> vi </a:t>
            </a:r>
            <a:r>
              <a:rPr lang="en-US" sz="4000" dirty="0" err="1" smtClean="0">
                <a:latin typeface="Arial" panose="020B0604020202020204" pitchFamily="34" charset="0"/>
                <a:cs typeface="Arial" panose="020B0604020202020204" pitchFamily="34" charset="0"/>
              </a:rPr>
              <a:t>dải</a:t>
            </a:r>
            <a:endParaRPr lang="en-US" sz="4000" dirty="0"/>
          </a:p>
        </p:txBody>
      </p:sp>
      <p:sp>
        <p:nvSpPr>
          <p:cNvPr id="6" name="Content Placeholder 2"/>
          <p:cNvSpPr txBox="1">
            <a:spLocks/>
          </p:cNvSpPr>
          <p:nvPr/>
        </p:nvSpPr>
        <p:spPr>
          <a:xfrm>
            <a:off x="959198" y="1415216"/>
            <a:ext cx="10493228" cy="446306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vi-VN" sz="2400" dirty="0" smtClean="0">
                <a:latin typeface="Arial" panose="020B0604020202020204" pitchFamily="34" charset="0"/>
                <a:cs typeface="Arial" panose="020B0604020202020204" pitchFamily="34" charset="0"/>
              </a:rPr>
              <a:t>Trọng </a:t>
            </a:r>
            <a:r>
              <a:rPr lang="vi-VN" sz="2400" dirty="0">
                <a:latin typeface="Arial" panose="020B0604020202020204" pitchFamily="34" charset="0"/>
                <a:cs typeface="Arial" panose="020B0604020202020204" pitchFamily="34" charset="0"/>
              </a:rPr>
              <a:t>lượng nhẹ, kích thước nhỏ, bề dày mỏng </a:t>
            </a: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Chi </a:t>
            </a:r>
            <a:r>
              <a:rPr lang="vi-VN" sz="2400" dirty="0">
                <a:latin typeface="Arial" panose="020B0604020202020204" pitchFamily="34" charset="0"/>
                <a:cs typeface="Arial" panose="020B0604020202020204" pitchFamily="34" charset="0"/>
              </a:rPr>
              <a:t>phí chế tạo thấp, dễ dàng để sản xuất hàng loạt </a:t>
            </a:r>
            <a:endParaRPr lang="en-US" sz="2400" dirty="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Phân </a:t>
            </a:r>
            <a:r>
              <a:rPr lang="vi-VN" sz="2400" dirty="0">
                <a:latin typeface="Arial" panose="020B0604020202020204" pitchFamily="34" charset="0"/>
                <a:cs typeface="Arial" panose="020B0604020202020204" pitchFamily="34" charset="0"/>
              </a:rPr>
              <a:t>cực tuyến tính và phân cực tròn với phương pháp tiếp điện đơn </a:t>
            </a:r>
            <a:r>
              <a:rPr lang="vi-VN" sz="2400" dirty="0" smtClean="0">
                <a:latin typeface="Arial" panose="020B0604020202020204" pitchFamily="34" charset="0"/>
                <a:cs typeface="Arial" panose="020B0604020202020204" pitchFamily="34" charset="0"/>
              </a:rPr>
              <a:t>giản</a:t>
            </a: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Anten </a:t>
            </a:r>
            <a:r>
              <a:rPr lang="vi-VN" sz="2400" dirty="0">
                <a:latin typeface="Arial" panose="020B0604020202020204" pitchFamily="34" charset="0"/>
                <a:cs typeface="Arial" panose="020B0604020202020204" pitchFamily="34" charset="0"/>
              </a:rPr>
              <a:t>tần số kép và anten phân cực kép có thể thực hiện dễ dàng </a:t>
            </a: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Có </a:t>
            </a:r>
            <a:r>
              <a:rPr lang="vi-VN" sz="2400" dirty="0">
                <a:latin typeface="Arial" panose="020B0604020202020204" pitchFamily="34" charset="0"/>
                <a:cs typeface="Arial" panose="020B0604020202020204" pitchFamily="34" charset="0"/>
              </a:rPr>
              <a:t>thể dễ dàng được tích hợp với các mạch tích hợp vi sóng </a:t>
            </a: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Các </a:t>
            </a:r>
            <a:r>
              <a:rPr lang="vi-VN" sz="2400" dirty="0">
                <a:latin typeface="Arial" panose="020B0604020202020204" pitchFamily="34" charset="0"/>
                <a:cs typeface="Arial" panose="020B0604020202020204" pitchFamily="34" charset="0"/>
              </a:rPr>
              <a:t>đường tiếp điện và các linh kiện phối hợp trở kháng có thể được sản xuất đồng thời với việc chế tạo anten. </a:t>
            </a:r>
            <a:endParaRPr lang="en-US" sz="2400" dirty="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Linh </a:t>
            </a:r>
            <a:r>
              <a:rPr lang="vi-VN" sz="2400" dirty="0">
                <a:latin typeface="Arial" panose="020B0604020202020204" pitchFamily="34" charset="0"/>
                <a:cs typeface="Arial" panose="020B0604020202020204" pitchFamily="34" charset="0"/>
              </a:rPr>
              <a:t>động giữa phân cực tròn và phân cực thẳng </a:t>
            </a: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Tương </a:t>
            </a:r>
            <a:r>
              <a:rPr lang="vi-VN" sz="2400" dirty="0">
                <a:latin typeface="Arial" panose="020B0604020202020204" pitchFamily="34" charset="0"/>
                <a:cs typeface="Arial" panose="020B0604020202020204" pitchFamily="34" charset="0"/>
              </a:rPr>
              <a:t>thích với các thiết bị di động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97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298491"/>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Nhược</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điểm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của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anten</a:t>
            </a:r>
            <a:r>
              <a:rPr lang="en-US" sz="4000" dirty="0" smtClean="0">
                <a:latin typeface="Arial" panose="020B0604020202020204" pitchFamily="34" charset="0"/>
                <a:cs typeface="Arial" panose="020B0604020202020204" pitchFamily="34" charset="0"/>
              </a:rPr>
              <a:t> vi </a:t>
            </a:r>
            <a:r>
              <a:rPr lang="en-US" sz="4000" dirty="0" err="1" smtClean="0">
                <a:latin typeface="Arial" panose="020B0604020202020204" pitchFamily="34" charset="0"/>
                <a:cs typeface="Arial" panose="020B0604020202020204" pitchFamily="34" charset="0"/>
              </a:rPr>
              <a:t>dải</a:t>
            </a:r>
            <a:endParaRPr lang="en-US" sz="4000" dirty="0"/>
          </a:p>
        </p:txBody>
      </p:sp>
      <p:sp>
        <p:nvSpPr>
          <p:cNvPr id="3" name="Content Placeholder 2"/>
          <p:cNvSpPr txBox="1">
            <a:spLocks/>
          </p:cNvSpPr>
          <p:nvPr/>
        </p:nvSpPr>
        <p:spPr>
          <a:xfrm>
            <a:off x="959198" y="1007706"/>
            <a:ext cx="10493228" cy="487057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Độ lợi thấp </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nhỏ</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hơn</a:t>
            </a:r>
            <a:r>
              <a:rPr lang="en-US" sz="2400" dirty="0" smtClean="0">
                <a:latin typeface="Arial" panose="020B0604020202020204" pitchFamily="34" charset="0"/>
                <a:cs typeface="Arial" panose="020B0604020202020204" pitchFamily="34" charset="0"/>
              </a:rPr>
              <a:t> 10 dB)</a:t>
            </a:r>
          </a:p>
          <a:p>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Hầu hết anten vi dải đều bức xạ nữa không gian phía trên mặt phẳng đất </a:t>
            </a: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Cấu </a:t>
            </a:r>
            <a:r>
              <a:rPr lang="vi-VN" sz="2400" dirty="0">
                <a:latin typeface="Arial" panose="020B0604020202020204" pitchFamily="34" charset="0"/>
                <a:cs typeface="Arial" panose="020B0604020202020204" pitchFamily="34" charset="0"/>
              </a:rPr>
              <a:t>trúc tiếp điện phức tạp cho các array hiệu suất cao </a:t>
            </a: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Độ </a:t>
            </a:r>
            <a:r>
              <a:rPr lang="vi-VN" sz="2400" dirty="0">
                <a:latin typeface="Arial" panose="020B0604020202020204" pitchFamily="34" charset="0"/>
                <a:cs typeface="Arial" panose="020B0604020202020204" pitchFamily="34" charset="0"/>
              </a:rPr>
              <a:t>tinh khiết phân cực khó đạt được </a:t>
            </a: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Khả </a:t>
            </a:r>
            <a:r>
              <a:rPr lang="vi-VN" sz="2400" dirty="0">
                <a:latin typeface="Arial" panose="020B0604020202020204" pitchFamily="34" charset="0"/>
                <a:cs typeface="Arial" panose="020B0604020202020204" pitchFamily="34" charset="0"/>
              </a:rPr>
              <a:t>năng xử lý công suất thấp </a:t>
            </a:r>
            <a:endParaRPr lang="en-US"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Có </a:t>
            </a:r>
            <a:r>
              <a:rPr lang="vi-VN" sz="2400" dirty="0">
                <a:latin typeface="Arial" panose="020B0604020202020204" pitchFamily="34" charset="0"/>
                <a:cs typeface="Arial" panose="020B0604020202020204" pitchFamily="34" charset="0"/>
              </a:rPr>
              <a:t>bức xạ dư từ đường truyền và mối nối </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Xuất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sóng </a:t>
            </a:r>
            <a:r>
              <a:rPr lang="vi-VN" sz="2400" dirty="0">
                <a:latin typeface="Arial" panose="020B0604020202020204" pitchFamily="34" charset="0"/>
                <a:cs typeface="Arial" panose="020B0604020202020204" pitchFamily="34" charset="0"/>
              </a:rPr>
              <a:t>bề </a:t>
            </a:r>
            <a:r>
              <a:rPr lang="vi-VN" sz="2400" dirty="0" smtClean="0">
                <a:latin typeface="Arial" panose="020B0604020202020204" pitchFamily="34" charset="0"/>
                <a:cs typeface="Arial" panose="020B0604020202020204" pitchFamily="34" charset="0"/>
              </a:rPr>
              <a:t>mặt</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hẹp</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61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latin typeface="Arial" panose="020B0604020202020204" pitchFamily="34" charset="0"/>
                <a:cs typeface="Arial" panose="020B0604020202020204" pitchFamily="34" charset="0"/>
              </a:rPr>
              <a:t>Minh </a:t>
            </a:r>
            <a:r>
              <a:rPr lang="en-US" sz="4000" dirty="0" err="1" smtClean="0">
                <a:latin typeface="Arial" panose="020B0604020202020204" pitchFamily="34" charset="0"/>
                <a:cs typeface="Arial" panose="020B0604020202020204" pitchFamily="34" charset="0"/>
              </a:rPr>
              <a:t>họa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mô</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hình</a:t>
            </a:r>
            <a:endParaRPr lang="en-US" sz="4000" dirty="0"/>
          </a:p>
        </p:txBody>
      </p:sp>
    </p:spTree>
    <p:extLst>
      <p:ext uri="{BB962C8B-B14F-4D97-AF65-F5344CB8AC3E}">
        <p14:creationId xmlns:p14="http://schemas.microsoft.com/office/powerpoint/2010/main" val="345242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Quan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điểm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về</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chủ</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đề</a:t>
            </a:r>
            <a:r>
              <a:rPr lang="en-US" sz="4000" dirty="0" smtClean="0">
                <a:latin typeface="Arial" panose="020B0604020202020204" pitchFamily="34" charset="0"/>
                <a:cs typeface="Arial" panose="020B0604020202020204" pitchFamily="34" charset="0"/>
              </a:rPr>
              <a:t> </a:t>
            </a:r>
            <a:endParaRPr lang="en-US" sz="4000" dirty="0"/>
          </a:p>
        </p:txBody>
      </p:sp>
    </p:spTree>
    <p:extLst>
      <p:ext uri="{BB962C8B-B14F-4D97-AF65-F5344CB8AC3E}">
        <p14:creationId xmlns:p14="http://schemas.microsoft.com/office/powerpoint/2010/main" val="17723507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Digital time capsule_AAS_v5" id="{70FAC956-2C2E-4E61-8736-FD44862A1361}" vid="{42D0A1C3-4A83-4DA4-BA7B-A54A584438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548711-126A-42FA-BDC3-C9691394C077}">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86892278-FDE0-40F8-A58D-8E29B6A53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60F61B-4914-4187-8AF9-DCADA961DF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 time capsule</Template>
  <TotalTime>0</TotalTime>
  <Words>815</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Lucida Handwriting</vt:lpstr>
      <vt:lpstr>Rockwell</vt:lpstr>
      <vt:lpstr>Tahoma</vt:lpstr>
      <vt:lpstr>Times New Roman</vt:lpstr>
      <vt:lpstr>Trebuchet MS</vt:lpstr>
      <vt:lpstr>Wingdings</vt:lpstr>
      <vt:lpstr>Wingdings 2</vt:lpstr>
      <vt:lpstr>Organic</vt:lpstr>
      <vt:lpstr>BÀI THUYẾT TRÌNH</vt:lpstr>
      <vt:lpstr>Giới thiệu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2020-07-31T00:25:07Z</dcterms:created>
  <dcterms:modified xsi:type="dcterms:W3CDTF">2022-11-06T15:13:13Z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