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8" r:id="rId3"/>
    <p:sldId id="259" r:id="rId4"/>
    <p:sldId id="261" r:id="rId5"/>
    <p:sldId id="260"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5"/>
  </p:normalViewPr>
  <p:slideViewPr>
    <p:cSldViewPr snapToGrid="0" snapToObjects="1">
      <p:cViewPr varScale="1">
        <p:scale>
          <a:sx n="89" d="100"/>
          <a:sy n="89"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E8EEB-5740-5940-AC90-2C4204D3CC6E}" type="datetimeFigureOut">
              <a:rPr lang="en-US" smtClean="0"/>
              <a:t>5/10/21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F28F4-1B26-1044-9807-AA4E93DAAA28}" type="slidenum">
              <a:rPr lang="en-US" smtClean="0"/>
              <a:t>‹#›</a:t>
            </a:fld>
            <a:endParaRPr lang="en-US"/>
          </a:p>
        </p:txBody>
      </p:sp>
    </p:spTree>
    <p:extLst>
      <p:ext uri="{BB962C8B-B14F-4D97-AF65-F5344CB8AC3E}">
        <p14:creationId xmlns:p14="http://schemas.microsoft.com/office/powerpoint/2010/main" val="419678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F28F4-1B26-1044-9807-AA4E93DAAA28}" type="slidenum">
              <a:rPr lang="en-US" smtClean="0"/>
              <a:t>4</a:t>
            </a:fld>
            <a:endParaRPr lang="en-US"/>
          </a:p>
        </p:txBody>
      </p:sp>
    </p:spTree>
    <p:extLst>
      <p:ext uri="{BB962C8B-B14F-4D97-AF65-F5344CB8AC3E}">
        <p14:creationId xmlns:p14="http://schemas.microsoft.com/office/powerpoint/2010/main" val="61319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F28F4-1B26-1044-9807-AA4E93DAAA28}" type="slidenum">
              <a:rPr lang="en-US" smtClean="0"/>
              <a:t>11</a:t>
            </a:fld>
            <a:endParaRPr lang="en-US"/>
          </a:p>
        </p:txBody>
      </p:sp>
    </p:spTree>
    <p:extLst>
      <p:ext uri="{BB962C8B-B14F-4D97-AF65-F5344CB8AC3E}">
        <p14:creationId xmlns:p14="http://schemas.microsoft.com/office/powerpoint/2010/main" val="218213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F28F4-1B26-1044-9807-AA4E93DAAA28}" type="slidenum">
              <a:rPr lang="en-US" smtClean="0"/>
              <a:t>12</a:t>
            </a:fld>
            <a:endParaRPr lang="en-US"/>
          </a:p>
        </p:txBody>
      </p:sp>
    </p:spTree>
    <p:extLst>
      <p:ext uri="{BB962C8B-B14F-4D97-AF65-F5344CB8AC3E}">
        <p14:creationId xmlns:p14="http://schemas.microsoft.com/office/powerpoint/2010/main" val="3028206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B2AC-B511-3E43-82BE-9E2362B7C6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3A7C12-2C50-FD4F-9629-FD7785D732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89A4BF-C3AB-9442-A35E-79AABC95E1F2}"/>
              </a:ext>
            </a:extLst>
          </p:cNvPr>
          <p:cNvSpPr>
            <a:spLocks noGrp="1"/>
          </p:cNvSpPr>
          <p:nvPr>
            <p:ph type="dt" sz="half" idx="10"/>
          </p:nvPr>
        </p:nvSpPr>
        <p:spPr/>
        <p:txBody>
          <a:bodyPr/>
          <a:lstStyle/>
          <a:p>
            <a:fld id="{12A25DE3-BDF7-6445-B0AA-BD2D61DDC6E0}" type="datetimeFigureOut">
              <a:rPr lang="en-US" smtClean="0"/>
              <a:t>5/10/21</a:t>
            </a:fld>
            <a:endParaRPr lang="en-US"/>
          </a:p>
        </p:txBody>
      </p:sp>
      <p:sp>
        <p:nvSpPr>
          <p:cNvPr id="5" name="Footer Placeholder 4">
            <a:extLst>
              <a:ext uri="{FF2B5EF4-FFF2-40B4-BE49-F238E27FC236}">
                <a16:creationId xmlns:a16="http://schemas.microsoft.com/office/drawing/2014/main" id="{7B340244-1004-7449-BAA9-EDAC1277A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1C5A9-2806-D246-9CA0-BCED67C93B78}"/>
              </a:ext>
            </a:extLst>
          </p:cNvPr>
          <p:cNvSpPr>
            <a:spLocks noGrp="1"/>
          </p:cNvSpPr>
          <p:nvPr>
            <p:ph type="sldNum" sz="quarter" idx="12"/>
          </p:nvPr>
        </p:nvSpPr>
        <p:spPr/>
        <p:txBody>
          <a:bodyPr/>
          <a:lstStyle/>
          <a:p>
            <a:fld id="{864D3247-4DE6-684D-9CFC-41929E2C3AD0}" type="slidenum">
              <a:rPr lang="en-US" smtClean="0"/>
              <a:t>‹#›</a:t>
            </a:fld>
            <a:endParaRPr lang="en-US"/>
          </a:p>
        </p:txBody>
      </p:sp>
    </p:spTree>
    <p:extLst>
      <p:ext uri="{BB962C8B-B14F-4D97-AF65-F5344CB8AC3E}">
        <p14:creationId xmlns:p14="http://schemas.microsoft.com/office/powerpoint/2010/main" val="293336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0970-D65B-524F-A9FD-13D1CC7BBB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E61289-83CD-5746-879B-82E4F4568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60147-46CA-A04F-852D-AC2D31309805}"/>
              </a:ext>
            </a:extLst>
          </p:cNvPr>
          <p:cNvSpPr>
            <a:spLocks noGrp="1"/>
          </p:cNvSpPr>
          <p:nvPr>
            <p:ph type="dt" sz="half" idx="10"/>
          </p:nvPr>
        </p:nvSpPr>
        <p:spPr/>
        <p:txBody>
          <a:bodyPr/>
          <a:lstStyle/>
          <a:p>
            <a:fld id="{12A25DE3-BDF7-6445-B0AA-BD2D61DDC6E0}" type="datetimeFigureOut">
              <a:rPr lang="en-US" smtClean="0"/>
              <a:t>5/10/21</a:t>
            </a:fld>
            <a:endParaRPr lang="en-US"/>
          </a:p>
        </p:txBody>
      </p:sp>
      <p:sp>
        <p:nvSpPr>
          <p:cNvPr id="5" name="Footer Placeholder 4">
            <a:extLst>
              <a:ext uri="{FF2B5EF4-FFF2-40B4-BE49-F238E27FC236}">
                <a16:creationId xmlns:a16="http://schemas.microsoft.com/office/drawing/2014/main" id="{78660E55-E0E8-C047-8161-6FE230EFC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22654-68D1-BF4E-B25A-7DE9AC126CA7}"/>
              </a:ext>
            </a:extLst>
          </p:cNvPr>
          <p:cNvSpPr>
            <a:spLocks noGrp="1"/>
          </p:cNvSpPr>
          <p:nvPr>
            <p:ph type="sldNum" sz="quarter" idx="12"/>
          </p:nvPr>
        </p:nvSpPr>
        <p:spPr/>
        <p:txBody>
          <a:bodyPr/>
          <a:lstStyle/>
          <a:p>
            <a:fld id="{864D3247-4DE6-684D-9CFC-41929E2C3AD0}" type="slidenum">
              <a:rPr lang="en-US" smtClean="0"/>
              <a:t>‹#›</a:t>
            </a:fld>
            <a:endParaRPr lang="en-US"/>
          </a:p>
        </p:txBody>
      </p:sp>
    </p:spTree>
    <p:extLst>
      <p:ext uri="{BB962C8B-B14F-4D97-AF65-F5344CB8AC3E}">
        <p14:creationId xmlns:p14="http://schemas.microsoft.com/office/powerpoint/2010/main" val="2023560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E2B38-4C7C-0E4C-ABE6-31C14B400A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97C28-C577-B94C-A3EB-FB16833D16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58A36-8E7F-304A-B6EB-F600DE1FB18C}"/>
              </a:ext>
            </a:extLst>
          </p:cNvPr>
          <p:cNvSpPr>
            <a:spLocks noGrp="1"/>
          </p:cNvSpPr>
          <p:nvPr>
            <p:ph type="dt" sz="half" idx="10"/>
          </p:nvPr>
        </p:nvSpPr>
        <p:spPr/>
        <p:txBody>
          <a:bodyPr/>
          <a:lstStyle/>
          <a:p>
            <a:fld id="{12A25DE3-BDF7-6445-B0AA-BD2D61DDC6E0}" type="datetimeFigureOut">
              <a:rPr lang="en-US" smtClean="0"/>
              <a:t>5/10/21</a:t>
            </a:fld>
            <a:endParaRPr lang="en-US"/>
          </a:p>
        </p:txBody>
      </p:sp>
      <p:sp>
        <p:nvSpPr>
          <p:cNvPr id="5" name="Footer Placeholder 4">
            <a:extLst>
              <a:ext uri="{FF2B5EF4-FFF2-40B4-BE49-F238E27FC236}">
                <a16:creationId xmlns:a16="http://schemas.microsoft.com/office/drawing/2014/main" id="{5E7AA41B-A3EB-A941-B10A-6D6B269AD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6C654-0620-1E45-98D5-7A2F8850B406}"/>
              </a:ext>
            </a:extLst>
          </p:cNvPr>
          <p:cNvSpPr>
            <a:spLocks noGrp="1"/>
          </p:cNvSpPr>
          <p:nvPr>
            <p:ph type="sldNum" sz="quarter" idx="12"/>
          </p:nvPr>
        </p:nvSpPr>
        <p:spPr/>
        <p:txBody>
          <a:bodyPr/>
          <a:lstStyle/>
          <a:p>
            <a:fld id="{864D3247-4DE6-684D-9CFC-41929E2C3AD0}" type="slidenum">
              <a:rPr lang="en-US" smtClean="0"/>
              <a:t>‹#›</a:t>
            </a:fld>
            <a:endParaRPr lang="en-US"/>
          </a:p>
        </p:txBody>
      </p:sp>
    </p:spTree>
    <p:extLst>
      <p:ext uri="{BB962C8B-B14F-4D97-AF65-F5344CB8AC3E}">
        <p14:creationId xmlns:p14="http://schemas.microsoft.com/office/powerpoint/2010/main" val="182613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EA59-2164-9945-AD29-F322DC9A5E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7C9F1-215C-724F-83D5-BFB55A384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26117-E162-7844-8D54-B7771D071529}"/>
              </a:ext>
            </a:extLst>
          </p:cNvPr>
          <p:cNvSpPr>
            <a:spLocks noGrp="1"/>
          </p:cNvSpPr>
          <p:nvPr>
            <p:ph type="dt" sz="half" idx="10"/>
          </p:nvPr>
        </p:nvSpPr>
        <p:spPr/>
        <p:txBody>
          <a:bodyPr/>
          <a:lstStyle/>
          <a:p>
            <a:fld id="{12A25DE3-BDF7-6445-B0AA-BD2D61DDC6E0}" type="datetimeFigureOut">
              <a:rPr lang="en-US" smtClean="0"/>
              <a:t>5/10/21</a:t>
            </a:fld>
            <a:endParaRPr lang="en-US"/>
          </a:p>
        </p:txBody>
      </p:sp>
      <p:sp>
        <p:nvSpPr>
          <p:cNvPr id="5" name="Footer Placeholder 4">
            <a:extLst>
              <a:ext uri="{FF2B5EF4-FFF2-40B4-BE49-F238E27FC236}">
                <a16:creationId xmlns:a16="http://schemas.microsoft.com/office/drawing/2014/main" id="{41D0D9F5-3C6F-7E4F-A2AA-58FB1AAC7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3C735-6DE6-BB43-B7B0-FBE46F19812B}"/>
              </a:ext>
            </a:extLst>
          </p:cNvPr>
          <p:cNvSpPr>
            <a:spLocks noGrp="1"/>
          </p:cNvSpPr>
          <p:nvPr>
            <p:ph type="sldNum" sz="quarter" idx="12"/>
          </p:nvPr>
        </p:nvSpPr>
        <p:spPr/>
        <p:txBody>
          <a:bodyPr/>
          <a:lstStyle/>
          <a:p>
            <a:fld id="{864D3247-4DE6-684D-9CFC-41929E2C3AD0}" type="slidenum">
              <a:rPr lang="en-US" smtClean="0"/>
              <a:t>‹#›</a:t>
            </a:fld>
            <a:endParaRPr lang="en-US"/>
          </a:p>
        </p:txBody>
      </p:sp>
    </p:spTree>
    <p:extLst>
      <p:ext uri="{BB962C8B-B14F-4D97-AF65-F5344CB8AC3E}">
        <p14:creationId xmlns:p14="http://schemas.microsoft.com/office/powerpoint/2010/main" val="305815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4516-388F-9042-AB92-A3EF171B93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1F6894-97FF-724C-ACE2-FCC74CD80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CBA86F-1123-754C-AD21-207E8676E3EB}"/>
              </a:ext>
            </a:extLst>
          </p:cNvPr>
          <p:cNvSpPr>
            <a:spLocks noGrp="1"/>
          </p:cNvSpPr>
          <p:nvPr>
            <p:ph type="dt" sz="half" idx="10"/>
          </p:nvPr>
        </p:nvSpPr>
        <p:spPr/>
        <p:txBody>
          <a:bodyPr/>
          <a:lstStyle/>
          <a:p>
            <a:fld id="{12A25DE3-BDF7-6445-B0AA-BD2D61DDC6E0}" type="datetimeFigureOut">
              <a:rPr lang="en-US" smtClean="0"/>
              <a:t>5/10/21</a:t>
            </a:fld>
            <a:endParaRPr lang="en-US"/>
          </a:p>
        </p:txBody>
      </p:sp>
      <p:sp>
        <p:nvSpPr>
          <p:cNvPr id="5" name="Footer Placeholder 4">
            <a:extLst>
              <a:ext uri="{FF2B5EF4-FFF2-40B4-BE49-F238E27FC236}">
                <a16:creationId xmlns:a16="http://schemas.microsoft.com/office/drawing/2014/main" id="{123F3251-4479-8D4C-865B-6C6D5C129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3F0AF-27A7-5543-8403-77C7979263E8}"/>
              </a:ext>
            </a:extLst>
          </p:cNvPr>
          <p:cNvSpPr>
            <a:spLocks noGrp="1"/>
          </p:cNvSpPr>
          <p:nvPr>
            <p:ph type="sldNum" sz="quarter" idx="12"/>
          </p:nvPr>
        </p:nvSpPr>
        <p:spPr/>
        <p:txBody>
          <a:bodyPr/>
          <a:lstStyle/>
          <a:p>
            <a:fld id="{864D3247-4DE6-684D-9CFC-41929E2C3AD0}" type="slidenum">
              <a:rPr lang="en-US" smtClean="0"/>
              <a:t>‹#›</a:t>
            </a:fld>
            <a:endParaRPr lang="en-US"/>
          </a:p>
        </p:txBody>
      </p:sp>
    </p:spTree>
    <p:extLst>
      <p:ext uri="{BB962C8B-B14F-4D97-AF65-F5344CB8AC3E}">
        <p14:creationId xmlns:p14="http://schemas.microsoft.com/office/powerpoint/2010/main" val="379865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92C8-E923-1F40-A868-DE22C6F5CB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6C26F-FFF9-6D43-85C3-37C9C2FD9C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F86177-D070-CD44-8D0B-07F529EC5B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936EFE-E83F-C548-980D-335D73F6998C}"/>
              </a:ext>
            </a:extLst>
          </p:cNvPr>
          <p:cNvSpPr>
            <a:spLocks noGrp="1"/>
          </p:cNvSpPr>
          <p:nvPr>
            <p:ph type="dt" sz="half" idx="10"/>
          </p:nvPr>
        </p:nvSpPr>
        <p:spPr/>
        <p:txBody>
          <a:bodyPr/>
          <a:lstStyle/>
          <a:p>
            <a:fld id="{12A25DE3-BDF7-6445-B0AA-BD2D61DDC6E0}" type="datetimeFigureOut">
              <a:rPr lang="en-US" smtClean="0"/>
              <a:t>5/10/21</a:t>
            </a:fld>
            <a:endParaRPr lang="en-US"/>
          </a:p>
        </p:txBody>
      </p:sp>
      <p:sp>
        <p:nvSpPr>
          <p:cNvPr id="6" name="Footer Placeholder 5">
            <a:extLst>
              <a:ext uri="{FF2B5EF4-FFF2-40B4-BE49-F238E27FC236}">
                <a16:creationId xmlns:a16="http://schemas.microsoft.com/office/drawing/2014/main" id="{EE2610DB-5FC7-A04A-A36F-9DCAF078E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691C0-1FF6-7F4C-8301-AEB472209613}"/>
              </a:ext>
            </a:extLst>
          </p:cNvPr>
          <p:cNvSpPr>
            <a:spLocks noGrp="1"/>
          </p:cNvSpPr>
          <p:nvPr>
            <p:ph type="sldNum" sz="quarter" idx="12"/>
          </p:nvPr>
        </p:nvSpPr>
        <p:spPr/>
        <p:txBody>
          <a:bodyPr/>
          <a:lstStyle/>
          <a:p>
            <a:fld id="{864D3247-4DE6-684D-9CFC-41929E2C3AD0}" type="slidenum">
              <a:rPr lang="en-US" smtClean="0"/>
              <a:t>‹#›</a:t>
            </a:fld>
            <a:endParaRPr lang="en-US"/>
          </a:p>
        </p:txBody>
      </p:sp>
    </p:spTree>
    <p:extLst>
      <p:ext uri="{BB962C8B-B14F-4D97-AF65-F5344CB8AC3E}">
        <p14:creationId xmlns:p14="http://schemas.microsoft.com/office/powerpoint/2010/main" val="261882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FE62-4FC4-6F48-BDE7-156E353EF5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DDEE26-61F2-B14F-91B5-364E34F11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BB50D-86A5-B541-A2E4-A96E94E368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ABA76E-7074-AC40-B96D-50D40EBF8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98FB2-FB70-5242-8061-11CFC43D25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A55089-BC50-0B47-9180-CBAF3449F561}"/>
              </a:ext>
            </a:extLst>
          </p:cNvPr>
          <p:cNvSpPr>
            <a:spLocks noGrp="1"/>
          </p:cNvSpPr>
          <p:nvPr>
            <p:ph type="dt" sz="half" idx="10"/>
          </p:nvPr>
        </p:nvSpPr>
        <p:spPr/>
        <p:txBody>
          <a:bodyPr/>
          <a:lstStyle/>
          <a:p>
            <a:fld id="{12A25DE3-BDF7-6445-B0AA-BD2D61DDC6E0}" type="datetimeFigureOut">
              <a:rPr lang="en-US" smtClean="0"/>
              <a:t>5/10/21</a:t>
            </a:fld>
            <a:endParaRPr lang="en-US"/>
          </a:p>
        </p:txBody>
      </p:sp>
      <p:sp>
        <p:nvSpPr>
          <p:cNvPr id="8" name="Footer Placeholder 7">
            <a:extLst>
              <a:ext uri="{FF2B5EF4-FFF2-40B4-BE49-F238E27FC236}">
                <a16:creationId xmlns:a16="http://schemas.microsoft.com/office/drawing/2014/main" id="{CFE976C5-3C0B-BB4C-9420-89B1917A2D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4C574F-5C95-9142-9964-CB75F2D4952E}"/>
              </a:ext>
            </a:extLst>
          </p:cNvPr>
          <p:cNvSpPr>
            <a:spLocks noGrp="1"/>
          </p:cNvSpPr>
          <p:nvPr>
            <p:ph type="sldNum" sz="quarter" idx="12"/>
          </p:nvPr>
        </p:nvSpPr>
        <p:spPr/>
        <p:txBody>
          <a:bodyPr/>
          <a:lstStyle/>
          <a:p>
            <a:fld id="{864D3247-4DE6-684D-9CFC-41929E2C3AD0}" type="slidenum">
              <a:rPr lang="en-US" smtClean="0"/>
              <a:t>‹#›</a:t>
            </a:fld>
            <a:endParaRPr lang="en-US"/>
          </a:p>
        </p:txBody>
      </p:sp>
    </p:spTree>
    <p:extLst>
      <p:ext uri="{BB962C8B-B14F-4D97-AF65-F5344CB8AC3E}">
        <p14:creationId xmlns:p14="http://schemas.microsoft.com/office/powerpoint/2010/main" val="188324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5B36-1FDC-E94D-8606-B1A0D984B1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DAED01-4C1B-9B4D-A8EF-AD422491FA6E}"/>
              </a:ext>
            </a:extLst>
          </p:cNvPr>
          <p:cNvSpPr>
            <a:spLocks noGrp="1"/>
          </p:cNvSpPr>
          <p:nvPr>
            <p:ph type="dt" sz="half" idx="10"/>
          </p:nvPr>
        </p:nvSpPr>
        <p:spPr/>
        <p:txBody>
          <a:bodyPr/>
          <a:lstStyle/>
          <a:p>
            <a:fld id="{12A25DE3-BDF7-6445-B0AA-BD2D61DDC6E0}" type="datetimeFigureOut">
              <a:rPr lang="en-US" smtClean="0"/>
              <a:t>5/10/21</a:t>
            </a:fld>
            <a:endParaRPr lang="en-US"/>
          </a:p>
        </p:txBody>
      </p:sp>
      <p:sp>
        <p:nvSpPr>
          <p:cNvPr id="4" name="Footer Placeholder 3">
            <a:extLst>
              <a:ext uri="{FF2B5EF4-FFF2-40B4-BE49-F238E27FC236}">
                <a16:creationId xmlns:a16="http://schemas.microsoft.com/office/drawing/2014/main" id="{1B6F4C59-1D59-4645-A93B-96DB610744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407C11-1172-0443-B811-E881A9DA3810}"/>
              </a:ext>
            </a:extLst>
          </p:cNvPr>
          <p:cNvSpPr>
            <a:spLocks noGrp="1"/>
          </p:cNvSpPr>
          <p:nvPr>
            <p:ph type="sldNum" sz="quarter" idx="12"/>
          </p:nvPr>
        </p:nvSpPr>
        <p:spPr/>
        <p:txBody>
          <a:bodyPr/>
          <a:lstStyle/>
          <a:p>
            <a:fld id="{864D3247-4DE6-684D-9CFC-41929E2C3AD0}" type="slidenum">
              <a:rPr lang="en-US" smtClean="0"/>
              <a:t>‹#›</a:t>
            </a:fld>
            <a:endParaRPr lang="en-US"/>
          </a:p>
        </p:txBody>
      </p:sp>
    </p:spTree>
    <p:extLst>
      <p:ext uri="{BB962C8B-B14F-4D97-AF65-F5344CB8AC3E}">
        <p14:creationId xmlns:p14="http://schemas.microsoft.com/office/powerpoint/2010/main" val="308157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957D1E-E133-7248-8FFD-D2DF2F161C8C}"/>
              </a:ext>
            </a:extLst>
          </p:cNvPr>
          <p:cNvSpPr>
            <a:spLocks noGrp="1"/>
          </p:cNvSpPr>
          <p:nvPr>
            <p:ph type="dt" sz="half" idx="10"/>
          </p:nvPr>
        </p:nvSpPr>
        <p:spPr/>
        <p:txBody>
          <a:bodyPr/>
          <a:lstStyle/>
          <a:p>
            <a:fld id="{12A25DE3-BDF7-6445-B0AA-BD2D61DDC6E0}" type="datetimeFigureOut">
              <a:rPr lang="en-US" smtClean="0"/>
              <a:t>5/10/21</a:t>
            </a:fld>
            <a:endParaRPr lang="en-US"/>
          </a:p>
        </p:txBody>
      </p:sp>
      <p:sp>
        <p:nvSpPr>
          <p:cNvPr id="3" name="Footer Placeholder 2">
            <a:extLst>
              <a:ext uri="{FF2B5EF4-FFF2-40B4-BE49-F238E27FC236}">
                <a16:creationId xmlns:a16="http://schemas.microsoft.com/office/drawing/2014/main" id="{3F1E4E23-C656-6743-A42D-6C1AC5F18A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2EC118-F451-4040-9E1A-3A4F6B16E81B}"/>
              </a:ext>
            </a:extLst>
          </p:cNvPr>
          <p:cNvSpPr>
            <a:spLocks noGrp="1"/>
          </p:cNvSpPr>
          <p:nvPr>
            <p:ph type="sldNum" sz="quarter" idx="12"/>
          </p:nvPr>
        </p:nvSpPr>
        <p:spPr/>
        <p:txBody>
          <a:bodyPr/>
          <a:lstStyle/>
          <a:p>
            <a:fld id="{864D3247-4DE6-684D-9CFC-41929E2C3AD0}" type="slidenum">
              <a:rPr lang="en-US" smtClean="0"/>
              <a:t>‹#›</a:t>
            </a:fld>
            <a:endParaRPr lang="en-US"/>
          </a:p>
        </p:txBody>
      </p:sp>
    </p:spTree>
    <p:extLst>
      <p:ext uri="{BB962C8B-B14F-4D97-AF65-F5344CB8AC3E}">
        <p14:creationId xmlns:p14="http://schemas.microsoft.com/office/powerpoint/2010/main" val="154661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897A-371B-8645-B1E0-1D6B14FD2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DD21F-5B07-C440-8194-F6585DE40A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CC7A01-2455-ED4D-AEFF-39B1623EA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32D87-8B50-F748-8014-453AEDE059EB}"/>
              </a:ext>
            </a:extLst>
          </p:cNvPr>
          <p:cNvSpPr>
            <a:spLocks noGrp="1"/>
          </p:cNvSpPr>
          <p:nvPr>
            <p:ph type="dt" sz="half" idx="10"/>
          </p:nvPr>
        </p:nvSpPr>
        <p:spPr/>
        <p:txBody>
          <a:bodyPr/>
          <a:lstStyle/>
          <a:p>
            <a:fld id="{12A25DE3-BDF7-6445-B0AA-BD2D61DDC6E0}" type="datetimeFigureOut">
              <a:rPr lang="en-US" smtClean="0"/>
              <a:t>5/10/21</a:t>
            </a:fld>
            <a:endParaRPr lang="en-US"/>
          </a:p>
        </p:txBody>
      </p:sp>
      <p:sp>
        <p:nvSpPr>
          <p:cNvPr id="6" name="Footer Placeholder 5">
            <a:extLst>
              <a:ext uri="{FF2B5EF4-FFF2-40B4-BE49-F238E27FC236}">
                <a16:creationId xmlns:a16="http://schemas.microsoft.com/office/drawing/2014/main" id="{BA70BB58-C00F-714C-BA0C-CAAE191830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D4AF5-4B79-AC4F-A283-090ABC460C86}"/>
              </a:ext>
            </a:extLst>
          </p:cNvPr>
          <p:cNvSpPr>
            <a:spLocks noGrp="1"/>
          </p:cNvSpPr>
          <p:nvPr>
            <p:ph type="sldNum" sz="quarter" idx="12"/>
          </p:nvPr>
        </p:nvSpPr>
        <p:spPr/>
        <p:txBody>
          <a:bodyPr/>
          <a:lstStyle/>
          <a:p>
            <a:fld id="{864D3247-4DE6-684D-9CFC-41929E2C3AD0}" type="slidenum">
              <a:rPr lang="en-US" smtClean="0"/>
              <a:t>‹#›</a:t>
            </a:fld>
            <a:endParaRPr lang="en-US"/>
          </a:p>
        </p:txBody>
      </p:sp>
    </p:spTree>
    <p:extLst>
      <p:ext uri="{BB962C8B-B14F-4D97-AF65-F5344CB8AC3E}">
        <p14:creationId xmlns:p14="http://schemas.microsoft.com/office/powerpoint/2010/main" val="162045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7478-84F2-D148-B0F9-A724BBEA5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E012C-9A38-E941-A2E4-204D8D551E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1DB29D-7A26-5A4F-9A76-89501F755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1258B-2A91-B344-BB43-73C08280F27B}"/>
              </a:ext>
            </a:extLst>
          </p:cNvPr>
          <p:cNvSpPr>
            <a:spLocks noGrp="1"/>
          </p:cNvSpPr>
          <p:nvPr>
            <p:ph type="dt" sz="half" idx="10"/>
          </p:nvPr>
        </p:nvSpPr>
        <p:spPr/>
        <p:txBody>
          <a:bodyPr/>
          <a:lstStyle/>
          <a:p>
            <a:fld id="{12A25DE3-BDF7-6445-B0AA-BD2D61DDC6E0}" type="datetimeFigureOut">
              <a:rPr lang="en-US" smtClean="0"/>
              <a:t>5/10/21</a:t>
            </a:fld>
            <a:endParaRPr lang="en-US"/>
          </a:p>
        </p:txBody>
      </p:sp>
      <p:sp>
        <p:nvSpPr>
          <p:cNvPr id="6" name="Footer Placeholder 5">
            <a:extLst>
              <a:ext uri="{FF2B5EF4-FFF2-40B4-BE49-F238E27FC236}">
                <a16:creationId xmlns:a16="http://schemas.microsoft.com/office/drawing/2014/main" id="{E2CAC56A-14C8-6444-BCAC-6A43BD7CC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CE482-E2B4-854B-8805-35C86E47A5F1}"/>
              </a:ext>
            </a:extLst>
          </p:cNvPr>
          <p:cNvSpPr>
            <a:spLocks noGrp="1"/>
          </p:cNvSpPr>
          <p:nvPr>
            <p:ph type="sldNum" sz="quarter" idx="12"/>
          </p:nvPr>
        </p:nvSpPr>
        <p:spPr/>
        <p:txBody>
          <a:bodyPr/>
          <a:lstStyle/>
          <a:p>
            <a:fld id="{864D3247-4DE6-684D-9CFC-41929E2C3AD0}" type="slidenum">
              <a:rPr lang="en-US" smtClean="0"/>
              <a:t>‹#›</a:t>
            </a:fld>
            <a:endParaRPr lang="en-US"/>
          </a:p>
        </p:txBody>
      </p:sp>
    </p:spTree>
    <p:extLst>
      <p:ext uri="{BB962C8B-B14F-4D97-AF65-F5344CB8AC3E}">
        <p14:creationId xmlns:p14="http://schemas.microsoft.com/office/powerpoint/2010/main" val="158661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A8BE7F-B3C1-AA45-B2DA-3520CB524D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342E81-AA15-984C-AE79-35EDDBD590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04889-8E62-C147-9436-3E081B5F2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25DE3-BDF7-6445-B0AA-BD2D61DDC6E0}" type="datetimeFigureOut">
              <a:rPr lang="en-US" smtClean="0"/>
              <a:t>5/10/21</a:t>
            </a:fld>
            <a:endParaRPr lang="en-US"/>
          </a:p>
        </p:txBody>
      </p:sp>
      <p:sp>
        <p:nvSpPr>
          <p:cNvPr id="5" name="Footer Placeholder 4">
            <a:extLst>
              <a:ext uri="{FF2B5EF4-FFF2-40B4-BE49-F238E27FC236}">
                <a16:creationId xmlns:a16="http://schemas.microsoft.com/office/drawing/2014/main" id="{AE61E743-143E-8248-8AAE-E3A553660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6977F4-FD0A-7F42-A705-5CAF8A60B2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D3247-4DE6-684D-9CFC-41929E2C3AD0}" type="slidenum">
              <a:rPr lang="en-US" smtClean="0"/>
              <a:t>‹#›</a:t>
            </a:fld>
            <a:endParaRPr lang="en-US"/>
          </a:p>
        </p:txBody>
      </p:sp>
    </p:spTree>
    <p:extLst>
      <p:ext uri="{BB962C8B-B14F-4D97-AF65-F5344CB8AC3E}">
        <p14:creationId xmlns:p14="http://schemas.microsoft.com/office/powerpoint/2010/main" val="3739061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fedesorian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3">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icon&#10;&#10;Description automatically generated">
            <a:extLst>
              <a:ext uri="{FF2B5EF4-FFF2-40B4-BE49-F238E27FC236}">
                <a16:creationId xmlns:a16="http://schemas.microsoft.com/office/drawing/2014/main" id="{BD8F5EFF-73A1-1A4F-86F3-F593783C5C0F}"/>
              </a:ext>
            </a:extLst>
          </p:cNvPr>
          <p:cNvPicPr>
            <a:picLocks noGrp="1" noChangeAspect="1"/>
          </p:cNvPicPr>
          <p:nvPr>
            <p:ph idx="1"/>
          </p:nvPr>
        </p:nvPicPr>
        <p:blipFill rotWithShape="1">
          <a:blip r:embed="rId2"/>
          <a:srcRect l="20532" r="21134" b="-1"/>
          <a:stretch/>
        </p:blipFill>
        <p:spPr>
          <a:xfrm>
            <a:off x="4110127" y="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4" name="Freeform: Shape 25">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27">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D55F0B-224B-C449-83E1-A5EFCB51D24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t>Understanding Stroke </a:t>
            </a:r>
            <a:br>
              <a:rPr lang="en-US" sz="4800" dirty="0"/>
            </a:br>
            <a:endParaRPr lang="en-US" sz="4800" dirty="0"/>
          </a:p>
        </p:txBody>
      </p:sp>
      <p:sp>
        <p:nvSpPr>
          <p:cNvPr id="4" name="Text Placeholder 3">
            <a:extLst>
              <a:ext uri="{FF2B5EF4-FFF2-40B4-BE49-F238E27FC236}">
                <a16:creationId xmlns:a16="http://schemas.microsoft.com/office/drawing/2014/main" id="{7BF4D48C-1053-A14D-A1A0-DFE4AE743B67}"/>
              </a:ext>
            </a:extLst>
          </p:cNvPr>
          <p:cNvSpPr>
            <a:spLocks noGrp="1"/>
          </p:cNvSpPr>
          <p:nvPr>
            <p:ph type="body" sz="half" idx="2"/>
          </p:nvPr>
        </p:nvSpPr>
        <p:spPr>
          <a:xfrm>
            <a:off x="477981" y="4872922"/>
            <a:ext cx="3933306" cy="1208141"/>
          </a:xfrm>
        </p:spPr>
        <p:txBody>
          <a:bodyPr vert="horz" lIns="91440" tIns="45720" rIns="91440" bIns="45720" rtlCol="0">
            <a:normAutofit/>
          </a:bodyPr>
          <a:lstStyle/>
          <a:p>
            <a:r>
              <a:rPr lang="en-US" sz="2000" dirty="0"/>
              <a:t>Math 448 Project  </a:t>
            </a:r>
            <a:r>
              <a:rPr lang="en-US" sz="2000" dirty="0" err="1"/>
              <a:t>Nhi</a:t>
            </a:r>
            <a:r>
              <a:rPr lang="en-US" sz="2000" dirty="0"/>
              <a:t> Vu</a:t>
            </a:r>
          </a:p>
        </p:txBody>
      </p:sp>
      <p:sp>
        <p:nvSpPr>
          <p:cNvPr id="36"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669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36ED-4943-5045-AB12-4AAFC5EB79EA}"/>
              </a:ext>
            </a:extLst>
          </p:cNvPr>
          <p:cNvSpPr>
            <a:spLocks noGrp="1"/>
          </p:cNvSpPr>
          <p:nvPr>
            <p:ph type="title"/>
          </p:nvPr>
        </p:nvSpPr>
        <p:spPr/>
        <p:txBody>
          <a:bodyPr/>
          <a:lstStyle/>
          <a:p>
            <a:r>
              <a:rPr lang="en-US" dirty="0">
                <a:latin typeface="Apple Chancery" panose="03020702040506060504" pitchFamily="66" charset="-79"/>
                <a:cs typeface="Apple Chancery" panose="03020702040506060504" pitchFamily="66" charset="-79"/>
              </a:rPr>
              <a:t>Modelling and Results</a:t>
            </a:r>
            <a:br>
              <a:rPr lang="en-US" dirty="0"/>
            </a:br>
            <a:endParaRPr lang="en-US" dirty="0"/>
          </a:p>
        </p:txBody>
      </p:sp>
      <p:sp>
        <p:nvSpPr>
          <p:cNvPr id="3" name="Content Placeholder 2">
            <a:extLst>
              <a:ext uri="{FF2B5EF4-FFF2-40B4-BE49-F238E27FC236}">
                <a16:creationId xmlns:a16="http://schemas.microsoft.com/office/drawing/2014/main" id="{A1ADBA0E-0583-A04F-9E69-0C17CCE17C9E}"/>
              </a:ext>
            </a:extLst>
          </p:cNvPr>
          <p:cNvSpPr>
            <a:spLocks noGrp="1"/>
          </p:cNvSpPr>
          <p:nvPr>
            <p:ph idx="1"/>
          </p:nvPr>
        </p:nvSpPr>
        <p:spPr>
          <a:xfrm>
            <a:off x="838200" y="1690688"/>
            <a:ext cx="10515600" cy="4705350"/>
          </a:xfrm>
        </p:spPr>
        <p:txBody>
          <a:bodyPr/>
          <a:lstStyle/>
          <a:p>
            <a:r>
              <a:rPr lang="en-US" dirty="0">
                <a:latin typeface="Times New Roman" panose="02020603050405020304" pitchFamily="18" charset="0"/>
                <a:cs typeface="Times New Roman" panose="02020603050405020304" pitchFamily="18" charset="0"/>
              </a:rPr>
              <a:t>Slip data into </a:t>
            </a:r>
            <a:r>
              <a:rPr lang="en-US" dirty="0" err="1">
                <a:latin typeface="Times New Roman" panose="02020603050405020304" pitchFamily="18" charset="0"/>
                <a:cs typeface="Times New Roman" panose="02020603050405020304" pitchFamily="18" charset="0"/>
              </a:rPr>
              <a:t>traing</a:t>
            </a:r>
            <a:r>
              <a:rPr lang="en-US" dirty="0">
                <a:latin typeface="Times New Roman" panose="02020603050405020304" pitchFamily="18" charset="0"/>
                <a:cs typeface="Times New Roman" panose="02020603050405020304" pitchFamily="18" charset="0"/>
              </a:rPr>
              <a:t> set (70%) and test set (30%).</a:t>
            </a:r>
          </a:p>
          <a:p>
            <a:r>
              <a:rPr lang="en-US" dirty="0">
                <a:latin typeface="Times New Roman" panose="02020603050405020304" pitchFamily="18" charset="0"/>
                <a:cs typeface="Times New Roman" panose="02020603050405020304" pitchFamily="18" charset="0"/>
              </a:rPr>
              <a:t>Method: </a:t>
            </a:r>
          </a:p>
          <a:p>
            <a:pPr marL="1828800" lvl="4" indent="0">
              <a:buNone/>
            </a:pPr>
            <a:r>
              <a:rPr lang="en-US" sz="2800" dirty="0">
                <a:latin typeface="Times New Roman" panose="02020603050405020304" pitchFamily="18" charset="0"/>
                <a:cs typeface="Times New Roman" panose="02020603050405020304" pitchFamily="18" charset="0"/>
              </a:rPr>
              <a:t>Logistic Regression.</a:t>
            </a:r>
          </a:p>
          <a:p>
            <a:pPr marL="1828800" lvl="4" indent="0">
              <a:buNone/>
            </a:pPr>
            <a:r>
              <a:rPr lang="en-US" sz="2800" dirty="0">
                <a:latin typeface="Times New Roman" panose="02020603050405020304" pitchFamily="18" charset="0"/>
                <a:cs typeface="Times New Roman" panose="02020603050405020304" pitchFamily="18" charset="0"/>
              </a:rPr>
              <a:t>Penalized logistic regression: Using Lasso method vs Ridge Regression.</a:t>
            </a:r>
          </a:p>
          <a:p>
            <a:pPr marL="1828800" lvl="4" indent="0">
              <a:buNone/>
            </a:pPr>
            <a:r>
              <a:rPr lang="en-US" sz="2800" dirty="0">
                <a:latin typeface="Times New Roman" panose="02020603050405020304" pitchFamily="18" charset="0"/>
                <a:cs typeface="Times New Roman" panose="02020603050405020304" pitchFamily="18" charset="0"/>
              </a:rPr>
              <a:t>Linear Discriminant Analysis (LDA)</a:t>
            </a:r>
          </a:p>
          <a:p>
            <a:r>
              <a:rPr lang="en-US" dirty="0">
                <a:latin typeface="Times New Roman" panose="02020603050405020304" pitchFamily="18" charset="0"/>
                <a:cs typeface="Times New Roman" panose="02020603050405020304" pitchFamily="18" charset="0"/>
              </a:rPr>
              <a:t>Comparison: </a:t>
            </a:r>
          </a:p>
          <a:p>
            <a:pPr marL="0" indent="0">
              <a:buNone/>
            </a:pPr>
            <a:r>
              <a:rPr lang="en-US" dirty="0">
                <a:latin typeface="Times New Roman" panose="02020603050405020304" pitchFamily="18" charset="0"/>
                <a:cs typeface="Times New Roman" panose="02020603050405020304" pitchFamily="18" charset="0"/>
              </a:rPr>
              <a:t>	ROC curve, threshold and Accurate, sensitive and specific rate.</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3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B111-3839-4346-B7FF-555FB976A226}"/>
              </a:ext>
            </a:extLst>
          </p:cNvPr>
          <p:cNvSpPr>
            <a:spLocks noGrp="1"/>
          </p:cNvSpPr>
          <p:nvPr>
            <p:ph type="title"/>
          </p:nvPr>
        </p:nvSpPr>
        <p:spPr>
          <a:xfrm>
            <a:off x="842962" y="610968"/>
            <a:ext cx="10815638" cy="646331"/>
          </a:xfrm>
        </p:spPr>
        <p:txBody>
          <a:bodyPr>
            <a:normAutofit fontScale="90000"/>
          </a:bodyPr>
          <a:lstStyle/>
          <a:p>
            <a:r>
              <a:rPr lang="en-US" sz="3600" dirty="0">
                <a:latin typeface="Apple Chancery" panose="03020702040506060504" pitchFamily="66" charset="-79"/>
                <a:cs typeface="Apple Chancery" panose="03020702040506060504" pitchFamily="66" charset="-79"/>
              </a:rPr>
              <a:t>Logistic Regression vs Linear Discriminant Analysis (LDA)</a:t>
            </a:r>
            <a:br>
              <a:rPr lang="en-US" dirty="0">
                <a:latin typeface="Times New Roman" panose="02020603050405020304" pitchFamily="18" charset="0"/>
                <a:cs typeface="Times New Roman" panose="02020603050405020304" pitchFamily="18" charset="0"/>
              </a:rPr>
            </a:br>
            <a:endParaRPr lang="en-US" dirty="0"/>
          </a:p>
        </p:txBody>
      </p:sp>
      <p:pic>
        <p:nvPicPr>
          <p:cNvPr id="5" name="Content Placeholder 4" descr="Chart&#10;&#10;Description automatically generated">
            <a:extLst>
              <a:ext uri="{FF2B5EF4-FFF2-40B4-BE49-F238E27FC236}">
                <a16:creationId xmlns:a16="http://schemas.microsoft.com/office/drawing/2014/main" id="{E2176ABC-8CCD-484E-A074-3A703D879882}"/>
              </a:ext>
            </a:extLst>
          </p:cNvPr>
          <p:cNvPicPr>
            <a:picLocks noGrp="1" noChangeAspect="1"/>
          </p:cNvPicPr>
          <p:nvPr>
            <p:ph idx="1"/>
          </p:nvPr>
        </p:nvPicPr>
        <p:blipFill>
          <a:blip r:embed="rId3"/>
          <a:stretch>
            <a:fillRect/>
          </a:stretch>
        </p:blipFill>
        <p:spPr>
          <a:xfrm>
            <a:off x="0" y="1257299"/>
            <a:ext cx="6279210" cy="3875170"/>
          </a:xfrm>
        </p:spPr>
      </p:pic>
      <p:sp>
        <p:nvSpPr>
          <p:cNvPr id="6" name="Rounded Rectangle 5">
            <a:extLst>
              <a:ext uri="{FF2B5EF4-FFF2-40B4-BE49-F238E27FC236}">
                <a16:creationId xmlns:a16="http://schemas.microsoft.com/office/drawing/2014/main" id="{1C15B703-BEB9-544C-9BFB-82C616A019BD}"/>
              </a:ext>
            </a:extLst>
          </p:cNvPr>
          <p:cNvSpPr/>
          <p:nvPr/>
        </p:nvSpPr>
        <p:spPr>
          <a:xfrm>
            <a:off x="571500" y="5286375"/>
            <a:ext cx="11087100" cy="1028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The optimal threshold value where sensitivity + specify is maximum at  0.02933321 for Logistic Regression and 0.02524951 for LDA. The AUC of both methods is not significant different and both high enough which shows that the model performs well at distinguish between positive and negative classes. </a:t>
            </a:r>
          </a:p>
        </p:txBody>
      </p:sp>
      <p:pic>
        <p:nvPicPr>
          <p:cNvPr id="19" name="Picture">
            <a:extLst>
              <a:ext uri="{FF2B5EF4-FFF2-40B4-BE49-F238E27FC236}">
                <a16:creationId xmlns:a16="http://schemas.microsoft.com/office/drawing/2014/main" id="{3CD141C4-C95B-8C4B-8E74-DC281C1286B6}"/>
              </a:ext>
            </a:extLst>
          </p:cNvPr>
          <p:cNvPicPr/>
          <p:nvPr/>
        </p:nvPicPr>
        <p:blipFill>
          <a:blip r:embed="rId4"/>
          <a:stretch>
            <a:fillRect/>
          </a:stretch>
        </p:blipFill>
        <p:spPr bwMode="auto">
          <a:xfrm>
            <a:off x="6096000" y="1165335"/>
            <a:ext cx="5912790" cy="4121040"/>
          </a:xfrm>
          <a:prstGeom prst="rect">
            <a:avLst/>
          </a:prstGeom>
          <a:noFill/>
          <a:ln w="9525">
            <a:noFill/>
            <a:headEnd/>
            <a:tailEnd/>
          </a:ln>
        </p:spPr>
      </p:pic>
    </p:spTree>
    <p:extLst>
      <p:ext uri="{BB962C8B-B14F-4D97-AF65-F5344CB8AC3E}">
        <p14:creationId xmlns:p14="http://schemas.microsoft.com/office/powerpoint/2010/main" val="294133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7575-0E5C-9947-B13C-D57060103106}"/>
              </a:ext>
            </a:extLst>
          </p:cNvPr>
          <p:cNvSpPr>
            <a:spLocks noGrp="1"/>
          </p:cNvSpPr>
          <p:nvPr>
            <p:ph type="title"/>
          </p:nvPr>
        </p:nvSpPr>
        <p:spPr>
          <a:xfrm>
            <a:off x="838200" y="365125"/>
            <a:ext cx="10515600" cy="849313"/>
          </a:xfrm>
        </p:spPr>
        <p:txBody>
          <a:bodyPr>
            <a:normAutofit/>
          </a:bodyPr>
          <a:lstStyle/>
          <a:p>
            <a:r>
              <a:rPr lang="en-US" sz="3200" dirty="0">
                <a:latin typeface="Apple Chancery" panose="03020702040506060504" pitchFamily="66" charset="-79"/>
                <a:cs typeface="Apple Chancery" panose="03020702040506060504" pitchFamily="66" charset="-79"/>
              </a:rPr>
              <a:t>Lasso method vs Ridge Regression</a:t>
            </a:r>
          </a:p>
        </p:txBody>
      </p:sp>
      <p:sp>
        <p:nvSpPr>
          <p:cNvPr id="3" name="Content Placeholder 2">
            <a:extLst>
              <a:ext uri="{FF2B5EF4-FFF2-40B4-BE49-F238E27FC236}">
                <a16:creationId xmlns:a16="http://schemas.microsoft.com/office/drawing/2014/main" id="{E0D8E10F-91F7-3847-B5B9-1F9ABAF609BD}"/>
              </a:ext>
            </a:extLst>
          </p:cNvPr>
          <p:cNvSpPr>
            <a:spLocks noGrp="1"/>
          </p:cNvSpPr>
          <p:nvPr>
            <p:ph idx="1"/>
          </p:nvPr>
        </p:nvSpPr>
        <p:spPr>
          <a:xfrm>
            <a:off x="657225" y="1214438"/>
            <a:ext cx="10696575" cy="496252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Find the best lambda using cross-validation</a:t>
            </a:r>
          </a:p>
        </p:txBody>
      </p:sp>
      <p:pic>
        <p:nvPicPr>
          <p:cNvPr id="4" name="Picture">
            <a:extLst>
              <a:ext uri="{FF2B5EF4-FFF2-40B4-BE49-F238E27FC236}">
                <a16:creationId xmlns:a16="http://schemas.microsoft.com/office/drawing/2014/main" id="{5E9366D3-6157-FC4A-93DC-5A1CEE7A3738}"/>
              </a:ext>
            </a:extLst>
          </p:cNvPr>
          <p:cNvPicPr/>
          <p:nvPr/>
        </p:nvPicPr>
        <p:blipFill rotWithShape="1">
          <a:blip r:embed="rId3"/>
          <a:srcRect l="-1898" r="-1" b="38779"/>
          <a:stretch/>
        </p:blipFill>
        <p:spPr bwMode="auto">
          <a:xfrm>
            <a:off x="0" y="1767407"/>
            <a:ext cx="6005512" cy="3519945"/>
          </a:xfrm>
          <a:prstGeom prst="rect">
            <a:avLst/>
          </a:prstGeom>
          <a:noFill/>
          <a:ln w="9525">
            <a:noFill/>
            <a:headEnd/>
            <a:tailEnd/>
          </a:ln>
        </p:spPr>
      </p:pic>
      <p:pic>
        <p:nvPicPr>
          <p:cNvPr id="6" name="Picture">
            <a:extLst>
              <a:ext uri="{FF2B5EF4-FFF2-40B4-BE49-F238E27FC236}">
                <a16:creationId xmlns:a16="http://schemas.microsoft.com/office/drawing/2014/main" id="{4DFF8769-12DB-7A49-A405-5FCA31FEC3D2}"/>
              </a:ext>
            </a:extLst>
          </p:cNvPr>
          <p:cNvPicPr/>
          <p:nvPr/>
        </p:nvPicPr>
        <p:blipFill rotWithShape="1">
          <a:blip r:embed="rId4"/>
          <a:srcRect l="-1964" b="42287"/>
          <a:stretch/>
        </p:blipFill>
        <p:spPr bwMode="auto">
          <a:xfrm>
            <a:off x="5800725" y="1767407"/>
            <a:ext cx="5843587" cy="3307957"/>
          </a:xfrm>
          <a:prstGeom prst="rect">
            <a:avLst/>
          </a:prstGeom>
          <a:noFill/>
          <a:ln w="9525">
            <a:noFill/>
            <a:headEnd/>
            <a:tailEnd/>
          </a:ln>
        </p:spPr>
      </p:pic>
      <p:sp>
        <p:nvSpPr>
          <p:cNvPr id="7" name="Rectangle 6">
            <a:extLst>
              <a:ext uri="{FF2B5EF4-FFF2-40B4-BE49-F238E27FC236}">
                <a16:creationId xmlns:a16="http://schemas.microsoft.com/office/drawing/2014/main" id="{5C14E3E1-8518-CB40-A6B5-DFA513563B0B}"/>
              </a:ext>
            </a:extLst>
          </p:cNvPr>
          <p:cNvSpPr/>
          <p:nvPr/>
        </p:nvSpPr>
        <p:spPr>
          <a:xfrm>
            <a:off x="1119186" y="5075364"/>
            <a:ext cx="4524376" cy="730781"/>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best lambda for lasso is  0.00179601</a:t>
            </a:r>
          </a:p>
          <a:p>
            <a:pPr algn="ctr"/>
            <a:r>
              <a:rPr lang="en-US" dirty="0"/>
              <a:t>The best lambda for ridge is 0.00466068</a:t>
            </a:r>
          </a:p>
        </p:txBody>
      </p:sp>
      <p:sp>
        <p:nvSpPr>
          <p:cNvPr id="8" name="Rectangle 7">
            <a:extLst>
              <a:ext uri="{FF2B5EF4-FFF2-40B4-BE49-F238E27FC236}">
                <a16:creationId xmlns:a16="http://schemas.microsoft.com/office/drawing/2014/main" id="{36960531-525D-B74E-9600-4BF4DA33B3A1}"/>
              </a:ext>
            </a:extLst>
          </p:cNvPr>
          <p:cNvSpPr/>
          <p:nvPr/>
        </p:nvSpPr>
        <p:spPr>
          <a:xfrm>
            <a:off x="6391276" y="5075364"/>
            <a:ext cx="4681538" cy="730781"/>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The optimal threshold for lasso is 0.03277425</a:t>
            </a:r>
          </a:p>
          <a:p>
            <a:pPr algn="ctr"/>
            <a:r>
              <a:rPr lang="en-US" dirty="0"/>
              <a:t>The optimal threshold for ridge is 0.03982708</a:t>
            </a:r>
            <a:r>
              <a:rPr lang="en-US" dirty="0">
                <a:effectLst/>
              </a:rPr>
              <a:t> </a:t>
            </a:r>
            <a:endParaRPr lang="en-US" dirty="0"/>
          </a:p>
          <a:p>
            <a:pPr algn="ctr"/>
            <a:endParaRPr lang="en-US" dirty="0"/>
          </a:p>
        </p:txBody>
      </p:sp>
    </p:spTree>
    <p:extLst>
      <p:ext uri="{BB962C8B-B14F-4D97-AF65-F5344CB8AC3E}">
        <p14:creationId xmlns:p14="http://schemas.microsoft.com/office/powerpoint/2010/main" val="1766272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31D1-6B3C-C84C-83B1-5E3F5D243668}"/>
              </a:ext>
            </a:extLst>
          </p:cNvPr>
          <p:cNvSpPr>
            <a:spLocks noGrp="1"/>
          </p:cNvSpPr>
          <p:nvPr>
            <p:ph type="title"/>
          </p:nvPr>
        </p:nvSpPr>
        <p:spPr>
          <a:xfrm>
            <a:off x="957262" y="100013"/>
            <a:ext cx="10396537" cy="914401"/>
          </a:xfrm>
        </p:spPr>
        <p:txBody>
          <a:bodyPr>
            <a:normAutofit/>
          </a:bodyPr>
          <a:lstStyle/>
          <a:p>
            <a:r>
              <a:rPr lang="en-US" sz="3200">
                <a:latin typeface="Apple Chancery" panose="03020702040506060504" pitchFamily="66" charset="-79"/>
                <a:cs typeface="Apple Chancery" panose="03020702040506060504" pitchFamily="66" charset="-79"/>
              </a:rPr>
              <a:t>Result and Comparison </a:t>
            </a:r>
            <a:endParaRPr lang="en-US" sz="3200" dirty="0">
              <a:latin typeface="Apple Chancery" panose="03020702040506060504" pitchFamily="66" charset="-79"/>
              <a:cs typeface="Apple Chancery" panose="03020702040506060504" pitchFamily="66" charset="-79"/>
            </a:endParaRPr>
          </a:p>
        </p:txBody>
      </p:sp>
      <p:graphicFrame>
        <p:nvGraphicFramePr>
          <p:cNvPr id="4" name="Table 4">
            <a:extLst>
              <a:ext uri="{FF2B5EF4-FFF2-40B4-BE49-F238E27FC236}">
                <a16:creationId xmlns:a16="http://schemas.microsoft.com/office/drawing/2014/main" id="{9E6EF2FA-A8EA-EC4A-A987-4160B000027A}"/>
              </a:ext>
            </a:extLst>
          </p:cNvPr>
          <p:cNvGraphicFramePr>
            <a:graphicFrameLocks noGrp="1"/>
          </p:cNvGraphicFramePr>
          <p:nvPr>
            <p:ph idx="1"/>
            <p:extLst>
              <p:ext uri="{D42A27DB-BD31-4B8C-83A1-F6EECF244321}">
                <p14:modId xmlns:p14="http://schemas.microsoft.com/office/powerpoint/2010/main" val="3760586587"/>
              </p:ext>
            </p:extLst>
          </p:nvPr>
        </p:nvGraphicFramePr>
        <p:xfrm>
          <a:off x="957262" y="1152027"/>
          <a:ext cx="7088982" cy="4553946"/>
        </p:xfrm>
        <a:graphic>
          <a:graphicData uri="http://schemas.openxmlformats.org/drawingml/2006/table">
            <a:tbl>
              <a:tblPr firstRow="1" bandRow="1">
                <a:tableStyleId>{93296810-A885-4BE3-A3E7-6D5BEEA58F35}</a:tableStyleId>
              </a:tblPr>
              <a:tblGrid>
                <a:gridCol w="2170983">
                  <a:extLst>
                    <a:ext uri="{9D8B030D-6E8A-4147-A177-3AD203B41FA5}">
                      <a16:colId xmlns:a16="http://schemas.microsoft.com/office/drawing/2014/main" val="71730737"/>
                    </a:ext>
                  </a:extLst>
                </a:gridCol>
                <a:gridCol w="1273334">
                  <a:extLst>
                    <a:ext uri="{9D8B030D-6E8A-4147-A177-3AD203B41FA5}">
                      <a16:colId xmlns:a16="http://schemas.microsoft.com/office/drawing/2014/main" val="3394944261"/>
                    </a:ext>
                  </a:extLst>
                </a:gridCol>
                <a:gridCol w="1260340">
                  <a:extLst>
                    <a:ext uri="{9D8B030D-6E8A-4147-A177-3AD203B41FA5}">
                      <a16:colId xmlns:a16="http://schemas.microsoft.com/office/drawing/2014/main" val="3677938296"/>
                    </a:ext>
                  </a:extLst>
                </a:gridCol>
                <a:gridCol w="1312312">
                  <a:extLst>
                    <a:ext uri="{9D8B030D-6E8A-4147-A177-3AD203B41FA5}">
                      <a16:colId xmlns:a16="http://schemas.microsoft.com/office/drawing/2014/main" val="939712849"/>
                    </a:ext>
                  </a:extLst>
                </a:gridCol>
                <a:gridCol w="1072013">
                  <a:extLst>
                    <a:ext uri="{9D8B030D-6E8A-4147-A177-3AD203B41FA5}">
                      <a16:colId xmlns:a16="http://schemas.microsoft.com/office/drawing/2014/main" val="3528748567"/>
                    </a:ext>
                  </a:extLst>
                </a:gridCol>
              </a:tblGrid>
              <a:tr h="415432">
                <a:tc>
                  <a:txBody>
                    <a:bodyPr/>
                    <a:lstStyle/>
                    <a:p>
                      <a:pPr algn="ctr"/>
                      <a:r>
                        <a:rPr lang="en-US">
                          <a:latin typeface="Times New Roman" panose="02020603050405020304" pitchFamily="18" charset="0"/>
                          <a:cs typeface="Times New Roman" panose="02020603050405020304" pitchFamily="18" charset="0"/>
                        </a:rPr>
                        <a:t>Method</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a:solidFill>
                            <a:schemeClr val="lt1"/>
                          </a:solidFill>
                          <a:effectLst/>
                          <a:latin typeface="Times New Roman" panose="02020603050405020304" pitchFamily="18" charset="0"/>
                          <a:ea typeface="+mn-ea"/>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a:solidFill>
                            <a:schemeClr val="lt1"/>
                          </a:solidFill>
                          <a:effectLst/>
                          <a:latin typeface="Times New Roman" panose="02020603050405020304" pitchFamily="18" charset="0"/>
                          <a:ea typeface="+mn-ea"/>
                          <a:cs typeface="Times New Roman" panose="02020603050405020304" pitchFamily="18" charset="0"/>
                        </a:rPr>
                        <a:t>Sensitivity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a:solidFill>
                            <a:schemeClr val="lt1"/>
                          </a:solidFill>
                          <a:effectLst/>
                          <a:latin typeface="Times New Roman" panose="02020603050405020304" pitchFamily="18" charset="0"/>
                          <a:ea typeface="+mn-ea"/>
                          <a:cs typeface="Times New Roman" panose="02020603050405020304" pitchFamily="18" charset="0"/>
                        </a:rPr>
                        <a:t>Specificity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AUC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493305"/>
                  </a:ext>
                </a:extLst>
              </a:tr>
              <a:tr h="727568">
                <a:tc>
                  <a:txBody>
                    <a:bodyPr/>
                    <a:lstStyle/>
                    <a:p>
                      <a:pPr algn="ctr"/>
                      <a:r>
                        <a:rPr lang="en-US">
                          <a:latin typeface="Times New Roman" panose="02020603050405020304" pitchFamily="18" charset="0"/>
                          <a:cs typeface="Times New Roman" panose="02020603050405020304" pitchFamily="18" charset="0"/>
                        </a:rPr>
                        <a:t>Logistic  Regression</a:t>
                      </a:r>
                    </a:p>
                    <a:p>
                      <a:pPr algn="ctr"/>
                      <a:r>
                        <a:rPr lang="en-US">
                          <a:latin typeface="Times New Roman" panose="02020603050405020304" pitchFamily="18" charset="0"/>
                          <a:cs typeface="Times New Roman" panose="02020603050405020304" pitchFamily="18" charset="0"/>
                        </a:rPr>
                        <a:t> (with best threshold)</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Times New Roman" panose="02020603050405020304" pitchFamily="18" charset="0"/>
                          <a:ea typeface="+mn-ea"/>
                          <a:cs typeface="Times New Roman" panose="02020603050405020304" pitchFamily="18" charset="0"/>
                        </a:rPr>
                        <a:t>0.6838235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kern="1200">
                          <a:solidFill>
                            <a:schemeClr val="dk1"/>
                          </a:solidFill>
                          <a:effectLst/>
                          <a:highlight>
                            <a:srgbClr val="FFFF00"/>
                          </a:highlight>
                          <a:latin typeface="Times New Roman" panose="02020603050405020304" pitchFamily="18" charset="0"/>
                          <a:ea typeface="+mn-ea"/>
                          <a:cs typeface="Times New Roman" panose="02020603050405020304" pitchFamily="18" charset="0"/>
                        </a:rPr>
                        <a:t>0.8709677</a:t>
                      </a:r>
                      <a:r>
                        <a:rPr lang="en-US" sz="1800" kern="1200">
                          <a:solidFill>
                            <a:schemeClr val="dk1"/>
                          </a:solidFill>
                          <a:effectLst/>
                          <a:latin typeface="Times New Roman" panose="02020603050405020304" pitchFamily="18" charset="0"/>
                          <a:ea typeface="+mn-ea"/>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Times New Roman" panose="02020603050405020304" pitchFamily="18" charset="0"/>
                          <a:ea typeface="+mn-ea"/>
                          <a:cs typeface="Times New Roman" panose="02020603050405020304" pitchFamily="18" charset="0"/>
                        </a:rPr>
                        <a:t>0.6757322</a:t>
                      </a:r>
                    </a:p>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0.845</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3332668"/>
                  </a:ext>
                </a:extLst>
              </a:tr>
              <a:tr h="7170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Logistic  Regression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(with a threshold </a:t>
                      </a:r>
                      <a:r>
                        <a:rPr lang="en-US">
                          <a:highlight>
                            <a:srgbClr val="00FFFF"/>
                          </a:highlight>
                          <a:latin typeface="Times New Roman" panose="02020603050405020304" pitchFamily="18" charset="0"/>
                          <a:cs typeface="Times New Roman" panose="02020603050405020304" pitchFamily="18" charset="0"/>
                        </a:rPr>
                        <a:t>=0.5</a:t>
                      </a:r>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kern="1200">
                          <a:solidFill>
                            <a:schemeClr val="dk1"/>
                          </a:solidFill>
                          <a:effectLst/>
                          <a:latin typeface="Times New Roman" panose="02020603050405020304" pitchFamily="18" charset="0"/>
                          <a:ea typeface="+mn-ea"/>
                          <a:cs typeface="Times New Roman" panose="02020603050405020304" pitchFamily="18" charset="0"/>
                        </a:rPr>
                        <a:t>0.95922460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a:highlight>
                            <a:srgbClr val="00FFFF"/>
                          </a:highlight>
                          <a:latin typeface="Times New Roman" panose="02020603050405020304" pitchFamily="18" charset="0"/>
                          <a:cs typeface="Times New Roman" panose="02020603050405020304" pitchFamily="18" charset="0"/>
                        </a:rPr>
                        <a:t>0</a:t>
                      </a:r>
                      <a:r>
                        <a:rPr lang="en-US" sz="1800" kern="1200">
                          <a:solidFill>
                            <a:schemeClr val="dk1"/>
                          </a:solidFill>
                          <a:effectLst/>
                          <a:highlight>
                            <a:srgbClr val="00FFFF"/>
                          </a:highlight>
                          <a:latin typeface="Times New Roman" panose="02020603050405020304" pitchFamily="18" charset="0"/>
                          <a:ea typeface="+mn-ea"/>
                          <a:cs typeface="Times New Roman" panose="02020603050405020304" pitchFamily="18" charset="0"/>
                        </a:rPr>
                        <a:t>.0161293</a:t>
                      </a:r>
                      <a:r>
                        <a:rPr lang="en-US" sz="1800" kern="1200">
                          <a:solidFill>
                            <a:schemeClr val="dk1"/>
                          </a:solidFill>
                          <a:effectLst/>
                          <a:latin typeface="Times New Roman" panose="02020603050405020304" pitchFamily="18" charset="0"/>
                          <a:ea typeface="+mn-ea"/>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kern="1200">
                          <a:solidFill>
                            <a:schemeClr val="dk1"/>
                          </a:solidFill>
                          <a:effectLst/>
                          <a:latin typeface="Times New Roman" panose="02020603050405020304" pitchFamily="18" charset="0"/>
                          <a:ea typeface="+mn-ea"/>
                          <a:cs typeface="Times New Roman" panose="02020603050405020304" pitchFamily="18" charset="0"/>
                        </a:rPr>
                        <a:t>1.00000000</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8137877"/>
                  </a:ext>
                </a:extLst>
              </a:tr>
              <a:tr h="717048">
                <a:tc>
                  <a:txBody>
                    <a:bodyPr/>
                    <a:lstStyle/>
                    <a:p>
                      <a:pPr algn="ctr"/>
                      <a:r>
                        <a:rPr lang="en-US">
                          <a:latin typeface="Times New Roman" panose="02020603050405020304" pitchFamily="18" charset="0"/>
                          <a:cs typeface="Times New Roman" panose="02020603050405020304" pitchFamily="18" charset="0"/>
                        </a:rPr>
                        <a:t>LDA </a:t>
                      </a:r>
                    </a:p>
                    <a:p>
                      <a:pPr algn="ctr"/>
                      <a:r>
                        <a:rPr lang="en-US">
                          <a:latin typeface="Times New Roman" panose="02020603050405020304" pitchFamily="18" charset="0"/>
                          <a:cs typeface="Times New Roman" panose="02020603050405020304" pitchFamily="18" charset="0"/>
                        </a:rPr>
                        <a:t>(with a best threshold)</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Times New Roman" panose="02020603050405020304" pitchFamily="18" charset="0"/>
                          <a:ea typeface="+mn-ea"/>
                          <a:cs typeface="Times New Roman" panose="02020603050405020304" pitchFamily="18" charset="0"/>
                        </a:rPr>
                        <a:t>0.7159091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kern="1200">
                          <a:solidFill>
                            <a:schemeClr val="dk1"/>
                          </a:solidFill>
                          <a:effectLst/>
                          <a:latin typeface="Times New Roman" panose="02020603050405020304" pitchFamily="18" charset="0"/>
                          <a:ea typeface="+mn-ea"/>
                          <a:cs typeface="Times New Roman" panose="02020603050405020304" pitchFamily="18" charset="0"/>
                        </a:rPr>
                        <a:t>0.8548387</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Times New Roman" panose="02020603050405020304" pitchFamily="18" charset="0"/>
                          <a:ea typeface="+mn-ea"/>
                          <a:cs typeface="Times New Roman" panose="02020603050405020304" pitchFamily="18" charset="0"/>
                        </a:rPr>
                        <a:t>0.7099024</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0.848</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6244297"/>
                  </a:ext>
                </a:extLst>
              </a:tr>
              <a:tr h="711078">
                <a:tc>
                  <a:txBody>
                    <a:bodyPr/>
                    <a:lstStyle/>
                    <a:p>
                      <a:pPr algn="ctr"/>
                      <a:r>
                        <a:rPr lang="en-US">
                          <a:latin typeface="Times New Roman" panose="02020603050405020304" pitchFamily="18" charset="0"/>
                          <a:cs typeface="Times New Roman" panose="02020603050405020304" pitchFamily="18" charset="0"/>
                        </a:rPr>
                        <a:t>LDA </a:t>
                      </a:r>
                    </a:p>
                    <a:p>
                      <a:pPr algn="ctr"/>
                      <a:r>
                        <a:rPr lang="en-US">
                          <a:latin typeface="Times New Roman" panose="02020603050405020304" pitchFamily="18" charset="0"/>
                          <a:cs typeface="Times New Roman" panose="02020603050405020304" pitchFamily="18" charset="0"/>
                        </a:rPr>
                        <a:t>(a threshold =</a:t>
                      </a:r>
                      <a:r>
                        <a:rPr lang="en-US">
                          <a:highlight>
                            <a:srgbClr val="00FFFF"/>
                          </a:highlight>
                          <a:latin typeface="Times New Roman" panose="02020603050405020304" pitchFamily="18" charset="0"/>
                          <a:cs typeface="Times New Roman" panose="02020603050405020304" pitchFamily="18" charset="0"/>
                        </a:rPr>
                        <a:t>0.5</a:t>
                      </a:r>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Times New Roman" panose="02020603050405020304" pitchFamily="18" charset="0"/>
                          <a:ea typeface="+mn-ea"/>
                          <a:cs typeface="Times New Roman" panose="02020603050405020304" pitchFamily="18" charset="0"/>
                        </a:rPr>
                        <a:t>0.95454545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kern="1200">
                          <a:solidFill>
                            <a:schemeClr val="dk1"/>
                          </a:solidFill>
                          <a:effectLst/>
                          <a:highlight>
                            <a:srgbClr val="00FFFF"/>
                          </a:highlight>
                          <a:latin typeface="Times New Roman" panose="02020603050405020304" pitchFamily="18" charset="0"/>
                          <a:ea typeface="+mn-ea"/>
                          <a:cs typeface="Times New Roman" panose="02020603050405020304" pitchFamily="18" charset="0"/>
                        </a:rPr>
                        <a:t>0.0806456</a:t>
                      </a:r>
                      <a:r>
                        <a:rPr lang="en-US" sz="1800" kern="1200">
                          <a:solidFill>
                            <a:schemeClr val="dk1"/>
                          </a:solidFill>
                          <a:effectLst/>
                          <a:latin typeface="Times New Roman" panose="02020603050405020304" pitchFamily="18" charset="0"/>
                          <a:ea typeface="+mn-ea"/>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Times New Roman" panose="02020603050405020304" pitchFamily="18" charset="0"/>
                          <a:ea typeface="+mn-ea"/>
                          <a:cs typeface="Times New Roman" panose="02020603050405020304" pitchFamily="18" charset="0"/>
                        </a:rPr>
                        <a:t>0.99232915</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9652251"/>
                  </a:ext>
                </a:extLst>
              </a:tr>
              <a:tr h="415432">
                <a:tc>
                  <a:txBody>
                    <a:bodyPr/>
                    <a:lstStyle/>
                    <a:p>
                      <a:pPr algn="ctr"/>
                      <a:r>
                        <a:rPr lang="en-US">
                          <a:latin typeface="Times New Roman" panose="02020603050405020304" pitchFamily="18" charset="0"/>
                          <a:cs typeface="Times New Roman" panose="02020603050405020304" pitchFamily="18" charset="0"/>
                        </a:rPr>
                        <a:t>Lasso</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kern="1200">
                          <a:solidFill>
                            <a:schemeClr val="dk1"/>
                          </a:solidFill>
                          <a:effectLst/>
                          <a:latin typeface="Times New Roman" panose="02020603050405020304" pitchFamily="18" charset="0"/>
                          <a:ea typeface="+mn-ea"/>
                          <a:cs typeface="Times New Roman" panose="02020603050405020304" pitchFamily="18" charset="0"/>
                        </a:rPr>
                        <a:t>0.6838235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kern="1200">
                          <a:solidFill>
                            <a:schemeClr val="dk1"/>
                          </a:solidFill>
                          <a:effectLst/>
                          <a:highlight>
                            <a:srgbClr val="FFFF00"/>
                          </a:highlight>
                          <a:latin typeface="Times New Roman" panose="02020603050405020304" pitchFamily="18" charset="0"/>
                          <a:ea typeface="+mn-ea"/>
                          <a:cs typeface="Times New Roman" panose="02020603050405020304" pitchFamily="18" charset="0"/>
                        </a:rPr>
                        <a:t>0.8870968</a:t>
                      </a:r>
                      <a:r>
                        <a:rPr lang="en-US" sz="1800" kern="1200">
                          <a:solidFill>
                            <a:schemeClr val="dk1"/>
                          </a:solidFill>
                          <a:effectLst/>
                          <a:latin typeface="Times New Roman" panose="02020603050405020304" pitchFamily="18" charset="0"/>
                          <a:ea typeface="+mn-ea"/>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kern="1200">
                          <a:solidFill>
                            <a:schemeClr val="dk1"/>
                          </a:solidFill>
                          <a:effectLst/>
                          <a:latin typeface="Times New Roman" panose="02020603050405020304" pitchFamily="18" charset="0"/>
                          <a:ea typeface="+mn-ea"/>
                          <a:cs typeface="Times New Roman" panose="02020603050405020304" pitchFamily="18" charset="0"/>
                        </a:rPr>
                        <a:t>0.6750349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0.853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5110442"/>
                  </a:ext>
                </a:extLst>
              </a:tr>
              <a:tr h="455636">
                <a:tc>
                  <a:txBody>
                    <a:bodyPr/>
                    <a:lstStyle/>
                    <a:p>
                      <a:pPr algn="ctr"/>
                      <a:r>
                        <a:rPr lang="en-US">
                          <a:latin typeface="Times New Roman" panose="02020603050405020304" pitchFamily="18" charset="0"/>
                          <a:cs typeface="Times New Roman" panose="02020603050405020304" pitchFamily="18" charset="0"/>
                        </a:rPr>
                        <a:t>Ridge Regression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kern="1200">
                          <a:solidFill>
                            <a:schemeClr val="dk1"/>
                          </a:solidFill>
                          <a:effectLst/>
                          <a:latin typeface="Times New Roman" panose="02020603050405020304" pitchFamily="18" charset="0"/>
                          <a:ea typeface="+mn-ea"/>
                          <a:cs typeface="Times New Roman" panose="02020603050405020304" pitchFamily="18" charset="0"/>
                        </a:rPr>
                        <a:t>0.7192513</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kern="1200">
                          <a:solidFill>
                            <a:schemeClr val="dk1"/>
                          </a:solidFill>
                          <a:effectLst/>
                          <a:latin typeface="Times New Roman" panose="02020603050405020304" pitchFamily="18" charset="0"/>
                          <a:ea typeface="+mn-ea"/>
                          <a:cs typeface="Times New Roman" panose="02020603050405020304" pitchFamily="18" charset="0"/>
                        </a:rPr>
                        <a:t>0.8387097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kern="1200">
                          <a:solidFill>
                            <a:schemeClr val="dk1"/>
                          </a:solidFill>
                          <a:effectLst/>
                          <a:latin typeface="Times New Roman" panose="02020603050405020304" pitchFamily="18" charset="0"/>
                          <a:ea typeface="+mn-ea"/>
                          <a:cs typeface="Times New Roman" panose="02020603050405020304" pitchFamily="18" charset="0"/>
                        </a:rPr>
                        <a:t>0.7140865</a:t>
                      </a:r>
                      <a:r>
                        <a:rPr lang="en-US">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0.845</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2139153"/>
                  </a:ext>
                </a:extLst>
              </a:tr>
            </a:tbl>
          </a:graphicData>
        </a:graphic>
      </p:graphicFrame>
      <p:sp>
        <p:nvSpPr>
          <p:cNvPr id="5" name="Rectangle 4">
            <a:extLst>
              <a:ext uri="{FF2B5EF4-FFF2-40B4-BE49-F238E27FC236}">
                <a16:creationId xmlns:a16="http://schemas.microsoft.com/office/drawing/2014/main" id="{D743F43D-DD04-1645-9670-0E13DB55E963}"/>
              </a:ext>
            </a:extLst>
          </p:cNvPr>
          <p:cNvSpPr/>
          <p:nvPr/>
        </p:nvSpPr>
        <p:spPr>
          <a:xfrm>
            <a:off x="9001125" y="1152027"/>
            <a:ext cx="2352674" cy="455394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b="1">
                <a:latin typeface="Times New Roman" panose="02020603050405020304" pitchFamily="18" charset="0"/>
                <a:cs typeface="Times New Roman" panose="02020603050405020304" pitchFamily="18" charset="0"/>
              </a:rPr>
              <a:t>Comment: </a:t>
            </a:r>
            <a:r>
              <a:rPr lang="en-US">
                <a:latin typeface="Times New Roman" panose="02020603050405020304" pitchFamily="18" charset="0"/>
                <a:cs typeface="Times New Roman" panose="02020603050405020304" pitchFamily="18" charset="0"/>
              </a:rPr>
              <a:t>To improve sensitivity, we need to change a threshold for predicted class. All methods have similar results, after use the optimal threshold, the sensitivity is improved and other rates are high enough. The method give the highest rate in sensitivity and AUC rate is Lasso but Logistic Regression is good too</a:t>
            </a:r>
            <a:r>
              <a:rPr lang="en-US"/>
              <a:t>.</a:t>
            </a:r>
            <a:endParaRPr lang="en-US" dirty="0"/>
          </a:p>
        </p:txBody>
      </p:sp>
    </p:spTree>
    <p:extLst>
      <p:ext uri="{BB962C8B-B14F-4D97-AF65-F5344CB8AC3E}">
        <p14:creationId xmlns:p14="http://schemas.microsoft.com/office/powerpoint/2010/main" val="404031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26EA7-8CC8-1F4A-8262-4F2466CD4E74}"/>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Thank you for listening !!</a:t>
            </a:r>
          </a:p>
        </p:txBody>
      </p:sp>
      <p:sp>
        <p:nvSpPr>
          <p:cNvPr id="42" name="Freeform: Shape 4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Angel Face with Solid Fill">
            <a:extLst>
              <a:ext uri="{FF2B5EF4-FFF2-40B4-BE49-F238E27FC236}">
                <a16:creationId xmlns:a16="http://schemas.microsoft.com/office/drawing/2014/main" id="{F9E7FDE2-4E78-4981-B0E0-E423C86292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79241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1F0C-7104-7C4C-A3D4-30374E924E0C}"/>
              </a:ext>
            </a:extLst>
          </p:cNvPr>
          <p:cNvSpPr>
            <a:spLocks noGrp="1"/>
          </p:cNvSpPr>
          <p:nvPr>
            <p:ph type="title"/>
          </p:nvPr>
        </p:nvSpPr>
        <p:spPr>
          <a:xfrm>
            <a:off x="338666" y="365126"/>
            <a:ext cx="11015134" cy="1125008"/>
          </a:xfrm>
        </p:spPr>
        <p:txBody>
          <a:bodyPr/>
          <a:lstStyle/>
          <a:p>
            <a:r>
              <a:rPr lang="en-US" b="1" dirty="0">
                <a:latin typeface="APPLE CHANCERY" panose="03020702040506060504" pitchFamily="66" charset="-79"/>
                <a:cs typeface="APPLE CHANCERY" panose="03020702040506060504" pitchFamily="66" charset="-79"/>
              </a:rPr>
              <a:t>Introduction.</a:t>
            </a:r>
          </a:p>
        </p:txBody>
      </p:sp>
      <p:pic>
        <p:nvPicPr>
          <p:cNvPr id="6" name="Picture 5" descr="Timeline&#10;&#10;Description automatically generated with medium confidence">
            <a:extLst>
              <a:ext uri="{FF2B5EF4-FFF2-40B4-BE49-F238E27FC236}">
                <a16:creationId xmlns:a16="http://schemas.microsoft.com/office/drawing/2014/main" id="{F684C93D-4948-184E-90D9-6F2DED84FA0D}"/>
              </a:ext>
            </a:extLst>
          </p:cNvPr>
          <p:cNvPicPr>
            <a:picLocks noChangeAspect="1"/>
          </p:cNvPicPr>
          <p:nvPr/>
        </p:nvPicPr>
        <p:blipFill>
          <a:blip r:embed="rId2"/>
          <a:stretch>
            <a:fillRect/>
          </a:stretch>
        </p:blipFill>
        <p:spPr>
          <a:xfrm>
            <a:off x="220133" y="1490134"/>
            <a:ext cx="4417253" cy="5347201"/>
          </a:xfrm>
          <a:prstGeom prst="rect">
            <a:avLst/>
          </a:prstGeom>
        </p:spPr>
      </p:pic>
      <p:sp>
        <p:nvSpPr>
          <p:cNvPr id="7" name="Rounded Rectangle 6">
            <a:extLst>
              <a:ext uri="{FF2B5EF4-FFF2-40B4-BE49-F238E27FC236}">
                <a16:creationId xmlns:a16="http://schemas.microsoft.com/office/drawing/2014/main" id="{5EA360AC-3A67-9142-BD52-E2ADAE7E5C3A}"/>
              </a:ext>
            </a:extLst>
          </p:cNvPr>
          <p:cNvSpPr/>
          <p:nvPr/>
        </p:nvSpPr>
        <p:spPr>
          <a:xfrm>
            <a:off x="5846233" y="1604433"/>
            <a:ext cx="4882093" cy="88582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pple Chancery" panose="03020702040506060504" pitchFamily="66" charset="-79"/>
                <a:cs typeface="Apple Chancery" panose="03020702040506060504" pitchFamily="66" charset="-79"/>
              </a:rPr>
              <a:t>responsible for approximately 11% of total deaths, </a:t>
            </a:r>
            <a:endParaRPr lang="en-US" dirty="0">
              <a:effectLst/>
              <a:latin typeface="Apple Chancery" panose="03020702040506060504" pitchFamily="66" charset="-79"/>
              <a:cs typeface="Apple Chancery" panose="03020702040506060504" pitchFamily="66" charset="-79"/>
            </a:endParaRPr>
          </a:p>
          <a:p>
            <a:pPr algn="ctr"/>
            <a:endParaRPr lang="en-US" dirty="0">
              <a:latin typeface="Apple Chancery" panose="03020702040506060504" pitchFamily="66" charset="-79"/>
              <a:cs typeface="Apple Chancery" panose="03020702040506060504" pitchFamily="66" charset="-79"/>
            </a:endParaRPr>
          </a:p>
        </p:txBody>
      </p:sp>
      <p:sp>
        <p:nvSpPr>
          <p:cNvPr id="8" name="Rounded Rectangle 7">
            <a:extLst>
              <a:ext uri="{FF2B5EF4-FFF2-40B4-BE49-F238E27FC236}">
                <a16:creationId xmlns:a16="http://schemas.microsoft.com/office/drawing/2014/main" id="{D752B07B-7D2C-2F4B-8F02-91B10B09A3BE}"/>
              </a:ext>
            </a:extLst>
          </p:cNvPr>
          <p:cNvSpPr/>
          <p:nvPr/>
        </p:nvSpPr>
        <p:spPr>
          <a:xfrm>
            <a:off x="5847820" y="2928938"/>
            <a:ext cx="4882093" cy="88582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pple Chancery" panose="03020702040506060504" pitchFamily="66" charset="-79"/>
                <a:cs typeface="Apple Chancery" panose="03020702040506060504" pitchFamily="66" charset="-79"/>
              </a:rPr>
              <a:t>the number of people who die due to stroke rises by more than 2 million to 8.9 million. </a:t>
            </a:r>
            <a:endParaRPr lang="en-US" dirty="0">
              <a:effectLst/>
              <a:latin typeface="Apple Chancery" panose="03020702040506060504" pitchFamily="66" charset="-79"/>
              <a:cs typeface="Apple Chancery" panose="03020702040506060504" pitchFamily="66" charset="-79"/>
            </a:endParaRPr>
          </a:p>
        </p:txBody>
      </p:sp>
      <p:sp>
        <p:nvSpPr>
          <p:cNvPr id="9" name="Wave 8">
            <a:extLst>
              <a:ext uri="{FF2B5EF4-FFF2-40B4-BE49-F238E27FC236}">
                <a16:creationId xmlns:a16="http://schemas.microsoft.com/office/drawing/2014/main" id="{74A587ED-40CB-DB4A-AD2A-5C0CD9104B5F}"/>
              </a:ext>
            </a:extLst>
          </p:cNvPr>
          <p:cNvSpPr/>
          <p:nvPr/>
        </p:nvSpPr>
        <p:spPr>
          <a:xfrm>
            <a:off x="5972175" y="4371975"/>
            <a:ext cx="5000625" cy="1871663"/>
          </a:xfrm>
          <a:prstGeom prst="wav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pple Chancery" panose="03020702040506060504" pitchFamily="66" charset="-79"/>
                <a:cs typeface="Apple Chancery" panose="03020702040506060504" pitchFamily="66" charset="-79"/>
              </a:rPr>
              <a:t>I wish during analyzing the dataset I can see risk factors, which are more likely to cause strokes. </a:t>
            </a:r>
            <a:endParaRPr lang="en-US" dirty="0">
              <a:effectLst/>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111371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EB5D-1DA0-6C47-9D4E-AC5ECFEB0EC8}"/>
              </a:ext>
            </a:extLst>
          </p:cNvPr>
          <p:cNvSpPr>
            <a:spLocks noGrp="1"/>
          </p:cNvSpPr>
          <p:nvPr>
            <p:ph type="title"/>
          </p:nvPr>
        </p:nvSpPr>
        <p:spPr>
          <a:xfrm>
            <a:off x="700088" y="365126"/>
            <a:ext cx="10653712" cy="1206500"/>
          </a:xfrm>
        </p:spPr>
        <p:txBody>
          <a:bodyPr/>
          <a:lstStyle/>
          <a:p>
            <a:r>
              <a:rPr lang="en-US" dirty="0">
                <a:latin typeface="Apple Chancery" panose="03020702040506060504" pitchFamily="66" charset="-79"/>
                <a:cs typeface="Apple Chancery" panose="03020702040506060504" pitchFamily="66" charset="-79"/>
              </a:rPr>
              <a:t>Data</a:t>
            </a:r>
          </a:p>
        </p:txBody>
      </p:sp>
      <p:sp>
        <p:nvSpPr>
          <p:cNvPr id="3" name="Content Placeholder 2">
            <a:extLst>
              <a:ext uri="{FF2B5EF4-FFF2-40B4-BE49-F238E27FC236}">
                <a16:creationId xmlns:a16="http://schemas.microsoft.com/office/drawing/2014/main" id="{17BF2F9F-F26A-DC47-9072-3DC32625AF77}"/>
              </a:ext>
            </a:extLst>
          </p:cNvPr>
          <p:cNvSpPr>
            <a:spLocks noGrp="1"/>
          </p:cNvSpPr>
          <p:nvPr>
            <p:ph idx="1"/>
          </p:nvPr>
        </p:nvSpPr>
        <p:spPr>
          <a:xfrm>
            <a:off x="700088" y="1690688"/>
            <a:ext cx="10653712" cy="4486275"/>
          </a:xfrm>
        </p:spPr>
        <p:txBody>
          <a:bodyPr>
            <a:normAutofit fontScale="85000" lnSpcReduction="20000"/>
          </a:bodyPr>
          <a:lstStyle/>
          <a:p>
            <a:pPr>
              <a:lnSpc>
                <a:spcPct val="170000"/>
              </a:lnSpc>
            </a:pPr>
            <a:r>
              <a:rPr lang="en-US" dirty="0">
                <a:latin typeface="Times New Roman" panose="02020603050405020304" pitchFamily="18" charset="0"/>
                <a:cs typeface="Times New Roman" panose="02020603050405020304" pitchFamily="18" charset="0"/>
              </a:rPr>
              <a:t>The data was a free available data set provided by Kaggle website and the last update is 01-26-2021 .</a:t>
            </a:r>
          </a:p>
          <a:p>
            <a:pPr marL="0" indent="0">
              <a:lnSpc>
                <a:spcPct val="17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Sorce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https://www.kaggle.com/fedesoriano</a:t>
            </a:r>
            <a:r>
              <a:rPr lang="en-US" dirty="0">
                <a:latin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cs typeface="Times New Roman" panose="02020603050405020304" pitchFamily="18" charset="0"/>
            </a:endParaRPr>
          </a:p>
          <a:p>
            <a:pPr>
              <a:lnSpc>
                <a:spcPct val="170000"/>
              </a:lnSpc>
            </a:pPr>
            <a:r>
              <a:rPr lang="en-US" dirty="0">
                <a:latin typeface="Times New Roman" panose="02020603050405020304" pitchFamily="18" charset="0"/>
                <a:cs typeface="Times New Roman" panose="02020603050405020304" pitchFamily="18" charset="0"/>
              </a:rPr>
              <a:t>5110 patients with 12 attributes (12 columns).</a:t>
            </a:r>
          </a:p>
          <a:p>
            <a:pPr>
              <a:lnSpc>
                <a:spcPct val="170000"/>
              </a:lnSpc>
            </a:pPr>
            <a:r>
              <a:rPr lang="en-US" dirty="0">
                <a:latin typeface="Times New Roman" panose="02020603050405020304" pitchFamily="18" charset="0"/>
                <a:cs typeface="Times New Roman" panose="02020603050405020304" pitchFamily="18" charset="0"/>
              </a:rPr>
              <a:t>11 clinical features for predicting stroke events: patients’ demographic data and health records.</a:t>
            </a:r>
          </a:p>
          <a:p>
            <a:pPr>
              <a:lnSpc>
                <a:spcPct val="170000"/>
              </a:lnSpc>
            </a:pPr>
            <a:r>
              <a:rPr lang="en-US" dirty="0">
                <a:latin typeface="Times New Roman" panose="02020603050405020304" pitchFamily="18" charset="0"/>
                <a:cs typeface="Times New Roman" panose="02020603050405020304" pitchFamily="18" charset="0"/>
              </a:rPr>
              <a:t>The response variable is Stroke (experience of stroke)</a:t>
            </a:r>
          </a:p>
          <a:p>
            <a:pPr>
              <a:lnSpc>
                <a:spcPct val="170000"/>
              </a:lnSpc>
            </a:pPr>
            <a:endParaRPr lang="en-US" dirty="0">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411398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2214-2E93-CB46-AA8F-253EAA1484DD}"/>
              </a:ext>
            </a:extLst>
          </p:cNvPr>
          <p:cNvSpPr>
            <a:spLocks noGrp="1"/>
          </p:cNvSpPr>
          <p:nvPr>
            <p:ph type="title"/>
          </p:nvPr>
        </p:nvSpPr>
        <p:spPr/>
        <p:txBody>
          <a:bodyPr/>
          <a:lstStyle/>
          <a:p>
            <a:r>
              <a:rPr lang="en-US" b="1" dirty="0">
                <a:latin typeface="APPLE CHANCERY" panose="03020702040506060504" pitchFamily="66" charset="-79"/>
                <a:cs typeface="APPLE CHANCERY" panose="03020702040506060504" pitchFamily="66" charset="-79"/>
              </a:rPr>
              <a:t>Data preparation. </a:t>
            </a:r>
            <a:br>
              <a:rPr lang="en-US" dirty="0"/>
            </a:br>
            <a:endParaRPr lang="en-US" dirty="0">
              <a:latin typeface="Apple Chancery" panose="03020702040506060504" pitchFamily="66" charset="-79"/>
              <a:cs typeface="Apple Chancery" panose="03020702040506060504" pitchFamily="66" charset="-79"/>
            </a:endParaRPr>
          </a:p>
        </p:txBody>
      </p:sp>
      <p:sp>
        <p:nvSpPr>
          <p:cNvPr id="3" name="Content Placeholder 2">
            <a:extLst>
              <a:ext uri="{FF2B5EF4-FFF2-40B4-BE49-F238E27FC236}">
                <a16:creationId xmlns:a16="http://schemas.microsoft.com/office/drawing/2014/main" id="{5B6D5EEC-3725-3141-903D-F1A5F411F546}"/>
              </a:ext>
            </a:extLst>
          </p:cNvPr>
          <p:cNvSpPr>
            <a:spLocks noGrp="1"/>
          </p:cNvSpPr>
          <p:nvPr>
            <p:ph idx="1"/>
          </p:nvPr>
        </p:nvSpPr>
        <p:spPr>
          <a:xfrm>
            <a:off x="592667" y="1490133"/>
            <a:ext cx="11074400" cy="4686830"/>
          </a:xfrm>
        </p:spPr>
        <p:txBody>
          <a:bodyPr>
            <a:normAutofit lnSpcReduction="10000"/>
          </a:bodyPr>
          <a:lstStyle/>
          <a:p>
            <a:r>
              <a:rPr lang="en-US" i="1" dirty="0">
                <a:latin typeface="Times New Roman" panose="02020603050405020304" pitchFamily="18" charset="0"/>
                <a:cs typeface="Times New Roman" panose="02020603050405020304" pitchFamily="18" charset="0"/>
              </a:rPr>
              <a:t>Change to appropriate format.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bmi</a:t>
            </a:r>
            <a:r>
              <a:rPr lang="en-US" dirty="0">
                <a:latin typeface="Times New Roman" panose="02020603050405020304" pitchFamily="18" charset="0"/>
                <a:cs typeface="Times New Roman" panose="02020603050405020304" pitchFamily="18" charset="0"/>
              </a:rPr>
              <a:t>” column, variables supposed to be numeric values but its 	class is characters showing in the “summary table”.</a:t>
            </a:r>
          </a:p>
          <a:p>
            <a:r>
              <a:rPr lang="en-US" i="1" dirty="0">
                <a:latin typeface="Times New Roman" panose="02020603050405020304" pitchFamily="18" charset="0"/>
                <a:cs typeface="Times New Roman" panose="02020603050405020304" pitchFamily="18" charset="0"/>
              </a:rPr>
              <a:t>Cleaning data.</a:t>
            </a:r>
          </a:p>
          <a:p>
            <a:pPr marL="0" indent="0">
              <a:buNone/>
            </a:pPr>
            <a:r>
              <a:rPr lang="en-US" dirty="0">
                <a:latin typeface="Times New Roman" panose="02020603050405020304" pitchFamily="18" charset="0"/>
                <a:cs typeface="Times New Roman" panose="02020603050405020304" pitchFamily="18" charset="0"/>
              </a:rPr>
              <a:t>	Outlier data: only 1 patient categorize “Other” in gender column.</a:t>
            </a:r>
          </a:p>
          <a:p>
            <a:pPr marL="0" indent="0">
              <a:buNone/>
            </a:pPr>
            <a:r>
              <a:rPr lang="en-US" dirty="0">
                <a:latin typeface="Times New Roman" panose="02020603050405020304" pitchFamily="18" charset="0"/>
                <a:cs typeface="Times New Roman" panose="02020603050405020304" pitchFamily="18" charset="0"/>
              </a:rPr>
              <a:t>	Missing data: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3.9%	                                         30%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remove.             Keep.</a:t>
            </a:r>
          </a:p>
        </p:txBody>
      </p:sp>
      <p:graphicFrame>
        <p:nvGraphicFramePr>
          <p:cNvPr id="4" name="Table 4">
            <a:extLst>
              <a:ext uri="{FF2B5EF4-FFF2-40B4-BE49-F238E27FC236}">
                <a16:creationId xmlns:a16="http://schemas.microsoft.com/office/drawing/2014/main" id="{4F4C3982-707A-9F49-B52A-5B271C363871}"/>
              </a:ext>
            </a:extLst>
          </p:cNvPr>
          <p:cNvGraphicFramePr>
            <a:graphicFrameLocks noGrp="1"/>
          </p:cNvGraphicFramePr>
          <p:nvPr>
            <p:extLst>
              <p:ext uri="{D42A27DB-BD31-4B8C-83A1-F6EECF244321}">
                <p14:modId xmlns:p14="http://schemas.microsoft.com/office/powerpoint/2010/main" val="402963952"/>
              </p:ext>
            </p:extLst>
          </p:nvPr>
        </p:nvGraphicFramePr>
        <p:xfrm>
          <a:off x="4357685" y="4205024"/>
          <a:ext cx="3214689" cy="895614"/>
        </p:xfrm>
        <a:graphic>
          <a:graphicData uri="http://schemas.openxmlformats.org/drawingml/2006/table">
            <a:tbl>
              <a:tblPr firstRow="1" bandRow="1">
                <a:tableStyleId>{5C22544A-7EE6-4342-B048-85BDC9FD1C3A}</a:tableStyleId>
              </a:tblPr>
              <a:tblGrid>
                <a:gridCol w="1271590">
                  <a:extLst>
                    <a:ext uri="{9D8B030D-6E8A-4147-A177-3AD203B41FA5}">
                      <a16:colId xmlns:a16="http://schemas.microsoft.com/office/drawing/2014/main" val="1995976483"/>
                    </a:ext>
                  </a:extLst>
                </a:gridCol>
                <a:gridCol w="1943099">
                  <a:extLst>
                    <a:ext uri="{9D8B030D-6E8A-4147-A177-3AD203B41FA5}">
                      <a16:colId xmlns:a16="http://schemas.microsoft.com/office/drawing/2014/main" val="2625651360"/>
                    </a:ext>
                  </a:extLst>
                </a:gridCol>
              </a:tblGrid>
              <a:tr h="368782">
                <a:tc>
                  <a:txBody>
                    <a:bodyPr/>
                    <a:lstStyle/>
                    <a:p>
                      <a:r>
                        <a:rPr lang="en-US" dirty="0" err="1"/>
                        <a:t>bmi</a:t>
                      </a:r>
                      <a:endParaRPr lang="en-US" dirty="0"/>
                    </a:p>
                  </a:txBody>
                  <a:tcPr/>
                </a:tc>
                <a:tc>
                  <a:txBody>
                    <a:bodyPr/>
                    <a:lstStyle/>
                    <a:p>
                      <a:r>
                        <a:rPr lang="en-US" dirty="0" err="1"/>
                        <a:t>Smoking_stattus</a:t>
                      </a:r>
                      <a:endParaRPr lang="en-US" dirty="0"/>
                    </a:p>
                  </a:txBody>
                  <a:tcPr/>
                </a:tc>
                <a:extLst>
                  <a:ext uri="{0D108BD9-81ED-4DB2-BD59-A6C34878D82A}">
                    <a16:rowId xmlns:a16="http://schemas.microsoft.com/office/drawing/2014/main" val="148446841"/>
                  </a:ext>
                </a:extLst>
              </a:tr>
              <a:tr h="526832">
                <a:tc>
                  <a:txBody>
                    <a:bodyPr/>
                    <a:lstStyle/>
                    <a:p>
                      <a:r>
                        <a:rPr lang="en-US" dirty="0"/>
                        <a:t>201 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1544  “</a:t>
                      </a:r>
                      <a:r>
                        <a:rPr lang="en-US" sz="1800" kern="1200" dirty="0" err="1">
                          <a:solidFill>
                            <a:schemeClr val="dk1"/>
                          </a:solidFill>
                          <a:effectLst/>
                          <a:latin typeface="+mn-lt"/>
                          <a:ea typeface="+mn-ea"/>
                          <a:cs typeface="+mn-cs"/>
                        </a:rPr>
                        <a:t>unkown</a:t>
                      </a:r>
                      <a:r>
                        <a:rPr lang="en-US" sz="180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20179613"/>
                  </a:ext>
                </a:extLst>
              </a:tr>
            </a:tbl>
          </a:graphicData>
        </a:graphic>
      </p:graphicFrame>
      <p:sp>
        <p:nvSpPr>
          <p:cNvPr id="5" name="Curved Right Arrow 4">
            <a:extLst>
              <a:ext uri="{FF2B5EF4-FFF2-40B4-BE49-F238E27FC236}">
                <a16:creationId xmlns:a16="http://schemas.microsoft.com/office/drawing/2014/main" id="{85022CC2-82C7-F74F-B4EA-A805637D6904}"/>
              </a:ext>
            </a:extLst>
          </p:cNvPr>
          <p:cNvSpPr/>
          <p:nvPr/>
        </p:nvSpPr>
        <p:spPr>
          <a:xfrm>
            <a:off x="3886200" y="4851400"/>
            <a:ext cx="471485" cy="10064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Left Arrow 5">
            <a:extLst>
              <a:ext uri="{FF2B5EF4-FFF2-40B4-BE49-F238E27FC236}">
                <a16:creationId xmlns:a16="http://schemas.microsoft.com/office/drawing/2014/main" id="{93E1BF97-2D58-344C-A9BF-D802BB8B2702}"/>
              </a:ext>
            </a:extLst>
          </p:cNvPr>
          <p:cNvSpPr/>
          <p:nvPr/>
        </p:nvSpPr>
        <p:spPr>
          <a:xfrm>
            <a:off x="7572374" y="4851400"/>
            <a:ext cx="342901" cy="8858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1601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text, receipt&#10;&#10;Description automatically generated">
            <a:extLst>
              <a:ext uri="{FF2B5EF4-FFF2-40B4-BE49-F238E27FC236}">
                <a16:creationId xmlns:a16="http://schemas.microsoft.com/office/drawing/2014/main" id="{015A30DB-DAE0-9E4F-8F9D-F86B22C0CDAC}"/>
              </a:ext>
            </a:extLst>
          </p:cNvPr>
          <p:cNvPicPr>
            <a:picLocks noChangeAspect="1"/>
          </p:cNvPicPr>
          <p:nvPr/>
        </p:nvPicPr>
        <p:blipFill>
          <a:blip r:embed="rId2"/>
          <a:stretch>
            <a:fillRect/>
          </a:stretch>
        </p:blipFill>
        <p:spPr>
          <a:xfrm>
            <a:off x="6502726" y="1861625"/>
            <a:ext cx="5689274" cy="2830413"/>
          </a:xfrm>
          <a:prstGeom prst="rect">
            <a:avLst/>
          </a:prstGeom>
        </p:spPr>
      </p:pic>
      <p:cxnSp>
        <p:nvCxnSpPr>
          <p:cNvPr id="17" name="Straight Connector 10">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descr="A close-up of a document&#10;&#10;Description automatically generated with low confidence">
            <a:extLst>
              <a:ext uri="{FF2B5EF4-FFF2-40B4-BE49-F238E27FC236}">
                <a16:creationId xmlns:a16="http://schemas.microsoft.com/office/drawing/2014/main" id="{77A58EAA-783F-B14B-9E38-C7BC24301B10}"/>
              </a:ext>
            </a:extLst>
          </p:cNvPr>
          <p:cNvPicPr>
            <a:picLocks noChangeAspect="1"/>
          </p:cNvPicPr>
          <p:nvPr/>
        </p:nvPicPr>
        <p:blipFill>
          <a:blip r:embed="rId3"/>
          <a:stretch>
            <a:fillRect/>
          </a:stretch>
        </p:blipFill>
        <p:spPr>
          <a:xfrm>
            <a:off x="0" y="1861625"/>
            <a:ext cx="5805097" cy="3134750"/>
          </a:xfrm>
          <a:prstGeom prst="rect">
            <a:avLst/>
          </a:prstGeom>
        </p:spPr>
      </p:pic>
      <p:sp>
        <p:nvSpPr>
          <p:cNvPr id="4" name="TextBox 3">
            <a:extLst>
              <a:ext uri="{FF2B5EF4-FFF2-40B4-BE49-F238E27FC236}">
                <a16:creationId xmlns:a16="http://schemas.microsoft.com/office/drawing/2014/main" id="{CCB64F2F-026D-CD47-B456-CA5AA171C993}"/>
              </a:ext>
            </a:extLst>
          </p:cNvPr>
          <p:cNvSpPr txBox="1"/>
          <p:nvPr/>
        </p:nvSpPr>
        <p:spPr>
          <a:xfrm>
            <a:off x="1928992" y="1126570"/>
            <a:ext cx="1390472" cy="584775"/>
          </a:xfrm>
          <a:prstGeom prst="rect">
            <a:avLst/>
          </a:prstGeom>
          <a:noFill/>
        </p:spPr>
        <p:txBody>
          <a:bodyPr wrap="square" rtlCol="0">
            <a:spAutoFit/>
          </a:bodyPr>
          <a:lstStyle/>
          <a:p>
            <a:r>
              <a:rPr lang="en-US" sz="3200" b="1" dirty="0">
                <a:latin typeface="APPLE CHANCERY" panose="03020702040506060504" pitchFamily="66" charset="-79"/>
                <a:cs typeface="APPLE CHANCERY" panose="03020702040506060504" pitchFamily="66" charset="-79"/>
              </a:rPr>
              <a:t>Before</a:t>
            </a:r>
          </a:p>
        </p:txBody>
      </p:sp>
      <p:sp>
        <p:nvSpPr>
          <p:cNvPr id="5" name="TextBox 4">
            <a:extLst>
              <a:ext uri="{FF2B5EF4-FFF2-40B4-BE49-F238E27FC236}">
                <a16:creationId xmlns:a16="http://schemas.microsoft.com/office/drawing/2014/main" id="{DE3DD17C-C12E-0848-AFE7-284BF112B34F}"/>
              </a:ext>
            </a:extLst>
          </p:cNvPr>
          <p:cNvSpPr txBox="1"/>
          <p:nvPr/>
        </p:nvSpPr>
        <p:spPr>
          <a:xfrm>
            <a:off x="8872537" y="1126570"/>
            <a:ext cx="1514465" cy="584775"/>
          </a:xfrm>
          <a:prstGeom prst="rect">
            <a:avLst/>
          </a:prstGeom>
          <a:noFill/>
        </p:spPr>
        <p:txBody>
          <a:bodyPr wrap="square" rtlCol="0">
            <a:spAutoFit/>
          </a:bodyPr>
          <a:lstStyle/>
          <a:p>
            <a:r>
              <a:rPr lang="en-US" sz="3200" b="1" dirty="0">
                <a:latin typeface="APPLE CHANCERY" panose="03020702040506060504" pitchFamily="66" charset="-79"/>
                <a:cs typeface="APPLE CHANCERY" panose="03020702040506060504" pitchFamily="66" charset="-79"/>
              </a:rPr>
              <a:t>After</a:t>
            </a:r>
          </a:p>
        </p:txBody>
      </p:sp>
    </p:spTree>
    <p:extLst>
      <p:ext uri="{BB962C8B-B14F-4D97-AF65-F5344CB8AC3E}">
        <p14:creationId xmlns:p14="http://schemas.microsoft.com/office/powerpoint/2010/main" val="183615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2254-4764-3A4B-BFEA-5E977E9AD2F5}"/>
              </a:ext>
            </a:extLst>
          </p:cNvPr>
          <p:cNvSpPr>
            <a:spLocks noGrp="1"/>
          </p:cNvSpPr>
          <p:nvPr>
            <p:ph type="title"/>
          </p:nvPr>
        </p:nvSpPr>
        <p:spPr>
          <a:xfrm>
            <a:off x="771525" y="546366"/>
            <a:ext cx="10582275" cy="1144322"/>
          </a:xfrm>
        </p:spPr>
        <p:txBody>
          <a:bodyPr>
            <a:normAutofit fontScale="90000"/>
          </a:bodyPr>
          <a:lstStyle/>
          <a:p>
            <a:r>
              <a:rPr lang="en-US" b="1" dirty="0">
                <a:latin typeface="APPLE CHANCERY" panose="03020702040506060504" pitchFamily="66" charset="-79"/>
                <a:cs typeface="APPLE CHANCERY" panose="03020702040506060504" pitchFamily="66" charset="-79"/>
              </a:rPr>
              <a:t>Visualization</a:t>
            </a:r>
            <a:br>
              <a:rPr lang="en-US" dirty="0">
                <a:latin typeface="Apple Chancery" panose="03020702040506060504" pitchFamily="66" charset="-79"/>
                <a:cs typeface="Apple Chancery" panose="03020702040506060504" pitchFamily="66" charset="-79"/>
              </a:rPr>
            </a:br>
            <a:r>
              <a:rPr lang="en-US" sz="3100" dirty="0">
                <a:latin typeface="Apple Chancery" panose="03020702040506060504" pitchFamily="66" charset="-79"/>
                <a:cs typeface="Apple Chancery" panose="03020702040506060504" pitchFamily="66" charset="-79"/>
              </a:rPr>
              <a:t>Categorical variables</a:t>
            </a:r>
            <a:r>
              <a:rPr lang="en-US" dirty="0">
                <a:latin typeface="Apple Chancery" panose="03020702040506060504" pitchFamily="66" charset="-79"/>
                <a:cs typeface="Apple Chancery" panose="03020702040506060504" pitchFamily="66" charset="-79"/>
              </a:rPr>
              <a:t>.</a:t>
            </a:r>
            <a:br>
              <a:rPr lang="en-US" dirty="0">
                <a:latin typeface="Apple Chancery" panose="03020702040506060504" pitchFamily="66" charset="-79"/>
                <a:cs typeface="Apple Chancery" panose="03020702040506060504" pitchFamily="66" charset="-79"/>
              </a:rPr>
            </a:br>
            <a:endParaRPr lang="en-US" dirty="0"/>
          </a:p>
        </p:txBody>
      </p:sp>
      <p:pic>
        <p:nvPicPr>
          <p:cNvPr id="9" name="Content Placeholder 8" descr="Chart, bar chart&#10;&#10;Description automatically generated">
            <a:extLst>
              <a:ext uri="{FF2B5EF4-FFF2-40B4-BE49-F238E27FC236}">
                <a16:creationId xmlns:a16="http://schemas.microsoft.com/office/drawing/2014/main" id="{54660022-00EB-974A-81A8-B569FA335EDF}"/>
              </a:ext>
            </a:extLst>
          </p:cNvPr>
          <p:cNvPicPr>
            <a:picLocks noGrp="1" noChangeAspect="1"/>
          </p:cNvPicPr>
          <p:nvPr>
            <p:ph idx="1"/>
          </p:nvPr>
        </p:nvPicPr>
        <p:blipFill>
          <a:blip r:embed="rId2"/>
          <a:stretch>
            <a:fillRect/>
          </a:stretch>
        </p:blipFill>
        <p:spPr>
          <a:xfrm>
            <a:off x="391039" y="1890449"/>
            <a:ext cx="5249714" cy="3239824"/>
          </a:xfrm>
        </p:spPr>
      </p:pic>
      <p:pic>
        <p:nvPicPr>
          <p:cNvPr id="11" name="Picture 10" descr="Chart, bar chart&#10;&#10;Description automatically generated">
            <a:extLst>
              <a:ext uri="{FF2B5EF4-FFF2-40B4-BE49-F238E27FC236}">
                <a16:creationId xmlns:a16="http://schemas.microsoft.com/office/drawing/2014/main" id="{096EDC0C-AD4F-8143-852B-A5C85E18A342}"/>
              </a:ext>
            </a:extLst>
          </p:cNvPr>
          <p:cNvPicPr>
            <a:picLocks noChangeAspect="1"/>
          </p:cNvPicPr>
          <p:nvPr/>
        </p:nvPicPr>
        <p:blipFill>
          <a:blip r:embed="rId3"/>
          <a:stretch>
            <a:fillRect/>
          </a:stretch>
        </p:blipFill>
        <p:spPr>
          <a:xfrm>
            <a:off x="5780399" y="1790568"/>
            <a:ext cx="5573401" cy="3439585"/>
          </a:xfrm>
          <a:prstGeom prst="rect">
            <a:avLst/>
          </a:prstGeom>
        </p:spPr>
      </p:pic>
      <p:sp>
        <p:nvSpPr>
          <p:cNvPr id="12" name="Rounded Rectangle 11">
            <a:extLst>
              <a:ext uri="{FF2B5EF4-FFF2-40B4-BE49-F238E27FC236}">
                <a16:creationId xmlns:a16="http://schemas.microsoft.com/office/drawing/2014/main" id="{A058DB58-C492-FA40-B3DE-BAD0D251F05B}"/>
              </a:ext>
            </a:extLst>
          </p:cNvPr>
          <p:cNvSpPr/>
          <p:nvPr/>
        </p:nvSpPr>
        <p:spPr>
          <a:xfrm>
            <a:off x="391039" y="5348553"/>
            <a:ext cx="11210411" cy="1144322"/>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a:t>The risk of stroke in married people is higher than single people and people who are self-employed most likely to have strokes than others.  These results lead us to another hypothesis that </a:t>
            </a:r>
            <a:r>
              <a:rPr lang="en-US" dirty="0">
                <a:highlight>
                  <a:srgbClr val="FFFF00"/>
                </a:highlight>
              </a:rPr>
              <a:t>stroke relative to mental health ? </a:t>
            </a:r>
            <a:r>
              <a:rPr lang="en-US" dirty="0"/>
              <a:t>because maybe these patients are suffering depression from work stress and conflicts in marriage </a:t>
            </a:r>
          </a:p>
          <a:p>
            <a:endParaRPr lang="en-US" dirty="0"/>
          </a:p>
        </p:txBody>
      </p:sp>
    </p:spTree>
    <p:extLst>
      <p:ext uri="{BB962C8B-B14F-4D97-AF65-F5344CB8AC3E}">
        <p14:creationId xmlns:p14="http://schemas.microsoft.com/office/powerpoint/2010/main" val="417374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7758-26A5-2B46-9C16-13FFACEF65D6}"/>
              </a:ext>
            </a:extLst>
          </p:cNvPr>
          <p:cNvSpPr>
            <a:spLocks noGrp="1"/>
          </p:cNvSpPr>
          <p:nvPr>
            <p:ph type="title"/>
          </p:nvPr>
        </p:nvSpPr>
        <p:spPr/>
        <p:txBody>
          <a:bodyPr>
            <a:normAutofit fontScale="90000"/>
          </a:bodyPr>
          <a:lstStyle/>
          <a:p>
            <a:r>
              <a:rPr lang="en-US" b="1" dirty="0">
                <a:latin typeface="APPLE CHANCERY" panose="03020702040506060504" pitchFamily="66" charset="-79"/>
                <a:cs typeface="APPLE CHANCERY" panose="03020702040506060504" pitchFamily="66" charset="-79"/>
              </a:rPr>
              <a:t>Visualization</a:t>
            </a:r>
            <a:br>
              <a:rPr lang="en-US" dirty="0">
                <a:latin typeface="Apple Chancery" panose="03020702040506060504" pitchFamily="66" charset="-79"/>
                <a:cs typeface="Apple Chancery" panose="03020702040506060504" pitchFamily="66" charset="-79"/>
              </a:rPr>
            </a:br>
            <a:r>
              <a:rPr lang="en-US" sz="3100" dirty="0">
                <a:latin typeface="Apple Chancery" panose="03020702040506060504" pitchFamily="66" charset="-79"/>
                <a:cs typeface="Apple Chancery" panose="03020702040506060504" pitchFamily="66" charset="-79"/>
              </a:rPr>
              <a:t>Categorical variables.</a:t>
            </a:r>
            <a:br>
              <a:rPr lang="en-US" dirty="0">
                <a:latin typeface="Apple Chancery" panose="03020702040506060504" pitchFamily="66" charset="-79"/>
                <a:cs typeface="Apple Chancery" panose="03020702040506060504" pitchFamily="66" charset="-79"/>
              </a:rPr>
            </a:br>
            <a:endParaRPr lang="en-US" dirty="0"/>
          </a:p>
        </p:txBody>
      </p:sp>
      <p:pic>
        <p:nvPicPr>
          <p:cNvPr id="5" name="Content Placeholder 4" descr="Chart, bar chart&#10;&#10;Description automatically generated">
            <a:extLst>
              <a:ext uri="{FF2B5EF4-FFF2-40B4-BE49-F238E27FC236}">
                <a16:creationId xmlns:a16="http://schemas.microsoft.com/office/drawing/2014/main" id="{CE268AB5-48C1-2A46-9CCD-4BDD8560C8A7}"/>
              </a:ext>
            </a:extLst>
          </p:cNvPr>
          <p:cNvPicPr>
            <a:picLocks noGrp="1" noChangeAspect="1"/>
          </p:cNvPicPr>
          <p:nvPr>
            <p:ph idx="1"/>
          </p:nvPr>
        </p:nvPicPr>
        <p:blipFill>
          <a:blip r:embed="rId2"/>
          <a:stretch>
            <a:fillRect/>
          </a:stretch>
        </p:blipFill>
        <p:spPr>
          <a:xfrm>
            <a:off x="256558" y="1616075"/>
            <a:ext cx="7902222" cy="4876800"/>
          </a:xfrm>
        </p:spPr>
      </p:pic>
      <p:sp>
        <p:nvSpPr>
          <p:cNvPr id="6" name="Rounded Rectangle 5">
            <a:extLst>
              <a:ext uri="{FF2B5EF4-FFF2-40B4-BE49-F238E27FC236}">
                <a16:creationId xmlns:a16="http://schemas.microsoft.com/office/drawing/2014/main" id="{6E50C9C7-071C-6742-8A19-8E97B7F1160F}"/>
              </a:ext>
            </a:extLst>
          </p:cNvPr>
          <p:cNvSpPr/>
          <p:nvPr/>
        </p:nvSpPr>
        <p:spPr>
          <a:xfrm>
            <a:off x="8158780" y="1690688"/>
            <a:ext cx="3776663" cy="3267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The number of patients who never smoke is a tallest columns. But the total of formerly smoke and smokes is reasonable enough to conclude that smoking raises the risk of stroke.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“Unknown” column is  high which indicates that it takes a significant amount of data. </a:t>
            </a:r>
            <a:endParaRPr lang="en-US" dirty="0"/>
          </a:p>
        </p:txBody>
      </p:sp>
    </p:spTree>
    <p:extLst>
      <p:ext uri="{BB962C8B-B14F-4D97-AF65-F5344CB8AC3E}">
        <p14:creationId xmlns:p14="http://schemas.microsoft.com/office/powerpoint/2010/main" val="305299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7F23-5F61-BB40-B042-2F55AADD1DFC}"/>
              </a:ext>
            </a:extLst>
          </p:cNvPr>
          <p:cNvSpPr>
            <a:spLocks noGrp="1"/>
          </p:cNvSpPr>
          <p:nvPr>
            <p:ph type="title"/>
          </p:nvPr>
        </p:nvSpPr>
        <p:spPr/>
        <p:txBody>
          <a:bodyPr>
            <a:normAutofit fontScale="90000"/>
          </a:bodyPr>
          <a:lstStyle/>
          <a:p>
            <a:r>
              <a:rPr lang="en-US" b="1" dirty="0">
                <a:latin typeface="APPLE CHANCERY" panose="03020702040506060504" pitchFamily="66" charset="-79"/>
                <a:cs typeface="APPLE CHANCERY" panose="03020702040506060504" pitchFamily="66" charset="-79"/>
              </a:rPr>
              <a:t>Visualization</a:t>
            </a:r>
            <a:br>
              <a:rPr lang="en-US" dirty="0">
                <a:latin typeface="Apple Chancery" panose="03020702040506060504" pitchFamily="66" charset="-79"/>
                <a:cs typeface="Apple Chancery" panose="03020702040506060504" pitchFamily="66" charset="-79"/>
              </a:rPr>
            </a:br>
            <a:r>
              <a:rPr lang="en-US" sz="3100" dirty="0">
                <a:latin typeface="Apple Chancery" panose="03020702040506060504" pitchFamily="66" charset="-79"/>
                <a:cs typeface="Apple Chancery" panose="03020702040506060504" pitchFamily="66" charset="-79"/>
              </a:rPr>
              <a:t>Categorical variables.</a:t>
            </a:r>
            <a:br>
              <a:rPr lang="en-US" dirty="0">
                <a:latin typeface="Apple Chancery" panose="03020702040506060504" pitchFamily="66" charset="-79"/>
                <a:cs typeface="Apple Chancery" panose="03020702040506060504" pitchFamily="66" charset="-79"/>
              </a:rPr>
            </a:br>
            <a:endParaRPr lang="en-US" dirty="0"/>
          </a:p>
        </p:txBody>
      </p:sp>
      <p:pic>
        <p:nvPicPr>
          <p:cNvPr id="5" name="Content Placeholder 4" descr="Chart, bar chart&#10;&#10;Description automatically generated">
            <a:extLst>
              <a:ext uri="{FF2B5EF4-FFF2-40B4-BE49-F238E27FC236}">
                <a16:creationId xmlns:a16="http://schemas.microsoft.com/office/drawing/2014/main" id="{2AF78F9E-CB5A-6F4D-8154-D44C1516AB36}"/>
              </a:ext>
            </a:extLst>
          </p:cNvPr>
          <p:cNvPicPr>
            <a:picLocks noGrp="1" noChangeAspect="1"/>
          </p:cNvPicPr>
          <p:nvPr>
            <p:ph idx="1"/>
          </p:nvPr>
        </p:nvPicPr>
        <p:blipFill>
          <a:blip r:embed="rId2"/>
          <a:stretch>
            <a:fillRect/>
          </a:stretch>
        </p:blipFill>
        <p:spPr>
          <a:xfrm>
            <a:off x="554485" y="1690688"/>
            <a:ext cx="7050779" cy="4351338"/>
          </a:xfrm>
        </p:spPr>
      </p:pic>
      <p:sp>
        <p:nvSpPr>
          <p:cNvPr id="6" name="Rounded Rectangle 5">
            <a:extLst>
              <a:ext uri="{FF2B5EF4-FFF2-40B4-BE49-F238E27FC236}">
                <a16:creationId xmlns:a16="http://schemas.microsoft.com/office/drawing/2014/main" id="{3FA47A9B-71A7-7D41-8E05-05A8ED565242}"/>
              </a:ext>
            </a:extLst>
          </p:cNvPr>
          <p:cNvSpPr/>
          <p:nvPr/>
        </p:nvSpPr>
        <p:spPr>
          <a:xfrm>
            <a:off x="8029575" y="2156089"/>
            <a:ext cx="3607941" cy="3416036"/>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We can see the imbalance in the data distribution which is approximately 95% </a:t>
            </a:r>
            <a:r>
              <a:rPr lang="en-US">
                <a:latin typeface="Times New Roman" panose="02020603050405020304" pitchFamily="18" charset="0"/>
                <a:cs typeface="Times New Roman" panose="02020603050405020304" pitchFamily="18" charset="0"/>
              </a:rPr>
              <a:t>of patients not </a:t>
            </a:r>
            <a:r>
              <a:rPr lang="en-US" dirty="0">
                <a:latin typeface="Times New Roman" panose="02020603050405020304" pitchFamily="18" charset="0"/>
                <a:cs typeface="Times New Roman" panose="02020603050405020304" pitchFamily="18" charset="0"/>
              </a:rPr>
              <a:t>suffering strokes in the past. which implies any dump model should randomly predictions of stroke could reach accuracy of 95%. </a:t>
            </a:r>
            <a:r>
              <a:rPr lang="en-US" dirty="0">
                <a:highlight>
                  <a:srgbClr val="FFFF00"/>
                </a:highlight>
                <a:latin typeface="Times New Roman" panose="02020603050405020304" pitchFamily="18" charset="0"/>
                <a:cs typeface="Times New Roman" panose="02020603050405020304" pitchFamily="18" charset="0"/>
              </a:rPr>
              <a:t>Therefore, in the building model, I pay more attention in the sensitivity, predict the true positive to evaluate the model.</a:t>
            </a:r>
          </a:p>
        </p:txBody>
      </p:sp>
    </p:spTree>
    <p:extLst>
      <p:ext uri="{BB962C8B-B14F-4D97-AF65-F5344CB8AC3E}">
        <p14:creationId xmlns:p14="http://schemas.microsoft.com/office/powerpoint/2010/main" val="319050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F544-A9B5-F741-A37E-DC321BC390E9}"/>
              </a:ext>
            </a:extLst>
          </p:cNvPr>
          <p:cNvSpPr>
            <a:spLocks noGrp="1"/>
          </p:cNvSpPr>
          <p:nvPr>
            <p:ph type="title"/>
          </p:nvPr>
        </p:nvSpPr>
        <p:spPr/>
        <p:txBody>
          <a:bodyPr>
            <a:normAutofit fontScale="90000"/>
          </a:bodyPr>
          <a:lstStyle/>
          <a:p>
            <a:r>
              <a:rPr lang="en-US" b="1" dirty="0">
                <a:latin typeface="APPLE CHANCERY" panose="03020702040506060504" pitchFamily="66" charset="-79"/>
                <a:cs typeface="APPLE CHANCERY" panose="03020702040506060504" pitchFamily="66" charset="-79"/>
              </a:rPr>
              <a:t>Visualization</a:t>
            </a:r>
            <a:br>
              <a:rPr lang="en-US" dirty="0">
                <a:latin typeface="Apple Chancery" panose="03020702040506060504" pitchFamily="66" charset="-79"/>
                <a:cs typeface="Apple Chancery" panose="03020702040506060504" pitchFamily="66" charset="-79"/>
              </a:rPr>
            </a:br>
            <a:r>
              <a:rPr lang="en-US" sz="3100" dirty="0">
                <a:latin typeface="Apple Chancery" panose="03020702040506060504" pitchFamily="66" charset="-79"/>
                <a:cs typeface="Apple Chancery" panose="03020702040506060504" pitchFamily="66" charset="-79"/>
              </a:rPr>
              <a:t>numerical variables.</a:t>
            </a:r>
            <a:br>
              <a:rPr lang="en-US" dirty="0">
                <a:latin typeface="Apple Chancery" panose="03020702040506060504" pitchFamily="66" charset="-79"/>
                <a:cs typeface="Apple Chancery" panose="03020702040506060504" pitchFamily="66" charset="-79"/>
              </a:rPr>
            </a:br>
            <a:endParaRPr lang="en-US" dirty="0"/>
          </a:p>
        </p:txBody>
      </p:sp>
      <p:pic>
        <p:nvPicPr>
          <p:cNvPr id="5" name="Content Placeholder 4" descr="Chart&#10;&#10;Description automatically generated">
            <a:extLst>
              <a:ext uri="{FF2B5EF4-FFF2-40B4-BE49-F238E27FC236}">
                <a16:creationId xmlns:a16="http://schemas.microsoft.com/office/drawing/2014/main" id="{92263E84-BDFE-CB48-AF26-192332FA00CF}"/>
              </a:ext>
            </a:extLst>
          </p:cNvPr>
          <p:cNvPicPr>
            <a:picLocks noGrp="1" noChangeAspect="1"/>
          </p:cNvPicPr>
          <p:nvPr>
            <p:ph idx="1"/>
          </p:nvPr>
        </p:nvPicPr>
        <p:blipFill>
          <a:blip r:embed="rId2"/>
          <a:stretch>
            <a:fillRect/>
          </a:stretch>
        </p:blipFill>
        <p:spPr>
          <a:xfrm>
            <a:off x="0" y="1690688"/>
            <a:ext cx="5898063" cy="3639947"/>
          </a:xfrm>
        </p:spPr>
      </p:pic>
      <p:pic>
        <p:nvPicPr>
          <p:cNvPr id="7" name="Picture 6" descr="Chart&#10;&#10;Description automatically generated">
            <a:extLst>
              <a:ext uri="{FF2B5EF4-FFF2-40B4-BE49-F238E27FC236}">
                <a16:creationId xmlns:a16="http://schemas.microsoft.com/office/drawing/2014/main" id="{5A892721-714A-A94F-A3C7-439D2702683A}"/>
              </a:ext>
            </a:extLst>
          </p:cNvPr>
          <p:cNvPicPr>
            <a:picLocks noChangeAspect="1"/>
          </p:cNvPicPr>
          <p:nvPr/>
        </p:nvPicPr>
        <p:blipFill>
          <a:blip r:embed="rId3"/>
          <a:stretch>
            <a:fillRect/>
          </a:stretch>
        </p:blipFill>
        <p:spPr>
          <a:xfrm>
            <a:off x="5898063" y="1460500"/>
            <a:ext cx="6379398" cy="3937000"/>
          </a:xfrm>
          <a:prstGeom prst="rect">
            <a:avLst/>
          </a:prstGeom>
        </p:spPr>
      </p:pic>
      <p:sp>
        <p:nvSpPr>
          <p:cNvPr id="8" name="Rounded Rectangle 7">
            <a:extLst>
              <a:ext uri="{FF2B5EF4-FFF2-40B4-BE49-F238E27FC236}">
                <a16:creationId xmlns:a16="http://schemas.microsoft.com/office/drawing/2014/main" id="{C62ED1FA-0593-104C-92EB-B685BE12B2C5}"/>
              </a:ext>
            </a:extLst>
          </p:cNvPr>
          <p:cNvSpPr/>
          <p:nvPr/>
        </p:nvSpPr>
        <p:spPr>
          <a:xfrm>
            <a:off x="901700" y="5330635"/>
            <a:ext cx="10388600" cy="125306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Times New Roman" panose="02020603050405020304" pitchFamily="18" charset="0"/>
                <a:cs typeface="Times New Roman" panose="02020603050405020304" pitchFamily="18" charset="0"/>
              </a:rPr>
              <a:t>Bmi</a:t>
            </a:r>
            <a:r>
              <a:rPr lang="en-US" dirty="0">
                <a:latin typeface="Times New Roman" panose="02020603050405020304" pitchFamily="18" charset="0"/>
                <a:cs typeface="Times New Roman" panose="02020603050405020304" pitchFamily="18" charset="0"/>
              </a:rPr>
              <a:t> and age both have normal distribution. While </a:t>
            </a:r>
            <a:r>
              <a:rPr lang="en-US" dirty="0" err="1">
                <a:latin typeface="Times New Roman" panose="02020603050405020304" pitchFamily="18" charset="0"/>
                <a:cs typeface="Times New Roman" panose="02020603050405020304" pitchFamily="18" charset="0"/>
              </a:rPr>
              <a:t>bmi</a:t>
            </a:r>
            <a:r>
              <a:rPr lang="en-US" dirty="0">
                <a:latin typeface="Times New Roman" panose="02020603050405020304" pitchFamily="18" charset="0"/>
                <a:cs typeface="Times New Roman" panose="02020603050405020304" pitchFamily="18" charset="0"/>
              </a:rPr>
              <a:t> is highly skewed toward to left side and average is around 30, Age is toward to a right side, and risk of stroke is high for elderly people and mid age adults for both gender, even though male has average’s age is younger than of female.</a:t>
            </a:r>
          </a:p>
        </p:txBody>
      </p:sp>
    </p:spTree>
    <p:extLst>
      <p:ext uri="{BB962C8B-B14F-4D97-AF65-F5344CB8AC3E}">
        <p14:creationId xmlns:p14="http://schemas.microsoft.com/office/powerpoint/2010/main" val="735304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2032</TotalTime>
  <Words>750</Words>
  <Application>Microsoft Macintosh PowerPoint</Application>
  <PresentationFormat>Widescreen</PresentationFormat>
  <Paragraphs>99</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 CHANCERY</vt:lpstr>
      <vt:lpstr>APPLE CHANCERY</vt:lpstr>
      <vt:lpstr>Arial</vt:lpstr>
      <vt:lpstr>Calibri</vt:lpstr>
      <vt:lpstr>Calibri Light</vt:lpstr>
      <vt:lpstr>Times New Roman</vt:lpstr>
      <vt:lpstr>Office Theme</vt:lpstr>
      <vt:lpstr>Understanding Stroke  </vt:lpstr>
      <vt:lpstr>Introduction.</vt:lpstr>
      <vt:lpstr>Data</vt:lpstr>
      <vt:lpstr>Data preparation.  </vt:lpstr>
      <vt:lpstr>PowerPoint Presentation</vt:lpstr>
      <vt:lpstr>Visualization Categorical variables. </vt:lpstr>
      <vt:lpstr>Visualization Categorical variables. </vt:lpstr>
      <vt:lpstr>Visualization Categorical variables. </vt:lpstr>
      <vt:lpstr>Visualization numerical variables. </vt:lpstr>
      <vt:lpstr>Modelling and Results </vt:lpstr>
      <vt:lpstr>Logistic Regression vs Linear Discriminant Analysis (LDA) </vt:lpstr>
      <vt:lpstr>Lasso method vs Ridge Regression</vt:lpstr>
      <vt:lpstr>Result and Comparison </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Stroke  </dc:title>
  <dc:creator>Nhi Tu Vu</dc:creator>
  <cp:lastModifiedBy>Nhi Tu Vu</cp:lastModifiedBy>
  <cp:revision>32</cp:revision>
  <dcterms:created xsi:type="dcterms:W3CDTF">2021-05-08T18:11:35Z</dcterms:created>
  <dcterms:modified xsi:type="dcterms:W3CDTF">2021-05-10T17:11:24Z</dcterms:modified>
</cp:coreProperties>
</file>