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9" r:id="rId4"/>
    <p:sldId id="260" r:id="rId5"/>
    <p:sldId id="261" r:id="rId6"/>
    <p:sldId id="263" r:id="rId7"/>
    <p:sldId id="264" r:id="rId8"/>
    <p:sldId id="265" r:id="rId9"/>
    <p:sldId id="270" r:id="rId10"/>
    <p:sldId id="272" r:id="rId11"/>
    <p:sldId id="267" r:id="rId12"/>
    <p:sldId id="266" r:id="rId13"/>
    <p:sldId id="269" r:id="rId14"/>
    <p:sldId id="268"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3/5/2020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3/5/2020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3/5/2020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latin typeface="Adobe Garamond Pro Bold" panose="02020702060506020403" pitchFamily="18" charset="0"/>
              </a:rPr>
              <a:t>Bangun</a:t>
            </a:r>
            <a:r>
              <a:rPr lang="en-US" dirty="0" smtClean="0">
                <a:latin typeface="Adobe Garamond Pro Bold" panose="02020702060506020403" pitchFamily="18" charset="0"/>
              </a:rPr>
              <a:t> </a:t>
            </a:r>
            <a:r>
              <a:rPr lang="en-US" dirty="0" err="1" smtClean="0">
                <a:latin typeface="Adobe Garamond Pro Bold" panose="02020702060506020403" pitchFamily="18" charset="0"/>
              </a:rPr>
              <a:t>Datar</a:t>
            </a:r>
            <a:r>
              <a:rPr lang="en-US" dirty="0" smtClean="0">
                <a:latin typeface="Adobe Garamond Pro Bold" panose="02020702060506020403" pitchFamily="18" charset="0"/>
              </a:rPr>
              <a:t> </a:t>
            </a:r>
            <a:r>
              <a:rPr lang="en-US" dirty="0" err="1" smtClean="0">
                <a:latin typeface="Adobe Garamond Pro Bold" panose="02020702060506020403" pitchFamily="18" charset="0"/>
              </a:rPr>
              <a:t>dan</a:t>
            </a:r>
            <a:r>
              <a:rPr lang="en-US" dirty="0" smtClean="0">
                <a:latin typeface="Adobe Garamond Pro Bold" panose="02020702060506020403" pitchFamily="18" charset="0"/>
              </a:rPr>
              <a:t> </a:t>
            </a:r>
            <a:r>
              <a:rPr lang="en-US" dirty="0" err="1" smtClean="0">
                <a:latin typeface="Adobe Garamond Pro Bold" panose="02020702060506020403" pitchFamily="18" charset="0"/>
              </a:rPr>
              <a:t>Bangun</a:t>
            </a:r>
            <a:r>
              <a:rPr lang="en-US" dirty="0" smtClean="0">
                <a:latin typeface="Adobe Garamond Pro Bold" panose="02020702060506020403" pitchFamily="18" charset="0"/>
              </a:rPr>
              <a:t> </a:t>
            </a:r>
            <a:r>
              <a:rPr lang="en-US" dirty="0" err="1" smtClean="0">
                <a:latin typeface="Adobe Garamond Pro Bold" panose="02020702060506020403" pitchFamily="18" charset="0"/>
              </a:rPr>
              <a:t>Ruang</a:t>
            </a:r>
            <a:endParaRPr lang="en-US" dirty="0">
              <a:latin typeface="Adobe Garamond Pro Bold" panose="02020702060506020403"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0527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Inheritence</a:t>
            </a:r>
            <a:endParaRPr lang="en-US" dirty="0"/>
          </a:p>
        </p:txBody>
      </p:sp>
      <p:sp>
        <p:nvSpPr>
          <p:cNvPr id="4" name="TextBox 3"/>
          <p:cNvSpPr txBox="1"/>
          <p:nvPr/>
        </p:nvSpPr>
        <p:spPr>
          <a:xfrm>
            <a:off x="2993315" y="1909482"/>
            <a:ext cx="6266329" cy="2308324"/>
          </a:xfrm>
          <a:prstGeom prst="rect">
            <a:avLst/>
          </a:prstGeom>
          <a:noFill/>
        </p:spPr>
        <p:txBody>
          <a:bodyPr wrap="square" rtlCol="0">
            <a:spAutoFit/>
          </a:bodyPr>
          <a:lstStyle/>
          <a:p>
            <a:r>
              <a:rPr lang="en-US" dirty="0"/>
              <a:t>In Java, it is possible to inherit attributes and methods from one class to another. We group the "inheritance concept" into two categories:</a:t>
            </a:r>
          </a:p>
          <a:p>
            <a:endParaRPr lang="en-US" dirty="0"/>
          </a:p>
          <a:p>
            <a:r>
              <a:rPr lang="en-US" dirty="0"/>
              <a:t>    subclass (child) - the class that inherits from another class</a:t>
            </a:r>
          </a:p>
          <a:p>
            <a:r>
              <a:rPr lang="en-US" dirty="0"/>
              <a:t>    superclass (parent) - the class being inherited from</a:t>
            </a:r>
          </a:p>
          <a:p>
            <a:endParaRPr lang="en-US" dirty="0"/>
          </a:p>
          <a:p>
            <a:r>
              <a:rPr lang="en-US" dirty="0"/>
              <a:t>To inherit from a class, use the extends keyword.</a:t>
            </a:r>
          </a:p>
        </p:txBody>
      </p:sp>
    </p:spTree>
    <p:extLst>
      <p:ext uri="{BB962C8B-B14F-4D97-AF65-F5344CB8AC3E}">
        <p14:creationId xmlns:p14="http://schemas.microsoft.com/office/powerpoint/2010/main" val="407669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5456" y="895070"/>
            <a:ext cx="5272650" cy="5330918"/>
          </a:xfrm>
          <a:prstGeom prst="rect">
            <a:avLst/>
          </a:prstGeom>
        </p:spPr>
      </p:pic>
      <p:pic>
        <p:nvPicPr>
          <p:cNvPr id="3" name="Picture 2"/>
          <p:cNvPicPr>
            <a:picLocks noChangeAspect="1"/>
          </p:cNvPicPr>
          <p:nvPr/>
        </p:nvPicPr>
        <p:blipFill>
          <a:blip r:embed="rId3"/>
          <a:stretch>
            <a:fillRect/>
          </a:stretch>
        </p:blipFill>
        <p:spPr>
          <a:xfrm>
            <a:off x="6433102" y="895070"/>
            <a:ext cx="5400309" cy="5330918"/>
          </a:xfrm>
          <a:prstGeom prst="rect">
            <a:avLst/>
          </a:prstGeom>
        </p:spPr>
      </p:pic>
    </p:spTree>
    <p:extLst>
      <p:ext uri="{BB962C8B-B14F-4D97-AF65-F5344CB8AC3E}">
        <p14:creationId xmlns:p14="http://schemas.microsoft.com/office/powerpoint/2010/main" val="124843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65414" y="577383"/>
            <a:ext cx="6105525" cy="5339324"/>
          </a:xfrm>
          <a:prstGeom prst="rect">
            <a:avLst/>
          </a:prstGeom>
        </p:spPr>
      </p:pic>
      <p:sp>
        <p:nvSpPr>
          <p:cNvPr id="4" name="TextBox 3"/>
          <p:cNvSpPr txBox="1"/>
          <p:nvPr/>
        </p:nvSpPr>
        <p:spPr>
          <a:xfrm>
            <a:off x="376518" y="577383"/>
            <a:ext cx="4908176" cy="3139321"/>
          </a:xfrm>
          <a:prstGeom prst="rect">
            <a:avLst/>
          </a:prstGeom>
          <a:noFill/>
        </p:spPr>
        <p:txBody>
          <a:bodyPr wrap="square" rtlCol="0">
            <a:spAutoFit/>
          </a:bodyPr>
          <a:lstStyle/>
          <a:p>
            <a:r>
              <a:rPr lang="en-US" dirty="0" err="1" smtClean="0"/>
              <a:t>Penerapan</a:t>
            </a:r>
            <a:r>
              <a:rPr lang="en-US" dirty="0" smtClean="0"/>
              <a:t> </a:t>
            </a:r>
            <a:r>
              <a:rPr lang="en-US" dirty="0" err="1" smtClean="0"/>
              <a:t>Inheritence</a:t>
            </a:r>
            <a:r>
              <a:rPr lang="en-US" dirty="0" smtClean="0"/>
              <a:t> </a:t>
            </a:r>
            <a:r>
              <a:rPr lang="en-US" dirty="0" err="1" smtClean="0"/>
              <a:t>pada</a:t>
            </a:r>
            <a:r>
              <a:rPr lang="en-US" dirty="0" smtClean="0"/>
              <a:t> </a:t>
            </a:r>
            <a:r>
              <a:rPr lang="en-US" dirty="0" err="1" smtClean="0"/>
              <a:t>bangun</a:t>
            </a:r>
            <a:r>
              <a:rPr lang="en-US" dirty="0" smtClean="0"/>
              <a:t> </a:t>
            </a:r>
            <a:r>
              <a:rPr lang="en-US" dirty="0" err="1" smtClean="0"/>
              <a:t>datar</a:t>
            </a:r>
            <a:r>
              <a:rPr lang="en-US" dirty="0" smtClean="0"/>
              <a:t> </a:t>
            </a:r>
            <a:r>
              <a:rPr lang="en-US" dirty="0" err="1" smtClean="0"/>
              <a:t>dan</a:t>
            </a:r>
            <a:r>
              <a:rPr lang="en-US" dirty="0" smtClean="0"/>
              <a:t> </a:t>
            </a:r>
            <a:r>
              <a:rPr lang="en-US" dirty="0" err="1" smtClean="0"/>
              <a:t>dan</a:t>
            </a:r>
            <a:r>
              <a:rPr lang="en-US" dirty="0" smtClean="0"/>
              <a:t> </a:t>
            </a:r>
            <a:r>
              <a:rPr lang="en-US" dirty="0" err="1" smtClean="0"/>
              <a:t>bangun</a:t>
            </a:r>
            <a:r>
              <a:rPr lang="en-US" dirty="0" smtClean="0"/>
              <a:t> </a:t>
            </a:r>
            <a:r>
              <a:rPr lang="en-US" dirty="0" err="1" smtClean="0"/>
              <a:t>ruang</a:t>
            </a:r>
            <a:r>
              <a:rPr lang="en-US" dirty="0" smtClean="0"/>
              <a:t>.</a:t>
            </a:r>
            <a:br>
              <a:rPr lang="en-US" dirty="0" smtClean="0"/>
            </a:br>
            <a:r>
              <a:rPr lang="en-US" dirty="0" smtClean="0"/>
              <a:t/>
            </a:r>
            <a:br>
              <a:rPr lang="en-US" dirty="0" smtClean="0"/>
            </a:br>
            <a:r>
              <a:rPr lang="en-US" dirty="0" err="1" smtClean="0"/>
              <a:t>Pada</a:t>
            </a:r>
            <a:r>
              <a:rPr lang="en-US" dirty="0" smtClean="0"/>
              <a:t> </a:t>
            </a:r>
            <a:r>
              <a:rPr lang="en-US" dirty="0" err="1" smtClean="0"/>
              <a:t>contoh</a:t>
            </a:r>
            <a:r>
              <a:rPr lang="en-US" dirty="0" smtClean="0"/>
              <a:t> code di </a:t>
            </a:r>
            <a:r>
              <a:rPr lang="en-US" dirty="0" err="1" smtClean="0"/>
              <a:t>samping</a:t>
            </a:r>
            <a:r>
              <a:rPr lang="en-US" dirty="0" smtClean="0"/>
              <a:t>, </a:t>
            </a:r>
            <a:r>
              <a:rPr lang="en-US" dirty="0" err="1" smtClean="0"/>
              <a:t>diketahui</a:t>
            </a:r>
            <a:r>
              <a:rPr lang="en-US" dirty="0" smtClean="0"/>
              <a:t> </a:t>
            </a:r>
            <a:r>
              <a:rPr lang="en-US" dirty="0" err="1" smtClean="0"/>
              <a:t>mempunyai</a:t>
            </a:r>
            <a:r>
              <a:rPr lang="en-US" dirty="0" smtClean="0"/>
              <a:t> </a:t>
            </a:r>
            <a:r>
              <a:rPr lang="en-US" dirty="0" err="1" smtClean="0"/>
              <a:t>sebuah</a:t>
            </a:r>
            <a:r>
              <a:rPr lang="en-US" dirty="0" smtClean="0"/>
              <a:t> class </a:t>
            </a:r>
            <a:r>
              <a:rPr lang="en-US" dirty="0" err="1" smtClean="0"/>
              <a:t>bangun</a:t>
            </a:r>
            <a:r>
              <a:rPr lang="en-US" dirty="0" smtClean="0"/>
              <a:t> </a:t>
            </a:r>
            <a:r>
              <a:rPr lang="en-US" dirty="0" err="1" smtClean="0"/>
              <a:t>datar</a:t>
            </a:r>
            <a:r>
              <a:rPr lang="en-US" dirty="0" smtClean="0"/>
              <a:t> yang </a:t>
            </a:r>
            <a:r>
              <a:rPr lang="en-US" dirty="0" err="1" smtClean="0"/>
              <a:t>meghitung</a:t>
            </a:r>
            <a:r>
              <a:rPr lang="en-US" dirty="0" smtClean="0"/>
              <a:t> Luas </a:t>
            </a:r>
            <a:r>
              <a:rPr lang="en-US" dirty="0" err="1" smtClean="0"/>
              <a:t>persegi</a:t>
            </a:r>
            <a:r>
              <a:rPr lang="en-US" dirty="0" smtClean="0"/>
              <a:t> </a:t>
            </a:r>
            <a:r>
              <a:rPr lang="en-US" dirty="0" err="1" smtClean="0"/>
              <a:t>panjang</a:t>
            </a:r>
            <a:r>
              <a:rPr lang="en-US" dirty="0" smtClean="0"/>
              <a:t> </a:t>
            </a:r>
            <a:r>
              <a:rPr lang="en-US" dirty="0" err="1" smtClean="0"/>
              <a:t>dan</a:t>
            </a:r>
            <a:r>
              <a:rPr lang="en-US" dirty="0" smtClean="0"/>
              <a:t> Luas </a:t>
            </a:r>
            <a:r>
              <a:rPr lang="en-US" dirty="0" err="1" smtClean="0"/>
              <a:t>Lingkaran</a:t>
            </a:r>
            <a:r>
              <a:rPr lang="en-US" dirty="0" smtClean="0"/>
              <a:t>, yang </a:t>
            </a:r>
            <a:r>
              <a:rPr lang="en-US" dirty="0" err="1" smtClean="0"/>
              <a:t>telah</a:t>
            </a:r>
            <a:r>
              <a:rPr lang="en-US" dirty="0" smtClean="0"/>
              <a:t> </a:t>
            </a:r>
            <a:r>
              <a:rPr lang="en-US" dirty="0" err="1" smtClean="0"/>
              <a:t>mewarisi</a:t>
            </a:r>
            <a:r>
              <a:rPr lang="en-US" dirty="0" smtClean="0"/>
              <a:t> method </a:t>
            </a:r>
            <a:r>
              <a:rPr lang="en-US" dirty="0" err="1" smtClean="0"/>
              <a:t>dari</a:t>
            </a:r>
            <a:r>
              <a:rPr lang="en-US" dirty="0" smtClean="0"/>
              <a:t> class </a:t>
            </a:r>
            <a:r>
              <a:rPr lang="en-US" dirty="0" err="1" smtClean="0"/>
              <a:t>persegi_panjang</a:t>
            </a:r>
            <a:r>
              <a:rPr lang="en-US" dirty="0" smtClean="0"/>
              <a:t> </a:t>
            </a:r>
            <a:r>
              <a:rPr lang="en-US" dirty="0" err="1" smtClean="0"/>
              <a:t>dan</a:t>
            </a:r>
            <a:r>
              <a:rPr lang="en-US" dirty="0" smtClean="0"/>
              <a:t> class </a:t>
            </a:r>
            <a:r>
              <a:rPr lang="en-US" dirty="0" err="1" smtClean="0"/>
              <a:t>lingkaran</a:t>
            </a:r>
            <a:r>
              <a:rPr lang="en-US" dirty="0" smtClean="0"/>
              <a:t>.</a:t>
            </a:r>
          </a:p>
          <a:p>
            <a:endParaRPr lang="en-US" dirty="0"/>
          </a:p>
          <a:p>
            <a:r>
              <a:rPr lang="en-US" dirty="0" err="1" smtClean="0"/>
              <a:t>Kemudia</a:t>
            </a:r>
            <a:r>
              <a:rPr lang="en-US" dirty="0" smtClean="0"/>
              <a:t> </a:t>
            </a:r>
            <a:r>
              <a:rPr lang="en-US" dirty="0" err="1" smtClean="0"/>
              <a:t>melakukan</a:t>
            </a:r>
            <a:r>
              <a:rPr lang="en-US" dirty="0" smtClean="0"/>
              <a:t> </a:t>
            </a:r>
            <a:r>
              <a:rPr lang="en-US" dirty="0" err="1" smtClean="0"/>
              <a:t>perhitungan</a:t>
            </a:r>
            <a:r>
              <a:rPr lang="en-US" dirty="0" smtClean="0"/>
              <a:t> Luas </a:t>
            </a:r>
            <a:r>
              <a:rPr lang="en-US" dirty="0" err="1" smtClean="0"/>
              <a:t>kedua</a:t>
            </a:r>
            <a:r>
              <a:rPr lang="en-US" dirty="0" smtClean="0"/>
              <a:t> </a:t>
            </a:r>
            <a:r>
              <a:rPr lang="en-US" dirty="0" err="1" smtClean="0"/>
              <a:t>bangun</a:t>
            </a:r>
            <a:r>
              <a:rPr lang="en-US" dirty="0" smtClean="0"/>
              <a:t> </a:t>
            </a:r>
            <a:r>
              <a:rPr lang="en-US" dirty="0" err="1" smtClean="0"/>
              <a:t>datar</a:t>
            </a:r>
            <a:r>
              <a:rPr lang="en-US" dirty="0" smtClean="0"/>
              <a:t> </a:t>
            </a:r>
            <a:r>
              <a:rPr lang="en-US" dirty="0" err="1" smtClean="0"/>
              <a:t>tersebut</a:t>
            </a:r>
            <a:r>
              <a:rPr lang="en-US" dirty="0" smtClean="0"/>
              <a:t>.</a:t>
            </a:r>
          </a:p>
        </p:txBody>
      </p:sp>
    </p:spTree>
    <p:extLst>
      <p:ext uri="{BB962C8B-B14F-4D97-AF65-F5344CB8AC3E}">
        <p14:creationId xmlns:p14="http://schemas.microsoft.com/office/powerpoint/2010/main" val="126986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70506" y="104215"/>
            <a:ext cx="5973530" cy="5906620"/>
          </a:xfrm>
          <a:prstGeom prst="rect">
            <a:avLst/>
          </a:prstGeom>
        </p:spPr>
      </p:pic>
      <p:pic>
        <p:nvPicPr>
          <p:cNvPr id="3" name="Picture 2"/>
          <p:cNvPicPr>
            <a:picLocks noChangeAspect="1"/>
          </p:cNvPicPr>
          <p:nvPr/>
        </p:nvPicPr>
        <p:blipFill>
          <a:blip r:embed="rId3"/>
          <a:stretch>
            <a:fillRect/>
          </a:stretch>
        </p:blipFill>
        <p:spPr>
          <a:xfrm>
            <a:off x="107577" y="104215"/>
            <a:ext cx="5830141" cy="5906620"/>
          </a:xfrm>
          <a:prstGeom prst="rect">
            <a:avLst/>
          </a:prstGeom>
        </p:spPr>
      </p:pic>
    </p:spTree>
    <p:extLst>
      <p:ext uri="{BB962C8B-B14F-4D97-AF65-F5344CB8AC3E}">
        <p14:creationId xmlns:p14="http://schemas.microsoft.com/office/powerpoint/2010/main" val="13778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18299" y="1456764"/>
            <a:ext cx="6608582" cy="4096871"/>
          </a:xfrm>
          <a:prstGeom prst="rect">
            <a:avLst/>
          </a:prstGeom>
        </p:spPr>
      </p:pic>
      <p:sp>
        <p:nvSpPr>
          <p:cNvPr id="3" name="TextBox 2"/>
          <p:cNvSpPr txBox="1"/>
          <p:nvPr/>
        </p:nvSpPr>
        <p:spPr>
          <a:xfrm>
            <a:off x="174812" y="927847"/>
            <a:ext cx="4894729" cy="4247317"/>
          </a:xfrm>
          <a:prstGeom prst="rect">
            <a:avLst/>
          </a:prstGeom>
          <a:noFill/>
        </p:spPr>
        <p:txBody>
          <a:bodyPr wrap="square" rtlCol="0">
            <a:spAutoFit/>
          </a:bodyPr>
          <a:lstStyle/>
          <a:p>
            <a:r>
              <a:rPr lang="en-US" dirty="0" err="1" smtClean="0"/>
              <a:t>Setelah</a:t>
            </a:r>
            <a:r>
              <a:rPr lang="en-US" dirty="0" smtClean="0"/>
              <a:t> </a:t>
            </a:r>
            <a:r>
              <a:rPr lang="en-US" dirty="0" err="1" smtClean="0"/>
              <a:t>mendapatkan</a:t>
            </a:r>
            <a:r>
              <a:rPr lang="en-US" dirty="0" smtClean="0"/>
              <a:t> Luas </a:t>
            </a:r>
            <a:r>
              <a:rPr lang="en-US" dirty="0" err="1" smtClean="0"/>
              <a:t>dari</a:t>
            </a:r>
            <a:r>
              <a:rPr lang="en-US" dirty="0" smtClean="0"/>
              <a:t> </a:t>
            </a:r>
            <a:r>
              <a:rPr lang="en-US" dirty="0" err="1" smtClean="0"/>
              <a:t>kedua</a:t>
            </a:r>
            <a:r>
              <a:rPr lang="en-US" dirty="0" smtClean="0"/>
              <a:t> </a:t>
            </a:r>
            <a:r>
              <a:rPr lang="en-US" dirty="0" err="1" smtClean="0"/>
              <a:t>bangun</a:t>
            </a:r>
            <a:r>
              <a:rPr lang="en-US" dirty="0" smtClean="0"/>
              <a:t> </a:t>
            </a:r>
            <a:r>
              <a:rPr lang="en-US" dirty="0" err="1" smtClean="0"/>
              <a:t>datar</a:t>
            </a:r>
            <a:r>
              <a:rPr lang="en-US" dirty="0" smtClean="0"/>
              <a:t> </a:t>
            </a:r>
            <a:r>
              <a:rPr lang="en-US" dirty="0" err="1" smtClean="0"/>
              <a:t>tersebut</a:t>
            </a:r>
            <a:r>
              <a:rPr lang="en-US" dirty="0" smtClean="0"/>
              <a:t>.</a:t>
            </a:r>
            <a:br>
              <a:rPr lang="en-US" dirty="0" smtClean="0"/>
            </a:br>
            <a:r>
              <a:rPr lang="en-US" dirty="0" smtClean="0"/>
              <a:t/>
            </a:r>
            <a:br>
              <a:rPr lang="en-US" dirty="0" smtClean="0"/>
            </a:br>
            <a:r>
              <a:rPr lang="en-US" dirty="0" err="1" smtClean="0"/>
              <a:t>Kemudian</a:t>
            </a:r>
            <a:r>
              <a:rPr lang="en-US" dirty="0" smtClean="0"/>
              <a:t> method </a:t>
            </a:r>
            <a:r>
              <a:rPr lang="en-US" dirty="0" err="1" smtClean="0"/>
              <a:t>Panjang</a:t>
            </a:r>
            <a:r>
              <a:rPr lang="en-US" dirty="0" smtClean="0"/>
              <a:t> </a:t>
            </a:r>
            <a:r>
              <a:rPr lang="en-US" dirty="0" err="1" smtClean="0"/>
              <a:t>dan</a:t>
            </a:r>
            <a:r>
              <a:rPr lang="en-US" dirty="0" smtClean="0"/>
              <a:t> </a:t>
            </a:r>
            <a:r>
              <a:rPr lang="en-US" dirty="0" err="1" smtClean="0"/>
              <a:t>lebar</a:t>
            </a:r>
            <a:r>
              <a:rPr lang="en-US" dirty="0" smtClean="0"/>
              <a:t> </a:t>
            </a:r>
            <a:r>
              <a:rPr lang="en-US" dirty="0" err="1" smtClean="0"/>
              <a:t>dari</a:t>
            </a:r>
            <a:r>
              <a:rPr lang="en-US" dirty="0" smtClean="0"/>
              <a:t> class </a:t>
            </a:r>
            <a:r>
              <a:rPr lang="en-US" dirty="0" err="1" smtClean="0"/>
              <a:t>persegi</a:t>
            </a:r>
            <a:r>
              <a:rPr lang="en-US" dirty="0" smtClean="0"/>
              <a:t> </a:t>
            </a:r>
            <a:r>
              <a:rPr lang="en-US" dirty="0" err="1" smtClean="0"/>
              <a:t>diwariskan</a:t>
            </a:r>
            <a:r>
              <a:rPr lang="en-US" dirty="0" smtClean="0"/>
              <a:t> </a:t>
            </a:r>
            <a:r>
              <a:rPr lang="en-US" dirty="0" err="1" smtClean="0"/>
              <a:t>kembali</a:t>
            </a:r>
            <a:r>
              <a:rPr lang="en-US" dirty="0" smtClean="0"/>
              <a:t> </a:t>
            </a:r>
            <a:r>
              <a:rPr lang="en-US" dirty="0" err="1" smtClean="0"/>
              <a:t>ke</a:t>
            </a:r>
            <a:r>
              <a:rPr lang="en-US" dirty="0" smtClean="0"/>
              <a:t> class volume </a:t>
            </a:r>
            <a:r>
              <a:rPr lang="en-US" dirty="0" err="1" smtClean="0"/>
              <a:t>balok</a:t>
            </a:r>
            <a:r>
              <a:rPr lang="en-US" dirty="0" smtClean="0"/>
              <a:t>.</a:t>
            </a:r>
          </a:p>
          <a:p>
            <a:r>
              <a:rPr lang="en-US" dirty="0" smtClean="0"/>
              <a:t>Yang </a:t>
            </a:r>
            <a:r>
              <a:rPr lang="en-US" dirty="0" err="1" smtClean="0"/>
              <a:t>kemudia</a:t>
            </a:r>
            <a:r>
              <a:rPr lang="en-US" dirty="0" smtClean="0"/>
              <a:t> </a:t>
            </a:r>
            <a:r>
              <a:rPr lang="en-US" dirty="0" err="1" smtClean="0"/>
              <a:t>diwariskan</a:t>
            </a:r>
            <a:r>
              <a:rPr lang="en-US" dirty="0" smtClean="0"/>
              <a:t> </a:t>
            </a:r>
            <a:r>
              <a:rPr lang="en-US" dirty="0" err="1" smtClean="0"/>
              <a:t>kembali</a:t>
            </a:r>
            <a:r>
              <a:rPr lang="en-US" dirty="0" smtClean="0"/>
              <a:t> </a:t>
            </a:r>
            <a:r>
              <a:rPr lang="en-US" dirty="0" err="1" smtClean="0"/>
              <a:t>ke</a:t>
            </a:r>
            <a:r>
              <a:rPr lang="en-US" dirty="0" smtClean="0"/>
              <a:t> </a:t>
            </a:r>
            <a:r>
              <a:rPr lang="en-US" dirty="0" err="1" smtClean="0"/>
              <a:t>clas</a:t>
            </a:r>
            <a:r>
              <a:rPr lang="en-US" dirty="0" smtClean="0"/>
              <a:t> </a:t>
            </a:r>
            <a:r>
              <a:rPr lang="en-US" dirty="0" err="1" smtClean="0"/>
              <a:t>bangun</a:t>
            </a:r>
            <a:r>
              <a:rPr lang="en-US" dirty="0" smtClean="0"/>
              <a:t> </a:t>
            </a:r>
            <a:r>
              <a:rPr lang="en-US" dirty="0" err="1" smtClean="0"/>
              <a:t>ruang</a:t>
            </a:r>
            <a:r>
              <a:rPr lang="en-US" dirty="0" smtClean="0"/>
              <a:t>, </a:t>
            </a:r>
            <a:r>
              <a:rPr lang="en-US" dirty="0" err="1" smtClean="0"/>
              <a:t>untuk</a:t>
            </a:r>
            <a:r>
              <a:rPr lang="en-US" dirty="0" smtClean="0"/>
              <a:t> </a:t>
            </a:r>
            <a:r>
              <a:rPr lang="en-US" dirty="0" err="1" smtClean="0"/>
              <a:t>dilakukan</a:t>
            </a:r>
            <a:r>
              <a:rPr lang="en-US" dirty="0" smtClean="0"/>
              <a:t> </a:t>
            </a:r>
            <a:r>
              <a:rPr lang="en-US" dirty="0" err="1" smtClean="0"/>
              <a:t>perhitungan</a:t>
            </a:r>
            <a:r>
              <a:rPr lang="en-US" dirty="0" smtClean="0"/>
              <a:t>.</a:t>
            </a:r>
            <a:br>
              <a:rPr lang="en-US" dirty="0" smtClean="0"/>
            </a:br>
            <a:r>
              <a:rPr lang="en-US" dirty="0" smtClean="0"/>
              <a:t/>
            </a:r>
            <a:br>
              <a:rPr lang="en-US" dirty="0" smtClean="0"/>
            </a:br>
            <a:r>
              <a:rPr lang="en-US" dirty="0" err="1" smtClean="0"/>
              <a:t>Sama</a:t>
            </a:r>
            <a:r>
              <a:rPr lang="en-US" dirty="0" smtClean="0"/>
              <a:t> </a:t>
            </a:r>
            <a:r>
              <a:rPr lang="en-US" dirty="0" err="1" smtClean="0"/>
              <a:t>seperti</a:t>
            </a:r>
            <a:r>
              <a:rPr lang="en-US" dirty="0" smtClean="0"/>
              <a:t> class </a:t>
            </a:r>
            <a:r>
              <a:rPr lang="en-US" dirty="0" err="1" smtClean="0"/>
              <a:t>lingkaran</a:t>
            </a:r>
            <a:r>
              <a:rPr lang="en-US" dirty="0" smtClean="0"/>
              <a:t> yang </a:t>
            </a:r>
            <a:r>
              <a:rPr lang="en-US" dirty="0" err="1" smtClean="0"/>
              <a:t>memiliki</a:t>
            </a:r>
            <a:r>
              <a:rPr lang="en-US" dirty="0" smtClean="0"/>
              <a:t> method </a:t>
            </a:r>
            <a:r>
              <a:rPr lang="en-US" dirty="0" err="1" smtClean="0"/>
              <a:t>jari-jari</a:t>
            </a:r>
            <a:r>
              <a:rPr lang="en-US" dirty="0" smtClean="0"/>
              <a:t>, yang </a:t>
            </a:r>
            <a:r>
              <a:rPr lang="en-US" dirty="0" err="1" smtClean="0"/>
              <a:t>diwariskan</a:t>
            </a:r>
            <a:r>
              <a:rPr lang="en-US" dirty="0" smtClean="0"/>
              <a:t> </a:t>
            </a:r>
            <a:r>
              <a:rPr lang="en-US" dirty="0" err="1" smtClean="0"/>
              <a:t>ke</a:t>
            </a:r>
            <a:r>
              <a:rPr lang="en-US" dirty="0" smtClean="0"/>
              <a:t> class </a:t>
            </a:r>
            <a:r>
              <a:rPr lang="en-US" dirty="0" err="1" smtClean="0"/>
              <a:t>lingkaran</a:t>
            </a:r>
            <a:r>
              <a:rPr lang="en-US" dirty="0" smtClean="0"/>
              <a:t>, yang </a:t>
            </a:r>
            <a:r>
              <a:rPr lang="en-US" dirty="0" err="1" smtClean="0"/>
              <a:t>kemudian</a:t>
            </a:r>
            <a:r>
              <a:rPr lang="en-US" dirty="0" smtClean="0"/>
              <a:t> </a:t>
            </a:r>
            <a:r>
              <a:rPr lang="en-US" dirty="0" err="1" smtClean="0"/>
              <a:t>dilakukan</a:t>
            </a:r>
            <a:r>
              <a:rPr lang="en-US" dirty="0" smtClean="0"/>
              <a:t> </a:t>
            </a:r>
            <a:r>
              <a:rPr lang="en-US" dirty="0" err="1" smtClean="0"/>
              <a:t>perhitungan</a:t>
            </a:r>
            <a:r>
              <a:rPr lang="en-US" dirty="0" smtClean="0"/>
              <a:t> </a:t>
            </a:r>
            <a:r>
              <a:rPr lang="en-US" dirty="0" err="1" smtClean="0"/>
              <a:t>untuk</a:t>
            </a:r>
            <a:r>
              <a:rPr lang="en-US" dirty="0" smtClean="0"/>
              <a:t> </a:t>
            </a:r>
            <a:r>
              <a:rPr lang="en-US" dirty="0" err="1" smtClean="0"/>
              <a:t>mendapatkan</a:t>
            </a:r>
            <a:r>
              <a:rPr lang="en-US" dirty="0" smtClean="0"/>
              <a:t> </a:t>
            </a:r>
            <a:r>
              <a:rPr lang="en-US" dirty="0" err="1" smtClean="0"/>
              <a:t>luas</a:t>
            </a:r>
            <a:r>
              <a:rPr lang="en-US" dirty="0" smtClean="0"/>
              <a:t> </a:t>
            </a:r>
            <a:r>
              <a:rPr lang="en-US" dirty="0" err="1" smtClean="0"/>
              <a:t>lingkaran</a:t>
            </a:r>
            <a:r>
              <a:rPr lang="en-US" dirty="0"/>
              <a:t> </a:t>
            </a:r>
            <a:r>
              <a:rPr lang="en-US" dirty="0" err="1" smtClean="0"/>
              <a:t>dan</a:t>
            </a:r>
            <a:r>
              <a:rPr lang="en-US" dirty="0" smtClean="0"/>
              <a:t> </a:t>
            </a:r>
            <a:r>
              <a:rPr lang="en-US" dirty="0" err="1" smtClean="0"/>
              <a:t>kemudian</a:t>
            </a:r>
            <a:endParaRPr lang="en-US" dirty="0" smtClean="0"/>
          </a:p>
          <a:p>
            <a:r>
              <a:rPr lang="en-US" dirty="0" err="1" smtClean="0"/>
              <a:t>Diwariskan</a:t>
            </a:r>
            <a:r>
              <a:rPr lang="en-US" dirty="0" smtClean="0"/>
              <a:t> </a:t>
            </a:r>
            <a:r>
              <a:rPr lang="en-US" dirty="0" err="1" smtClean="0"/>
              <a:t>kembali</a:t>
            </a:r>
            <a:r>
              <a:rPr lang="en-US" dirty="0" smtClean="0"/>
              <a:t> </a:t>
            </a:r>
            <a:r>
              <a:rPr lang="en-US" dirty="0" err="1" smtClean="0"/>
              <a:t>ke</a:t>
            </a:r>
            <a:r>
              <a:rPr lang="en-US" dirty="0" smtClean="0"/>
              <a:t> class </a:t>
            </a:r>
            <a:r>
              <a:rPr lang="en-US" dirty="0" err="1" smtClean="0"/>
              <a:t>tabung</a:t>
            </a:r>
            <a:r>
              <a:rPr lang="en-US" dirty="0" smtClean="0"/>
              <a:t> </a:t>
            </a:r>
            <a:r>
              <a:rPr lang="en-US" dirty="0" err="1" smtClean="0"/>
              <a:t>untuk</a:t>
            </a:r>
            <a:r>
              <a:rPr lang="en-US" dirty="0" smtClean="0"/>
              <a:t> </a:t>
            </a:r>
            <a:r>
              <a:rPr lang="en-US" dirty="0" err="1" smtClean="0"/>
              <a:t>digunakan</a:t>
            </a:r>
            <a:r>
              <a:rPr lang="en-US" dirty="0" smtClean="0"/>
              <a:t> </a:t>
            </a:r>
            <a:r>
              <a:rPr lang="en-US" dirty="0" err="1" smtClean="0"/>
              <a:t>kembali</a:t>
            </a:r>
            <a:r>
              <a:rPr lang="en-US" dirty="0" smtClean="0"/>
              <a:t> </a:t>
            </a:r>
            <a:r>
              <a:rPr lang="en-US" dirty="0" err="1" smtClean="0"/>
              <a:t>untuk</a:t>
            </a:r>
            <a:r>
              <a:rPr lang="en-US" dirty="0" smtClean="0"/>
              <a:t> </a:t>
            </a:r>
            <a:r>
              <a:rPr lang="en-US" dirty="0" err="1" smtClean="0"/>
              <a:t>mendapatkan</a:t>
            </a:r>
            <a:r>
              <a:rPr lang="en-US" dirty="0" smtClean="0"/>
              <a:t> volume </a:t>
            </a:r>
            <a:r>
              <a:rPr lang="en-US" dirty="0" err="1" smtClean="0"/>
              <a:t>tabung</a:t>
            </a:r>
            <a:r>
              <a:rPr lang="en-US" dirty="0" smtClean="0"/>
              <a:t> yang </a:t>
            </a:r>
            <a:r>
              <a:rPr lang="en-US" dirty="0" err="1" smtClean="0"/>
              <a:t>akan</a:t>
            </a:r>
            <a:r>
              <a:rPr lang="en-US" dirty="0" smtClean="0"/>
              <a:t> </a:t>
            </a:r>
            <a:r>
              <a:rPr lang="en-US" dirty="0" err="1" smtClean="0"/>
              <a:t>dicetak</a:t>
            </a:r>
            <a:r>
              <a:rPr lang="en-US" dirty="0" smtClean="0"/>
              <a:t> di class </a:t>
            </a:r>
            <a:r>
              <a:rPr lang="en-US" dirty="0" err="1" smtClean="0"/>
              <a:t>bangun</a:t>
            </a:r>
            <a:r>
              <a:rPr lang="en-US" dirty="0" smtClean="0"/>
              <a:t> </a:t>
            </a:r>
            <a:r>
              <a:rPr lang="en-US" dirty="0" err="1" smtClean="0"/>
              <a:t>ruang</a:t>
            </a:r>
            <a:r>
              <a:rPr lang="en-US" dirty="0" smtClean="0"/>
              <a:t>.</a:t>
            </a:r>
          </a:p>
        </p:txBody>
      </p:sp>
    </p:spTree>
    <p:extLst>
      <p:ext uri="{BB962C8B-B14F-4D97-AF65-F5344CB8AC3E}">
        <p14:creationId xmlns:p14="http://schemas.microsoft.com/office/powerpoint/2010/main" val="182549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Abstact</a:t>
            </a:r>
            <a:endParaRPr lang="en-US" dirty="0"/>
          </a:p>
        </p:txBody>
      </p:sp>
      <p:sp>
        <p:nvSpPr>
          <p:cNvPr id="3" name="TextBox 2"/>
          <p:cNvSpPr txBox="1"/>
          <p:nvPr/>
        </p:nvSpPr>
        <p:spPr>
          <a:xfrm>
            <a:off x="3307976" y="2124635"/>
            <a:ext cx="5903259" cy="923330"/>
          </a:xfrm>
          <a:prstGeom prst="rect">
            <a:avLst/>
          </a:prstGeom>
          <a:noFill/>
        </p:spPr>
        <p:txBody>
          <a:bodyPr wrap="square" rtlCol="0">
            <a:spAutoFit/>
          </a:bodyPr>
          <a:lstStyle/>
          <a:p>
            <a:pPr algn="ctr"/>
            <a:r>
              <a:rPr lang="en-US" b="1" i="1" dirty="0"/>
              <a:t>Java Abstract</a:t>
            </a:r>
            <a:r>
              <a:rPr lang="en-US" b="1" dirty="0"/>
              <a:t> </a:t>
            </a:r>
            <a:r>
              <a:rPr lang="en-US" dirty="0"/>
              <a:t>Classes and Methods. Data </a:t>
            </a:r>
            <a:r>
              <a:rPr lang="en-US" i="1" dirty="0"/>
              <a:t>abstraction</a:t>
            </a:r>
            <a:r>
              <a:rPr lang="en-US" dirty="0"/>
              <a:t> is the process of hiding certain details and showing only essential information to the </a:t>
            </a:r>
            <a:r>
              <a:rPr lang="en-US" dirty="0" smtClean="0"/>
              <a:t>user.</a:t>
            </a:r>
            <a:endParaRPr lang="en-US" dirty="0"/>
          </a:p>
        </p:txBody>
      </p:sp>
    </p:spTree>
    <p:extLst>
      <p:ext uri="{BB962C8B-B14F-4D97-AF65-F5344CB8AC3E}">
        <p14:creationId xmlns:p14="http://schemas.microsoft.com/office/powerpoint/2010/main" val="288257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91554" y="100292"/>
            <a:ext cx="5549434" cy="4807884"/>
          </a:xfrm>
          <a:prstGeom prst="rect">
            <a:avLst/>
          </a:prstGeom>
        </p:spPr>
      </p:pic>
      <p:pic>
        <p:nvPicPr>
          <p:cNvPr id="3" name="Picture 2"/>
          <p:cNvPicPr>
            <a:picLocks noChangeAspect="1"/>
          </p:cNvPicPr>
          <p:nvPr/>
        </p:nvPicPr>
        <p:blipFill>
          <a:blip r:embed="rId3"/>
          <a:stretch>
            <a:fillRect/>
          </a:stretch>
        </p:blipFill>
        <p:spPr>
          <a:xfrm>
            <a:off x="96091" y="100292"/>
            <a:ext cx="5375595" cy="2172261"/>
          </a:xfrm>
          <a:prstGeom prst="rect">
            <a:avLst/>
          </a:prstGeom>
        </p:spPr>
      </p:pic>
      <p:sp>
        <p:nvSpPr>
          <p:cNvPr id="4" name="Right Arrow 3"/>
          <p:cNvSpPr/>
          <p:nvPr/>
        </p:nvSpPr>
        <p:spPr>
          <a:xfrm>
            <a:off x="5580529" y="1277471"/>
            <a:ext cx="457200" cy="255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96091" y="2504234"/>
            <a:ext cx="5632356" cy="4248150"/>
          </a:xfrm>
          <a:prstGeom prst="rect">
            <a:avLst/>
          </a:prstGeom>
        </p:spPr>
      </p:pic>
      <p:sp>
        <p:nvSpPr>
          <p:cNvPr id="6" name="Right Arrow 5"/>
          <p:cNvSpPr/>
          <p:nvPr/>
        </p:nvSpPr>
        <p:spPr>
          <a:xfrm rot="10974066">
            <a:off x="5836024" y="3509682"/>
            <a:ext cx="443752" cy="33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41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598" y="261097"/>
            <a:ext cx="5957048" cy="5836810"/>
          </a:xfrm>
          <a:prstGeom prst="rect">
            <a:avLst/>
          </a:prstGeom>
        </p:spPr>
      </p:pic>
      <p:pic>
        <p:nvPicPr>
          <p:cNvPr id="3" name="Picture 2"/>
          <p:cNvPicPr>
            <a:picLocks noChangeAspect="1"/>
          </p:cNvPicPr>
          <p:nvPr/>
        </p:nvPicPr>
        <p:blipFill>
          <a:blip r:embed="rId3"/>
          <a:stretch>
            <a:fillRect/>
          </a:stretch>
        </p:blipFill>
        <p:spPr>
          <a:xfrm>
            <a:off x="7382716" y="2139881"/>
            <a:ext cx="4598614" cy="2079241"/>
          </a:xfrm>
          <a:prstGeom prst="rect">
            <a:avLst/>
          </a:prstGeom>
        </p:spPr>
      </p:pic>
      <p:sp>
        <p:nvSpPr>
          <p:cNvPr id="4" name="Right Arrow 3"/>
          <p:cNvSpPr/>
          <p:nvPr/>
        </p:nvSpPr>
        <p:spPr>
          <a:xfrm>
            <a:off x="6347012" y="2971800"/>
            <a:ext cx="887506" cy="309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19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Encapsulation</a:t>
            </a:r>
            <a:endParaRPr lang="en-US" dirty="0"/>
          </a:p>
        </p:txBody>
      </p:sp>
      <p:sp>
        <p:nvSpPr>
          <p:cNvPr id="4" name="TextBox 3"/>
          <p:cNvSpPr txBox="1"/>
          <p:nvPr/>
        </p:nvSpPr>
        <p:spPr>
          <a:xfrm>
            <a:off x="2651087" y="4437530"/>
            <a:ext cx="6950785" cy="1200329"/>
          </a:xfrm>
          <a:prstGeom prst="rect">
            <a:avLst/>
          </a:prstGeom>
          <a:noFill/>
        </p:spPr>
        <p:txBody>
          <a:bodyPr wrap="square" rtlCol="0">
            <a:spAutoFit/>
          </a:bodyPr>
          <a:lstStyle/>
          <a:p>
            <a:pPr algn="ctr"/>
            <a:r>
              <a:rPr lang="en-US" dirty="0"/>
              <a:t>This </a:t>
            </a:r>
            <a:r>
              <a:rPr lang="en-US" dirty="0" smtClean="0"/>
              <a:t>encapsulation </a:t>
            </a:r>
            <a:r>
              <a:rPr lang="en-US" dirty="0"/>
              <a:t>concept protects a program from accessing other programs that affect it, the benefit is maintaining the integrity of the program that has been made with the concepts and plans that have been determined from the start</a:t>
            </a:r>
          </a:p>
        </p:txBody>
      </p:sp>
    </p:spTree>
    <p:extLst>
      <p:ext uri="{BB962C8B-B14F-4D97-AF65-F5344CB8AC3E}">
        <p14:creationId xmlns:p14="http://schemas.microsoft.com/office/powerpoint/2010/main" val="317716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291" y="242046"/>
            <a:ext cx="3819525" cy="3657600"/>
          </a:xfrm>
          <a:prstGeom prst="rect">
            <a:avLst/>
          </a:prstGeom>
        </p:spPr>
      </p:pic>
      <p:sp>
        <p:nvSpPr>
          <p:cNvPr id="3" name="Right Arrow 2"/>
          <p:cNvSpPr/>
          <p:nvPr/>
        </p:nvSpPr>
        <p:spPr>
          <a:xfrm>
            <a:off x="4139734" y="2225486"/>
            <a:ext cx="526396"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4814048" y="242046"/>
            <a:ext cx="7143750" cy="4343400"/>
          </a:xfrm>
          <a:prstGeom prst="rect">
            <a:avLst/>
          </a:prstGeom>
        </p:spPr>
      </p:pic>
      <p:pic>
        <p:nvPicPr>
          <p:cNvPr id="5" name="Picture 4"/>
          <p:cNvPicPr>
            <a:picLocks noChangeAspect="1"/>
          </p:cNvPicPr>
          <p:nvPr/>
        </p:nvPicPr>
        <p:blipFill>
          <a:blip r:embed="rId4"/>
          <a:stretch>
            <a:fillRect/>
          </a:stretch>
        </p:blipFill>
        <p:spPr>
          <a:xfrm>
            <a:off x="6482881" y="5090551"/>
            <a:ext cx="4187652" cy="1229566"/>
          </a:xfrm>
          <a:prstGeom prst="rect">
            <a:avLst/>
          </a:prstGeom>
        </p:spPr>
      </p:pic>
      <p:sp>
        <p:nvSpPr>
          <p:cNvPr id="6" name="Down Arrow 5"/>
          <p:cNvSpPr/>
          <p:nvPr/>
        </p:nvSpPr>
        <p:spPr>
          <a:xfrm>
            <a:off x="8148918" y="4585446"/>
            <a:ext cx="237005" cy="443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29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Bangun</a:t>
            </a:r>
            <a:r>
              <a:rPr lang="en-US" dirty="0" smtClean="0"/>
              <a:t> </a:t>
            </a:r>
            <a:r>
              <a:rPr lang="en-US" dirty="0" err="1" smtClean="0"/>
              <a:t>Datar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1578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186" y="953901"/>
            <a:ext cx="4446739" cy="2846854"/>
          </a:xfrm>
          <a:prstGeom prst="rect">
            <a:avLst/>
          </a:prstGeom>
        </p:spPr>
      </p:pic>
      <p:pic>
        <p:nvPicPr>
          <p:cNvPr id="3" name="Picture 2"/>
          <p:cNvPicPr>
            <a:picLocks noChangeAspect="1"/>
          </p:cNvPicPr>
          <p:nvPr/>
        </p:nvPicPr>
        <p:blipFill>
          <a:blip r:embed="rId3"/>
          <a:stretch>
            <a:fillRect/>
          </a:stretch>
        </p:blipFill>
        <p:spPr>
          <a:xfrm>
            <a:off x="4867837" y="205628"/>
            <a:ext cx="7143750" cy="4343400"/>
          </a:xfrm>
          <a:prstGeom prst="rect">
            <a:avLst/>
          </a:prstGeom>
        </p:spPr>
      </p:pic>
      <p:sp>
        <p:nvSpPr>
          <p:cNvPr id="4" name="Right Arrow 3"/>
          <p:cNvSpPr/>
          <p:nvPr/>
        </p:nvSpPr>
        <p:spPr>
          <a:xfrm>
            <a:off x="4573925" y="2377328"/>
            <a:ext cx="226675" cy="137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6982387" y="5041246"/>
            <a:ext cx="2914650" cy="1266825"/>
          </a:xfrm>
          <a:prstGeom prst="rect">
            <a:avLst/>
          </a:prstGeom>
        </p:spPr>
      </p:pic>
      <p:sp>
        <p:nvSpPr>
          <p:cNvPr id="6" name="Down Arrow 5"/>
          <p:cNvSpPr/>
          <p:nvPr/>
        </p:nvSpPr>
        <p:spPr>
          <a:xfrm>
            <a:off x="8229600" y="4666129"/>
            <a:ext cx="210112" cy="309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84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Polymorphism</a:t>
            </a:r>
            <a:endParaRPr lang="en-US" dirty="0"/>
          </a:p>
        </p:txBody>
      </p:sp>
      <p:sp>
        <p:nvSpPr>
          <p:cNvPr id="4" name="TextBox 3"/>
          <p:cNvSpPr txBox="1"/>
          <p:nvPr/>
        </p:nvSpPr>
        <p:spPr>
          <a:xfrm>
            <a:off x="3281082" y="4585447"/>
            <a:ext cx="5728447" cy="1210235"/>
          </a:xfrm>
          <a:prstGeom prst="rect">
            <a:avLst/>
          </a:prstGeom>
          <a:noFill/>
        </p:spPr>
        <p:txBody>
          <a:bodyPr wrap="square" rtlCol="0">
            <a:spAutoFit/>
          </a:bodyPr>
          <a:lstStyle/>
          <a:p>
            <a:pPr algn="ctr"/>
            <a:r>
              <a:rPr lang="en-US" dirty="0"/>
              <a:t>Polymorphism means "many forms", and it occurs when we have many classes that are related to each other by inheritance.</a:t>
            </a:r>
          </a:p>
          <a:p>
            <a:endParaRPr lang="en-US" dirty="0"/>
          </a:p>
        </p:txBody>
      </p:sp>
    </p:spTree>
    <p:extLst>
      <p:ext uri="{BB962C8B-B14F-4D97-AF65-F5344CB8AC3E}">
        <p14:creationId xmlns:p14="http://schemas.microsoft.com/office/powerpoint/2010/main" val="2570361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6831" y="100854"/>
            <a:ext cx="5467350" cy="2057400"/>
          </a:xfrm>
          <a:prstGeom prst="rect">
            <a:avLst/>
          </a:prstGeom>
        </p:spPr>
      </p:pic>
      <p:pic>
        <p:nvPicPr>
          <p:cNvPr id="3" name="Picture 2"/>
          <p:cNvPicPr>
            <a:picLocks noChangeAspect="1"/>
          </p:cNvPicPr>
          <p:nvPr/>
        </p:nvPicPr>
        <p:blipFill>
          <a:blip r:embed="rId3"/>
          <a:stretch>
            <a:fillRect/>
          </a:stretch>
        </p:blipFill>
        <p:spPr>
          <a:xfrm>
            <a:off x="0" y="3666564"/>
            <a:ext cx="4105275" cy="2590800"/>
          </a:xfrm>
          <a:prstGeom prst="rect">
            <a:avLst/>
          </a:prstGeom>
        </p:spPr>
      </p:pic>
      <p:pic>
        <p:nvPicPr>
          <p:cNvPr id="4" name="Picture 3"/>
          <p:cNvPicPr>
            <a:picLocks noChangeAspect="1"/>
          </p:cNvPicPr>
          <p:nvPr/>
        </p:nvPicPr>
        <p:blipFill>
          <a:blip r:embed="rId4"/>
          <a:stretch>
            <a:fillRect/>
          </a:stretch>
        </p:blipFill>
        <p:spPr>
          <a:xfrm>
            <a:off x="4176993" y="3123639"/>
            <a:ext cx="3990975" cy="3133725"/>
          </a:xfrm>
          <a:prstGeom prst="rect">
            <a:avLst/>
          </a:prstGeom>
        </p:spPr>
      </p:pic>
      <p:pic>
        <p:nvPicPr>
          <p:cNvPr id="5" name="Picture 4"/>
          <p:cNvPicPr>
            <a:picLocks noChangeAspect="1"/>
          </p:cNvPicPr>
          <p:nvPr/>
        </p:nvPicPr>
        <p:blipFill>
          <a:blip r:embed="rId5"/>
          <a:stretch>
            <a:fillRect/>
          </a:stretch>
        </p:blipFill>
        <p:spPr>
          <a:xfrm>
            <a:off x="8258175" y="4104714"/>
            <a:ext cx="3933825" cy="2152650"/>
          </a:xfrm>
          <a:prstGeom prst="rect">
            <a:avLst/>
          </a:prstGeom>
        </p:spPr>
      </p:pic>
      <p:cxnSp>
        <p:nvCxnSpPr>
          <p:cNvPr id="7" name="Straight Arrow Connector 6"/>
          <p:cNvCxnSpPr/>
          <p:nvPr/>
        </p:nvCxnSpPr>
        <p:spPr>
          <a:xfrm>
            <a:off x="5840506" y="2286000"/>
            <a:ext cx="0" cy="618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29753" y="2158254"/>
            <a:ext cx="1613647" cy="1257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92471" y="2158254"/>
            <a:ext cx="2864223" cy="1620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508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5331" y="147076"/>
            <a:ext cx="6153150" cy="3686175"/>
          </a:xfrm>
          <a:prstGeom prst="rect">
            <a:avLst/>
          </a:prstGeom>
        </p:spPr>
      </p:pic>
      <p:pic>
        <p:nvPicPr>
          <p:cNvPr id="3" name="Picture 2"/>
          <p:cNvPicPr>
            <a:picLocks noChangeAspect="1"/>
          </p:cNvPicPr>
          <p:nvPr/>
        </p:nvPicPr>
        <p:blipFill>
          <a:blip r:embed="rId3"/>
          <a:stretch>
            <a:fillRect/>
          </a:stretch>
        </p:blipFill>
        <p:spPr>
          <a:xfrm>
            <a:off x="3804537" y="4313144"/>
            <a:ext cx="3614738" cy="1885950"/>
          </a:xfrm>
          <a:prstGeom prst="rect">
            <a:avLst/>
          </a:prstGeom>
        </p:spPr>
      </p:pic>
      <p:sp>
        <p:nvSpPr>
          <p:cNvPr id="4" name="Down Arrow 3"/>
          <p:cNvSpPr/>
          <p:nvPr/>
        </p:nvSpPr>
        <p:spPr>
          <a:xfrm>
            <a:off x="5459506" y="3833251"/>
            <a:ext cx="152400" cy="429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91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2283" y="2299447"/>
            <a:ext cx="9130553" cy="1754326"/>
          </a:xfrm>
          <a:prstGeom prst="rect">
            <a:avLst/>
          </a:prstGeom>
          <a:noFill/>
        </p:spPr>
        <p:txBody>
          <a:bodyPr wrap="square" rtlCol="0">
            <a:spAutoFit/>
          </a:bodyPr>
          <a:lstStyle/>
          <a:p>
            <a:pPr algn="ctr"/>
            <a:r>
              <a:rPr lang="en-US" sz="3600" dirty="0" err="1">
                <a:latin typeface="Adobe Garamond Pro Bold" panose="02020702060506020403" pitchFamily="18" charset="0"/>
              </a:rPr>
              <a:t>Bangun</a:t>
            </a:r>
            <a:r>
              <a:rPr lang="en-US" sz="3600" dirty="0">
                <a:latin typeface="Adobe Garamond Pro Bold" panose="02020702060506020403" pitchFamily="18" charset="0"/>
              </a:rPr>
              <a:t> </a:t>
            </a:r>
            <a:r>
              <a:rPr lang="en-US" sz="3600" dirty="0" err="1">
                <a:latin typeface="Adobe Garamond Pro Bold" panose="02020702060506020403" pitchFamily="18" charset="0"/>
              </a:rPr>
              <a:t>datar</a:t>
            </a:r>
            <a:r>
              <a:rPr lang="en-US" sz="3600" dirty="0">
                <a:latin typeface="Adobe Garamond Pro Bold" panose="02020702060506020403" pitchFamily="18" charset="0"/>
              </a:rPr>
              <a:t> </a:t>
            </a:r>
            <a:r>
              <a:rPr lang="en-US" sz="3600" dirty="0" err="1">
                <a:latin typeface="Adobe Garamond Pro Bold" panose="02020702060506020403" pitchFamily="18" charset="0"/>
              </a:rPr>
              <a:t>Yaitu</a:t>
            </a:r>
            <a:r>
              <a:rPr lang="en-US" sz="3600" dirty="0">
                <a:latin typeface="Adobe Garamond Pro Bold" panose="02020702060506020403" pitchFamily="18" charset="0"/>
              </a:rPr>
              <a:t> </a:t>
            </a:r>
            <a:r>
              <a:rPr lang="en-US" sz="3600" dirty="0" err="1">
                <a:latin typeface="Adobe Garamond Pro Bold" panose="02020702060506020403" pitchFamily="18" charset="0"/>
              </a:rPr>
              <a:t>bagian</a:t>
            </a:r>
            <a:r>
              <a:rPr lang="en-US" sz="3600" dirty="0">
                <a:latin typeface="Adobe Garamond Pro Bold" panose="02020702060506020403" pitchFamily="18" charset="0"/>
              </a:rPr>
              <a:t> </a:t>
            </a:r>
            <a:r>
              <a:rPr lang="en-US" sz="3600" dirty="0" err="1">
                <a:latin typeface="Adobe Garamond Pro Bold" panose="02020702060506020403" pitchFamily="18" charset="0"/>
              </a:rPr>
              <a:t>dari</a:t>
            </a:r>
            <a:r>
              <a:rPr lang="en-US" sz="3600" dirty="0">
                <a:latin typeface="Adobe Garamond Pro Bold" panose="02020702060506020403" pitchFamily="18" charset="0"/>
              </a:rPr>
              <a:t> </a:t>
            </a:r>
            <a:r>
              <a:rPr lang="en-US" sz="3600" dirty="0" err="1">
                <a:latin typeface="Adobe Garamond Pro Bold" panose="02020702060506020403" pitchFamily="18" charset="0"/>
              </a:rPr>
              <a:t>bidang</a:t>
            </a:r>
            <a:r>
              <a:rPr lang="en-US" sz="3600" dirty="0">
                <a:latin typeface="Adobe Garamond Pro Bold" panose="02020702060506020403" pitchFamily="18" charset="0"/>
              </a:rPr>
              <a:t> </a:t>
            </a:r>
            <a:r>
              <a:rPr lang="en-US" sz="3600" dirty="0" err="1">
                <a:latin typeface="Adobe Garamond Pro Bold" panose="02020702060506020403" pitchFamily="18" charset="0"/>
              </a:rPr>
              <a:t>datar</a:t>
            </a:r>
            <a:r>
              <a:rPr lang="en-US" sz="3600" dirty="0">
                <a:latin typeface="Adobe Garamond Pro Bold" panose="02020702060506020403" pitchFamily="18" charset="0"/>
              </a:rPr>
              <a:t> yang </a:t>
            </a:r>
            <a:r>
              <a:rPr lang="en-US" sz="3600" dirty="0" err="1">
                <a:latin typeface="Adobe Garamond Pro Bold" panose="02020702060506020403" pitchFamily="18" charset="0"/>
              </a:rPr>
              <a:t>dibatasi</a:t>
            </a:r>
            <a:r>
              <a:rPr lang="en-US" sz="3600" dirty="0">
                <a:latin typeface="Adobe Garamond Pro Bold" panose="02020702060506020403" pitchFamily="18" charset="0"/>
              </a:rPr>
              <a:t> </a:t>
            </a:r>
            <a:r>
              <a:rPr lang="en-US" sz="3600" dirty="0" err="1">
                <a:latin typeface="Adobe Garamond Pro Bold" panose="02020702060506020403" pitchFamily="18" charset="0"/>
              </a:rPr>
              <a:t>oleh</a:t>
            </a:r>
            <a:r>
              <a:rPr lang="en-US" sz="3600" dirty="0">
                <a:latin typeface="Adobe Garamond Pro Bold" panose="02020702060506020403" pitchFamily="18" charset="0"/>
              </a:rPr>
              <a:t> </a:t>
            </a:r>
            <a:r>
              <a:rPr lang="en-US" sz="3600" dirty="0" err="1">
                <a:latin typeface="Adobe Garamond Pro Bold" panose="02020702060506020403" pitchFamily="18" charset="0"/>
              </a:rPr>
              <a:t>garis-garis</a:t>
            </a:r>
            <a:r>
              <a:rPr lang="en-US" sz="3600" dirty="0">
                <a:latin typeface="Adobe Garamond Pro Bold" panose="02020702060506020403" pitchFamily="18" charset="0"/>
              </a:rPr>
              <a:t> </a:t>
            </a:r>
            <a:r>
              <a:rPr lang="en-US" sz="3600" dirty="0" err="1">
                <a:latin typeface="Adobe Garamond Pro Bold" panose="02020702060506020403" pitchFamily="18" charset="0"/>
              </a:rPr>
              <a:t>lurus</a:t>
            </a:r>
            <a:r>
              <a:rPr lang="en-US" sz="3600" dirty="0">
                <a:latin typeface="Adobe Garamond Pro Bold" panose="02020702060506020403" pitchFamily="18" charset="0"/>
              </a:rPr>
              <a:t> </a:t>
            </a:r>
            <a:r>
              <a:rPr lang="en-US" sz="3600" dirty="0" err="1">
                <a:latin typeface="Adobe Garamond Pro Bold" panose="02020702060506020403" pitchFamily="18" charset="0"/>
              </a:rPr>
              <a:t>atau</a:t>
            </a:r>
            <a:r>
              <a:rPr lang="en-US" sz="3600" dirty="0">
                <a:latin typeface="Adobe Garamond Pro Bold" panose="02020702060506020403" pitchFamily="18" charset="0"/>
              </a:rPr>
              <a:t> </a:t>
            </a:r>
            <a:r>
              <a:rPr lang="en-US" sz="3600" dirty="0" err="1">
                <a:latin typeface="Adobe Garamond Pro Bold" panose="02020702060506020403" pitchFamily="18" charset="0"/>
              </a:rPr>
              <a:t>lengkung</a:t>
            </a:r>
            <a:r>
              <a:rPr lang="en-US" sz="3600" dirty="0">
                <a:latin typeface="Adobe Garamond Pro Bold" panose="02020702060506020403" pitchFamily="18" charset="0"/>
              </a:rPr>
              <a:t>.</a:t>
            </a:r>
          </a:p>
        </p:txBody>
      </p:sp>
    </p:spTree>
    <p:extLst>
      <p:ext uri="{BB962C8B-B14F-4D97-AF65-F5344CB8AC3E}">
        <p14:creationId xmlns:p14="http://schemas.microsoft.com/office/powerpoint/2010/main" val="279768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730" y="725020"/>
            <a:ext cx="6353175" cy="4762500"/>
          </a:xfrm>
          <a:prstGeom prst="rect">
            <a:avLst/>
          </a:prstGeom>
        </p:spPr>
      </p:pic>
    </p:spTree>
    <p:extLst>
      <p:ext uri="{BB962C8B-B14F-4D97-AF65-F5344CB8AC3E}">
        <p14:creationId xmlns:p14="http://schemas.microsoft.com/office/powerpoint/2010/main" val="23040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Bangun</a:t>
            </a:r>
            <a:r>
              <a:rPr lang="en-US" dirty="0" smtClean="0"/>
              <a:t> </a:t>
            </a:r>
            <a:r>
              <a:rPr lang="en-US" dirty="0" err="1" smtClean="0"/>
              <a:t>Ruang</a:t>
            </a:r>
            <a:endParaRPr lang="en-US" dirty="0"/>
          </a:p>
        </p:txBody>
      </p:sp>
    </p:spTree>
    <p:extLst>
      <p:ext uri="{BB962C8B-B14F-4D97-AF65-F5344CB8AC3E}">
        <p14:creationId xmlns:p14="http://schemas.microsoft.com/office/powerpoint/2010/main" val="379724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8765" y="1815353"/>
            <a:ext cx="7745506" cy="2831544"/>
          </a:xfrm>
          <a:prstGeom prst="rect">
            <a:avLst/>
          </a:prstGeom>
          <a:noFill/>
        </p:spPr>
        <p:txBody>
          <a:bodyPr wrap="square" rtlCol="0">
            <a:spAutoFit/>
          </a:bodyPr>
          <a:lstStyle/>
          <a:p>
            <a:pPr algn="ctr"/>
            <a:r>
              <a:rPr lang="en-US" sz="3200" dirty="0" err="1" smtClean="0"/>
              <a:t>Bangun</a:t>
            </a:r>
            <a:r>
              <a:rPr lang="en-US" sz="3200" dirty="0" smtClean="0"/>
              <a:t> </a:t>
            </a:r>
            <a:r>
              <a:rPr lang="en-US" sz="3200" dirty="0" err="1"/>
              <a:t>ruang</a:t>
            </a:r>
            <a:r>
              <a:rPr lang="en-US" sz="3200" dirty="0"/>
              <a:t> </a:t>
            </a:r>
            <a:r>
              <a:rPr lang="en-US" sz="3200" dirty="0" err="1"/>
              <a:t>adalah</a:t>
            </a:r>
            <a:r>
              <a:rPr lang="en-US" sz="3200" dirty="0"/>
              <a:t> </a:t>
            </a:r>
            <a:r>
              <a:rPr lang="en-US" sz="3200" dirty="0" err="1"/>
              <a:t>sebuah</a:t>
            </a:r>
            <a:r>
              <a:rPr lang="en-US" sz="3200" dirty="0"/>
              <a:t> </a:t>
            </a:r>
            <a:r>
              <a:rPr lang="en-US" sz="3200" dirty="0" err="1"/>
              <a:t>penamaan</a:t>
            </a:r>
            <a:r>
              <a:rPr lang="en-US" sz="3200" dirty="0"/>
              <a:t> </a:t>
            </a:r>
            <a:r>
              <a:rPr lang="en-US" sz="3200" dirty="0" err="1"/>
              <a:t>atau</a:t>
            </a:r>
            <a:r>
              <a:rPr lang="en-US" sz="3200" dirty="0"/>
              <a:t> </a:t>
            </a:r>
            <a:r>
              <a:rPr lang="en-US" sz="3200" dirty="0" err="1"/>
              <a:t>sebutan</a:t>
            </a:r>
            <a:r>
              <a:rPr lang="en-US" sz="3200" dirty="0"/>
              <a:t> </a:t>
            </a:r>
            <a:r>
              <a:rPr lang="en-US" sz="3200" dirty="0" err="1"/>
              <a:t>untuk</a:t>
            </a:r>
            <a:r>
              <a:rPr lang="en-US" sz="3200" dirty="0"/>
              <a:t> </a:t>
            </a:r>
            <a:r>
              <a:rPr lang="en-US" sz="3200" dirty="0" err="1"/>
              <a:t>beberapa</a:t>
            </a:r>
            <a:r>
              <a:rPr lang="en-US" sz="3200" dirty="0"/>
              <a:t> </a:t>
            </a:r>
            <a:r>
              <a:rPr lang="en-US" sz="3200" dirty="0" err="1"/>
              <a:t>bangun-bangun</a:t>
            </a:r>
            <a:r>
              <a:rPr lang="en-US" sz="3200" dirty="0"/>
              <a:t> yang </a:t>
            </a:r>
            <a:r>
              <a:rPr lang="en-US" sz="3200" dirty="0" err="1"/>
              <a:t>berbentuk</a:t>
            </a:r>
            <a:r>
              <a:rPr lang="en-US" sz="3200" dirty="0"/>
              <a:t> </a:t>
            </a:r>
            <a:r>
              <a:rPr lang="en-US" sz="3200" dirty="0" err="1"/>
              <a:t>tiga</a:t>
            </a:r>
            <a:r>
              <a:rPr lang="en-US" sz="3200" dirty="0"/>
              <a:t> </a:t>
            </a:r>
            <a:r>
              <a:rPr lang="en-US" sz="3200" dirty="0" err="1"/>
              <a:t>dimensi</a:t>
            </a:r>
            <a:r>
              <a:rPr lang="en-US" sz="3200" dirty="0"/>
              <a:t> </a:t>
            </a:r>
            <a:r>
              <a:rPr lang="en-US" sz="3200" dirty="0" err="1"/>
              <a:t>atau</a:t>
            </a:r>
            <a:r>
              <a:rPr lang="en-US" sz="3200" dirty="0"/>
              <a:t> </a:t>
            </a:r>
            <a:r>
              <a:rPr lang="en-US" sz="3200" dirty="0" err="1"/>
              <a:t>bangun</a:t>
            </a:r>
            <a:r>
              <a:rPr lang="en-US" sz="3200" dirty="0"/>
              <a:t> yang </a:t>
            </a:r>
            <a:r>
              <a:rPr lang="en-US" sz="3200" dirty="0" err="1"/>
              <a:t>memiliki</a:t>
            </a:r>
            <a:r>
              <a:rPr lang="en-US" sz="3200" dirty="0"/>
              <a:t> </a:t>
            </a:r>
            <a:r>
              <a:rPr lang="en-US" sz="3200" dirty="0" err="1"/>
              <a:t>ruang</a:t>
            </a:r>
            <a:r>
              <a:rPr lang="en-US" sz="3200" dirty="0"/>
              <a:t> yang </a:t>
            </a:r>
            <a:r>
              <a:rPr lang="en-US" sz="3200" dirty="0" err="1"/>
              <a:t>dibatasi</a:t>
            </a:r>
            <a:r>
              <a:rPr lang="en-US" sz="3200" dirty="0"/>
              <a:t> </a:t>
            </a:r>
            <a:r>
              <a:rPr lang="en-US" sz="3200" dirty="0" err="1"/>
              <a:t>oleh</a:t>
            </a:r>
            <a:r>
              <a:rPr lang="en-US" sz="3200" dirty="0"/>
              <a:t> </a:t>
            </a:r>
            <a:r>
              <a:rPr lang="en-US" sz="3200" dirty="0" err="1"/>
              <a:t>sisi-sisinya</a:t>
            </a:r>
            <a:endParaRPr lang="en-US" sz="3200" dirty="0"/>
          </a:p>
          <a:p>
            <a:pPr algn="ctr"/>
            <a:endParaRPr lang="en-US" dirty="0"/>
          </a:p>
        </p:txBody>
      </p:sp>
    </p:spTree>
    <p:extLst>
      <p:ext uri="{BB962C8B-B14F-4D97-AF65-F5344CB8AC3E}">
        <p14:creationId xmlns:p14="http://schemas.microsoft.com/office/powerpoint/2010/main" val="80235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659" y="906028"/>
            <a:ext cx="7757730" cy="4432453"/>
          </a:xfrm>
          <a:prstGeom prst="rect">
            <a:avLst/>
          </a:prstGeom>
        </p:spPr>
      </p:pic>
    </p:spTree>
    <p:extLst>
      <p:ext uri="{BB962C8B-B14F-4D97-AF65-F5344CB8AC3E}">
        <p14:creationId xmlns:p14="http://schemas.microsoft.com/office/powerpoint/2010/main" val="256850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sih</a:t>
            </a:r>
            <a:r>
              <a:rPr lang="en-US" dirty="0" smtClean="0"/>
              <a:t> </a:t>
            </a:r>
            <a:r>
              <a:rPr lang="en-US" dirty="0" err="1" smtClean="0"/>
              <a:t>persamaan</a:t>
            </a:r>
            <a:r>
              <a:rPr lang="en-US" dirty="0" smtClean="0"/>
              <a:t> </a:t>
            </a:r>
            <a:r>
              <a:rPr lang="en-US" dirty="0" err="1" smtClean="0"/>
              <a:t>dan</a:t>
            </a:r>
            <a:r>
              <a:rPr lang="en-US" dirty="0" smtClean="0"/>
              <a:t> </a:t>
            </a:r>
            <a:r>
              <a:rPr lang="en-US" dirty="0" err="1" smtClean="0"/>
              <a:t>perbedaanya</a:t>
            </a:r>
            <a:r>
              <a:rPr lang="en-US" dirty="0" smtClean="0"/>
              <a:t> ?</a:t>
            </a:r>
            <a:endParaRPr lang="en-US" dirty="0"/>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1099814278"/>
              </p:ext>
            </p:extLst>
          </p:nvPr>
        </p:nvGraphicFramePr>
        <p:xfrm>
          <a:off x="3124938" y="1943987"/>
          <a:ext cx="5487755" cy="3790299"/>
        </p:xfrm>
        <a:graphic>
          <a:graphicData uri="http://schemas.openxmlformats.org/drawingml/2006/table">
            <a:tbl>
              <a:tblPr firstRow="1" bandRow="1">
                <a:tableStyleId>{5C22544A-7EE6-4342-B048-85BDC9FD1C3A}</a:tableStyleId>
              </a:tblPr>
              <a:tblGrid>
                <a:gridCol w="1984945"/>
                <a:gridCol w="1734671"/>
                <a:gridCol w="1559859"/>
                <a:gridCol w="208280"/>
              </a:tblGrid>
              <a:tr h="489208">
                <a:tc>
                  <a:txBody>
                    <a:bodyPr/>
                    <a:lstStyle/>
                    <a:p>
                      <a:pPr algn="ctr"/>
                      <a:endParaRPr lang="en-US" dirty="0"/>
                    </a:p>
                  </a:txBody>
                  <a:tcPr/>
                </a:tc>
                <a:tc>
                  <a:txBody>
                    <a:bodyPr/>
                    <a:lstStyle/>
                    <a:p>
                      <a:pPr algn="ctr"/>
                      <a:r>
                        <a:rPr lang="en-US" dirty="0" err="1" smtClean="0">
                          <a:solidFill>
                            <a:schemeClr val="tx1"/>
                          </a:solidFill>
                        </a:rPr>
                        <a:t>Bangun</a:t>
                      </a:r>
                      <a:r>
                        <a:rPr lang="en-US" baseline="0" dirty="0" smtClean="0">
                          <a:solidFill>
                            <a:schemeClr val="tx1"/>
                          </a:solidFill>
                        </a:rPr>
                        <a:t> </a:t>
                      </a:r>
                      <a:r>
                        <a:rPr lang="en-US" baseline="0" dirty="0" err="1" smtClean="0">
                          <a:solidFill>
                            <a:schemeClr val="tx1"/>
                          </a:solidFill>
                        </a:rPr>
                        <a:t>Datar</a:t>
                      </a:r>
                      <a:endParaRPr lang="en-US" dirty="0">
                        <a:solidFill>
                          <a:schemeClr val="tx1"/>
                        </a:solidFill>
                      </a:endParaRPr>
                    </a:p>
                  </a:txBody>
                  <a:tcPr/>
                </a:tc>
                <a:tc>
                  <a:txBody>
                    <a:bodyPr/>
                    <a:lstStyle/>
                    <a:p>
                      <a:pPr algn="ctr"/>
                      <a:r>
                        <a:rPr lang="en-US" dirty="0" err="1" smtClean="0">
                          <a:solidFill>
                            <a:schemeClr val="tx1"/>
                          </a:solidFill>
                        </a:rPr>
                        <a:t>Bangun</a:t>
                      </a:r>
                      <a:r>
                        <a:rPr lang="en-US" dirty="0" smtClean="0">
                          <a:solidFill>
                            <a:schemeClr val="tx1"/>
                          </a:solidFill>
                        </a:rPr>
                        <a:t> </a:t>
                      </a:r>
                      <a:r>
                        <a:rPr lang="en-US" dirty="0" err="1" smtClean="0">
                          <a:solidFill>
                            <a:schemeClr val="tx1"/>
                          </a:solidFill>
                        </a:rPr>
                        <a:t>Ruang</a:t>
                      </a:r>
                      <a:endParaRPr lang="en-US" dirty="0">
                        <a:solidFill>
                          <a:schemeClr val="tx1"/>
                        </a:solidFill>
                      </a:endParaRPr>
                    </a:p>
                  </a:txBody>
                  <a:tcPr/>
                </a:tc>
                <a:tc>
                  <a:txBody>
                    <a:bodyPr/>
                    <a:lstStyle/>
                    <a:p>
                      <a:endParaRPr lang="en-US"/>
                    </a:p>
                  </a:txBody>
                  <a:tcPr/>
                </a:tc>
              </a:tr>
              <a:tr h="450706">
                <a:tc>
                  <a:txBody>
                    <a:bodyPr/>
                    <a:lstStyle/>
                    <a:p>
                      <a:pPr algn="ctr"/>
                      <a:r>
                        <a:rPr lang="en-US" dirty="0" smtClean="0"/>
                        <a:t>2 </a:t>
                      </a:r>
                      <a:r>
                        <a:rPr lang="en-US" dirty="0" err="1" smtClean="0"/>
                        <a:t>Dimensi</a:t>
                      </a:r>
                      <a:endParaRPr lang="en-US" dirty="0"/>
                    </a:p>
                  </a:txBody>
                  <a:tcPr/>
                </a:tc>
                <a:tc>
                  <a:txBody>
                    <a:bodyPr/>
                    <a:lstStyle/>
                    <a:p>
                      <a:pPr algn="ctr"/>
                      <a:r>
                        <a:rPr lang="en-US" dirty="0" smtClean="0"/>
                        <a:t> √ </a:t>
                      </a:r>
                      <a:endParaRPr lang="en-US" dirty="0"/>
                    </a:p>
                  </a:txBody>
                  <a:tcPr/>
                </a:tc>
                <a:tc>
                  <a:txBody>
                    <a:bodyPr/>
                    <a:lstStyle/>
                    <a:p>
                      <a:pPr algn="ctr"/>
                      <a:endParaRPr lang="en-US" dirty="0"/>
                    </a:p>
                  </a:txBody>
                  <a:tcPr/>
                </a:tc>
                <a:tc>
                  <a:txBody>
                    <a:bodyPr/>
                    <a:lstStyle/>
                    <a:p>
                      <a:endParaRPr lang="en-US" dirty="0"/>
                    </a:p>
                  </a:txBody>
                  <a:tcPr/>
                </a:tc>
              </a:tr>
              <a:tr h="450706">
                <a:tc>
                  <a:txBody>
                    <a:bodyPr/>
                    <a:lstStyle/>
                    <a:p>
                      <a:pPr algn="ctr"/>
                      <a:r>
                        <a:rPr lang="en-US" dirty="0" smtClean="0"/>
                        <a:t>3 </a:t>
                      </a:r>
                      <a:r>
                        <a:rPr lang="en-US" dirty="0" err="1" smtClean="0"/>
                        <a:t>Dimensi</a:t>
                      </a:r>
                      <a:endParaRPr lang="en-US" dirty="0"/>
                    </a:p>
                  </a:txBody>
                  <a:tcPr/>
                </a:tc>
                <a:tc>
                  <a:txBody>
                    <a:bodyPr/>
                    <a:lstStyle/>
                    <a:p>
                      <a:pPr algn="ctr"/>
                      <a:endParaRPr lang="en-US" dirty="0"/>
                    </a:p>
                  </a:txBody>
                  <a:tcPr/>
                </a:tc>
                <a:tc>
                  <a:txBody>
                    <a:bodyPr/>
                    <a:lstStyle/>
                    <a:p>
                      <a:pPr algn="ctr"/>
                      <a:r>
                        <a:rPr lang="en-US" dirty="0" smtClean="0"/>
                        <a:t>√ </a:t>
                      </a:r>
                      <a:endParaRPr lang="en-US" dirty="0"/>
                    </a:p>
                  </a:txBody>
                  <a:tcPr/>
                </a:tc>
                <a:tc>
                  <a:txBody>
                    <a:bodyPr/>
                    <a:lstStyle/>
                    <a:p>
                      <a:endParaRPr lang="en-US" dirty="0"/>
                    </a:p>
                  </a:txBody>
                  <a:tcPr/>
                </a:tc>
              </a:tr>
              <a:tr h="407481">
                <a:tc>
                  <a:txBody>
                    <a:bodyPr/>
                    <a:lstStyle/>
                    <a:p>
                      <a:pPr algn="ctr"/>
                      <a:r>
                        <a:rPr lang="en-US" dirty="0" err="1" smtClean="0"/>
                        <a:t>Memiliki</a:t>
                      </a:r>
                      <a:r>
                        <a:rPr lang="en-US" dirty="0" smtClean="0"/>
                        <a:t> </a:t>
                      </a:r>
                      <a:r>
                        <a:rPr lang="en-US" dirty="0" err="1" smtClean="0"/>
                        <a:t>Sisi</a:t>
                      </a:r>
                      <a:endParaRPr lang="en-US" dirty="0"/>
                    </a:p>
                  </a:txBody>
                  <a:tcPr/>
                </a:tc>
                <a:tc>
                  <a:txBody>
                    <a:bodyPr/>
                    <a:lstStyle/>
                    <a:p>
                      <a:pPr algn="ctr"/>
                      <a:r>
                        <a:rPr lang="en-US" dirty="0" smtClean="0"/>
                        <a:t>√ </a:t>
                      </a:r>
                      <a:endParaRPr lang="en-US" dirty="0"/>
                    </a:p>
                  </a:txBody>
                  <a:tcPr/>
                </a:tc>
                <a:tc>
                  <a:txBody>
                    <a:bodyPr/>
                    <a:lstStyle/>
                    <a:p>
                      <a:pPr algn="ctr"/>
                      <a:r>
                        <a:rPr lang="en-US" dirty="0" smtClean="0"/>
                        <a:t>√ </a:t>
                      </a:r>
                      <a:endParaRPr lang="en-US" dirty="0"/>
                    </a:p>
                  </a:txBody>
                  <a:tcPr/>
                </a:tc>
                <a:tc>
                  <a:txBody>
                    <a:bodyPr/>
                    <a:lstStyle/>
                    <a:p>
                      <a:endParaRPr lang="en-US"/>
                    </a:p>
                  </a:txBody>
                  <a:tcPr/>
                </a:tc>
              </a:tr>
              <a:tr h="450706">
                <a:tc>
                  <a:txBody>
                    <a:bodyPr/>
                    <a:lstStyle/>
                    <a:p>
                      <a:pPr algn="ctr"/>
                      <a:r>
                        <a:rPr lang="en-US" dirty="0" err="1" smtClean="0"/>
                        <a:t>Memiliki</a:t>
                      </a:r>
                      <a:r>
                        <a:rPr lang="en-US" baseline="0" dirty="0" smtClean="0"/>
                        <a:t> </a:t>
                      </a:r>
                      <a:r>
                        <a:rPr lang="en-US" baseline="0" dirty="0" err="1" smtClean="0"/>
                        <a:t>Sudut</a:t>
                      </a:r>
                      <a:endParaRPr lang="en-US" dirty="0"/>
                    </a:p>
                  </a:txBody>
                  <a:tcPr/>
                </a:tc>
                <a:tc>
                  <a:txBody>
                    <a:bodyPr/>
                    <a:lstStyle/>
                    <a:p>
                      <a:pPr algn="ctr"/>
                      <a:r>
                        <a:rPr lang="en-US" dirty="0" smtClean="0"/>
                        <a:t>√ </a:t>
                      </a:r>
                      <a:endParaRPr lang="en-US" dirty="0"/>
                    </a:p>
                  </a:txBody>
                  <a:tcPr/>
                </a:tc>
                <a:tc>
                  <a:txBody>
                    <a:bodyPr/>
                    <a:lstStyle/>
                    <a:p>
                      <a:pPr algn="ctr"/>
                      <a:r>
                        <a:rPr lang="en-US" dirty="0" smtClean="0"/>
                        <a:t>√ </a:t>
                      </a:r>
                      <a:endParaRPr lang="en-US" dirty="0"/>
                    </a:p>
                  </a:txBody>
                  <a:tcPr/>
                </a:tc>
                <a:tc>
                  <a:txBody>
                    <a:bodyPr/>
                    <a:lstStyle/>
                    <a:p>
                      <a:endParaRPr lang="en-US"/>
                    </a:p>
                  </a:txBody>
                  <a:tcPr/>
                </a:tc>
              </a:tr>
              <a:tr h="450706">
                <a:tc>
                  <a:txBody>
                    <a:bodyPr/>
                    <a:lstStyle/>
                    <a:p>
                      <a:pPr algn="ctr"/>
                      <a:r>
                        <a:rPr lang="en-US" dirty="0" err="1" smtClean="0"/>
                        <a:t>Memiliki</a:t>
                      </a:r>
                      <a:r>
                        <a:rPr lang="en-US" dirty="0" smtClean="0"/>
                        <a:t> Volume</a:t>
                      </a:r>
                      <a:endParaRPr lang="en-US" dirty="0"/>
                    </a:p>
                  </a:txBody>
                  <a:tcPr/>
                </a:tc>
                <a:tc>
                  <a:txBody>
                    <a:bodyPr/>
                    <a:lstStyle/>
                    <a:p>
                      <a:pPr algn="ctr"/>
                      <a:endParaRPr lang="en-US"/>
                    </a:p>
                  </a:txBody>
                  <a:tcPr/>
                </a:tc>
                <a:tc>
                  <a:txBody>
                    <a:bodyPr/>
                    <a:lstStyle/>
                    <a:p>
                      <a:pPr algn="ctr"/>
                      <a:r>
                        <a:rPr lang="en-US" dirty="0" smtClean="0"/>
                        <a:t>√ </a:t>
                      </a:r>
                      <a:endParaRPr lang="en-US" dirty="0"/>
                    </a:p>
                  </a:txBody>
                  <a:tcPr/>
                </a:tc>
                <a:tc>
                  <a:txBody>
                    <a:bodyPr/>
                    <a:lstStyle/>
                    <a:p>
                      <a:endParaRPr lang="en-US" dirty="0"/>
                    </a:p>
                  </a:txBody>
                  <a:tcPr/>
                </a:tc>
              </a:tr>
              <a:tr h="450706">
                <a:tc>
                  <a:txBody>
                    <a:bodyPr/>
                    <a:lstStyle/>
                    <a:p>
                      <a:pPr algn="ctr"/>
                      <a:r>
                        <a:rPr lang="en-US" dirty="0" err="1" smtClean="0"/>
                        <a:t>Memiliki</a:t>
                      </a:r>
                      <a:r>
                        <a:rPr lang="en-US" dirty="0" smtClean="0"/>
                        <a:t>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a:t>
                      </a:r>
                      <a:r>
                        <a:rPr lang="en-US" dirty="0" err="1" smtClean="0"/>
                        <a:t>sisi</a:t>
                      </a:r>
                      <a:r>
                        <a:rPr lang="en-US" dirty="0" smtClean="0"/>
                        <a:t> </a:t>
                      </a:r>
                      <a:r>
                        <a:rPr lang="en-US" dirty="0" err="1" smtClean="0"/>
                        <a:t>dan</a:t>
                      </a:r>
                      <a:r>
                        <a:rPr lang="en-US" dirty="0" smtClean="0"/>
                        <a:t> </a:t>
                      </a:r>
                      <a:r>
                        <a:rPr lang="en-US" dirty="0" err="1" smtClean="0"/>
                        <a:t>sudut</a:t>
                      </a:r>
                      <a:endParaRPr lang="en-US" dirty="0"/>
                    </a:p>
                  </a:txBody>
                  <a:tcPr/>
                </a:tc>
                <a:tc>
                  <a:txBody>
                    <a:bodyPr/>
                    <a:lstStyle/>
                    <a:p>
                      <a:pPr algn="ctr"/>
                      <a:endParaRPr lang="en-US" dirty="0"/>
                    </a:p>
                  </a:txBody>
                  <a:tcPr/>
                </a:tc>
                <a:tc>
                  <a:txBody>
                    <a:bodyPr/>
                    <a:lstStyle/>
                    <a:p>
                      <a:pPr algn="ctr"/>
                      <a:r>
                        <a:rPr lang="en-US" dirty="0" smtClean="0"/>
                        <a:t>√ </a:t>
                      </a:r>
                      <a:endParaRPr lang="en-US" dirty="0"/>
                    </a:p>
                  </a:txBody>
                  <a:tcPr/>
                </a:tc>
                <a:tc>
                  <a:txBody>
                    <a:bodyPr/>
                    <a:lstStyle/>
                    <a:p>
                      <a:endParaRPr lang="en-US"/>
                    </a:p>
                  </a:txBody>
                  <a:tcPr/>
                </a:tc>
              </a:tr>
              <a:tr h="450706">
                <a:tc>
                  <a:txBody>
                    <a:bodyPr/>
                    <a:lstStyle/>
                    <a:p>
                      <a:pPr algn="ctr"/>
                      <a:r>
                        <a:rPr lang="en-US" dirty="0" err="1" smtClean="0"/>
                        <a:t>Memiliki</a:t>
                      </a:r>
                      <a:r>
                        <a:rPr lang="en-US" dirty="0" smtClean="0"/>
                        <a:t> Luas</a:t>
                      </a:r>
                      <a:endParaRPr lang="en-US" dirty="0"/>
                    </a:p>
                  </a:txBody>
                  <a:tcPr/>
                </a:tc>
                <a:tc>
                  <a:txBody>
                    <a:bodyPr/>
                    <a:lstStyle/>
                    <a:p>
                      <a:pPr algn="ctr"/>
                      <a:r>
                        <a:rPr lang="en-US" dirty="0" smtClean="0"/>
                        <a:t>√ </a:t>
                      </a:r>
                      <a:endParaRPr lang="en-US" dirty="0"/>
                    </a:p>
                  </a:txBody>
                  <a:tcPr/>
                </a:tc>
                <a:tc>
                  <a:txBody>
                    <a:bodyPr/>
                    <a:lstStyle/>
                    <a:p>
                      <a:pPr algn="ctr"/>
                      <a:r>
                        <a:rPr lang="en-US" dirty="0" smtClean="0"/>
                        <a:t>√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34702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Pemodelannya</a:t>
            </a:r>
            <a:r>
              <a:rPr lang="en-US" dirty="0" smtClean="0"/>
              <a:t> </a:t>
            </a:r>
            <a:r>
              <a:rPr lang="en-US" dirty="0" err="1" smtClean="0"/>
              <a:t>pada</a:t>
            </a:r>
            <a:r>
              <a:rPr lang="en-US" dirty="0" smtClean="0"/>
              <a:t> OOP</a:t>
            </a:r>
            <a:endParaRPr lang="en-US" dirty="0"/>
          </a:p>
        </p:txBody>
      </p:sp>
      <p:sp>
        <p:nvSpPr>
          <p:cNvPr id="3" name="Content Placeholder 2"/>
          <p:cNvSpPr>
            <a:spLocks noGrp="1"/>
          </p:cNvSpPr>
          <p:nvPr>
            <p:ph idx="1"/>
          </p:nvPr>
        </p:nvSpPr>
        <p:spPr/>
        <p:txBody>
          <a:bodyPr/>
          <a:lstStyle/>
          <a:p>
            <a:pPr marL="0" indent="0" algn="ctr">
              <a:buNone/>
            </a:pPr>
            <a:r>
              <a:rPr lang="en-US" dirty="0" err="1" smtClean="0"/>
              <a:t>Bangun</a:t>
            </a:r>
            <a:r>
              <a:rPr lang="en-US" dirty="0" smtClean="0"/>
              <a:t> </a:t>
            </a:r>
            <a:r>
              <a:rPr lang="en-US" dirty="0" err="1" smtClean="0"/>
              <a:t>datar</a:t>
            </a:r>
            <a:r>
              <a:rPr lang="en-US" dirty="0" smtClean="0"/>
              <a:t> </a:t>
            </a:r>
            <a:r>
              <a:rPr lang="en-US" dirty="0" err="1" smtClean="0"/>
              <a:t>dan</a:t>
            </a:r>
            <a:r>
              <a:rPr lang="en-US" dirty="0" smtClean="0"/>
              <a:t> </a:t>
            </a:r>
            <a:r>
              <a:rPr lang="en-US" dirty="0" err="1" smtClean="0"/>
              <a:t>bangun</a:t>
            </a:r>
            <a:r>
              <a:rPr lang="en-US" dirty="0" smtClean="0"/>
              <a:t> </a:t>
            </a:r>
            <a:r>
              <a:rPr lang="en-US" dirty="0" err="1" smtClean="0"/>
              <a:t>ruang</a:t>
            </a:r>
            <a:r>
              <a:rPr lang="en-US" dirty="0" smtClean="0"/>
              <a:t> </a:t>
            </a:r>
            <a:r>
              <a:rPr lang="en-US" dirty="0" err="1" smtClean="0"/>
              <a:t>dapat</a:t>
            </a:r>
            <a:r>
              <a:rPr lang="en-US" dirty="0" smtClean="0"/>
              <a:t> di </a:t>
            </a:r>
            <a:r>
              <a:rPr lang="en-US" dirty="0" err="1" smtClean="0"/>
              <a:t>terapkan</a:t>
            </a:r>
            <a:r>
              <a:rPr lang="en-US" dirty="0" smtClean="0"/>
              <a:t> </a:t>
            </a:r>
            <a:r>
              <a:rPr lang="en-US" dirty="0" err="1" smtClean="0"/>
              <a:t>ke</a:t>
            </a:r>
            <a:r>
              <a:rPr lang="en-US" dirty="0" smtClean="0"/>
              <a:t> </a:t>
            </a:r>
            <a:r>
              <a:rPr lang="en-US" dirty="0" err="1" smtClean="0"/>
              <a:t>dalam</a:t>
            </a:r>
            <a:r>
              <a:rPr lang="en-US" dirty="0" smtClean="0"/>
              <a:t> OOP, </a:t>
            </a:r>
            <a:r>
              <a:rPr lang="en-US" dirty="0" err="1" smtClean="0"/>
              <a:t>sebagai</a:t>
            </a:r>
            <a:r>
              <a:rPr lang="en-US" dirty="0" smtClean="0"/>
              <a:t> </a:t>
            </a:r>
            <a:r>
              <a:rPr lang="en-US" dirty="0" err="1" smtClean="0"/>
              <a:t>contoh</a:t>
            </a:r>
            <a:r>
              <a:rPr lang="en-US" dirty="0" smtClean="0"/>
              <a:t> </a:t>
            </a:r>
            <a:r>
              <a:rPr lang="en-US" dirty="0" err="1" smtClean="0"/>
              <a:t>penerapannya</a:t>
            </a:r>
            <a:r>
              <a:rPr lang="en-US" dirty="0" smtClean="0"/>
              <a:t> </a:t>
            </a:r>
            <a:r>
              <a:rPr lang="en-US" dirty="0" err="1" smtClean="0"/>
              <a:t>akan</a:t>
            </a:r>
            <a:r>
              <a:rPr lang="en-US" dirty="0" smtClean="0"/>
              <a:t> </a:t>
            </a:r>
            <a:r>
              <a:rPr lang="en-US" dirty="0" err="1" smtClean="0"/>
              <a:t>digunakan</a:t>
            </a:r>
            <a:r>
              <a:rPr lang="en-US" dirty="0" smtClean="0"/>
              <a:t> </a:t>
            </a:r>
            <a:r>
              <a:rPr lang="en-US" dirty="0" err="1" smtClean="0"/>
              <a:t>menggunakan</a:t>
            </a:r>
            <a:r>
              <a:rPr lang="en-US" dirty="0" smtClean="0"/>
              <a:t> </a:t>
            </a:r>
            <a:r>
              <a:rPr lang="en-US" dirty="0" err="1" smtClean="0"/>
              <a:t>usur</a:t>
            </a:r>
            <a:r>
              <a:rPr lang="en-US" dirty="0" smtClean="0"/>
              <a:t> </a:t>
            </a:r>
            <a:r>
              <a:rPr lang="en-US" dirty="0" err="1" smtClean="0"/>
              <a:t>Inheritence</a:t>
            </a:r>
            <a:r>
              <a:rPr lang="en-US" dirty="0" smtClean="0"/>
              <a:t>, Abstracts, Polymorphism </a:t>
            </a:r>
            <a:r>
              <a:rPr lang="en-US" dirty="0" err="1" smtClean="0"/>
              <a:t>dan</a:t>
            </a:r>
            <a:r>
              <a:rPr lang="en-US" dirty="0"/>
              <a:t> Encapsulation</a:t>
            </a:r>
          </a:p>
        </p:txBody>
      </p:sp>
    </p:spTree>
    <p:extLst>
      <p:ext uri="{BB962C8B-B14F-4D97-AF65-F5344CB8AC3E}">
        <p14:creationId xmlns:p14="http://schemas.microsoft.com/office/powerpoint/2010/main" val="114736154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212</TotalTime>
  <Words>288</Words>
  <Application>Microsoft Office PowerPoint</Application>
  <PresentationFormat>Widescreen</PresentationFormat>
  <Paragraphs>46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Adobe Garamond Pro Bold</vt:lpstr>
      <vt:lpstr>Arial</vt:lpstr>
      <vt:lpstr>Calibri</vt:lpstr>
      <vt:lpstr>Calibri Light</vt:lpstr>
      <vt:lpstr>Retrospect</vt:lpstr>
      <vt:lpstr>Bangun Datar dan Bangun Ruang</vt:lpstr>
      <vt:lpstr>Bangun Datar</vt:lpstr>
      <vt:lpstr>PowerPoint Presentation</vt:lpstr>
      <vt:lpstr>PowerPoint Presentation</vt:lpstr>
      <vt:lpstr>Bangun Ruang</vt:lpstr>
      <vt:lpstr>PowerPoint Presentation</vt:lpstr>
      <vt:lpstr>PowerPoint Presentation</vt:lpstr>
      <vt:lpstr>Apa sih persamaan dan perbedaanya ?</vt:lpstr>
      <vt:lpstr>Pemodelannya pada OOP</vt:lpstr>
      <vt:lpstr>Inheritence</vt:lpstr>
      <vt:lpstr>PowerPoint Presentation</vt:lpstr>
      <vt:lpstr>PowerPoint Presentation</vt:lpstr>
      <vt:lpstr>PowerPoint Presentation</vt:lpstr>
      <vt:lpstr>PowerPoint Presentation</vt:lpstr>
      <vt:lpstr>Abstact</vt:lpstr>
      <vt:lpstr>PowerPoint Presentation</vt:lpstr>
      <vt:lpstr>PowerPoint Presentation</vt:lpstr>
      <vt:lpstr>Encapsulation</vt:lpstr>
      <vt:lpstr>PowerPoint Presentation</vt:lpstr>
      <vt:lpstr>PowerPoint Presentation</vt:lpstr>
      <vt:lpstr>Polymorphism</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Bangun Datar dan Bangun Ruang</dc:title>
  <dc:creator>bagus hariyanto</dc:creator>
  <cp:lastModifiedBy>bagus hariyanto</cp:lastModifiedBy>
  <cp:revision>16</cp:revision>
  <dcterms:created xsi:type="dcterms:W3CDTF">2020-03-04T11:45:22Z</dcterms:created>
  <dcterms:modified xsi:type="dcterms:W3CDTF">2020-03-05T03:24:32Z</dcterms:modified>
</cp:coreProperties>
</file>