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8" r:id="rId11"/>
    <p:sldId id="267" r:id="rId12"/>
    <p:sldId id="269" r:id="rId13"/>
    <p:sldId id="265" r:id="rId14"/>
    <p:sldId id="266" r:id="rId15"/>
  </p:sldIdLst>
  <p:sldSz cx="18288000" cy="10287000"/>
  <p:notesSz cx="6858000" cy="9144000"/>
  <p:embeddedFontLst>
    <p:embeddedFont>
      <p:font typeface="Knewave" panose="020B0604020202020204" charset="0"/>
      <p:regular r:id="rId16"/>
    </p:embeddedFont>
    <p:embeddedFont>
      <p:font typeface="Quicksand" panose="020B0604020202020204" charset="0"/>
      <p:regular r:id="rId17"/>
    </p:embeddedFont>
    <p:embeddedFont>
      <p:font typeface="Quicksand Bold" panose="020B0604020202020204" charset="0"/>
      <p:regular r:id="rId18"/>
    </p:embeddedFont>
    <p:embeddedFont>
      <p:font typeface="Calibri" panose="020F0502020204030204" pitchFamily="34" charset="0"/>
      <p:regular r:id="rId19"/>
      <p:bold r:id="rId20"/>
      <p:italic r:id="rId21"/>
      <p:boldItalic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D0E39"/>
    <a:srgbClr val="151D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45" d="100"/>
          <a:sy n="45" d="100"/>
        </p:scale>
        <p:origin x="90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1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2001851">
            <a:off x="-1617424" y="2886815"/>
            <a:ext cx="3648316" cy="2654801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 rot="-1958137">
            <a:off x="13690084" y="8352135"/>
            <a:ext cx="3541851" cy="261789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5461009" y="2551827"/>
            <a:ext cx="5036939" cy="3324778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3679472" y="1009650"/>
            <a:ext cx="10929057" cy="10308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128"/>
              </a:lnSpc>
            </a:pPr>
            <a:r>
              <a:rPr lang="en-US" sz="3200" spc="256">
                <a:solidFill>
                  <a:srgbClr val="EDE6E2"/>
                </a:solidFill>
                <a:latin typeface="Quicksand"/>
              </a:rPr>
              <a:t>JAVA TRAINING - BATCH V</a:t>
            </a:r>
          </a:p>
          <a:p>
            <a:pPr algn="ctr">
              <a:lnSpc>
                <a:spcPts val="4128"/>
              </a:lnSpc>
            </a:pPr>
            <a:r>
              <a:rPr lang="en-US" sz="3200" spc="256">
                <a:solidFill>
                  <a:srgbClr val="EDE6E2"/>
                </a:solidFill>
                <a:latin typeface="Quicksand"/>
              </a:rPr>
              <a:t>CODE.ID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2460271" y="2188989"/>
            <a:ext cx="13367458" cy="51501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624"/>
              </a:lnSpc>
            </a:pPr>
            <a:r>
              <a:rPr lang="en-US" sz="10400" spc="1175">
                <a:solidFill>
                  <a:srgbClr val="FF4A3B"/>
                </a:solidFill>
                <a:latin typeface="Knewave"/>
              </a:rPr>
              <a:t>OOAD/OOP STRUCTURE ON GITHUB LIBRARY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3679471" y="7994607"/>
            <a:ext cx="10929058" cy="436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84"/>
              </a:lnSpc>
            </a:pPr>
            <a:r>
              <a:rPr lang="en-US" sz="2800" spc="173">
                <a:solidFill>
                  <a:srgbClr val="EDE6E2"/>
                </a:solidFill>
                <a:latin typeface="Quicksand"/>
              </a:rPr>
              <a:t>PRESENTS BY BAGUS AND MENTARI</a:t>
            </a: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 rot="996458">
            <a:off x="459560" y="8539714"/>
            <a:ext cx="5060757" cy="250778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119" y="647700"/>
            <a:ext cx="13546395" cy="50292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648200" y="6591300"/>
            <a:ext cx="784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526402" y="5744914"/>
            <a:ext cx="46482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>
                <a:solidFill>
                  <a:schemeClr val="bg1"/>
                </a:solidFill>
              </a:rPr>
              <a:t>An </a:t>
            </a:r>
            <a:r>
              <a:rPr lang="en-US" sz="3200" dirty="0" smtClean="0">
                <a:solidFill>
                  <a:schemeClr val="bg1"/>
                </a:solidFill>
              </a:rPr>
              <a:t>exception that provides information </a:t>
            </a:r>
            <a:r>
              <a:rPr lang="en-US" sz="3200" dirty="0">
                <a:solidFill>
                  <a:schemeClr val="bg1"/>
                </a:solidFill>
              </a:rPr>
              <a:t>on a </a:t>
            </a:r>
            <a:r>
              <a:rPr lang="en-US" sz="3200" dirty="0" smtClean="0">
                <a:solidFill>
                  <a:schemeClr val="bg1"/>
                </a:solidFill>
              </a:rPr>
              <a:t>database access error </a:t>
            </a:r>
            <a:r>
              <a:rPr lang="en-US" sz="3200" dirty="0">
                <a:solidFill>
                  <a:schemeClr val="bg1"/>
                </a:solidFill>
              </a:rPr>
              <a:t>or other errors.</a:t>
            </a:r>
          </a:p>
        </p:txBody>
      </p:sp>
    </p:spTree>
    <p:extLst>
      <p:ext uri="{BB962C8B-B14F-4D97-AF65-F5344CB8AC3E}">
        <p14:creationId xmlns:p14="http://schemas.microsoft.com/office/powerpoint/2010/main" val="387875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800" y="952500"/>
            <a:ext cx="10952185" cy="418623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057692" y="6286200"/>
            <a:ext cx="60183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dirty="0" smtClean="0">
                <a:solidFill>
                  <a:schemeClr val="bg1"/>
                </a:solidFill>
              </a:rPr>
              <a:t>To execute SQL </a:t>
            </a:r>
            <a:r>
              <a:rPr lang="en-US" sz="3600" b="1" dirty="0" smtClean="0">
                <a:solidFill>
                  <a:schemeClr val="bg1"/>
                </a:solidFill>
              </a:rPr>
              <a:t>statement</a:t>
            </a:r>
            <a:endParaRPr lang="en-US" sz="3600" b="1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2692" y="8517934"/>
            <a:ext cx="9132399" cy="820489"/>
          </a:xfrm>
          <a:prstGeom prst="rect">
            <a:avLst/>
          </a:prstGeom>
        </p:spPr>
      </p:pic>
      <p:sp>
        <p:nvSpPr>
          <p:cNvPr id="11" name="Right Arrow 10"/>
          <p:cNvSpPr/>
          <p:nvPr/>
        </p:nvSpPr>
        <p:spPr>
          <a:xfrm rot="5400000">
            <a:off x="8108946" y="5402307"/>
            <a:ext cx="965616" cy="762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 rot="5400000">
            <a:off x="8020455" y="7241293"/>
            <a:ext cx="1142598" cy="762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394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274" y="266700"/>
            <a:ext cx="11582399" cy="52578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0972800" y="6342161"/>
            <a:ext cx="55626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3600" dirty="0">
                <a:solidFill>
                  <a:schemeClr val="bg1"/>
                </a:solidFill>
              </a:rPr>
              <a:t>Load the initial JDBC drivers by checking the System </a:t>
            </a:r>
            <a:r>
              <a:rPr lang="en-US" sz="3600" dirty="0" smtClean="0">
                <a:solidFill>
                  <a:schemeClr val="bg1"/>
                </a:solidFill>
              </a:rPr>
              <a:t>property </a:t>
            </a:r>
            <a:r>
              <a:rPr lang="en-US" sz="3600" dirty="0" err="1" smtClean="0">
                <a:solidFill>
                  <a:schemeClr val="bg1"/>
                </a:solidFill>
              </a:rPr>
              <a:t>jdbc.properties</a:t>
            </a:r>
            <a:r>
              <a:rPr lang="en-US" sz="3600" dirty="0" smtClean="0">
                <a:solidFill>
                  <a:schemeClr val="bg1"/>
                </a:solidFill>
              </a:rPr>
              <a:t> </a:t>
            </a:r>
            <a:r>
              <a:rPr lang="en-US" sz="3600" dirty="0">
                <a:solidFill>
                  <a:schemeClr val="bg1"/>
                </a:solidFill>
              </a:rPr>
              <a:t>and then use </a:t>
            </a:r>
            <a:r>
              <a:rPr lang="en-US" sz="3600" dirty="0" smtClean="0">
                <a:solidFill>
                  <a:schemeClr val="bg1"/>
                </a:solidFill>
              </a:rPr>
              <a:t>the</a:t>
            </a:r>
            <a:endParaRPr lang="en-US" sz="3600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5309" y="6972300"/>
            <a:ext cx="8552327" cy="3014663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 rot="5400000">
            <a:off x="6128664" y="6007308"/>
            <a:ext cx="965616" cy="762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941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4A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869722" y="2600766"/>
            <a:ext cx="14548555" cy="9753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680"/>
              </a:lnSpc>
            </a:pPr>
            <a:r>
              <a:rPr lang="en-US" sz="6400" spc="620">
                <a:solidFill>
                  <a:srgbClr val="20212A"/>
                </a:solidFill>
                <a:latin typeface="Knewave"/>
              </a:rPr>
              <a:t>CONCLUSION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2403121" y="4394394"/>
            <a:ext cx="13481758" cy="32918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630"/>
              </a:lnSpc>
            </a:pPr>
            <a:r>
              <a:rPr lang="en-US" sz="3400" spc="278">
                <a:solidFill>
                  <a:srgbClr val="EDE6E2"/>
                </a:solidFill>
                <a:latin typeface="Quicksand Bold"/>
              </a:rPr>
              <a:t>JDBC is one of the useful libraries that the most frequently on java development because the function that can connect java application with a database as the name suggests is Java Database Connection.</a:t>
            </a: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996458">
            <a:off x="-317714" y="8444377"/>
            <a:ext cx="5198654" cy="2576119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 rot="2001851">
            <a:off x="14761563" y="-419396"/>
            <a:ext cx="3980043" cy="28961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1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1664242" y="3542639"/>
            <a:ext cx="5595058" cy="3201723"/>
            <a:chOff x="0" y="0"/>
            <a:chExt cx="7460077" cy="4268964"/>
          </a:xfrm>
        </p:grpSpPr>
        <p:sp>
          <p:nvSpPr>
            <p:cNvPr id="3" name="TextBox 3"/>
            <p:cNvSpPr txBox="1"/>
            <p:nvPr/>
          </p:nvSpPr>
          <p:spPr>
            <a:xfrm>
              <a:off x="0" y="-19050"/>
              <a:ext cx="7460077" cy="229150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6820"/>
                </a:lnSpc>
              </a:pPr>
              <a:r>
                <a:rPr lang="en-US" sz="5500" spc="110">
                  <a:solidFill>
                    <a:srgbClr val="EDE6E2"/>
                  </a:solidFill>
                  <a:latin typeface="Quicksand Bold"/>
                </a:rPr>
                <a:t>Thank you for your attention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2881489"/>
              <a:ext cx="7460077" cy="13874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200"/>
                </a:lnSpc>
              </a:pPr>
              <a:r>
                <a:rPr lang="en-US" sz="3000" spc="363">
                  <a:solidFill>
                    <a:srgbClr val="FF4A3B"/>
                  </a:solidFill>
                  <a:latin typeface="Quicksand"/>
                </a:rPr>
                <a:t>FEEL FREE TO ASK AND GIVE THE ADVICE</a:t>
              </a:r>
            </a:p>
          </p:txBody>
        </p:sp>
      </p:grpSp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394769">
            <a:off x="-286032" y="5573696"/>
            <a:ext cx="7836785" cy="570266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7496051" y="9701978"/>
            <a:ext cx="10319458" cy="3067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520"/>
              </a:lnSpc>
            </a:pPr>
            <a:r>
              <a:rPr lang="en-US" sz="1800" spc="144">
                <a:solidFill>
                  <a:srgbClr val="EDE6E2"/>
                </a:solidFill>
                <a:latin typeface="Quicksand"/>
              </a:rPr>
              <a:t>AAI | Pro X</a:t>
            </a:r>
          </a:p>
        </p:txBody>
      </p:sp>
      <p:pic>
        <p:nvPicPr>
          <p:cNvPr id="7" name="Picture 7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9782426" y="3575773"/>
            <a:ext cx="1367282" cy="95709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4A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5925705" y="1028700"/>
            <a:ext cx="5495348" cy="3930963"/>
          </a:xfrm>
          <a:prstGeom prst="rect">
            <a:avLst/>
          </a:prstGeom>
          <a:solidFill>
            <a:srgbClr val="20212A"/>
          </a:solidFill>
        </p:spPr>
      </p:sp>
      <p:sp>
        <p:nvSpPr>
          <p:cNvPr id="3" name="AutoShape 3"/>
          <p:cNvSpPr/>
          <p:nvPr/>
        </p:nvSpPr>
        <p:spPr>
          <a:xfrm>
            <a:off x="5925705" y="5327337"/>
            <a:ext cx="5495348" cy="3930963"/>
          </a:xfrm>
          <a:prstGeom prst="rect">
            <a:avLst/>
          </a:prstGeom>
          <a:solidFill>
            <a:srgbClr val="20212A"/>
          </a:solidFill>
        </p:spPr>
      </p:sp>
      <p:sp>
        <p:nvSpPr>
          <p:cNvPr id="4" name="AutoShape 4"/>
          <p:cNvSpPr/>
          <p:nvPr/>
        </p:nvSpPr>
        <p:spPr>
          <a:xfrm>
            <a:off x="11763952" y="5327337"/>
            <a:ext cx="5495348" cy="3930963"/>
          </a:xfrm>
          <a:prstGeom prst="rect">
            <a:avLst/>
          </a:prstGeom>
          <a:solidFill>
            <a:srgbClr val="20212A"/>
          </a:solidFill>
        </p:spPr>
      </p:sp>
      <p:sp>
        <p:nvSpPr>
          <p:cNvPr id="5" name="AutoShape 5"/>
          <p:cNvSpPr/>
          <p:nvPr/>
        </p:nvSpPr>
        <p:spPr>
          <a:xfrm>
            <a:off x="11763952" y="1028700"/>
            <a:ext cx="5495348" cy="3930963"/>
          </a:xfrm>
          <a:prstGeom prst="rect">
            <a:avLst/>
          </a:prstGeom>
          <a:solidFill>
            <a:srgbClr val="20212A"/>
          </a:solidFill>
        </p:spPr>
      </p:sp>
      <p:grpSp>
        <p:nvGrpSpPr>
          <p:cNvPr id="6" name="Group 6"/>
          <p:cNvGrpSpPr/>
          <p:nvPr/>
        </p:nvGrpSpPr>
        <p:grpSpPr>
          <a:xfrm>
            <a:off x="6371150" y="1442334"/>
            <a:ext cx="4604458" cy="3103695"/>
            <a:chOff x="0" y="0"/>
            <a:chExt cx="6139277" cy="4138260"/>
          </a:xfrm>
        </p:grpSpPr>
        <p:sp>
          <p:nvSpPr>
            <p:cNvPr id="7" name="TextBox 7"/>
            <p:cNvSpPr txBox="1"/>
            <p:nvPr/>
          </p:nvSpPr>
          <p:spPr>
            <a:xfrm>
              <a:off x="0" y="-66675"/>
              <a:ext cx="6139277" cy="6762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200"/>
                </a:lnSpc>
              </a:pPr>
              <a:r>
                <a:rPr lang="en-US" sz="3000" spc="363">
                  <a:solidFill>
                    <a:srgbClr val="FF4A3B"/>
                  </a:solidFill>
                  <a:latin typeface="Quicksand"/>
                </a:rPr>
                <a:t>ABSTRACTION</a:t>
              </a: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187172" y="721621"/>
              <a:ext cx="5764933" cy="341663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128"/>
                </a:lnSpc>
              </a:pPr>
              <a:r>
                <a:rPr lang="en-US" sz="2400" spc="144">
                  <a:solidFill>
                    <a:srgbClr val="EDE6E2"/>
                  </a:solidFill>
                  <a:latin typeface="Quicksand"/>
                </a:rPr>
                <a:t>classes that are still abstract or unclear. because of its abstract form, it can't be made directly into OBJECT.</a:t>
              </a:r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2209397" y="1704430"/>
            <a:ext cx="4604458" cy="2579502"/>
            <a:chOff x="0" y="0"/>
            <a:chExt cx="6139277" cy="3439336"/>
          </a:xfrm>
        </p:grpSpPr>
        <p:sp>
          <p:nvSpPr>
            <p:cNvPr id="10" name="TextBox 10"/>
            <p:cNvSpPr txBox="1"/>
            <p:nvPr/>
          </p:nvSpPr>
          <p:spPr>
            <a:xfrm>
              <a:off x="0" y="-66675"/>
              <a:ext cx="6139277" cy="6762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200"/>
                </a:lnSpc>
              </a:pPr>
              <a:r>
                <a:rPr lang="en-US" sz="3000" spc="363">
                  <a:solidFill>
                    <a:srgbClr val="FF4A3B"/>
                  </a:solidFill>
                  <a:latin typeface="Quicksand"/>
                </a:rPr>
                <a:t>ENCAPSULATION</a:t>
              </a: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187172" y="721621"/>
              <a:ext cx="5764933" cy="271771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128"/>
                </a:lnSpc>
              </a:pPr>
              <a:r>
                <a:rPr lang="en-US" sz="2400" spc="144">
                  <a:solidFill>
                    <a:srgbClr val="EDE6E2"/>
                  </a:solidFill>
                  <a:latin typeface="Quicksand"/>
                </a:rPr>
                <a:t>class wrapping; either method or attribute, so it can't be accessed by other classes.</a:t>
              </a:r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6371150" y="6265164"/>
            <a:ext cx="4604458" cy="2055310"/>
            <a:chOff x="0" y="0"/>
            <a:chExt cx="6139277" cy="2740413"/>
          </a:xfrm>
        </p:grpSpPr>
        <p:sp>
          <p:nvSpPr>
            <p:cNvPr id="13" name="TextBox 13"/>
            <p:cNvSpPr txBox="1"/>
            <p:nvPr/>
          </p:nvSpPr>
          <p:spPr>
            <a:xfrm>
              <a:off x="0" y="-66675"/>
              <a:ext cx="6139277" cy="6762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200"/>
                </a:lnSpc>
              </a:pPr>
              <a:r>
                <a:rPr lang="en-US" sz="3000" spc="363">
                  <a:solidFill>
                    <a:srgbClr val="FF4A3B"/>
                  </a:solidFill>
                  <a:latin typeface="Quicksand"/>
                </a:rPr>
                <a:t>INHERITANCE</a:t>
              </a:r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187172" y="721621"/>
              <a:ext cx="5764933" cy="201879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128"/>
                </a:lnSpc>
              </a:pPr>
              <a:r>
                <a:rPr lang="en-US" sz="2400" spc="144">
                  <a:solidFill>
                    <a:srgbClr val="EDE6E2"/>
                  </a:solidFill>
                  <a:latin typeface="Quicksand"/>
                </a:rPr>
                <a:t>class that can pass its properties and methods to another class.</a:t>
              </a:r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12209397" y="6527260"/>
            <a:ext cx="4604458" cy="1531117"/>
            <a:chOff x="0" y="0"/>
            <a:chExt cx="6139277" cy="2041490"/>
          </a:xfrm>
        </p:grpSpPr>
        <p:sp>
          <p:nvSpPr>
            <p:cNvPr id="16" name="TextBox 16"/>
            <p:cNvSpPr txBox="1"/>
            <p:nvPr/>
          </p:nvSpPr>
          <p:spPr>
            <a:xfrm>
              <a:off x="0" y="-66675"/>
              <a:ext cx="6139277" cy="6762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200"/>
                </a:lnSpc>
              </a:pPr>
              <a:r>
                <a:rPr lang="en-US" sz="3000" spc="363">
                  <a:solidFill>
                    <a:srgbClr val="FF4A3B"/>
                  </a:solidFill>
                  <a:latin typeface="Quicksand"/>
                </a:rPr>
                <a:t>POLYMORPHISM</a:t>
              </a:r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187172" y="721621"/>
              <a:ext cx="5764933" cy="131986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128"/>
                </a:lnSpc>
              </a:pPr>
              <a:r>
                <a:rPr lang="en-US" sz="2400" spc="144">
                  <a:solidFill>
                    <a:srgbClr val="EDE6E2"/>
                  </a:solidFill>
                  <a:latin typeface="Quicksand"/>
                </a:rPr>
                <a:t>method that has many forms.</a:t>
              </a:r>
            </a:p>
          </p:txBody>
        </p:sp>
      </p:grpSp>
      <p:sp>
        <p:nvSpPr>
          <p:cNvPr id="18" name="TextBox 18"/>
          <p:cNvSpPr txBox="1"/>
          <p:nvPr/>
        </p:nvSpPr>
        <p:spPr>
          <a:xfrm>
            <a:off x="831000" y="1423284"/>
            <a:ext cx="4624069" cy="15276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036"/>
              </a:lnSpc>
            </a:pPr>
            <a:r>
              <a:rPr lang="en-US" sz="4868" spc="97">
                <a:solidFill>
                  <a:srgbClr val="20212A"/>
                </a:solidFill>
                <a:latin typeface="Quicksand Bold"/>
              </a:rPr>
              <a:t>Charateristics of OOAD/OOP</a:t>
            </a:r>
          </a:p>
        </p:txBody>
      </p:sp>
      <p:pic>
        <p:nvPicPr>
          <p:cNvPr id="19" name="Picture 19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1805500">
            <a:off x="-2317495" y="7877168"/>
            <a:ext cx="9240036" cy="372582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1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069871" y="5027195"/>
            <a:ext cx="12148258" cy="857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820"/>
              </a:lnSpc>
            </a:pPr>
            <a:r>
              <a:rPr lang="en-US" sz="5500" spc="110">
                <a:solidFill>
                  <a:srgbClr val="FF4A3B"/>
                </a:solidFill>
                <a:latin typeface="Quicksand Bold"/>
              </a:rPr>
              <a:t>the library and the autho</a:t>
            </a:r>
            <a:r>
              <a:rPr lang="en-US" sz="5499" spc="109">
                <a:solidFill>
                  <a:srgbClr val="FF4A3B"/>
                </a:solidFill>
                <a:latin typeface="Quicksand Bold"/>
              </a:rPr>
              <a:t>r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4060471" y="6354447"/>
            <a:ext cx="10167058" cy="21154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38"/>
              </a:lnSpc>
            </a:pPr>
            <a:r>
              <a:rPr lang="en-US" sz="2600" spc="155">
                <a:solidFill>
                  <a:srgbClr val="EDE6E2"/>
                </a:solidFill>
                <a:latin typeface="Quicksand"/>
              </a:rPr>
              <a:t>We used Mysql JDBC Driver library from</a:t>
            </a:r>
            <a:r>
              <a:rPr lang="en-US" sz="2600" spc="156">
                <a:solidFill>
                  <a:srgbClr val="EDE6E2"/>
                </a:solidFill>
                <a:latin typeface="Quicksand"/>
              </a:rPr>
              <a:t> github</a:t>
            </a:r>
          </a:p>
          <a:p>
            <a:pPr algn="ctr">
              <a:lnSpc>
                <a:spcPts val="4238"/>
              </a:lnSpc>
            </a:pPr>
            <a:endParaRPr lang="en-US" sz="2600" spc="156">
              <a:solidFill>
                <a:srgbClr val="EDE6E2"/>
              </a:solidFill>
              <a:latin typeface="Quicksand"/>
            </a:endParaRPr>
          </a:p>
          <a:p>
            <a:pPr algn="ctr">
              <a:lnSpc>
                <a:spcPts val="4238"/>
              </a:lnSpc>
            </a:pPr>
            <a:r>
              <a:rPr lang="en-US" sz="2600" spc="156">
                <a:solidFill>
                  <a:srgbClr val="EDE6E2"/>
                </a:solidFill>
                <a:latin typeface="Quicksand Bold"/>
              </a:rPr>
              <a:t>https://github.com/bramahendramahendra/Java-TOT/tree/master/src</a:t>
            </a:r>
          </a:p>
        </p:txBody>
      </p:sp>
      <p:sp>
        <p:nvSpPr>
          <p:cNvPr id="5" name="AutoShape 4" descr="blob:https://web.whatsapp.com/0be20807-9876-4cbc-960c-dd70346c6e5f"/>
          <p:cNvSpPr>
            <a:spLocks noChangeAspect="1" noChangeArrowheads="1"/>
          </p:cNvSpPr>
          <p:nvPr/>
        </p:nvSpPr>
        <p:spPr bwMode="auto">
          <a:xfrm>
            <a:off x="1219200" y="3765226"/>
            <a:ext cx="5178425" cy="5178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blob:https://web.whatsapp.com/0be20807-9876-4cbc-960c-dd70346c6e5f"/>
          <p:cNvSpPr>
            <a:spLocks noChangeAspect="1" noChangeArrowheads="1"/>
          </p:cNvSpPr>
          <p:nvPr/>
        </p:nvSpPr>
        <p:spPr bwMode="auto">
          <a:xfrm>
            <a:off x="155574" y="-144463"/>
            <a:ext cx="8226425" cy="8226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239" y="1803191"/>
            <a:ext cx="8127522" cy="275022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1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50400" y="292462"/>
            <a:ext cx="7986457" cy="5426591"/>
            <a:chOff x="0" y="0"/>
            <a:chExt cx="12107153" cy="822649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2107153" cy="8226498"/>
            </a:xfrm>
            <a:custGeom>
              <a:avLst/>
              <a:gdLst/>
              <a:ahLst/>
              <a:cxnLst/>
              <a:rect l="l" t="t" r="r" b="b"/>
              <a:pathLst>
                <a:path w="12107153" h="8226498">
                  <a:moveTo>
                    <a:pt x="12107153" y="111760"/>
                  </a:moveTo>
                  <a:lnTo>
                    <a:pt x="12107153" y="482600"/>
                  </a:lnTo>
                  <a:lnTo>
                    <a:pt x="0" y="482600"/>
                  </a:lnTo>
                  <a:lnTo>
                    <a:pt x="0" y="111760"/>
                  </a:lnTo>
                  <a:cubicBezTo>
                    <a:pt x="0" y="50800"/>
                    <a:pt x="50800" y="0"/>
                    <a:pt x="111760" y="0"/>
                  </a:cubicBezTo>
                  <a:lnTo>
                    <a:pt x="11995393" y="0"/>
                  </a:lnTo>
                  <a:cubicBezTo>
                    <a:pt x="12056353" y="0"/>
                    <a:pt x="12107153" y="50800"/>
                    <a:pt x="12107153" y="111760"/>
                  </a:cubicBezTo>
                  <a:close/>
                  <a:moveTo>
                    <a:pt x="12107153" y="8069018"/>
                  </a:moveTo>
                  <a:lnTo>
                    <a:pt x="12107153" y="8114737"/>
                  </a:lnTo>
                  <a:cubicBezTo>
                    <a:pt x="12107153" y="8175698"/>
                    <a:pt x="12057623" y="8226498"/>
                    <a:pt x="11995393" y="8226498"/>
                  </a:cubicBezTo>
                  <a:lnTo>
                    <a:pt x="111760" y="8226498"/>
                  </a:lnTo>
                  <a:cubicBezTo>
                    <a:pt x="50800" y="8226498"/>
                    <a:pt x="0" y="8176968"/>
                    <a:pt x="0" y="8114738"/>
                  </a:cubicBezTo>
                  <a:lnTo>
                    <a:pt x="0" y="8069018"/>
                  </a:lnTo>
                  <a:lnTo>
                    <a:pt x="12107153" y="8069018"/>
                  </a:lnTo>
                  <a:close/>
                </a:path>
              </a:pathLst>
            </a:custGeom>
            <a:solidFill>
              <a:srgbClr val="EFF0F2"/>
            </a:solidFill>
          </p:spPr>
        </p:sp>
        <p:sp>
          <p:nvSpPr>
            <p:cNvPr id="4" name="Freeform 4"/>
            <p:cNvSpPr/>
            <p:nvPr/>
          </p:nvSpPr>
          <p:spPr>
            <a:xfrm>
              <a:off x="209549" y="105410"/>
              <a:ext cx="11662654" cy="271780"/>
            </a:xfrm>
            <a:custGeom>
              <a:avLst/>
              <a:gdLst/>
              <a:ahLst/>
              <a:cxnLst/>
              <a:rect l="l" t="t" r="r" b="b"/>
              <a:pathLst>
                <a:path w="11662654" h="271780">
                  <a:moveTo>
                    <a:pt x="11606774" y="0"/>
                  </a:moveTo>
                  <a:lnTo>
                    <a:pt x="11444214" y="0"/>
                  </a:lnTo>
                  <a:cubicBezTo>
                    <a:pt x="11413734" y="0"/>
                    <a:pt x="11389604" y="24130"/>
                    <a:pt x="11389604" y="54610"/>
                  </a:cubicBezTo>
                  <a:lnTo>
                    <a:pt x="11389604" y="217170"/>
                  </a:lnTo>
                  <a:cubicBezTo>
                    <a:pt x="11389604" y="247650"/>
                    <a:pt x="11413734" y="271780"/>
                    <a:pt x="11444214" y="271780"/>
                  </a:cubicBezTo>
                  <a:lnTo>
                    <a:pt x="11606774" y="271780"/>
                  </a:lnTo>
                  <a:cubicBezTo>
                    <a:pt x="11637254" y="271780"/>
                    <a:pt x="11661384" y="247650"/>
                    <a:pt x="11661384" y="217170"/>
                  </a:cubicBezTo>
                  <a:lnTo>
                    <a:pt x="11661384" y="55880"/>
                  </a:lnTo>
                  <a:cubicBezTo>
                    <a:pt x="11662654" y="25400"/>
                    <a:pt x="11637254" y="0"/>
                    <a:pt x="11606774" y="0"/>
                  </a:cubicBezTo>
                  <a:close/>
                  <a:moveTo>
                    <a:pt x="97790" y="38100"/>
                  </a:moveTo>
                  <a:cubicBezTo>
                    <a:pt x="152400" y="38100"/>
                    <a:pt x="195580" y="81280"/>
                    <a:pt x="195580" y="135890"/>
                  </a:cubicBezTo>
                  <a:cubicBezTo>
                    <a:pt x="195580" y="190500"/>
                    <a:pt x="152400" y="233680"/>
                    <a:pt x="97790" y="233680"/>
                  </a:cubicBezTo>
                  <a:cubicBezTo>
                    <a:pt x="43180" y="233680"/>
                    <a:pt x="0" y="190500"/>
                    <a:pt x="0" y="135890"/>
                  </a:cubicBezTo>
                  <a:cubicBezTo>
                    <a:pt x="0" y="81280"/>
                    <a:pt x="43180" y="38100"/>
                    <a:pt x="97790" y="38100"/>
                  </a:cubicBezTo>
                  <a:close/>
                  <a:moveTo>
                    <a:pt x="389890" y="38100"/>
                  </a:moveTo>
                  <a:cubicBezTo>
                    <a:pt x="444500" y="38100"/>
                    <a:pt x="487680" y="81280"/>
                    <a:pt x="487680" y="135890"/>
                  </a:cubicBezTo>
                  <a:cubicBezTo>
                    <a:pt x="487680" y="190500"/>
                    <a:pt x="444500" y="233680"/>
                    <a:pt x="389890" y="233680"/>
                  </a:cubicBezTo>
                  <a:cubicBezTo>
                    <a:pt x="335280" y="233680"/>
                    <a:pt x="292100" y="190500"/>
                    <a:pt x="292100" y="135890"/>
                  </a:cubicBezTo>
                  <a:cubicBezTo>
                    <a:pt x="292100" y="81280"/>
                    <a:pt x="335280" y="38100"/>
                    <a:pt x="389890" y="38100"/>
                  </a:cubicBezTo>
                  <a:close/>
                  <a:moveTo>
                    <a:pt x="715010" y="38100"/>
                  </a:moveTo>
                  <a:cubicBezTo>
                    <a:pt x="769620" y="38100"/>
                    <a:pt x="812800" y="81280"/>
                    <a:pt x="812800" y="135890"/>
                  </a:cubicBezTo>
                  <a:cubicBezTo>
                    <a:pt x="812800" y="190500"/>
                    <a:pt x="769620" y="233680"/>
                    <a:pt x="715010" y="233680"/>
                  </a:cubicBezTo>
                  <a:cubicBezTo>
                    <a:pt x="660400" y="233680"/>
                    <a:pt x="617220" y="190500"/>
                    <a:pt x="617220" y="135890"/>
                  </a:cubicBezTo>
                  <a:cubicBezTo>
                    <a:pt x="617220" y="81280"/>
                    <a:pt x="660400" y="38100"/>
                    <a:pt x="715010" y="38100"/>
                  </a:cubicBezTo>
                  <a:close/>
                  <a:moveTo>
                    <a:pt x="8607099" y="48260"/>
                  </a:moveTo>
                  <a:cubicBezTo>
                    <a:pt x="8607099" y="59690"/>
                    <a:pt x="8591103" y="68580"/>
                    <a:pt x="8575106" y="69850"/>
                  </a:cubicBezTo>
                  <a:lnTo>
                    <a:pt x="3102340" y="69850"/>
                  </a:lnTo>
                  <a:cubicBezTo>
                    <a:pt x="3084344" y="69850"/>
                    <a:pt x="3072347" y="60960"/>
                    <a:pt x="3072347" y="49530"/>
                  </a:cubicBezTo>
                  <a:cubicBezTo>
                    <a:pt x="3072347" y="38100"/>
                    <a:pt x="3086344" y="29210"/>
                    <a:pt x="3102340" y="27940"/>
                  </a:cubicBezTo>
                  <a:lnTo>
                    <a:pt x="8575108" y="27940"/>
                  </a:lnTo>
                  <a:cubicBezTo>
                    <a:pt x="8593104" y="26670"/>
                    <a:pt x="8607100" y="35560"/>
                    <a:pt x="8607100" y="48260"/>
                  </a:cubicBezTo>
                  <a:close/>
                  <a:moveTo>
                    <a:pt x="8607099" y="135890"/>
                  </a:moveTo>
                  <a:cubicBezTo>
                    <a:pt x="8607099" y="147320"/>
                    <a:pt x="8591103" y="156210"/>
                    <a:pt x="8575106" y="157480"/>
                  </a:cubicBezTo>
                  <a:lnTo>
                    <a:pt x="3102340" y="157480"/>
                  </a:lnTo>
                  <a:cubicBezTo>
                    <a:pt x="3084344" y="157480"/>
                    <a:pt x="3072347" y="148590"/>
                    <a:pt x="3072347" y="137160"/>
                  </a:cubicBezTo>
                  <a:cubicBezTo>
                    <a:pt x="3072347" y="125730"/>
                    <a:pt x="3086344" y="116840"/>
                    <a:pt x="3102340" y="115570"/>
                  </a:cubicBezTo>
                  <a:lnTo>
                    <a:pt x="8575108" y="115570"/>
                  </a:lnTo>
                  <a:cubicBezTo>
                    <a:pt x="8593104" y="114300"/>
                    <a:pt x="8607100" y="123190"/>
                    <a:pt x="8607100" y="135890"/>
                  </a:cubicBezTo>
                  <a:close/>
                  <a:moveTo>
                    <a:pt x="8607099" y="223520"/>
                  </a:moveTo>
                  <a:cubicBezTo>
                    <a:pt x="8607099" y="234950"/>
                    <a:pt x="8591103" y="243840"/>
                    <a:pt x="8575106" y="245110"/>
                  </a:cubicBezTo>
                  <a:lnTo>
                    <a:pt x="3102340" y="245110"/>
                  </a:lnTo>
                  <a:cubicBezTo>
                    <a:pt x="3084344" y="245110"/>
                    <a:pt x="3072347" y="236220"/>
                    <a:pt x="3072347" y="224790"/>
                  </a:cubicBezTo>
                  <a:cubicBezTo>
                    <a:pt x="3072347" y="213360"/>
                    <a:pt x="3086344" y="204470"/>
                    <a:pt x="3102340" y="203200"/>
                  </a:cubicBezTo>
                  <a:lnTo>
                    <a:pt x="8575108" y="203200"/>
                  </a:lnTo>
                  <a:cubicBezTo>
                    <a:pt x="8593104" y="201930"/>
                    <a:pt x="8607100" y="210820"/>
                    <a:pt x="8607100" y="223520"/>
                  </a:cubicBezTo>
                  <a:close/>
                </a:path>
              </a:pathLst>
            </a:custGeom>
            <a:solidFill>
              <a:srgbClr val="9AA7B2"/>
            </a:solidFill>
          </p:spPr>
        </p:sp>
        <p:sp>
          <p:nvSpPr>
            <p:cNvPr id="5" name="Freeform 5"/>
            <p:cNvSpPr/>
            <p:nvPr/>
          </p:nvSpPr>
          <p:spPr>
            <a:xfrm>
              <a:off x="0" y="482600"/>
              <a:ext cx="12107153" cy="7586418"/>
            </a:xfrm>
            <a:custGeom>
              <a:avLst/>
              <a:gdLst/>
              <a:ahLst/>
              <a:cxnLst/>
              <a:rect l="l" t="t" r="r" b="b"/>
              <a:pathLst>
                <a:path w="12107153" h="7586418">
                  <a:moveTo>
                    <a:pt x="12071593" y="0"/>
                  </a:moveTo>
                  <a:lnTo>
                    <a:pt x="0" y="0"/>
                  </a:lnTo>
                  <a:lnTo>
                    <a:pt x="0" y="7586418"/>
                  </a:lnTo>
                  <a:lnTo>
                    <a:pt x="12107153" y="7586418"/>
                  </a:lnTo>
                  <a:lnTo>
                    <a:pt x="12107153" y="0"/>
                  </a:lnTo>
                  <a:close/>
                </a:path>
              </a:pathLst>
            </a:custGeom>
            <a:solidFill>
              <a:srgbClr val="C8D0D8"/>
            </a:solidFill>
          </p:spPr>
        </p:sp>
      </p:grpSp>
      <p:pic>
        <p:nvPicPr>
          <p:cNvPr id="6" name="Picture 6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561743" y="978664"/>
            <a:ext cx="7563772" cy="4291740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6323602" y="6063456"/>
            <a:ext cx="11054245" cy="34398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578"/>
              </a:lnSpc>
            </a:pPr>
            <a:r>
              <a:rPr lang="en-US" sz="2808" spc="168">
                <a:solidFill>
                  <a:srgbClr val="EDE6E2"/>
                </a:solidFill>
                <a:latin typeface="Quicksand"/>
              </a:rPr>
              <a:t>is an application programming interface (API) for the programming language Java, which defines how a client may access a database. It is a Java-based data access technology used for Java database connectivity. It is part of the Java Standard Edition platform, from Oracle Corporation.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6235388" y="3647107"/>
            <a:ext cx="11230671" cy="9784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7703"/>
              </a:lnSpc>
            </a:pPr>
            <a:r>
              <a:rPr lang="en-US" sz="6419">
                <a:solidFill>
                  <a:srgbClr val="FF4A3B"/>
                </a:solidFill>
                <a:latin typeface="Knewave"/>
              </a:rPr>
              <a:t>JDBC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6923324" y="5217344"/>
            <a:ext cx="10542735" cy="4907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888"/>
              </a:lnSpc>
            </a:pPr>
            <a:r>
              <a:rPr lang="en-US" sz="3410" spc="238">
                <a:solidFill>
                  <a:srgbClr val="EDE6E2"/>
                </a:solidFill>
                <a:latin typeface="Quicksand Bold"/>
              </a:rPr>
              <a:t>JAVA DATABASE CONNECTIVITY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4A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8777436" y="5921219"/>
            <a:ext cx="9324895" cy="6155168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1028700" y="920354"/>
            <a:ext cx="7423858" cy="8446291"/>
            <a:chOff x="0" y="0"/>
            <a:chExt cx="9898477" cy="11261722"/>
          </a:xfrm>
        </p:grpSpPr>
        <p:sp>
          <p:nvSpPr>
            <p:cNvPr id="4" name="TextBox 4"/>
            <p:cNvSpPr txBox="1"/>
            <p:nvPr/>
          </p:nvSpPr>
          <p:spPr>
            <a:xfrm>
              <a:off x="0" y="2918107"/>
              <a:ext cx="9593677" cy="78867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5040"/>
                </a:lnSpc>
              </a:pPr>
              <a:r>
                <a:rPr lang="en-US" sz="3600" spc="435">
                  <a:solidFill>
                    <a:srgbClr val="20212A"/>
                  </a:solidFill>
                  <a:latin typeface="Quicksand Bold"/>
                </a:rPr>
                <a:t>WHAT IS IT?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4304619"/>
              <a:ext cx="9593677" cy="695710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5216"/>
                </a:lnSpc>
              </a:pPr>
              <a:r>
                <a:rPr lang="en-US" sz="3200" spc="192">
                  <a:solidFill>
                    <a:srgbClr val="20212A"/>
                  </a:solidFill>
                  <a:latin typeface="Quicksand"/>
                </a:rPr>
                <a:t>CRUD stands for </a:t>
              </a:r>
              <a:r>
                <a:rPr lang="en-US" sz="3200" spc="192">
                  <a:solidFill>
                    <a:srgbClr val="20212A"/>
                  </a:solidFill>
                  <a:latin typeface="Quicksand Bold"/>
                </a:rPr>
                <a:t>Create Read Update Delete,</a:t>
              </a:r>
              <a:r>
                <a:rPr lang="en-US" sz="3200" spc="192">
                  <a:solidFill>
                    <a:srgbClr val="20212A"/>
                  </a:solidFill>
                  <a:latin typeface="Quicksand"/>
                </a:rPr>
                <a:t> which are often used in applications that most of the data processing mengguanakan CRUD functions therein. This function is used to </a:t>
              </a:r>
              <a:r>
                <a:rPr lang="en-US" sz="3200" spc="192">
                  <a:solidFill>
                    <a:srgbClr val="20212A"/>
                  </a:solidFill>
                  <a:latin typeface="Quicksand Bold"/>
                </a:rPr>
                <a:t>add data, delete data, and update data.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209550"/>
              <a:ext cx="9898477" cy="202565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1000"/>
                </a:lnSpc>
              </a:pPr>
              <a:r>
                <a:rPr lang="en-US" sz="11000">
                  <a:solidFill>
                    <a:srgbClr val="20212A"/>
                  </a:solidFill>
                  <a:latin typeface="Knewave"/>
                </a:rPr>
                <a:t>CRUD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1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1805500">
            <a:off x="-2317495" y="7877168"/>
            <a:ext cx="9240036" cy="3725821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2158734" y="2933237"/>
            <a:ext cx="13970532" cy="4420526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1364533" y="1009650"/>
            <a:ext cx="9391956" cy="857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820"/>
              </a:lnSpc>
            </a:pPr>
            <a:r>
              <a:rPr lang="en-US" sz="5500" spc="110">
                <a:solidFill>
                  <a:srgbClr val="20212A"/>
                </a:solidFill>
                <a:latin typeface="Quicksand Bold"/>
              </a:rPr>
              <a:t>Initialization of database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364533" y="1009650"/>
            <a:ext cx="9519358" cy="857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820"/>
              </a:lnSpc>
            </a:pPr>
            <a:r>
              <a:rPr lang="en-US" sz="5500" spc="110">
                <a:solidFill>
                  <a:srgbClr val="EDE6E2"/>
                </a:solidFill>
                <a:latin typeface="Quicksand Bold"/>
              </a:rPr>
              <a:t>Initialization of database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1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7275330" y="1009650"/>
            <a:ext cx="9519358" cy="857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6820"/>
              </a:lnSpc>
            </a:pPr>
            <a:r>
              <a:rPr lang="en-US" sz="5500" spc="110">
                <a:solidFill>
                  <a:srgbClr val="EDE6E2"/>
                </a:solidFill>
                <a:latin typeface="Quicksand Bold"/>
              </a:rPr>
              <a:t>Encapsulation</a:t>
            </a:r>
          </a:p>
        </p:txBody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9071711">
            <a:off x="-1235895" y="-1112886"/>
            <a:ext cx="6916888" cy="5112483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rcRect l="2139"/>
          <a:stretch>
            <a:fillRect/>
          </a:stretch>
        </p:blipFill>
        <p:spPr>
          <a:xfrm>
            <a:off x="2314886" y="3889331"/>
            <a:ext cx="13658228" cy="43501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1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1805500">
            <a:off x="-2317495" y="7877168"/>
            <a:ext cx="9240036" cy="3725821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6591710" y="1202558"/>
            <a:ext cx="10024780" cy="8193770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1028700" y="1183508"/>
            <a:ext cx="9519358" cy="857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820"/>
              </a:lnSpc>
            </a:pPr>
            <a:r>
              <a:rPr lang="en-US" sz="5500" spc="110">
                <a:solidFill>
                  <a:srgbClr val="EDE6E2"/>
                </a:solidFill>
                <a:latin typeface="Quicksand Bold"/>
              </a:rPr>
              <a:t>Polymorphism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1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333500"/>
            <a:ext cx="10622464" cy="60198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2801600" y="1804243"/>
            <a:ext cx="46482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dirty="0" err="1" smtClean="0">
                <a:solidFill>
                  <a:schemeClr val="bg1"/>
                </a:solidFill>
              </a:rPr>
              <a:t>Pada</a:t>
            </a:r>
            <a:r>
              <a:rPr lang="en-US" sz="3600" dirty="0" smtClean="0">
                <a:solidFill>
                  <a:schemeClr val="bg1"/>
                </a:solidFill>
              </a:rPr>
              <a:t> program </a:t>
            </a:r>
            <a:r>
              <a:rPr lang="en-US" sz="3600" dirty="0" err="1" smtClean="0">
                <a:solidFill>
                  <a:schemeClr val="bg1"/>
                </a:solidFill>
              </a:rPr>
              <a:t>ini</a:t>
            </a:r>
            <a:r>
              <a:rPr lang="en-US" sz="3600" dirty="0" smtClean="0">
                <a:solidFill>
                  <a:schemeClr val="bg1"/>
                </a:solidFill>
              </a:rPr>
              <a:t> </a:t>
            </a:r>
            <a:r>
              <a:rPr lang="en-US" sz="3600" dirty="0" err="1" smtClean="0">
                <a:solidFill>
                  <a:schemeClr val="bg1"/>
                </a:solidFill>
              </a:rPr>
              <a:t>menggunakan</a:t>
            </a:r>
            <a:r>
              <a:rPr lang="en-US" sz="3600" dirty="0" smtClean="0">
                <a:solidFill>
                  <a:schemeClr val="bg1"/>
                </a:solidFill>
              </a:rPr>
              <a:t> class Connection.java </a:t>
            </a:r>
            <a:r>
              <a:rPr lang="en-US" sz="3600" dirty="0" err="1" smtClean="0">
                <a:solidFill>
                  <a:schemeClr val="bg1"/>
                </a:solidFill>
              </a:rPr>
              <a:t>dari</a:t>
            </a:r>
            <a:r>
              <a:rPr lang="en-US" sz="3600" dirty="0" smtClean="0">
                <a:solidFill>
                  <a:schemeClr val="bg1"/>
                </a:solidFill>
              </a:rPr>
              <a:t> libraries JDBC package </a:t>
            </a:r>
            <a:r>
              <a:rPr lang="en-US" sz="3600" dirty="0" err="1" smtClean="0">
                <a:solidFill>
                  <a:schemeClr val="bg1"/>
                </a:solidFill>
              </a:rPr>
              <a:t>com.mysql.jdbc</a:t>
            </a:r>
            <a:r>
              <a:rPr lang="en-US" sz="3600" dirty="0" smtClean="0">
                <a:solidFill>
                  <a:schemeClr val="bg1"/>
                </a:solidFill>
              </a:rPr>
              <a:t> </a:t>
            </a:r>
          </a:p>
          <a:p>
            <a:pPr algn="r"/>
            <a:endParaRPr lang="en-US" sz="3600" dirty="0" smtClean="0">
              <a:solidFill>
                <a:schemeClr val="bg1"/>
              </a:solidFill>
            </a:endParaRPr>
          </a:p>
          <a:p>
            <a:pPr algn="r"/>
            <a:r>
              <a:rPr lang="en-US" sz="3600" dirty="0" smtClean="0">
                <a:solidFill>
                  <a:schemeClr val="bg1"/>
                </a:solidFill>
              </a:rPr>
              <a:t>Yang </a:t>
            </a:r>
            <a:r>
              <a:rPr lang="en-US" sz="3600" dirty="0" err="1" smtClean="0">
                <a:solidFill>
                  <a:schemeClr val="bg1"/>
                </a:solidFill>
              </a:rPr>
              <a:t>berfungsi</a:t>
            </a:r>
            <a:r>
              <a:rPr lang="en-US" sz="3600" dirty="0" smtClean="0">
                <a:solidFill>
                  <a:schemeClr val="bg1"/>
                </a:solidFill>
              </a:rPr>
              <a:t> </a:t>
            </a:r>
            <a:r>
              <a:rPr lang="en-US" sz="3600" dirty="0" err="1" smtClean="0">
                <a:solidFill>
                  <a:schemeClr val="bg1"/>
                </a:solidFill>
              </a:rPr>
              <a:t>sebagai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 err="1" smtClean="0">
                <a:solidFill>
                  <a:schemeClr val="bg1"/>
                </a:solidFill>
              </a:rPr>
              <a:t>pengkoneksi</a:t>
            </a:r>
            <a:r>
              <a:rPr lang="en-US" sz="3600" dirty="0" smtClean="0">
                <a:solidFill>
                  <a:schemeClr val="bg1"/>
                </a:solidFill>
              </a:rPr>
              <a:t> SQL </a:t>
            </a:r>
            <a:r>
              <a:rPr lang="en-US" sz="3600" dirty="0" err="1" smtClean="0">
                <a:solidFill>
                  <a:schemeClr val="bg1"/>
                </a:solidFill>
              </a:rPr>
              <a:t>ke</a:t>
            </a:r>
            <a:r>
              <a:rPr lang="en-US" sz="3600" dirty="0" smtClean="0">
                <a:solidFill>
                  <a:schemeClr val="bg1"/>
                </a:solidFill>
              </a:rPr>
              <a:t> java application.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410</TotalTime>
  <Words>309</Words>
  <Application>Microsoft Office PowerPoint</Application>
  <PresentationFormat>Custom</PresentationFormat>
  <Paragraphs>38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Knewave</vt:lpstr>
      <vt:lpstr>Quicksand</vt:lpstr>
      <vt:lpstr>Quicksand Bold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PresentasiGithub</dc:title>
  <dc:creator>bagus hariyanto</dc:creator>
  <cp:lastModifiedBy>bagus hariyanto</cp:lastModifiedBy>
  <cp:revision>7</cp:revision>
  <dcterms:created xsi:type="dcterms:W3CDTF">2006-08-16T00:00:00Z</dcterms:created>
  <dcterms:modified xsi:type="dcterms:W3CDTF">2020-03-10T10:39:31Z</dcterms:modified>
  <dc:identifier>DAD2DZGL0kI</dc:identifier>
</cp:coreProperties>
</file>