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sldIdLst>
    <p:sldId id="256" r:id="rId2"/>
    <p:sldId id="258" r:id="rId3"/>
    <p:sldId id="259" r:id="rId4"/>
    <p:sldId id="260" r:id="rId5"/>
    <p:sldId id="261" r:id="rId6"/>
    <p:sldId id="272" r:id="rId7"/>
    <p:sldId id="267" r:id="rId8"/>
    <p:sldId id="263" r:id="rId9"/>
    <p:sldId id="268" r:id="rId10"/>
    <p:sldId id="269" r:id="rId11"/>
    <p:sldId id="270" r:id="rId12"/>
    <p:sldId id="264" r:id="rId13"/>
    <p:sldId id="265" r:id="rId14"/>
    <p:sldId id="273" r:id="rId15"/>
    <p:sldId id="274" r:id="rId16"/>
    <p:sldId id="275" r:id="rId17"/>
    <p:sldId id="276" r:id="rId18"/>
    <p:sldId id="277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08" autoAdjust="0"/>
  </p:normalViewPr>
  <p:slideViewPr>
    <p:cSldViewPr>
      <p:cViewPr varScale="1">
        <p:scale>
          <a:sx n="81" d="100"/>
          <a:sy n="81" d="100"/>
        </p:scale>
        <p:origin x="150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33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3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4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60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6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08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1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8E80666-FB37-4B36-9149-507F3B0178E3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6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8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8700" y="268069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90000"/>
                  </a:schemeClr>
                </a:solidFill>
                <a:latin typeface="Castellar" pitchFamily="18" charset="0"/>
              </a:rPr>
              <a:t>TITLE  SLIDE</a:t>
            </a:r>
            <a:endParaRPr lang="en-IN" sz="3600" b="1" dirty="0">
              <a:solidFill>
                <a:schemeClr val="tx2">
                  <a:lumMod val="90000"/>
                </a:schemeClr>
              </a:solidFill>
              <a:latin typeface="Castellar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914400"/>
            <a:ext cx="8229600" cy="583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60"/>
              </a:spcBef>
              <a:spcAft>
                <a:spcPts val="160"/>
              </a:spcAft>
            </a:pPr>
            <a:r>
              <a:rPr lang="en-IN" sz="25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 TITLE:</a:t>
            </a:r>
            <a:br>
              <a:rPr lang="en-IN" sz="25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500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dirty="0" err="1"/>
              <a:t>OrgMind</a:t>
            </a:r>
            <a:r>
              <a:rPr lang="en-US" sz="2400" dirty="0"/>
              <a:t> Privacy-Preserving Depression Detection Using         ML</a:t>
            </a:r>
            <a:r>
              <a:rPr lang="en-IN" sz="2500" dirty="0">
                <a:latin typeface="Times New Roman" pitchFamily="18" charset="0"/>
                <a:cs typeface="Times New Roman" pitchFamily="18" charset="0"/>
              </a:rPr>
              <a:t>.”</a:t>
            </a:r>
          </a:p>
          <a:p>
            <a:pPr>
              <a:spcBef>
                <a:spcPts val="160"/>
              </a:spcBef>
              <a:spcAft>
                <a:spcPts val="160"/>
              </a:spcAft>
            </a:pPr>
            <a:r>
              <a:rPr lang="en-IN" sz="25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TEAM MEMBERS:</a:t>
            </a:r>
          </a:p>
          <a:p>
            <a:pPr marL="457200" indent="-457200">
              <a:spcBef>
                <a:spcPts val="160"/>
              </a:spcBef>
              <a:spcAft>
                <a:spcPts val="160"/>
              </a:spcAft>
              <a:buFont typeface="+mj-lt"/>
              <a:buAutoNum type="arabicPeriod"/>
            </a:pPr>
            <a:r>
              <a:rPr lang="en-IN" sz="2500" dirty="0">
                <a:latin typeface="Times New Roman" pitchFamily="18" charset="0"/>
                <a:cs typeface="Times New Roman" pitchFamily="18" charset="0"/>
              </a:rPr>
              <a:t>Naveena .H</a:t>
            </a:r>
          </a:p>
          <a:p>
            <a:pPr marL="457200" indent="-457200">
              <a:spcBef>
                <a:spcPts val="160"/>
              </a:spcBef>
              <a:spcAft>
                <a:spcPts val="160"/>
              </a:spcAft>
              <a:buFont typeface="+mj-lt"/>
              <a:buAutoNum type="arabicPeriod"/>
            </a:pPr>
            <a:r>
              <a:rPr lang="en-IN" sz="2500" dirty="0">
                <a:latin typeface="Times New Roman" pitchFamily="18" charset="0"/>
                <a:cs typeface="Times New Roman" pitchFamily="18" charset="0"/>
              </a:rPr>
              <a:t>Naveena Sree</a:t>
            </a:r>
          </a:p>
          <a:p>
            <a:pPr>
              <a:spcBef>
                <a:spcPts val="160"/>
              </a:spcBef>
              <a:spcAft>
                <a:spcPts val="160"/>
              </a:spcAft>
            </a:pPr>
            <a:r>
              <a:rPr lang="en-IN" sz="25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DEPARTMENT:</a:t>
            </a:r>
            <a:r>
              <a:rPr lang="en-IN" sz="2500" dirty="0">
                <a:latin typeface="Times New Roman" pitchFamily="18" charset="0"/>
                <a:cs typeface="Times New Roman" pitchFamily="18" charset="0"/>
              </a:rPr>
              <a:t> Computer Science and Engineering</a:t>
            </a:r>
            <a:br>
              <a:rPr lang="en-IN" sz="2500" dirty="0">
                <a:latin typeface="Times New Roman" pitchFamily="18" charset="0"/>
                <a:cs typeface="Times New Roman" pitchFamily="18" charset="0"/>
              </a:rPr>
            </a:br>
            <a:r>
              <a:rPr lang="en-IN" sz="25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GUIDE: </a:t>
            </a:r>
            <a:r>
              <a:rPr lang="en-IN" sz="2500" b="1" dirty="0">
                <a:latin typeface="Times New Roman" pitchFamily="18" charset="0"/>
                <a:cs typeface="Times New Roman" pitchFamily="18" charset="0"/>
              </a:rPr>
              <a:t> Dr. Sangeetha K</a:t>
            </a:r>
            <a:br>
              <a:rPr lang="en-IN" sz="2500" dirty="0">
                <a:latin typeface="Times New Roman" pitchFamily="18" charset="0"/>
                <a:cs typeface="Times New Roman" pitchFamily="18" charset="0"/>
              </a:rPr>
            </a:br>
            <a:r>
              <a:rPr lang="en-IN" sz="25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 COORDINATOR:</a:t>
            </a:r>
          </a:p>
          <a:p>
            <a:pPr>
              <a:spcBef>
                <a:spcPts val="160"/>
              </a:spcBef>
              <a:spcAft>
                <a:spcPts val="160"/>
              </a:spcAft>
            </a:pPr>
            <a:endParaRPr lang="en-IN" sz="25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60"/>
              </a:spcBef>
              <a:spcAft>
                <a:spcPts val="160"/>
              </a:spcAft>
            </a:pPr>
            <a:r>
              <a:rPr lang="en-IN" sz="25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BATCH: </a:t>
            </a:r>
            <a:r>
              <a:rPr lang="en-IN" sz="2500" b="1" dirty="0">
                <a:latin typeface="Times New Roman" pitchFamily="18" charset="0"/>
                <a:cs typeface="Times New Roman" pitchFamily="18" charset="0"/>
              </a:rPr>
              <a:t>C3</a:t>
            </a:r>
          </a:p>
          <a:p>
            <a:pPr>
              <a:spcBef>
                <a:spcPts val="160"/>
              </a:spcBef>
              <a:spcAft>
                <a:spcPts val="160"/>
              </a:spcAft>
            </a:pPr>
            <a:r>
              <a:rPr lang="en-IN" sz="25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DOMAIN: </a:t>
            </a:r>
            <a:r>
              <a:rPr lang="en-IN" sz="2500" dirty="0">
                <a:latin typeface="Times New Roman" pitchFamily="18" charset="0"/>
                <a:cs typeface="Times New Roman" pitchFamily="18" charset="0"/>
              </a:rPr>
              <a:t>Data Science , Machine Learning</a:t>
            </a:r>
            <a:br>
              <a:rPr lang="en-IN" sz="2500" dirty="0">
                <a:latin typeface="Times New Roman" pitchFamily="18" charset="0"/>
                <a:cs typeface="Times New Roman" pitchFamily="18" charset="0"/>
              </a:rPr>
            </a:br>
            <a:r>
              <a:rPr lang="en-IN" sz="25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DATE: </a:t>
            </a:r>
            <a:r>
              <a:rPr lang="en-IN" sz="2500" dirty="0">
                <a:latin typeface="Times New Roman" pitchFamily="18" charset="0"/>
                <a:cs typeface="Times New Roman" pitchFamily="18" charset="0"/>
              </a:rPr>
              <a:t>29/10/25</a:t>
            </a:r>
            <a:br>
              <a:rPr lang="en-IN" sz="25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6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26BBD-A521-241D-9964-F8B0B3BFED5A}"/>
              </a:ext>
            </a:extLst>
          </p:cNvPr>
          <p:cNvSpPr txBox="1"/>
          <p:nvPr/>
        </p:nvSpPr>
        <p:spPr>
          <a:xfrm>
            <a:off x="381000" y="533400"/>
            <a:ext cx="8610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3.Fusion/Integration Module: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the depression score obtained from the survey and the emotion detected from the image.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prediction is more robust than using either modal alone.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Applies logical or ML-based rules to generate the final depression status (Likely Depressed / Not Depressed).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4.User Feedback Module: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Presents the final score and status to the user in a clear, private, and informative manner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May offer personalized advice or recommend next steps based on the prediction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6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83820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Castellar" pitchFamily="18" charset="0"/>
              </a:rPr>
              <a:t>OUTPUT (DEMO SCREENSHOTS)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screening page</a:t>
            </a:r>
          </a:p>
          <a:p>
            <a:pPr algn="ctr"/>
            <a:r>
              <a:rPr lang="en-US" sz="3600" b="1" dirty="0">
                <a:gradFill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0"/>
                </a:gradFill>
                <a:latin typeface="Castellar" pitchFamily="18" charset="0"/>
              </a:rPr>
              <a:t> </a:t>
            </a:r>
          </a:p>
          <a:p>
            <a:pPr algn="ctr"/>
            <a:endParaRPr lang="en-US" sz="3600" b="1" dirty="0"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latin typeface="Castellar" pitchFamily="18" charset="0"/>
            </a:endParaRPr>
          </a:p>
          <a:p>
            <a:pPr algn="ctr"/>
            <a:endParaRPr lang="en-US" sz="3600" b="1" dirty="0"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latin typeface="Castellar" pitchFamily="18" charset="0"/>
            </a:endParaRPr>
          </a:p>
          <a:p>
            <a:pPr algn="ctr"/>
            <a:endParaRPr lang="en-US" sz="3600" b="1" dirty="0"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latin typeface="Castellar" pitchFamily="18" charset="0"/>
            </a:endParaRPr>
          </a:p>
          <a:p>
            <a:pPr algn="ctr"/>
            <a:endParaRPr lang="en-US" sz="3600" b="1" dirty="0"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latin typeface="Castellar" pitchFamily="18" charset="0"/>
            </a:endParaRPr>
          </a:p>
          <a:p>
            <a:pPr algn="ctr"/>
            <a:endParaRPr lang="en-US" sz="3600" b="1" dirty="0"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latin typeface="Castellar" pitchFamily="18" charset="0"/>
            </a:endParaRPr>
          </a:p>
          <a:p>
            <a:pPr algn="ctr"/>
            <a:endParaRPr lang="en-US" sz="3600" b="1" dirty="0"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latin typeface="Castellar" pitchFamily="18" charset="0"/>
            </a:endParaRPr>
          </a:p>
          <a:p>
            <a:pPr algn="ctr"/>
            <a:endParaRPr lang="en-US" sz="3600" b="1" dirty="0"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latin typeface="Castellar" pitchFamily="18" charset="0"/>
            </a:endParaRPr>
          </a:p>
          <a:p>
            <a:pPr algn="ctr"/>
            <a:endParaRPr lang="en-US" sz="3600" b="1" dirty="0"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latin typeface="Castellar" pitchFamily="18" charset="0"/>
            </a:endParaRPr>
          </a:p>
          <a:p>
            <a:pPr algn="ctr"/>
            <a:endParaRPr lang="en-US" sz="3600" b="1" dirty="0"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latin typeface="Castellar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BA4E44-D979-042D-1D21-E5FA52B77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0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304800"/>
            <a:ext cx="70866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Capturing phase</a:t>
            </a:r>
          </a:p>
          <a:p>
            <a:pPr algn="ctr"/>
            <a:endParaRPr lang="en-US" sz="3600" b="1" dirty="0"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latin typeface="Castellar" pitchFamily="18" charset="0"/>
            </a:endParaRPr>
          </a:p>
          <a:p>
            <a:pPr algn="ctr"/>
            <a:endParaRPr lang="en-US" sz="3600" b="1" dirty="0"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latin typeface="Castellar" pitchFamily="18" charset="0"/>
            </a:endParaRPr>
          </a:p>
          <a:p>
            <a:pPr algn="ctr"/>
            <a:endParaRPr lang="en-US" sz="3600" b="1" dirty="0"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latin typeface="Castellar" pitchFamily="18" charset="0"/>
            </a:endParaRPr>
          </a:p>
          <a:p>
            <a:pPr algn="ctr"/>
            <a:endParaRPr lang="en-US" sz="3600" b="1" dirty="0"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latin typeface="Castellar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641394-12D1-91B7-EB24-2EE163BA6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3848"/>
            <a:ext cx="9144000" cy="587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9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52400"/>
            <a:ext cx="708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ANSWERING </a:t>
            </a:r>
          </a:p>
          <a:p>
            <a:pPr algn="ctr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914400"/>
            <a:ext cx="83820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               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E92D22-72A7-0D85-E1B4-5D87E11EF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412"/>
            <a:ext cx="9144000" cy="561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5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B944-FA78-736A-ECE6-459690B0A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696200" cy="118872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EEG ANALYSIS(FUTURE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ENHAnCEment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0C9281-2657-9662-2698-7059A2B87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731327"/>
            <a:ext cx="8534400" cy="505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03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2F95CE-BFCE-160B-3C3A-62714E0C9AD5}"/>
              </a:ext>
            </a:extLst>
          </p:cNvPr>
          <p:cNvSpPr txBox="1"/>
          <p:nvPr/>
        </p:nvSpPr>
        <p:spPr>
          <a:xfrm>
            <a:off x="2133600" y="45720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FINAL  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85B20-2B8E-D673-35C7-5784B84B5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9" y="1295400"/>
            <a:ext cx="91440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41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21E08A-6B26-9DF3-11A7-F6DF4D962814}"/>
              </a:ext>
            </a:extLst>
          </p:cNvPr>
          <p:cNvSpPr txBox="1"/>
          <p:nvPr/>
        </p:nvSpPr>
        <p:spPr>
          <a:xfrm>
            <a:off x="1371600" y="5334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 BASED ON THE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CB301-BD3B-17CB-0A03-F9A36F997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6949"/>
            <a:ext cx="9144000" cy="542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46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C01898-0555-CACB-145F-1216B26B2416}"/>
              </a:ext>
            </a:extLst>
          </p:cNvPr>
          <p:cNvSpPr txBox="1"/>
          <p:nvPr/>
        </p:nvSpPr>
        <p:spPr>
          <a:xfrm>
            <a:off x="533400" y="76200"/>
            <a:ext cx="8458200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3600" b="1" dirty="0">
                <a:solidFill>
                  <a:schemeClr val="accent2">
                    <a:lumMod val="50000"/>
                  </a:schemeClr>
                </a:solidFill>
                <a:latin typeface="Castellar" panose="020A0402060406010301" pitchFamily="18" charset="0"/>
                <a:cs typeface="Times New Roman" panose="02020603050405020304" pitchFamily="18" charset="0"/>
              </a:rPr>
              <a:t>FUTURE ENHANCEMENTS</a:t>
            </a: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Video and EEG Modal Integration:</a:t>
            </a:r>
            <a:b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real-time video emotion analysis and EEG brainwave data for more robust, multimodal depression prediction.</a:t>
            </a:r>
          </a:p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Development:</a:t>
            </a:r>
            <a:b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Android/iOS apps for easier self-assessment and regular check-ins, expanding reach beyond desktops.</a:t>
            </a:r>
          </a:p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Monitoring:</a:t>
            </a:r>
            <a:b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continuous mental health tracking, sending timely alerts or suggestions when user risk increases.</a:t>
            </a:r>
          </a:p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Emotion Detection:</a:t>
            </a:r>
            <a:b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image modal to recognize more nuanced emotions (e.g., anger, fear, surprise) with advanced deep learning models.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518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9CEC3C-F79E-38FC-A33C-DCA66BA61CF4}"/>
              </a:ext>
            </a:extLst>
          </p:cNvPr>
          <p:cNvSpPr txBox="1"/>
          <p:nvPr/>
        </p:nvSpPr>
        <p:spPr>
          <a:xfrm>
            <a:off x="381000" y="457200"/>
            <a:ext cx="87630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2">
                    <a:lumMod val="50000"/>
                  </a:schemeClr>
                </a:solidFill>
                <a:latin typeface="Castellar" panose="020A0402060406010301" pitchFamily="18" charset="0"/>
              </a:rPr>
              <a:t>             </a:t>
            </a:r>
            <a:r>
              <a:rPr lang="en-IN" sz="3600" b="1" dirty="0">
                <a:solidFill>
                  <a:schemeClr val="accent2">
                    <a:lumMod val="50000"/>
                  </a:schemeClr>
                </a:solidFill>
                <a:latin typeface="Castellar" panose="020A0402060406010301" pitchFamily="18" charset="0"/>
              </a:rPr>
              <a:t>CONCLUSION</a:t>
            </a:r>
          </a:p>
          <a:p>
            <a:endParaRPr lang="en-IN" sz="3600" dirty="0">
              <a:solidFill>
                <a:schemeClr val="accent2">
                  <a:lumMod val="50000"/>
                </a:schemeClr>
              </a:solidFill>
              <a:latin typeface="Castellar" panose="020A0402060406010301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Our project brings together survey and image analysis to predict depression quickly and securely, breaking stigma and helping users get early help.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With future upgrades like video, EEG, and mobile integration, this system can transform mental health support for everyone.</a:t>
            </a:r>
          </a:p>
          <a:p>
            <a:endParaRPr lang="en-US" sz="2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solution lets people check their mental well-being easily and safely, encouraging them to seek help sooner.</a:t>
            </a:r>
            <a:endParaRPr lang="en-IN" sz="28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dirty="0">
              <a:solidFill>
                <a:schemeClr val="accent2">
                  <a:lumMod val="50000"/>
                </a:schemeClr>
              </a:solidFill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988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438400"/>
            <a:ext cx="7848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Castellar" panose="020A0402060406010301" pitchFamily="18" charset="0"/>
              </a:rPr>
              <a:t>THANK  YOU</a:t>
            </a:r>
            <a:endParaRPr lang="en-IN" sz="8800" b="1" dirty="0">
              <a:solidFill>
                <a:schemeClr val="tx2"/>
              </a:solidFill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21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6354" y="344269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astellar" pitchFamily="18" charset="0"/>
              </a:rPr>
              <a:t>BASE PAPER DETAILS</a:t>
            </a:r>
            <a:endParaRPr lang="en-IN" sz="3600" b="1" dirty="0">
              <a:solidFill>
                <a:schemeClr val="tx2"/>
              </a:solidFill>
              <a:latin typeface="Castellar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1225768"/>
            <a:ext cx="8229600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spcBef>
                <a:spcPts val="200"/>
              </a:spcBef>
              <a:spcAft>
                <a:spcPts val="200"/>
              </a:spcAft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PAPER TITLE:</a:t>
            </a:r>
            <a:br>
              <a:rPr lang="en-US" sz="2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DDNet:A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robust and reliable Hybrid ML model for Effective Detection of Depression Among University Students.“</a:t>
            </a:r>
            <a:br>
              <a:rPr lang="en-US" sz="2600" dirty="0">
                <a:latin typeface="Times New Roman" pitchFamily="18" charset="0"/>
                <a:cs typeface="Times New Roman" pitchFamily="18" charset="0"/>
              </a:rPr>
            </a:b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AUTHORS: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Nasirul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Mumenin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et al.</a:t>
            </a:r>
            <a:br>
              <a:rPr lang="en-US" sz="2600" dirty="0">
                <a:latin typeface="Times New Roman" pitchFamily="18" charset="0"/>
                <a:cs typeface="Times New Roman" pitchFamily="18" charset="0"/>
              </a:rPr>
            </a:b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JOURNAL/CONFERENCE: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IEEE Xplore , 2025</a:t>
            </a:r>
          </a:p>
          <a:p>
            <a:pPr indent="-457200">
              <a:spcBef>
                <a:spcPts val="200"/>
              </a:spcBef>
              <a:spcAft>
                <a:spcPts val="200"/>
              </a:spcAft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Key Learning: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Focused on detecting depression from survey data of university students.</a:t>
            </a:r>
            <a:br>
              <a:rPr lang="en-US" sz="2600" dirty="0">
                <a:latin typeface="Times New Roman" pitchFamily="18" charset="0"/>
                <a:cs typeface="Times New Roman" pitchFamily="18" charset="0"/>
              </a:rPr>
            </a:br>
            <a:br>
              <a:rPr lang="en-US" sz="2600" dirty="0">
                <a:latin typeface="Times New Roman" pitchFamily="18" charset="0"/>
                <a:cs typeface="Times New Roman" pitchFamily="18" charset="0"/>
              </a:rPr>
            </a:b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OUR CONTRIBUTION:</a:t>
            </a:r>
            <a:br>
              <a:rPr lang="en-US" sz="2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We extend this research by focusing on detecting depression from survey data and facial emotion recognition(via image)model that adds extra layer for better accuracy.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61217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6354" y="344269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Castellar" pitchFamily="18" charset="0"/>
              </a:rPr>
              <a:t>PROBLEM STATEMENT</a:t>
            </a:r>
            <a:endParaRPr lang="en-IN" sz="3600" b="1" dirty="0">
              <a:solidFill>
                <a:schemeClr val="accent2">
                  <a:lumMod val="50000"/>
                </a:schemeClr>
              </a:solidFill>
              <a:latin typeface="Castellar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987175"/>
            <a:ext cx="8229600" cy="5811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spcBef>
                <a:spcPts val="160"/>
              </a:spcBef>
              <a:spcAft>
                <a:spcPts val="160"/>
              </a:spcAft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THE CHALLENGE:</a:t>
            </a:r>
            <a:br>
              <a:rPr lang="en-US" sz="2600" dirty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Rising stress and depression among students and employees often go undetected due to stigma and lack of proactive mental health monitoring.</a:t>
            </a:r>
            <a:br>
              <a:rPr lang="en-US" sz="2600" dirty="0">
                <a:latin typeface="Times New Roman" pitchFamily="18" charset="0"/>
                <a:cs typeface="Times New Roman" pitchFamily="18" charset="0"/>
              </a:rPr>
            </a:b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Data and Statistics:</a:t>
            </a:r>
          </a:p>
          <a:p>
            <a:pPr marL="561340" marR="2680970" indent="-342900">
              <a:lnSpc>
                <a:spcPts val="1880"/>
              </a:lnSpc>
              <a:spcBef>
                <a:spcPts val="75"/>
              </a:spcBef>
              <a:buFontTx/>
              <a:buChar char="-"/>
            </a:pPr>
            <a:r>
              <a:rPr lang="en-US" sz="2000" dirty="0">
                <a:latin typeface="Calibri"/>
                <a:cs typeface="Calibri"/>
              </a:rPr>
              <a:t>WHO</a:t>
            </a:r>
            <a:r>
              <a:rPr lang="en-US" sz="2000" spc="-5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(2023):</a:t>
            </a:r>
            <a:r>
              <a:rPr lang="en-US" sz="2000" spc="-4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280</a:t>
            </a:r>
            <a:r>
              <a:rPr lang="en-US" sz="2000" spc="-5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million+</a:t>
            </a:r>
            <a:r>
              <a:rPr lang="en-US" sz="2000" spc="-5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people</a:t>
            </a:r>
            <a:r>
              <a:rPr lang="en-US" sz="2000" spc="-5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suffer</a:t>
            </a:r>
            <a:r>
              <a:rPr lang="en-US" sz="2000" spc="-5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from</a:t>
            </a:r>
            <a:r>
              <a:rPr lang="en-US" sz="2000" spc="-5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depression</a:t>
            </a:r>
            <a:r>
              <a:rPr lang="en-US" sz="2000" spc="-5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globally.</a:t>
            </a:r>
          </a:p>
          <a:p>
            <a:pPr marL="561340" marR="2680970" indent="-342900">
              <a:lnSpc>
                <a:spcPts val="1880"/>
              </a:lnSpc>
              <a:spcBef>
                <a:spcPts val="75"/>
              </a:spcBef>
              <a:buFontTx/>
              <a:buChar char="-"/>
            </a:pPr>
            <a:r>
              <a:rPr lang="en-US" sz="2000" dirty="0">
                <a:latin typeface="Calibri"/>
                <a:cs typeface="Calibri"/>
              </a:rPr>
              <a:t>NCRB</a:t>
            </a:r>
            <a:r>
              <a:rPr lang="en-US" sz="2000" spc="-5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(India,</a:t>
            </a:r>
            <a:r>
              <a:rPr lang="en-US" sz="2000" spc="-4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2022):</a:t>
            </a:r>
            <a:r>
              <a:rPr lang="en-US" sz="2000" spc="-4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13,000+</a:t>
            </a:r>
            <a:r>
              <a:rPr lang="en-US" sz="2000" spc="-5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student</a:t>
            </a:r>
            <a:r>
              <a:rPr lang="en-US" sz="2000" spc="-4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suicides,</a:t>
            </a:r>
            <a:r>
              <a:rPr lang="en-US" sz="2000" spc="-4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many</a:t>
            </a:r>
            <a:r>
              <a:rPr lang="en-US" sz="2000" spc="-4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linked</a:t>
            </a:r>
            <a:r>
              <a:rPr lang="en-US" sz="2000" spc="-5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to</a:t>
            </a:r>
            <a:r>
              <a:rPr lang="en-US" sz="2000" spc="-4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stress.</a:t>
            </a:r>
            <a:endParaRPr lang="en-US" sz="2000" dirty="0">
              <a:latin typeface="Calibri"/>
              <a:cs typeface="Calibri"/>
            </a:endParaRPr>
          </a:p>
          <a:p>
            <a:pPr marL="218440">
              <a:lnSpc>
                <a:spcPts val="1789"/>
              </a:lnSpc>
            </a:pPr>
            <a:r>
              <a:rPr lang="en-US" sz="2000" dirty="0">
                <a:latin typeface="Calibri"/>
                <a:cs typeface="Calibri"/>
              </a:rPr>
              <a:t>-    Only</a:t>
            </a:r>
            <a:r>
              <a:rPr lang="en-US" sz="2000" spc="-3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10–12%</a:t>
            </a:r>
            <a:r>
              <a:rPr lang="en-US" sz="2000" spc="-4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of</a:t>
            </a:r>
            <a:r>
              <a:rPr lang="en-US" sz="2000" spc="-3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working</a:t>
            </a:r>
            <a:r>
              <a:rPr lang="en-US" sz="2000" spc="-3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Indians</a:t>
            </a:r>
            <a:r>
              <a:rPr lang="en-US" sz="2000" spc="-3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seek</a:t>
            </a:r>
            <a:r>
              <a:rPr lang="en-US" sz="2000" spc="-3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mental</a:t>
            </a:r>
            <a:r>
              <a:rPr lang="en-US" sz="2000" spc="-3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health</a:t>
            </a:r>
            <a:r>
              <a:rPr lang="en-US" sz="2000" spc="-4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support</a:t>
            </a:r>
            <a:r>
              <a:rPr lang="en-US" sz="2000" spc="-3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due</a:t>
            </a:r>
            <a:r>
              <a:rPr lang="en-US" sz="2000" spc="-4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to</a:t>
            </a:r>
            <a:r>
              <a:rPr lang="en-US" sz="2000" spc="-4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fear</a:t>
            </a:r>
            <a:r>
              <a:rPr lang="en-US" sz="2000" spc="-3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or</a:t>
            </a:r>
            <a:r>
              <a:rPr lang="en-US" sz="2000" spc="-3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stigma.</a:t>
            </a:r>
            <a:endParaRPr lang="en-US" sz="2000" dirty="0">
              <a:latin typeface="Calibri"/>
              <a:cs typeface="Calibri"/>
            </a:endParaRPr>
          </a:p>
          <a:p>
            <a:pPr indent="-457200">
              <a:spcBef>
                <a:spcPts val="160"/>
              </a:spcBef>
              <a:spcAft>
                <a:spcPts val="160"/>
              </a:spcAft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Mapped SDG Goals:</a:t>
            </a:r>
          </a:p>
          <a:p>
            <a:pPr indent="-457200">
              <a:spcBef>
                <a:spcPts val="160"/>
              </a:spcBef>
              <a:spcAft>
                <a:spcPts val="160"/>
              </a:spcAft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-SDG 3-Good Health and Well-being</a:t>
            </a:r>
          </a:p>
          <a:p>
            <a:pPr indent="-457200">
              <a:spcBef>
                <a:spcPts val="160"/>
              </a:spcBef>
              <a:spcAft>
                <a:spcPts val="160"/>
              </a:spcAft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-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Target:Promote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mental health , reduce chronic diseases.</a:t>
            </a:r>
          </a:p>
          <a:p>
            <a:pPr indent="-457200">
              <a:spcBef>
                <a:spcPts val="160"/>
              </a:spcBef>
              <a:spcAft>
                <a:spcPts val="160"/>
              </a:spcAft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-SDG 8-Decent Work and Economic Growth</a:t>
            </a:r>
          </a:p>
          <a:p>
            <a:pPr indent="-457200">
              <a:spcBef>
                <a:spcPts val="160"/>
              </a:spcBef>
              <a:spcAft>
                <a:spcPts val="160"/>
              </a:spcAft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-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Target:Promote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safe and healthy work environment .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3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6354" y="344269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Castellar" pitchFamily="18" charset="0"/>
              </a:rPr>
              <a:t>Social relevance</a:t>
            </a:r>
            <a:endParaRPr lang="en-IN" sz="3600" b="1" dirty="0">
              <a:solidFill>
                <a:schemeClr val="accent2">
                  <a:lumMod val="50000"/>
                </a:schemeClr>
              </a:solidFill>
              <a:latin typeface="Castellar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1143000"/>
            <a:ext cx="8229600" cy="6299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60"/>
              </a:spcBef>
              <a:spcAft>
                <a:spcPts val="160"/>
              </a:spcAft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SOCIETAL BENEFIT:</a:t>
            </a:r>
            <a:br>
              <a:rPr lang="en-US" sz="2600" dirty="0">
                <a:latin typeface="Times New Roman" pitchFamily="18" charset="0"/>
                <a:cs typeface="Times New Roman" pitchFamily="18" charset="0"/>
              </a:rPr>
            </a:br>
            <a:r>
              <a:rPr lang="en-US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helps reduce depression and stress by enabling early, private detection, improving well-being.</a:t>
            </a:r>
          </a:p>
          <a:p>
            <a:pPr>
              <a:spcBef>
                <a:spcPts val="160"/>
              </a:spcBef>
              <a:spcAft>
                <a:spcPts val="160"/>
              </a:spcAft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60"/>
              </a:spcBef>
              <a:spcAft>
                <a:spcPts val="160"/>
              </a:spcAft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REAL-WORLD RELEVANCE:</a:t>
            </a:r>
          </a:p>
          <a:p>
            <a:pPr marL="457200" indent="-457200">
              <a:buFontTx/>
              <a:buChar char="-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Empowers individuals to manage their mental health without fear of being judged or exposed.</a:t>
            </a:r>
          </a:p>
          <a:p>
            <a:pPr marL="457200" indent="-457200">
              <a:buFontTx/>
              <a:buChar char="-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healthcare costs by catching issues before they become severe or require intervention.</a:t>
            </a:r>
          </a:p>
          <a:p>
            <a:pPr marL="457200" indent="-457200">
              <a:buFontTx/>
              <a:buChar char="-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Aligns with global health goals: Supports SDG 3 and SDG 8.</a:t>
            </a:r>
          </a:p>
          <a:p>
            <a:pPr marL="457200" indent="-457200">
              <a:buFontTx/>
              <a:buChar char="-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Contributes to a positive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culture:Fosters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happier , healthier and more productive communities. </a:t>
            </a:r>
          </a:p>
          <a:p>
            <a:pPr marL="457200" indent="-457200">
              <a:spcBef>
                <a:spcPts val="160"/>
              </a:spcBef>
              <a:spcAft>
                <a:spcPts val="160"/>
              </a:spcAft>
              <a:buFont typeface="Wingdings" pitchFamily="2" charset="2"/>
              <a:buChar char="Ø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60"/>
              </a:spcBef>
              <a:spcAft>
                <a:spcPts val="160"/>
              </a:spcAft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00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048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Castellar" pitchFamily="18" charset="0"/>
              </a:rPr>
              <a:t>PROPOSED SOLUTION</a:t>
            </a:r>
            <a:endParaRPr lang="en-IN" sz="3600" b="1" dirty="0">
              <a:solidFill>
                <a:schemeClr val="accent2">
                  <a:lumMod val="50000"/>
                </a:schemeClr>
              </a:solidFill>
              <a:latin typeface="Castellar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225768"/>
            <a:ext cx="8229600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60"/>
              </a:spcBef>
              <a:spcAft>
                <a:spcPts val="160"/>
              </a:spcAft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We propose ML based mental health monitoring system that analyzes users responses to mental health surveys , detects emotional states through facial expressions ( via images).</a:t>
            </a:r>
          </a:p>
          <a:p>
            <a:pPr>
              <a:spcBef>
                <a:spcPts val="160"/>
              </a:spcBef>
              <a:spcAft>
                <a:spcPts val="160"/>
              </a:spcAft>
            </a:pPr>
            <a:endParaRPr lang="en-IN" b="0" i="0" dirty="0">
              <a:effectLst/>
              <a:latin typeface="fkGrotesk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Survey Modal:</a:t>
            </a:r>
          </a:p>
          <a:p>
            <a:pPr lvl="1" algn="l"/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Predicts depression/stress risk using responses from validated scales (e.g., PHQ-9, DASS-21).</a:t>
            </a:r>
          </a:p>
          <a:p>
            <a:pPr lvl="1" algn="l"/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Deployed as a 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 for easy, interactive use.</a:t>
            </a:r>
          </a:p>
          <a:p>
            <a:pPr marL="800100" lvl="1" indent="-342900" algn="l">
              <a:buFontTx/>
              <a:buChar char="-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Aggregates scores for anonymized group reports.</a:t>
            </a:r>
          </a:p>
          <a:p>
            <a:pPr lvl="1" algn="l"/>
            <a:endParaRPr lang="en-IN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Modal: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Will estimate emotional states from webcam images.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Model will classify basic emotions(happy , sad , </a:t>
            </a:r>
            <a:r>
              <a:rPr lang="en-I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neutral.etc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IN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ts val="160"/>
              </a:spcBef>
              <a:spcAft>
                <a:spcPts val="160"/>
              </a:spcAft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 </a:t>
            </a:r>
            <a:br>
              <a:rPr lang="en-US" sz="2600" dirty="0">
                <a:latin typeface="Times New Roman" pitchFamily="18" charset="0"/>
                <a:cs typeface="Times New Roman" pitchFamily="18" charset="0"/>
              </a:rPr>
            </a:br>
            <a:br>
              <a:rPr lang="en-US" sz="2600" dirty="0">
                <a:latin typeface="Times New Roman" pitchFamily="18" charset="0"/>
                <a:cs typeface="Times New Roman" pitchFamily="18" charset="0"/>
              </a:rPr>
            </a:b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60"/>
              </a:spcBef>
              <a:spcAft>
                <a:spcPts val="160"/>
              </a:spcAft>
            </a:pPr>
            <a:br>
              <a:rPr lang="en-US" sz="2600" dirty="0">
                <a:latin typeface="Times New Roman" pitchFamily="18" charset="0"/>
                <a:cs typeface="Times New Roman" pitchFamily="18" charset="0"/>
              </a:rPr>
            </a:br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72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ADC9CC-D174-E8C9-A003-D18970BDF424}"/>
              </a:ext>
            </a:extLst>
          </p:cNvPr>
          <p:cNvSpPr txBox="1"/>
          <p:nvPr/>
        </p:nvSpPr>
        <p:spPr>
          <a:xfrm>
            <a:off x="-56699" y="0"/>
            <a:ext cx="9505500" cy="6710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</a:t>
            </a: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tepwise Flow with On-Image Descriptions: Combined Depression Prediction">
            <a:extLst>
              <a:ext uri="{FF2B5EF4-FFF2-40B4-BE49-F238E27FC236}">
                <a16:creationId xmlns:a16="http://schemas.microsoft.com/office/drawing/2014/main" id="{48C12660-1C4C-0076-80F2-7F3A27BC8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09600"/>
            <a:ext cx="7391400" cy="623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00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6354" y="344269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Castellar" pitchFamily="18" charset="0"/>
              </a:rPr>
              <a:t>ARCHITECTURE DIAGRAM</a:t>
            </a:r>
            <a:endParaRPr lang="en-IN" sz="3600" b="1" dirty="0">
              <a:solidFill>
                <a:schemeClr val="accent2">
                  <a:lumMod val="50000"/>
                </a:schemeClr>
              </a:solidFill>
              <a:latin typeface="Castellar" pitchFamily="18" charset="0"/>
            </a:endParaRPr>
          </a:p>
        </p:txBody>
      </p:sp>
      <p:pic>
        <p:nvPicPr>
          <p:cNvPr id="2050" name="Picture 2" descr="Professional Architecture Diagram: Depression Score Prediction System">
            <a:extLst>
              <a:ext uri="{FF2B5EF4-FFF2-40B4-BE49-F238E27FC236}">
                <a16:creationId xmlns:a16="http://schemas.microsoft.com/office/drawing/2014/main" id="{CE8163EF-E862-0F9D-143A-1B72BB7C5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359446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5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6354" y="344269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Castellar" pitchFamily="18" charset="0"/>
              </a:rPr>
              <a:t>Hardware/ software specification</a:t>
            </a:r>
            <a:endParaRPr lang="en-IN" sz="3600" b="1" dirty="0">
              <a:solidFill>
                <a:schemeClr val="accent2">
                  <a:lumMod val="50000"/>
                </a:schemeClr>
              </a:solidFill>
              <a:latin typeface="Castellar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752600"/>
            <a:ext cx="822960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HARDWARE: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Server/PC (8 GB RAM, i5+ CPU),</a:t>
            </a:r>
            <a:r>
              <a:rPr lang="en-IN" dirty="0"/>
              <a:t>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Webcam (for image modal and reliable internet connection ( for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deployment and usage ),Optional : GPU(NVIDIA , for faster machine learning prediction.</a:t>
            </a:r>
          </a:p>
          <a:p>
            <a:endParaRPr lang="en-IN" dirty="0"/>
          </a:p>
          <a:p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SOFTWARE:</a:t>
            </a:r>
          </a:p>
          <a:p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Python, TensorFlow, </a:t>
            </a:r>
            <a:r>
              <a:rPr lang="en-IN" sz="2600" dirty="0" err="1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, DASS-21/PHQ-9,scikit-learn , Matplotlib , OpenCV , </a:t>
            </a:r>
            <a:r>
              <a:rPr lang="en-IN" sz="2600" dirty="0" err="1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IN" sz="2600" dirty="0" err="1">
                <a:latin typeface="Times New Roman" pitchFamily="18" charset="0"/>
                <a:cs typeface="Times New Roman" pitchFamily="18" charset="0"/>
              </a:rPr>
              <a:t>DeepFace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/FER , </a:t>
            </a:r>
            <a:r>
              <a:rPr lang="en-IN" sz="2600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and Pandas( data handling).</a:t>
            </a:r>
          </a:p>
          <a:p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ID3 :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/ VS Code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Windows 10+ </a:t>
            </a:r>
            <a:endParaRPr lang="en-IN" sz="2800" dirty="0"/>
          </a:p>
          <a:p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43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44269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Castellar" pitchFamily="18" charset="0"/>
              </a:rPr>
              <a:t>MODULE EXPLANATION</a:t>
            </a:r>
            <a:endParaRPr lang="en-IN" sz="3600" b="1" dirty="0">
              <a:solidFill>
                <a:schemeClr val="accent2">
                  <a:lumMod val="50000"/>
                </a:schemeClr>
              </a:solidFill>
              <a:latin typeface="Castellar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0248" y="1295400"/>
            <a:ext cx="8683752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Survey Module: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Presents users with validated questions about their mood, behavior, and symptoms (PHQ-9, DASS-21, etc.).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Collects responses and automatically calculates a depression risk score using predefined rules or ML algorithms.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Deploys 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real-time, user-friendly access.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Image Module: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Captures a facial image from the user (using webcam).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Processes the image with deep learning (CNN/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DeepFace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/FER) to detect basic emotions like happy, sad, or neutral.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Outputs the detected emotion as an additional indicator of mental state.</a:t>
            </a:r>
          </a:p>
          <a:p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br>
              <a:rPr lang="en-US" sz="2400" dirty="0"/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64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911</TotalTime>
  <Words>976</Words>
  <Application>Microsoft Office PowerPoint</Application>
  <PresentationFormat>On-screen Show (4:3)</PresentationFormat>
  <Paragraphs>122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Castellar</vt:lpstr>
      <vt:lpstr>fkGrotesk</vt:lpstr>
      <vt:lpstr>Gill Sans MT</vt:lpstr>
      <vt:lpstr>Times New Roman</vt:lpstr>
      <vt:lpstr>Wingdings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EEG ANALYSIS(FUTURE ENHAnCEment)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Monisha</dc:creator>
  <cp:lastModifiedBy>Looser Boy</cp:lastModifiedBy>
  <cp:revision>32</cp:revision>
  <dcterms:created xsi:type="dcterms:W3CDTF">2025-08-09T12:46:47Z</dcterms:created>
  <dcterms:modified xsi:type="dcterms:W3CDTF">2025-10-28T06:58:22Z</dcterms:modified>
</cp:coreProperties>
</file>