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6" r:id="rId3"/>
    <p:sldId id="357" r:id="rId4"/>
    <p:sldId id="379" r:id="rId5"/>
    <p:sldId id="380" r:id="rId6"/>
    <p:sldId id="341" r:id="rId7"/>
    <p:sldId id="382" r:id="rId8"/>
    <p:sldId id="383" r:id="rId9"/>
    <p:sldId id="33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080EA"/>
    <a:srgbClr val="898585"/>
    <a:srgbClr val="908C8C"/>
    <a:srgbClr val="CC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75" d="100"/>
          <a:sy n="75" d="100"/>
        </p:scale>
        <p:origin x="162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B6BD13-AEF5-49C9-B920-FBCF0093EB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948D7-E784-4AA7-81E8-8C47E6F547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91EE5-F35B-4ECA-90A2-15EB6E37459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DAC74-41C9-4E12-921A-C6212AA83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4E254-34CC-4AD1-8930-B276CF508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B2BE-EFFE-49A6-9B3E-946499474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F1E5-8E7A-4563-B915-5FE4A8F53B2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ED2D-80BB-473D-AD79-F97EDF8AE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D2D-80BB-473D-AD79-F97EDF8AE8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D2D-80BB-473D-AD79-F97EDF8AE8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042446"/>
            <a:ext cx="9144000" cy="19962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2446"/>
            <a:ext cx="7772400" cy="1029491"/>
          </a:xfrm>
        </p:spPr>
        <p:txBody>
          <a:bodyPr anchor="b">
            <a:normAutofit/>
          </a:bodyPr>
          <a:lstStyle>
            <a:lvl1pPr algn="l">
              <a:defRPr sz="4000" b="1" cap="sm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48934"/>
            <a:ext cx="6200775" cy="777078"/>
          </a:xfrm>
        </p:spPr>
        <p:txBody>
          <a:bodyPr/>
          <a:lstStyle>
            <a:lvl1pPr marL="0" indent="0" algn="l">
              <a:buNone/>
              <a:defRPr sz="2000" b="1" cap="sm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3B7-E9AF-42FE-8944-EF175811FA95}" type="datetime1">
              <a:rPr lang="ko-KR" altLang="en-US" smtClean="0"/>
              <a:t>2019-11-27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900756"/>
            <a:ext cx="2286000" cy="1440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2281237" y="2900756"/>
            <a:ext cx="2289600" cy="14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/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4568400" y="2900756"/>
            <a:ext cx="2289600" cy="1440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6858000" y="2900756"/>
            <a:ext cx="22860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flipH="1" flipV="1">
            <a:off x="0" y="0"/>
            <a:ext cx="9144000" cy="269480"/>
            <a:chOff x="0" y="5874145"/>
            <a:chExt cx="9144000" cy="2694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0" y="6143625"/>
              <a:ext cx="9144000" cy="0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23000">
                    <a:schemeClr val="tx2"/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tx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한쪽 모서리가 둥근 사각형 13"/>
            <p:cNvSpPr/>
            <p:nvPr/>
          </p:nvSpPr>
          <p:spPr>
            <a:xfrm flipH="1">
              <a:off x="6181725" y="5953518"/>
              <a:ext cx="2962274" cy="139308"/>
            </a:xfrm>
            <a:prstGeom prst="round1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 flipH="1">
              <a:off x="8686800" y="5874145"/>
              <a:ext cx="457200" cy="168674"/>
            </a:xfrm>
            <a:prstGeom prst="round1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7415" y="44518"/>
            <a:ext cx="3001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Dept. of Software Convergence, </a:t>
            </a:r>
            <a:r>
              <a:rPr lang="en-US" altLang="ko-KR" sz="1100" i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Sejong</a:t>
            </a:r>
            <a:r>
              <a:rPr lang="en-US" altLang="ko-KR" sz="11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University</a:t>
            </a:r>
            <a:endParaRPr lang="ko-KR" altLang="en-US" sz="11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A41DCA8-363F-4BB8-9464-BD56A5B64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0" y="49959"/>
            <a:ext cx="276245" cy="270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E69F3A-D08C-43E4-B78D-C621DAF87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90" y="53008"/>
            <a:ext cx="407980" cy="2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35B-EA86-44E1-A560-A60AE3E8D697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074E-4EA1-4F9C-AB9C-313BCCFD928A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372012"/>
            <a:ext cx="8477250" cy="4797342"/>
          </a:xfrm>
        </p:spPr>
        <p:txBody>
          <a:bodyPr/>
          <a:lstStyle>
            <a:lvl2pPr marL="800100" indent="-3429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9554-93C3-4A4C-B35C-A6E76476C0D2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iNCSL</a:t>
            </a:r>
            <a:r>
              <a:rPr lang="en-US" altLang="ko-KR" dirty="0"/>
              <a:t> Seminar 3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flipV="1">
            <a:off x="0" y="0"/>
            <a:ext cx="9144000" cy="104275"/>
            <a:chOff x="0" y="1795856"/>
            <a:chExt cx="9144000" cy="109144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직사각형 14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D3FB67-D93F-42AE-8988-6FC6C3A46EB6}"/>
              </a:ext>
            </a:extLst>
          </p:cNvPr>
          <p:cNvSpPr txBox="1"/>
          <p:nvPr userDrawn="1"/>
        </p:nvSpPr>
        <p:spPr>
          <a:xfrm>
            <a:off x="644057" y="6491577"/>
            <a:ext cx="231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>
                <a:latin typeface="+mn-lt"/>
              </a:rPr>
              <a:t>Intelligent Navigation &amp; Control Systems Lab.</a:t>
            </a:r>
          </a:p>
          <a:p>
            <a:r>
              <a:rPr lang="en-US" altLang="ko-KR" sz="700" i="1" dirty="0">
                <a:latin typeface="+mn-lt"/>
              </a:rPr>
              <a:t>Dept. of Software Convergence, </a:t>
            </a:r>
            <a:r>
              <a:rPr lang="en-US" altLang="ko-KR" sz="700" i="1" dirty="0" err="1">
                <a:latin typeface="+mn-lt"/>
              </a:rPr>
              <a:t>Sejong</a:t>
            </a:r>
            <a:r>
              <a:rPr lang="en-US" altLang="ko-KR" sz="700" i="1" dirty="0">
                <a:latin typeface="+mn-lt"/>
              </a:rPr>
              <a:t> University</a:t>
            </a:r>
            <a:endParaRPr lang="ko-KR" altLang="en-US" sz="700" i="1" dirty="0">
              <a:latin typeface="+mn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1982F71-427D-48F6-B1FA-E7084F06C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3" y="6509060"/>
            <a:ext cx="272202" cy="2664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B4CB6C-70CE-4727-9D12-22C0D27284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" y="6496516"/>
            <a:ext cx="407980" cy="2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73A-1A1A-4308-8485-34EF6C3E621E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891692"/>
            <a:ext cx="7079053" cy="23224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2" name="그룹 11"/>
          <p:cNvGrpSpPr/>
          <p:nvPr/>
        </p:nvGrpSpPr>
        <p:grpSpPr>
          <a:xfrm rot="5400000">
            <a:off x="6950302" y="3020450"/>
            <a:ext cx="2322450" cy="2064945"/>
            <a:chOff x="0" y="2881706"/>
            <a:chExt cx="9144000" cy="21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0" y="2881706"/>
              <a:ext cx="2286000" cy="216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81237" y="2881706"/>
              <a:ext cx="2289600" cy="216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67237" y="2881706"/>
              <a:ext cx="2289600" cy="216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58000" y="2881706"/>
              <a:ext cx="2286000" cy="216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933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675" y="1367692"/>
            <a:ext cx="4091834" cy="48249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311" y="1367692"/>
            <a:ext cx="4091834" cy="48249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8DDA-9CC2-499D-9D66-10C58B457C01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 flipV="1">
            <a:off x="0" y="0"/>
            <a:ext cx="9144000" cy="104275"/>
            <a:chOff x="0" y="1795856"/>
            <a:chExt cx="9144000" cy="109144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직사각형 13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69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74D9-63BA-4085-855D-4058C41AAF3D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V="1">
            <a:off x="0" y="-3"/>
            <a:ext cx="9134474" cy="77792"/>
            <a:chOff x="0" y="1795856"/>
            <a:chExt cx="9144000" cy="109144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89B1-5866-41C7-9BC8-24470F5F46E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 flipV="1">
            <a:off x="0" y="0"/>
            <a:ext cx="9144000" cy="104275"/>
            <a:chOff x="0" y="1795856"/>
            <a:chExt cx="9144000" cy="109144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1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105D-3DF2-4BE6-86C0-0465941DB246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0" y="0"/>
            <a:ext cx="9144000" cy="104275"/>
            <a:chOff x="0" y="1795856"/>
            <a:chExt cx="9144000" cy="109144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21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D68-0B6A-4E6B-90C4-D927FEE0B6E5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27D0-D339-4FCE-87E0-259AA17274A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iNCSL Seminar 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291388"/>
            <a:ext cx="8477250" cy="490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C90-5F2F-497E-A241-48153F628945}" type="datetime1">
              <a:rPr lang="ko-KR" altLang="en-US" smtClean="0"/>
              <a:t>2019-11-27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829425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23000">
                  <a:schemeClr val="tx2"/>
                </a:gs>
                <a:gs pos="69000">
                  <a:schemeClr val="accent3">
                    <a:lumMod val="75000"/>
                  </a:schemeClr>
                </a:gs>
                <a:gs pos="97000">
                  <a:schemeClr val="tx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9275" y="64643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iNCSL Seminar 3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33DD76-9DB7-4526-B031-884E032DE5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5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i="0" kern="1200" cap="small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538163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accent4">
            <a:lumMod val="75000"/>
          </a:schemeClr>
        </a:buClr>
        <a:buFont typeface="Arial" panose="020B0604020202020204" pitchFamily="34" charset="0"/>
        <a:buChar char="•"/>
        <a:defRPr sz="1800" b="0" i="0" kern="1200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985838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b="0" i="0" kern="1200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4351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1884363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bg2">
              <a:lumMod val="50000"/>
            </a:schemeClr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" y="4433432"/>
            <a:ext cx="5898502" cy="673523"/>
          </a:xfrm>
        </p:spPr>
        <p:txBody>
          <a:bodyPr>
            <a:normAutofit/>
          </a:bodyPr>
          <a:lstStyle/>
          <a:p>
            <a:r>
              <a:rPr lang="en-US" altLang="ko-KR" dirty="0"/>
              <a:t>Ask and Go to the Blue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F18F4BA-1732-4530-ACF0-4AB6040BAEA0}"/>
              </a:ext>
            </a:extLst>
          </p:cNvPr>
          <p:cNvSpPr txBox="1">
            <a:spLocks/>
          </p:cNvSpPr>
          <p:nvPr/>
        </p:nvSpPr>
        <p:spPr>
          <a:xfrm>
            <a:off x="8160026" y="4777399"/>
            <a:ext cx="924339" cy="2578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b="1" i="0" kern="1200" cap="small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None/>
              <a:defRPr sz="2000" b="0" i="0" kern="1200" baseline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b="0" i="0" kern="1200" baseline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2019.11.26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B275A1E-F053-427D-96E1-5D3190B7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168281"/>
            <a:ext cx="7772400" cy="102949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거울 연못 수질 측정 시스템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25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5927B-8FDF-489F-84C1-72DB0868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0200"/>
            <a:ext cx="8477250" cy="107632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전체 시스템 구상도 및 항목 별 사용 이유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C1037-5281-4657-9F90-053D3843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Picture 2" descr="https://lh6.googleusercontent.com/Jt11xQomlLKgWOPgylS-xkrs-mmIS5mtLXolsC95x4_2_TeDO3BEkc1IZ1MFOycH4Ko5XC2TQLDcTEMLglDkZCYyywT_iD5zO0IzBROAzMMyto2Zanzd95jF6qB2Qa4IvBhzjTXR">
            <a:extLst>
              <a:ext uri="{FF2B5EF4-FFF2-40B4-BE49-F238E27FC236}">
                <a16:creationId xmlns:a16="http://schemas.microsoft.com/office/drawing/2014/main" id="{7FAE4D08-8FA6-47F4-9FCD-987D8591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" y="1917754"/>
            <a:ext cx="3380827" cy="32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A01A1-E838-4C39-BA2D-4027D7E5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16" y="1665512"/>
            <a:ext cx="5355195" cy="38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204A-CBD1-4425-99CC-0378B41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 </a:t>
            </a:r>
            <a:r>
              <a:rPr lang="en-US" altLang="ko-KR" sz="2400" dirty="0"/>
              <a:t>B (RAM 2GB)</a:t>
            </a:r>
            <a:endParaRPr lang="ko-KR" altLang="en-US" sz="2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2CE7A-396B-4B79-96A3-23A1EC4E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Picture 2" descr="http://mechasolution.com/shop/data/editor/197797fca3c8ce23.png">
            <a:extLst>
              <a:ext uri="{FF2B5EF4-FFF2-40B4-BE49-F238E27FC236}">
                <a16:creationId xmlns:a16="http://schemas.microsoft.com/office/drawing/2014/main" id="{943AFF1B-DECD-47A2-9130-0B8E49A07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" r="4031"/>
          <a:stretch/>
        </p:blipFill>
        <p:spPr bwMode="auto">
          <a:xfrm>
            <a:off x="145004" y="1856961"/>
            <a:ext cx="2543767" cy="16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neosarchizo.gitbooks.io/raspberrypiforsejonguniv/content/images/chapter1/install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1621257"/>
            <a:ext cx="1844321" cy="161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inst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46" y="1872457"/>
            <a:ext cx="2029179" cy="1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1" y="4013940"/>
            <a:ext cx="1571979" cy="13551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825" y="3505654"/>
            <a:ext cx="1438275" cy="1772923"/>
          </a:xfrm>
          <a:prstGeom prst="rect">
            <a:avLst/>
          </a:prstGeom>
        </p:spPr>
      </p:pic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50565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204A-CBD1-4425-99CC-0378B41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라즈베리파이</a:t>
            </a:r>
            <a:r>
              <a:rPr lang="ko-KR" altLang="en-US" sz="2800" dirty="0"/>
              <a:t> </a:t>
            </a:r>
            <a:r>
              <a:rPr lang="en-US" altLang="ko-KR" sz="2800" dirty="0"/>
              <a:t>4</a:t>
            </a:r>
            <a:r>
              <a:rPr lang="ko-KR" altLang="en-US" sz="2800" dirty="0"/>
              <a:t> </a:t>
            </a:r>
            <a:r>
              <a:rPr lang="en-US" altLang="ko-KR" sz="2800" dirty="0"/>
              <a:t>B (RAM 2GB)</a:t>
            </a:r>
            <a:endParaRPr lang="ko-KR" altLang="en-US" sz="28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2CE7A-396B-4B79-96A3-23A1EC4E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9" name="Picture 2" descr="http://mechasolution.com/shop/data/editor/197797fca3c8ce23.png">
            <a:extLst>
              <a:ext uri="{FF2B5EF4-FFF2-40B4-BE49-F238E27FC236}">
                <a16:creationId xmlns:a16="http://schemas.microsoft.com/office/drawing/2014/main" id="{D07CDD0E-4F4E-4FA2-AFE7-98F7DAA9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80" y="1375635"/>
            <a:ext cx="2541750" cy="16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십자형 21">
            <a:extLst>
              <a:ext uri="{FF2B5EF4-FFF2-40B4-BE49-F238E27FC236}">
                <a16:creationId xmlns:a16="http://schemas.microsoft.com/office/drawing/2014/main" id="{6B5FF8B1-4240-4E89-862B-8CAA37C6CEFA}"/>
              </a:ext>
            </a:extLst>
          </p:cNvPr>
          <p:cNvSpPr/>
          <p:nvPr/>
        </p:nvSpPr>
        <p:spPr>
          <a:xfrm>
            <a:off x="4499562" y="1994018"/>
            <a:ext cx="464299" cy="460339"/>
          </a:xfrm>
          <a:prstGeom prst="plus">
            <a:avLst>
              <a:gd name="adj" fmla="val 386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8C70B7-1890-4760-BB42-27DB58BA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61" y="1313022"/>
            <a:ext cx="1812407" cy="17597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2AEE69-EAFC-481D-86E7-620BBFAE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66" y="4768392"/>
            <a:ext cx="2689694" cy="5443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1417E8-AED8-4D77-A6E0-5C89ED766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65" y="5402706"/>
            <a:ext cx="2186775" cy="6025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B194AD-E861-4FFF-9155-1F8857EC6530}"/>
              </a:ext>
            </a:extLst>
          </p:cNvPr>
          <p:cNvSpPr/>
          <p:nvPr/>
        </p:nvSpPr>
        <p:spPr>
          <a:xfrm>
            <a:off x="1057975" y="4691836"/>
            <a:ext cx="3136836" cy="1429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3F6E1-CF13-487B-8CBF-02A7AA806922}"/>
              </a:ext>
            </a:extLst>
          </p:cNvPr>
          <p:cNvSpPr txBox="1"/>
          <p:nvPr/>
        </p:nvSpPr>
        <p:spPr>
          <a:xfrm>
            <a:off x="1057975" y="4363294"/>
            <a:ext cx="13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pip</a:t>
            </a:r>
            <a:r>
              <a:rPr lang="ko-KR" altLang="en-US" sz="1400" dirty="0"/>
              <a:t>설치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A5AC5-AAE7-4616-9C38-A8DE950E18B7}"/>
              </a:ext>
            </a:extLst>
          </p:cNvPr>
          <p:cNvSpPr txBox="1"/>
          <p:nvPr/>
        </p:nvSpPr>
        <p:spPr>
          <a:xfrm>
            <a:off x="4742076" y="4400562"/>
            <a:ext cx="207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Atlas </a:t>
            </a:r>
            <a:r>
              <a:rPr lang="ko-KR" altLang="en-US" sz="1400" dirty="0"/>
              <a:t>패키지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9FA907-8BE4-445B-B41F-6187111CEE82}"/>
              </a:ext>
            </a:extLst>
          </p:cNvPr>
          <p:cNvSpPr/>
          <p:nvPr/>
        </p:nvSpPr>
        <p:spPr>
          <a:xfrm>
            <a:off x="4742079" y="4691838"/>
            <a:ext cx="3247491" cy="52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12181-A441-4689-98E8-CC8F7DC16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977" y="4770292"/>
            <a:ext cx="3141593" cy="4170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3161C-603D-482F-8977-1FF62C697891}"/>
              </a:ext>
            </a:extLst>
          </p:cNvPr>
          <p:cNvSpPr txBox="1"/>
          <p:nvPr/>
        </p:nvSpPr>
        <p:spPr>
          <a:xfrm>
            <a:off x="4742077" y="5287245"/>
            <a:ext cx="207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A565EF-CF2A-400D-AEBC-093AA82201BE}"/>
              </a:ext>
            </a:extLst>
          </p:cNvPr>
          <p:cNvSpPr/>
          <p:nvPr/>
        </p:nvSpPr>
        <p:spPr>
          <a:xfrm>
            <a:off x="4742077" y="5574014"/>
            <a:ext cx="3247491" cy="544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9EC87CA-5CBD-40FC-9B09-AAED0EB0E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081" y="5643335"/>
            <a:ext cx="2073423" cy="4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204A-CBD1-4425-99CC-0378B41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ko-KR" altLang="en-US" sz="2400" dirty="0"/>
              <a:t> </a:t>
            </a:r>
            <a:r>
              <a:rPr lang="en-US" altLang="ko-KR" sz="2400" dirty="0"/>
              <a:t>R3 </a:t>
            </a:r>
            <a:r>
              <a:rPr lang="ko-KR" altLang="en-US" sz="2400" dirty="0"/>
              <a:t>보드 호환보드 </a:t>
            </a:r>
            <a:r>
              <a:rPr lang="en-US" altLang="ko-KR" sz="2400" dirty="0"/>
              <a:t>(CH340 Arduino Uno R3)</a:t>
            </a:r>
            <a:endParaRPr lang="ko-KR" altLang="en-US" sz="2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2CE7A-396B-4B79-96A3-23A1EC4E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5" name="Picture 2" descr="http://mechaimage.godohosting.com/goods_roboholic1_godo_co_kr/3/1464939431.png">
            <a:extLst>
              <a:ext uri="{FF2B5EF4-FFF2-40B4-BE49-F238E27FC236}">
                <a16:creationId xmlns:a16="http://schemas.microsoft.com/office/drawing/2014/main" id="{148CA2F8-0605-4FD9-9C84-6B9A794B2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15010" r="6869" b="15704"/>
          <a:stretch/>
        </p:blipFill>
        <p:spPr bwMode="auto">
          <a:xfrm>
            <a:off x="147643" y="1546052"/>
            <a:ext cx="2726113" cy="21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982BBE-6704-49A8-9F6A-D47BA6BB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1"/>
          <a:stretch/>
        </p:blipFill>
        <p:spPr>
          <a:xfrm>
            <a:off x="2895370" y="1651385"/>
            <a:ext cx="6100987" cy="4438365"/>
          </a:xfrm>
          <a:prstGeom prst="rect">
            <a:avLst/>
          </a:prstGeom>
        </p:spPr>
      </p:pic>
      <p:pic>
        <p:nvPicPr>
          <p:cNvPr id="2050" name="Picture 2" descr="https://mblogthumb-phinf.pstatic.net/MjAxNjEwMjZfMTA4/MDAxNDc3NDQyMTIxMTAw.ic5KDcRBU4V0jLRBRBDAE_wGOYyAiAED-L2V4ZYgvk4g.ekB3xEG839RElh8b_cNW5TGF9KQtDMtMuynpnkhAYasg.JPEG.roboholic84/1470029383927m0.png.jpg?type=w80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86250"/>
            <a:ext cx="1300330" cy="13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8814" y="3714750"/>
            <a:ext cx="1377183" cy="1377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093" y="4956899"/>
            <a:ext cx="1848624" cy="14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204A-CBD1-4425-99CC-0378B41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코드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E238F-21AB-47FF-AEFA-4AF1C3C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468A36F-DEA1-414E-8D33-B62AFCFAB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5" t="8309" r="40193" b="4735"/>
          <a:stretch/>
        </p:blipFill>
        <p:spPr>
          <a:xfrm>
            <a:off x="238248" y="1635740"/>
            <a:ext cx="3024905" cy="3521792"/>
          </a:xfrm>
          <a:prstGeom prst="rect">
            <a:avLst/>
          </a:prstGeom>
        </p:spPr>
      </p:pic>
      <p:pic>
        <p:nvPicPr>
          <p:cNvPr id="22" name="Picture 2" descr="https://lh4.googleusercontent.com/26TvEqG9zPJ_xTfNk8JEOGRMPwRH66jlKdEP-bmsIZZ22gJIROlaa7RqiEWmmKvJR8K_XBpJEO8H165cLGxR6kTBSCOfHSoroWeeZkTzX9Q8Kx6ZvAsvKzHtIm-UszhDbSmTlqMj">
            <a:extLst>
              <a:ext uri="{FF2B5EF4-FFF2-40B4-BE49-F238E27FC236}">
                <a16:creationId xmlns:a16="http://schemas.microsoft.com/office/drawing/2014/main" id="{D21E68C0-3F80-4D1E-85D2-132AE0C8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05" y="1634193"/>
            <a:ext cx="2998414" cy="3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30D33E-FD39-484D-B76D-E40AC9594CCE}"/>
              </a:ext>
            </a:extLst>
          </p:cNvPr>
          <p:cNvSpPr txBox="1"/>
          <p:nvPr/>
        </p:nvSpPr>
        <p:spPr>
          <a:xfrm>
            <a:off x="3536819" y="5230795"/>
            <a:ext cx="273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아두이노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서버값</a:t>
            </a:r>
            <a:r>
              <a:rPr lang="ko-KR" altLang="en-US" sz="1200" dirty="0"/>
              <a:t> 전송 </a:t>
            </a:r>
            <a:r>
              <a:rPr lang="en-US" altLang="ko-KR" sz="1200" dirty="0"/>
              <a:t>(</a:t>
            </a:r>
            <a:r>
              <a:rPr lang="ko-KR" altLang="en-US" sz="1200" dirty="0"/>
              <a:t>시리얼통신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D465D4-CC76-4576-9620-33CAAF0F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857" y="1634193"/>
            <a:ext cx="2193343" cy="35217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2DA2A9-5FBF-495D-958D-B3FFD62BAA68}"/>
              </a:ext>
            </a:extLst>
          </p:cNvPr>
          <p:cNvSpPr txBox="1"/>
          <p:nvPr/>
        </p:nvSpPr>
        <p:spPr>
          <a:xfrm>
            <a:off x="6298035" y="5223807"/>
            <a:ext cx="273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파이썬에서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시리얼 </a:t>
            </a:r>
            <a:r>
              <a:rPr lang="en-US" altLang="ko-KR" sz="1200" dirty="0"/>
              <a:t>in 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46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204A-CBD1-4425-99CC-0378B41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 수집 및 학습 단계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DF96C-22B1-4FF3-8CB7-9E2FFDD7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카메라와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탁도센서에서</a:t>
            </a:r>
            <a:r>
              <a:rPr lang="ko-KR" altLang="en-US" dirty="0"/>
              <a:t> 데이터 수집</a:t>
            </a:r>
          </a:p>
          <a:p>
            <a:pPr fontAlgn="base"/>
            <a:r>
              <a:rPr lang="ko-KR" altLang="en-US" dirty="0" err="1"/>
              <a:t>파이캠에서</a:t>
            </a:r>
            <a:r>
              <a:rPr lang="ko-KR" altLang="en-US" dirty="0"/>
              <a:t> 촬영</a:t>
            </a:r>
            <a:r>
              <a:rPr lang="en-US" altLang="ko-KR" dirty="0"/>
              <a:t>, </a:t>
            </a:r>
            <a:r>
              <a:rPr lang="ko-KR" altLang="en-US" dirty="0"/>
              <a:t>동시에 </a:t>
            </a:r>
            <a:r>
              <a:rPr lang="ko-KR" altLang="en-US" dirty="0" err="1"/>
              <a:t>탁도센서에서</a:t>
            </a:r>
            <a:r>
              <a:rPr lang="ko-KR" altLang="en-US" dirty="0"/>
              <a:t> 값 측정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가장 깨끗한 상태와 더 이상 더러우면 안되는 한계점을 정하고 그 때의 연못 이미지</a:t>
            </a:r>
            <a:r>
              <a:rPr lang="en-US" altLang="ko-KR" dirty="0"/>
              <a:t>, </a:t>
            </a:r>
            <a:r>
              <a:rPr lang="ko-KR" altLang="en-US" dirty="0"/>
              <a:t>센서 값 측정</a:t>
            </a:r>
          </a:p>
          <a:p>
            <a:pPr fontAlgn="base"/>
            <a:r>
              <a:rPr lang="ko-KR" altLang="en-US" dirty="0"/>
              <a:t>위의 값을 기준으로 삼는다</a:t>
            </a:r>
            <a:r>
              <a:rPr lang="en-US" altLang="ko-KR" dirty="0"/>
              <a:t>. </a:t>
            </a:r>
            <a:r>
              <a:rPr lang="ko-KR" altLang="en-US" dirty="0"/>
              <a:t>가장 깨끗할 때를 영점으로 잡고 물 안의 흰 타일을 물 밖의 흰 타일과 비교한다</a:t>
            </a:r>
            <a:r>
              <a:rPr lang="en-US" altLang="ko-KR" dirty="0"/>
              <a:t>. </a:t>
            </a:r>
            <a:r>
              <a:rPr lang="ko-KR" altLang="en-US" dirty="0"/>
              <a:t>큰 차이가 나지 않을 만큼 보정을 해준다</a:t>
            </a:r>
            <a:r>
              <a:rPr lang="en-US" altLang="ko-KR" dirty="0"/>
              <a:t>. </a:t>
            </a:r>
            <a:r>
              <a:rPr lang="ko-KR" altLang="en-US" dirty="0"/>
              <a:t>파이카메라에서 확인 및 세팅 가능</a:t>
            </a:r>
            <a:r>
              <a:rPr lang="en-US" altLang="ko-KR" dirty="0"/>
              <a:t>.(</a:t>
            </a:r>
            <a:r>
              <a:rPr lang="en-US" altLang="ko-KR" dirty="0" err="1"/>
              <a:t>picamera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깨끗한 환경의 물에 오물</a:t>
            </a:r>
            <a:r>
              <a:rPr lang="en-US" altLang="ko-KR" dirty="0"/>
              <a:t>(</a:t>
            </a:r>
            <a:r>
              <a:rPr lang="ko-KR" altLang="en-US" dirty="0"/>
              <a:t>탁한 어떤 것</a:t>
            </a:r>
            <a:r>
              <a:rPr lang="en-US" altLang="ko-KR" dirty="0"/>
              <a:t>. </a:t>
            </a:r>
            <a:r>
              <a:rPr lang="ko-KR" altLang="en-US" dirty="0"/>
              <a:t>되도록 물에 풀어서 넣을 것</a:t>
            </a:r>
            <a:r>
              <a:rPr lang="en-US" altLang="ko-KR" dirty="0"/>
              <a:t>)</a:t>
            </a:r>
            <a:r>
              <a:rPr lang="ko-KR" altLang="en-US" dirty="0"/>
              <a:t>을 풀어가며 촬영 및 센서 값 측정을 반복한다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측정된 센서 값의 범위를 나누고 </a:t>
            </a:r>
            <a:r>
              <a:rPr lang="en-US" altLang="ko-KR" dirty="0"/>
              <a:t>A B C D </a:t>
            </a:r>
            <a:r>
              <a:rPr lang="ko-KR" altLang="en-US" dirty="0"/>
              <a:t>단계로 나눈다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이미지를 </a:t>
            </a:r>
            <a:r>
              <a:rPr lang="en-US" altLang="ko-KR" dirty="0"/>
              <a:t>input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센서 값을 </a:t>
            </a:r>
            <a:r>
              <a:rPr lang="en-US" altLang="ko-KR" dirty="0"/>
              <a:t>label</a:t>
            </a:r>
            <a:r>
              <a:rPr lang="ko-KR" altLang="en-US" dirty="0"/>
              <a:t>로 모델을 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설계 및 </a:t>
            </a:r>
            <a:r>
              <a:rPr lang="en-US" altLang="ko-KR" dirty="0"/>
              <a:t>train, valid,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E238F-21AB-47FF-AEFA-4AF1C3C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0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642170"/>
            <a:ext cx="8477250" cy="42562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DD76-9DB7-4526-B031-884E032DE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4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506" y="3329317"/>
            <a:ext cx="7772400" cy="1029491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9886810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6F98D7F3-8B20-4EF6-9ABD-4295C6849B7E}" vid="{C52ACC9F-0BA4-42D1-92DC-42E7F0AF48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10848</TotalTime>
  <Words>208</Words>
  <Application>Microsoft Office PowerPoint</Application>
  <PresentationFormat>화면 슬라이드 쇼(4:3)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테마1</vt:lpstr>
      <vt:lpstr>거울 연못 수질 측정 시스템</vt:lpstr>
      <vt:lpstr>전체 시스템 구상도 및 항목 별 사용 이유</vt:lpstr>
      <vt:lpstr>라즈베리파이 4 B (RAM 2GB)</vt:lpstr>
      <vt:lpstr>라즈베리파이 4 B (RAM 2GB)</vt:lpstr>
      <vt:lpstr>아두이노 우노 R3 보드 호환보드 (CH340 Arduino Uno R3)</vt:lpstr>
      <vt:lpstr>코드 예시</vt:lpstr>
      <vt:lpstr>데이터 수집 및 학습 단계</vt:lpstr>
      <vt:lpstr>PowerPoint 프레젠테이션</vt:lpstr>
      <vt:lpstr>감사합니다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and Control Systems Lab.</dc:title>
  <dc:creator>Registered User</dc:creator>
  <cp:lastModifiedBy>Kim Namhun</cp:lastModifiedBy>
  <cp:revision>736</cp:revision>
  <dcterms:created xsi:type="dcterms:W3CDTF">2016-04-21T05:07:52Z</dcterms:created>
  <dcterms:modified xsi:type="dcterms:W3CDTF">2019-11-27T07:28:18Z</dcterms:modified>
</cp:coreProperties>
</file>