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63" r:id="rId5"/>
    <p:sldId id="265" r:id="rId6"/>
    <p:sldId id="259" r:id="rId7"/>
    <p:sldId id="273" r:id="rId8"/>
    <p:sldId id="267" r:id="rId9"/>
    <p:sldId id="268" r:id="rId10"/>
    <p:sldId id="260" r:id="rId11"/>
    <p:sldId id="274" r:id="rId12"/>
    <p:sldId id="26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991DA3-3CF8-4374-8980-E1C4804F49DF}" type="doc">
      <dgm:prSet loTypeId="urn:microsoft.com/office/officeart/2005/8/layout/list1" loCatId="list" qsTypeId="urn:microsoft.com/office/officeart/2005/8/quickstyle/simple4" qsCatId="simple" csTypeId="urn:microsoft.com/office/officeart/2005/8/colors/accent6_2" csCatId="accent6"/>
      <dgm:spPr/>
      <dgm:t>
        <a:bodyPr/>
        <a:lstStyle/>
        <a:p>
          <a:endParaRPr lang="en-US"/>
        </a:p>
      </dgm:t>
    </dgm:pt>
    <dgm:pt modelId="{3F8A47AB-2A8D-484A-84D5-E3A34A0C09DB}">
      <dgm:prSet/>
      <dgm:spPr/>
      <dgm:t>
        <a:bodyPr/>
        <a:lstStyle/>
        <a:p>
          <a:r>
            <a:rPr lang="en-US" b="1"/>
            <a:t>How do deaths &amp; confirmed cases within a country compare?</a:t>
          </a:r>
          <a:endParaRPr lang="en-US"/>
        </a:p>
      </dgm:t>
    </dgm:pt>
    <dgm:pt modelId="{86B04AA3-756C-4981-99C0-EA15385AB294}" type="parTrans" cxnId="{7AEF0A1B-77E3-4499-9CD7-BD24340167A9}">
      <dgm:prSet/>
      <dgm:spPr/>
      <dgm:t>
        <a:bodyPr/>
        <a:lstStyle/>
        <a:p>
          <a:endParaRPr lang="en-US"/>
        </a:p>
      </dgm:t>
    </dgm:pt>
    <dgm:pt modelId="{0F83156E-100B-42EF-B591-CE2567EE231A}" type="sibTrans" cxnId="{7AEF0A1B-77E3-4499-9CD7-BD24340167A9}">
      <dgm:prSet/>
      <dgm:spPr/>
      <dgm:t>
        <a:bodyPr/>
        <a:lstStyle/>
        <a:p>
          <a:endParaRPr lang="en-US"/>
        </a:p>
      </dgm:t>
    </dgm:pt>
    <dgm:pt modelId="{7AA0FA63-699E-4F5C-97CF-7CA1A8AFCE5A}">
      <dgm:prSet/>
      <dgm:spPr/>
      <dgm:t>
        <a:bodyPr/>
        <a:lstStyle/>
        <a:p>
          <a:r>
            <a:rPr lang="en-US" i="1"/>
            <a:t>PIE PLOT - tells the percentage of the whole population in  in each specific country.</a:t>
          </a:r>
          <a:endParaRPr lang="en-US"/>
        </a:p>
      </dgm:t>
    </dgm:pt>
    <dgm:pt modelId="{C18DEEB7-B57B-416B-9D0B-D9DC200564BC}" type="parTrans" cxnId="{040196B0-DAA6-4262-A42D-E69DEC44C311}">
      <dgm:prSet/>
      <dgm:spPr/>
      <dgm:t>
        <a:bodyPr/>
        <a:lstStyle/>
        <a:p>
          <a:endParaRPr lang="en-US"/>
        </a:p>
      </dgm:t>
    </dgm:pt>
    <dgm:pt modelId="{F3719AAE-169E-4261-8EF1-352FF49E5204}" type="sibTrans" cxnId="{040196B0-DAA6-4262-A42D-E69DEC44C311}">
      <dgm:prSet/>
      <dgm:spPr/>
      <dgm:t>
        <a:bodyPr/>
        <a:lstStyle/>
        <a:p>
          <a:endParaRPr lang="en-US"/>
        </a:p>
      </dgm:t>
    </dgm:pt>
    <dgm:pt modelId="{460C3A02-EFFA-41FC-82F0-5DBF83765563}">
      <dgm:prSet/>
      <dgm:spPr/>
      <dgm:t>
        <a:bodyPr/>
        <a:lstStyle/>
        <a:p>
          <a:r>
            <a:rPr lang="en-US" i="1"/>
            <a:t>The dropdown menu changes to show each country from 2020 to now. </a:t>
          </a:r>
          <a:endParaRPr lang="en-US"/>
        </a:p>
      </dgm:t>
    </dgm:pt>
    <dgm:pt modelId="{A9AE6247-60FD-4429-B7A7-187F8D2504BD}" type="parTrans" cxnId="{E3C7584B-81AB-4C53-8DDB-B684775F2631}">
      <dgm:prSet/>
      <dgm:spPr/>
      <dgm:t>
        <a:bodyPr/>
        <a:lstStyle/>
        <a:p>
          <a:endParaRPr lang="en-US"/>
        </a:p>
      </dgm:t>
    </dgm:pt>
    <dgm:pt modelId="{CFCD4BDF-1FA1-492C-A5B0-DD9066F967AF}" type="sibTrans" cxnId="{E3C7584B-81AB-4C53-8DDB-B684775F2631}">
      <dgm:prSet/>
      <dgm:spPr/>
      <dgm:t>
        <a:bodyPr/>
        <a:lstStyle/>
        <a:p>
          <a:endParaRPr lang="en-US"/>
        </a:p>
      </dgm:t>
    </dgm:pt>
    <dgm:pt modelId="{FC102B13-D2E5-4469-A86C-79016A91C55F}">
      <dgm:prSet/>
      <dgm:spPr/>
      <dgm:t>
        <a:bodyPr/>
        <a:lstStyle/>
        <a:p>
          <a:r>
            <a:rPr lang="en-US" i="1"/>
            <a:t>The data always updates, because of the use of API.  (Plotly.js)</a:t>
          </a:r>
          <a:endParaRPr lang="en-US"/>
        </a:p>
      </dgm:t>
    </dgm:pt>
    <dgm:pt modelId="{A0BFB388-6DCE-44A7-A125-8C7F647CFFAA}" type="parTrans" cxnId="{A58307ED-C027-4EC8-AA10-EBB4EBEB92FB}">
      <dgm:prSet/>
      <dgm:spPr/>
      <dgm:t>
        <a:bodyPr/>
        <a:lstStyle/>
        <a:p>
          <a:endParaRPr lang="en-US"/>
        </a:p>
      </dgm:t>
    </dgm:pt>
    <dgm:pt modelId="{99478BD5-1B96-4CAF-8A88-091A015321A1}" type="sibTrans" cxnId="{A58307ED-C027-4EC8-AA10-EBB4EBEB92FB}">
      <dgm:prSet/>
      <dgm:spPr/>
      <dgm:t>
        <a:bodyPr/>
        <a:lstStyle/>
        <a:p>
          <a:endParaRPr lang="en-US"/>
        </a:p>
      </dgm:t>
    </dgm:pt>
    <dgm:pt modelId="{69184107-093A-44E0-8554-16722B293F70}">
      <dgm:prSet/>
      <dgm:spPr/>
      <dgm:t>
        <a:bodyPr/>
        <a:lstStyle/>
        <a:p>
          <a:r>
            <a:rPr lang="en-US" b="1"/>
            <a:t>Which country had the most cases?</a:t>
          </a:r>
          <a:endParaRPr lang="en-US"/>
        </a:p>
      </dgm:t>
    </dgm:pt>
    <dgm:pt modelId="{29A19441-9662-46C2-8452-C02026029245}" type="parTrans" cxnId="{F89E976E-BD4D-4BCC-B62E-FB5C9CD1CCFC}">
      <dgm:prSet/>
      <dgm:spPr/>
      <dgm:t>
        <a:bodyPr/>
        <a:lstStyle/>
        <a:p>
          <a:endParaRPr lang="en-US"/>
        </a:p>
      </dgm:t>
    </dgm:pt>
    <dgm:pt modelId="{57D5DBE1-1D88-4823-83C3-A7774996110E}" type="sibTrans" cxnId="{F89E976E-BD4D-4BCC-B62E-FB5C9CD1CCFC}">
      <dgm:prSet/>
      <dgm:spPr/>
      <dgm:t>
        <a:bodyPr/>
        <a:lstStyle/>
        <a:p>
          <a:endParaRPr lang="en-US"/>
        </a:p>
      </dgm:t>
    </dgm:pt>
    <dgm:pt modelId="{C1ED72B3-B715-48B1-A4B6-74D7B786EEED}">
      <dgm:prSet/>
      <dgm:spPr/>
      <dgm:t>
        <a:bodyPr/>
        <a:lstStyle/>
        <a:p>
          <a:r>
            <a:rPr lang="en-US" i="1"/>
            <a:t>BAR GRAPH - shows the countries in descending order of who had the most cases. </a:t>
          </a:r>
          <a:endParaRPr lang="en-US"/>
        </a:p>
      </dgm:t>
    </dgm:pt>
    <dgm:pt modelId="{13C45A75-48BB-4942-871D-0852C36F989E}" type="parTrans" cxnId="{F37776E8-FC55-4162-8B2E-A9261521CD44}">
      <dgm:prSet/>
      <dgm:spPr/>
      <dgm:t>
        <a:bodyPr/>
        <a:lstStyle/>
        <a:p>
          <a:endParaRPr lang="en-US"/>
        </a:p>
      </dgm:t>
    </dgm:pt>
    <dgm:pt modelId="{C72A7DB2-8FB5-4793-8A2B-485E2CF0DA0D}" type="sibTrans" cxnId="{F37776E8-FC55-4162-8B2E-A9261521CD44}">
      <dgm:prSet/>
      <dgm:spPr/>
      <dgm:t>
        <a:bodyPr/>
        <a:lstStyle/>
        <a:p>
          <a:endParaRPr lang="en-US"/>
        </a:p>
      </dgm:t>
    </dgm:pt>
    <dgm:pt modelId="{EF4D7266-558E-40FA-BC76-6EF84DC5E31B}">
      <dgm:prSet/>
      <dgm:spPr/>
      <dgm:t>
        <a:bodyPr/>
        <a:lstStyle/>
        <a:p>
          <a:r>
            <a:rPr lang="en-US" i="1"/>
            <a:t>This give us a clear view to see how it effected the world with numbers to qualify the data. </a:t>
          </a:r>
          <a:endParaRPr lang="en-US"/>
        </a:p>
      </dgm:t>
    </dgm:pt>
    <dgm:pt modelId="{0E032BAF-6870-4242-BAD2-CFF283A75D0B}" type="parTrans" cxnId="{B18F6DEA-31EB-45EB-B313-3E45F686D684}">
      <dgm:prSet/>
      <dgm:spPr/>
      <dgm:t>
        <a:bodyPr/>
        <a:lstStyle/>
        <a:p>
          <a:endParaRPr lang="en-US"/>
        </a:p>
      </dgm:t>
    </dgm:pt>
    <dgm:pt modelId="{63BFA444-7148-48D4-B987-72378049D525}" type="sibTrans" cxnId="{B18F6DEA-31EB-45EB-B313-3E45F686D684}">
      <dgm:prSet/>
      <dgm:spPr/>
      <dgm:t>
        <a:bodyPr/>
        <a:lstStyle/>
        <a:p>
          <a:endParaRPr lang="en-US"/>
        </a:p>
      </dgm:t>
    </dgm:pt>
    <dgm:pt modelId="{5BB85259-1215-42B5-B1EE-644FBF985EE2}">
      <dgm:prSet/>
      <dgm:spPr/>
      <dgm:t>
        <a:bodyPr/>
        <a:lstStyle/>
        <a:p>
          <a:r>
            <a:rPr lang="en-US" i="1"/>
            <a:t>Top counties affected data comes from a URL and it collects the data which also automatically updates.  </a:t>
          </a:r>
          <a:endParaRPr lang="en-US"/>
        </a:p>
      </dgm:t>
    </dgm:pt>
    <dgm:pt modelId="{FF639A48-D149-4188-B186-92F357551952}" type="parTrans" cxnId="{D7CD0C12-F539-4862-9D4D-29764AA88BE0}">
      <dgm:prSet/>
      <dgm:spPr/>
      <dgm:t>
        <a:bodyPr/>
        <a:lstStyle/>
        <a:p>
          <a:endParaRPr lang="en-US"/>
        </a:p>
      </dgm:t>
    </dgm:pt>
    <dgm:pt modelId="{CFCDB397-FCE4-48D1-B4BB-AD3C2983C776}" type="sibTrans" cxnId="{D7CD0C12-F539-4862-9D4D-29764AA88BE0}">
      <dgm:prSet/>
      <dgm:spPr/>
      <dgm:t>
        <a:bodyPr/>
        <a:lstStyle/>
        <a:p>
          <a:endParaRPr lang="en-US"/>
        </a:p>
      </dgm:t>
    </dgm:pt>
    <dgm:pt modelId="{2DCDD8CF-4886-469F-9501-48871FE98B7F}" type="pres">
      <dgm:prSet presAssocID="{82991DA3-3CF8-4374-8980-E1C4804F49DF}" presName="linear" presStyleCnt="0">
        <dgm:presLayoutVars>
          <dgm:dir/>
          <dgm:animLvl val="lvl"/>
          <dgm:resizeHandles val="exact"/>
        </dgm:presLayoutVars>
      </dgm:prSet>
      <dgm:spPr/>
    </dgm:pt>
    <dgm:pt modelId="{0C66BE3B-400E-4B8A-85A5-422F0F30AD64}" type="pres">
      <dgm:prSet presAssocID="{3F8A47AB-2A8D-484A-84D5-E3A34A0C09DB}" presName="parentLin" presStyleCnt="0"/>
      <dgm:spPr/>
    </dgm:pt>
    <dgm:pt modelId="{402D804C-5A10-4880-BB97-80D5F780257A}" type="pres">
      <dgm:prSet presAssocID="{3F8A47AB-2A8D-484A-84D5-E3A34A0C09DB}" presName="parentLeftMargin" presStyleLbl="node1" presStyleIdx="0" presStyleCnt="2"/>
      <dgm:spPr/>
    </dgm:pt>
    <dgm:pt modelId="{45A42514-1B00-4F3E-BD82-05D21A2C84C9}" type="pres">
      <dgm:prSet presAssocID="{3F8A47AB-2A8D-484A-84D5-E3A34A0C09DB}" presName="parentText" presStyleLbl="node1" presStyleIdx="0" presStyleCnt="2">
        <dgm:presLayoutVars>
          <dgm:chMax val="0"/>
          <dgm:bulletEnabled val="1"/>
        </dgm:presLayoutVars>
      </dgm:prSet>
      <dgm:spPr/>
    </dgm:pt>
    <dgm:pt modelId="{13F95ABC-222E-4492-820A-4A6C81F9401C}" type="pres">
      <dgm:prSet presAssocID="{3F8A47AB-2A8D-484A-84D5-E3A34A0C09DB}" presName="negativeSpace" presStyleCnt="0"/>
      <dgm:spPr/>
    </dgm:pt>
    <dgm:pt modelId="{751F3FC3-B8DE-46F0-AAEC-DB19C01A29C2}" type="pres">
      <dgm:prSet presAssocID="{3F8A47AB-2A8D-484A-84D5-E3A34A0C09DB}" presName="childText" presStyleLbl="conFgAcc1" presStyleIdx="0" presStyleCnt="2">
        <dgm:presLayoutVars>
          <dgm:bulletEnabled val="1"/>
        </dgm:presLayoutVars>
      </dgm:prSet>
      <dgm:spPr/>
    </dgm:pt>
    <dgm:pt modelId="{177107CD-F4D0-4654-B94B-A3E899C75AAA}" type="pres">
      <dgm:prSet presAssocID="{0F83156E-100B-42EF-B591-CE2567EE231A}" presName="spaceBetweenRectangles" presStyleCnt="0"/>
      <dgm:spPr/>
    </dgm:pt>
    <dgm:pt modelId="{BBBC1A7E-45EE-498F-A548-8CC62D7478B5}" type="pres">
      <dgm:prSet presAssocID="{69184107-093A-44E0-8554-16722B293F70}" presName="parentLin" presStyleCnt="0"/>
      <dgm:spPr/>
    </dgm:pt>
    <dgm:pt modelId="{B478A3BA-E3EA-40C9-8001-26243E71018B}" type="pres">
      <dgm:prSet presAssocID="{69184107-093A-44E0-8554-16722B293F70}" presName="parentLeftMargin" presStyleLbl="node1" presStyleIdx="0" presStyleCnt="2"/>
      <dgm:spPr/>
    </dgm:pt>
    <dgm:pt modelId="{68891679-B405-40DF-A8FC-0F8C17DE76F6}" type="pres">
      <dgm:prSet presAssocID="{69184107-093A-44E0-8554-16722B293F70}" presName="parentText" presStyleLbl="node1" presStyleIdx="1" presStyleCnt="2">
        <dgm:presLayoutVars>
          <dgm:chMax val="0"/>
          <dgm:bulletEnabled val="1"/>
        </dgm:presLayoutVars>
      </dgm:prSet>
      <dgm:spPr/>
    </dgm:pt>
    <dgm:pt modelId="{1142BF37-8FB5-45C7-B45B-C704E6508123}" type="pres">
      <dgm:prSet presAssocID="{69184107-093A-44E0-8554-16722B293F70}" presName="negativeSpace" presStyleCnt="0"/>
      <dgm:spPr/>
    </dgm:pt>
    <dgm:pt modelId="{328D7457-1184-4767-87DC-AB2051D6D525}" type="pres">
      <dgm:prSet presAssocID="{69184107-093A-44E0-8554-16722B293F70}" presName="childText" presStyleLbl="conFgAcc1" presStyleIdx="1" presStyleCnt="2">
        <dgm:presLayoutVars>
          <dgm:bulletEnabled val="1"/>
        </dgm:presLayoutVars>
      </dgm:prSet>
      <dgm:spPr/>
    </dgm:pt>
  </dgm:ptLst>
  <dgm:cxnLst>
    <dgm:cxn modelId="{D7CD0C12-F539-4862-9D4D-29764AA88BE0}" srcId="{69184107-093A-44E0-8554-16722B293F70}" destId="{5BB85259-1215-42B5-B1EE-644FBF985EE2}" srcOrd="2" destOrd="0" parTransId="{FF639A48-D149-4188-B186-92F357551952}" sibTransId="{CFCDB397-FCE4-48D1-B4BB-AD3C2983C776}"/>
    <dgm:cxn modelId="{7AEF0A1B-77E3-4499-9CD7-BD24340167A9}" srcId="{82991DA3-3CF8-4374-8980-E1C4804F49DF}" destId="{3F8A47AB-2A8D-484A-84D5-E3A34A0C09DB}" srcOrd="0" destOrd="0" parTransId="{86B04AA3-756C-4981-99C0-EA15385AB294}" sibTransId="{0F83156E-100B-42EF-B591-CE2567EE231A}"/>
    <dgm:cxn modelId="{1BC13E2D-D438-4F50-AF28-6A64D77CB9CB}" type="presOf" srcId="{460C3A02-EFFA-41FC-82F0-5DBF83765563}" destId="{751F3FC3-B8DE-46F0-AAEC-DB19C01A29C2}" srcOrd="0" destOrd="1" presId="urn:microsoft.com/office/officeart/2005/8/layout/list1"/>
    <dgm:cxn modelId="{AE206B39-6816-4F58-AC83-D28C9618D261}" type="presOf" srcId="{69184107-093A-44E0-8554-16722B293F70}" destId="{B478A3BA-E3EA-40C9-8001-26243E71018B}" srcOrd="0" destOrd="0" presId="urn:microsoft.com/office/officeart/2005/8/layout/list1"/>
    <dgm:cxn modelId="{92F8DB69-7C16-4335-A56B-69037B836462}" type="presOf" srcId="{FC102B13-D2E5-4469-A86C-79016A91C55F}" destId="{751F3FC3-B8DE-46F0-AAEC-DB19C01A29C2}" srcOrd="0" destOrd="2" presId="urn:microsoft.com/office/officeart/2005/8/layout/list1"/>
    <dgm:cxn modelId="{E3C7584B-81AB-4C53-8DDB-B684775F2631}" srcId="{3F8A47AB-2A8D-484A-84D5-E3A34A0C09DB}" destId="{460C3A02-EFFA-41FC-82F0-5DBF83765563}" srcOrd="1" destOrd="0" parTransId="{A9AE6247-60FD-4429-B7A7-187F8D2504BD}" sibTransId="{CFCD4BDF-1FA1-492C-A5B0-DD9066F967AF}"/>
    <dgm:cxn modelId="{2E5FEA4B-011A-44AD-AFCB-FA9D444AD052}" type="presOf" srcId="{3F8A47AB-2A8D-484A-84D5-E3A34A0C09DB}" destId="{402D804C-5A10-4880-BB97-80D5F780257A}" srcOrd="0" destOrd="0" presId="urn:microsoft.com/office/officeart/2005/8/layout/list1"/>
    <dgm:cxn modelId="{F89E976E-BD4D-4BCC-B62E-FB5C9CD1CCFC}" srcId="{82991DA3-3CF8-4374-8980-E1C4804F49DF}" destId="{69184107-093A-44E0-8554-16722B293F70}" srcOrd="1" destOrd="0" parTransId="{29A19441-9662-46C2-8452-C02026029245}" sibTransId="{57D5DBE1-1D88-4823-83C3-A7774996110E}"/>
    <dgm:cxn modelId="{6D07A671-CA3B-40A7-99AB-005E4155FA52}" type="presOf" srcId="{69184107-093A-44E0-8554-16722B293F70}" destId="{68891679-B405-40DF-A8FC-0F8C17DE76F6}" srcOrd="1" destOrd="0" presId="urn:microsoft.com/office/officeart/2005/8/layout/list1"/>
    <dgm:cxn modelId="{C11A5779-B97F-4F4D-8896-68F78517B3A6}" type="presOf" srcId="{C1ED72B3-B715-48B1-A4B6-74D7B786EEED}" destId="{328D7457-1184-4767-87DC-AB2051D6D525}" srcOrd="0" destOrd="0" presId="urn:microsoft.com/office/officeart/2005/8/layout/list1"/>
    <dgm:cxn modelId="{43BF11A8-8914-4964-AB72-459759C3179D}" type="presOf" srcId="{82991DA3-3CF8-4374-8980-E1C4804F49DF}" destId="{2DCDD8CF-4886-469F-9501-48871FE98B7F}" srcOrd="0" destOrd="0" presId="urn:microsoft.com/office/officeart/2005/8/layout/list1"/>
    <dgm:cxn modelId="{AAAFB6AB-7279-4731-AB41-B84A5C4A4181}" type="presOf" srcId="{5BB85259-1215-42B5-B1EE-644FBF985EE2}" destId="{328D7457-1184-4767-87DC-AB2051D6D525}" srcOrd="0" destOrd="2" presId="urn:microsoft.com/office/officeart/2005/8/layout/list1"/>
    <dgm:cxn modelId="{040196B0-DAA6-4262-A42D-E69DEC44C311}" srcId="{3F8A47AB-2A8D-484A-84D5-E3A34A0C09DB}" destId="{7AA0FA63-699E-4F5C-97CF-7CA1A8AFCE5A}" srcOrd="0" destOrd="0" parTransId="{C18DEEB7-B57B-416B-9D0B-D9DC200564BC}" sibTransId="{F3719AAE-169E-4261-8EF1-352FF49E5204}"/>
    <dgm:cxn modelId="{9393C8C8-6486-42D1-A48D-17C8DE81DBFE}" type="presOf" srcId="{EF4D7266-558E-40FA-BC76-6EF84DC5E31B}" destId="{328D7457-1184-4767-87DC-AB2051D6D525}" srcOrd="0" destOrd="1" presId="urn:microsoft.com/office/officeart/2005/8/layout/list1"/>
    <dgm:cxn modelId="{873D94D4-0BCB-405C-A112-C8D6B85530B1}" type="presOf" srcId="{7AA0FA63-699E-4F5C-97CF-7CA1A8AFCE5A}" destId="{751F3FC3-B8DE-46F0-AAEC-DB19C01A29C2}" srcOrd="0" destOrd="0" presId="urn:microsoft.com/office/officeart/2005/8/layout/list1"/>
    <dgm:cxn modelId="{0F935ED8-09A8-4C10-A4B0-7F754946DCD4}" type="presOf" srcId="{3F8A47AB-2A8D-484A-84D5-E3A34A0C09DB}" destId="{45A42514-1B00-4F3E-BD82-05D21A2C84C9}" srcOrd="1" destOrd="0" presId="urn:microsoft.com/office/officeart/2005/8/layout/list1"/>
    <dgm:cxn modelId="{F37776E8-FC55-4162-8B2E-A9261521CD44}" srcId="{69184107-093A-44E0-8554-16722B293F70}" destId="{C1ED72B3-B715-48B1-A4B6-74D7B786EEED}" srcOrd="0" destOrd="0" parTransId="{13C45A75-48BB-4942-871D-0852C36F989E}" sibTransId="{C72A7DB2-8FB5-4793-8A2B-485E2CF0DA0D}"/>
    <dgm:cxn modelId="{B18F6DEA-31EB-45EB-B313-3E45F686D684}" srcId="{69184107-093A-44E0-8554-16722B293F70}" destId="{EF4D7266-558E-40FA-BC76-6EF84DC5E31B}" srcOrd="1" destOrd="0" parTransId="{0E032BAF-6870-4242-BAD2-CFF283A75D0B}" sibTransId="{63BFA444-7148-48D4-B987-72378049D525}"/>
    <dgm:cxn modelId="{A58307ED-C027-4EC8-AA10-EBB4EBEB92FB}" srcId="{3F8A47AB-2A8D-484A-84D5-E3A34A0C09DB}" destId="{FC102B13-D2E5-4469-A86C-79016A91C55F}" srcOrd="2" destOrd="0" parTransId="{A0BFB388-6DCE-44A7-A125-8C7F647CFFAA}" sibTransId="{99478BD5-1B96-4CAF-8A88-091A015321A1}"/>
    <dgm:cxn modelId="{33CB3335-7AD8-4E65-BDB7-B072B54FDD3F}" type="presParOf" srcId="{2DCDD8CF-4886-469F-9501-48871FE98B7F}" destId="{0C66BE3B-400E-4B8A-85A5-422F0F30AD64}" srcOrd="0" destOrd="0" presId="urn:microsoft.com/office/officeart/2005/8/layout/list1"/>
    <dgm:cxn modelId="{DA58E1AD-BD58-4CBC-9641-53B7503314CE}" type="presParOf" srcId="{0C66BE3B-400E-4B8A-85A5-422F0F30AD64}" destId="{402D804C-5A10-4880-BB97-80D5F780257A}" srcOrd="0" destOrd="0" presId="urn:microsoft.com/office/officeart/2005/8/layout/list1"/>
    <dgm:cxn modelId="{D23A1231-6DB9-44CA-B995-5E0566971C96}" type="presParOf" srcId="{0C66BE3B-400E-4B8A-85A5-422F0F30AD64}" destId="{45A42514-1B00-4F3E-BD82-05D21A2C84C9}" srcOrd="1" destOrd="0" presId="urn:microsoft.com/office/officeart/2005/8/layout/list1"/>
    <dgm:cxn modelId="{D1B91D5F-1362-4046-B8E4-9E8D61AE9530}" type="presParOf" srcId="{2DCDD8CF-4886-469F-9501-48871FE98B7F}" destId="{13F95ABC-222E-4492-820A-4A6C81F9401C}" srcOrd="1" destOrd="0" presId="urn:microsoft.com/office/officeart/2005/8/layout/list1"/>
    <dgm:cxn modelId="{1064BBF3-4A71-438A-88B3-70DB511C6DBD}" type="presParOf" srcId="{2DCDD8CF-4886-469F-9501-48871FE98B7F}" destId="{751F3FC3-B8DE-46F0-AAEC-DB19C01A29C2}" srcOrd="2" destOrd="0" presId="urn:microsoft.com/office/officeart/2005/8/layout/list1"/>
    <dgm:cxn modelId="{19E16E45-A89C-45E6-8BE5-C6A6759D8BE9}" type="presParOf" srcId="{2DCDD8CF-4886-469F-9501-48871FE98B7F}" destId="{177107CD-F4D0-4654-B94B-A3E899C75AAA}" srcOrd="3" destOrd="0" presId="urn:microsoft.com/office/officeart/2005/8/layout/list1"/>
    <dgm:cxn modelId="{0BD111DE-3583-4C21-8BDA-8B0FF4D5FCC6}" type="presParOf" srcId="{2DCDD8CF-4886-469F-9501-48871FE98B7F}" destId="{BBBC1A7E-45EE-498F-A548-8CC62D7478B5}" srcOrd="4" destOrd="0" presId="urn:microsoft.com/office/officeart/2005/8/layout/list1"/>
    <dgm:cxn modelId="{60AE4322-DCC5-4E6C-A5B9-9AF75B095B21}" type="presParOf" srcId="{BBBC1A7E-45EE-498F-A548-8CC62D7478B5}" destId="{B478A3BA-E3EA-40C9-8001-26243E71018B}" srcOrd="0" destOrd="0" presId="urn:microsoft.com/office/officeart/2005/8/layout/list1"/>
    <dgm:cxn modelId="{2C657F88-0B3D-4308-B29C-D90EBA584E15}" type="presParOf" srcId="{BBBC1A7E-45EE-498F-A548-8CC62D7478B5}" destId="{68891679-B405-40DF-A8FC-0F8C17DE76F6}" srcOrd="1" destOrd="0" presId="urn:microsoft.com/office/officeart/2005/8/layout/list1"/>
    <dgm:cxn modelId="{BB063F3F-B31E-4067-9776-34B5DF395CC7}" type="presParOf" srcId="{2DCDD8CF-4886-469F-9501-48871FE98B7F}" destId="{1142BF37-8FB5-45C7-B45B-C704E6508123}" srcOrd="5" destOrd="0" presId="urn:microsoft.com/office/officeart/2005/8/layout/list1"/>
    <dgm:cxn modelId="{E3A05972-F04C-494C-BAD1-C58DDD19CE4B}" type="presParOf" srcId="{2DCDD8CF-4886-469F-9501-48871FE98B7F}" destId="{328D7457-1184-4767-87DC-AB2051D6D52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F3FC3-B8DE-46F0-AAEC-DB19C01A29C2}">
      <dsp:nvSpPr>
        <dsp:cNvPr id="0" name=""/>
        <dsp:cNvSpPr/>
      </dsp:nvSpPr>
      <dsp:spPr>
        <a:xfrm>
          <a:off x="0" y="326168"/>
          <a:ext cx="10515600" cy="15120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i="1" kern="1200"/>
            <a:t>PIE PLOT - tells the percentage of the whole population in  in each specific country.</a:t>
          </a:r>
          <a:endParaRPr lang="en-US" sz="2000" kern="1200"/>
        </a:p>
        <a:p>
          <a:pPr marL="228600" lvl="1" indent="-228600" algn="l" defTabSz="889000">
            <a:lnSpc>
              <a:spcPct val="90000"/>
            </a:lnSpc>
            <a:spcBef>
              <a:spcPct val="0"/>
            </a:spcBef>
            <a:spcAft>
              <a:spcPct val="15000"/>
            </a:spcAft>
            <a:buChar char="•"/>
          </a:pPr>
          <a:r>
            <a:rPr lang="en-US" sz="2000" i="1" kern="1200"/>
            <a:t>The dropdown menu changes to show each country from 2020 to now. </a:t>
          </a:r>
          <a:endParaRPr lang="en-US" sz="2000" kern="1200"/>
        </a:p>
        <a:p>
          <a:pPr marL="228600" lvl="1" indent="-228600" algn="l" defTabSz="889000">
            <a:lnSpc>
              <a:spcPct val="90000"/>
            </a:lnSpc>
            <a:spcBef>
              <a:spcPct val="0"/>
            </a:spcBef>
            <a:spcAft>
              <a:spcPct val="15000"/>
            </a:spcAft>
            <a:buChar char="•"/>
          </a:pPr>
          <a:r>
            <a:rPr lang="en-US" sz="2000" i="1" kern="1200"/>
            <a:t>The data always updates, because of the use of API.  (Plotly.js)</a:t>
          </a:r>
          <a:endParaRPr lang="en-US" sz="2000" kern="1200"/>
        </a:p>
      </dsp:txBody>
      <dsp:txXfrm>
        <a:off x="0" y="326168"/>
        <a:ext cx="10515600" cy="1512000"/>
      </dsp:txXfrm>
    </dsp:sp>
    <dsp:sp modelId="{45A42514-1B00-4F3E-BD82-05D21A2C84C9}">
      <dsp:nvSpPr>
        <dsp:cNvPr id="0" name=""/>
        <dsp:cNvSpPr/>
      </dsp:nvSpPr>
      <dsp:spPr>
        <a:xfrm>
          <a:off x="525780" y="30968"/>
          <a:ext cx="7360920" cy="5904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b="1" kern="1200"/>
            <a:t>How do deaths &amp; confirmed cases within a country compare?</a:t>
          </a:r>
          <a:endParaRPr lang="en-US" sz="2000" kern="1200"/>
        </a:p>
      </dsp:txBody>
      <dsp:txXfrm>
        <a:off x="554601" y="59789"/>
        <a:ext cx="7303278" cy="532758"/>
      </dsp:txXfrm>
    </dsp:sp>
    <dsp:sp modelId="{328D7457-1184-4767-87DC-AB2051D6D525}">
      <dsp:nvSpPr>
        <dsp:cNvPr id="0" name=""/>
        <dsp:cNvSpPr/>
      </dsp:nvSpPr>
      <dsp:spPr>
        <a:xfrm>
          <a:off x="0" y="2241369"/>
          <a:ext cx="10515600" cy="20790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i="1" kern="1200"/>
            <a:t>BAR GRAPH - shows the countries in descending order of who had the most cases. </a:t>
          </a:r>
          <a:endParaRPr lang="en-US" sz="2000" kern="1200"/>
        </a:p>
        <a:p>
          <a:pPr marL="228600" lvl="1" indent="-228600" algn="l" defTabSz="889000">
            <a:lnSpc>
              <a:spcPct val="90000"/>
            </a:lnSpc>
            <a:spcBef>
              <a:spcPct val="0"/>
            </a:spcBef>
            <a:spcAft>
              <a:spcPct val="15000"/>
            </a:spcAft>
            <a:buChar char="•"/>
          </a:pPr>
          <a:r>
            <a:rPr lang="en-US" sz="2000" i="1" kern="1200"/>
            <a:t>This give us a clear view to see how it effected the world with numbers to qualify the data. </a:t>
          </a:r>
          <a:endParaRPr lang="en-US" sz="2000" kern="1200"/>
        </a:p>
        <a:p>
          <a:pPr marL="228600" lvl="1" indent="-228600" algn="l" defTabSz="889000">
            <a:lnSpc>
              <a:spcPct val="90000"/>
            </a:lnSpc>
            <a:spcBef>
              <a:spcPct val="0"/>
            </a:spcBef>
            <a:spcAft>
              <a:spcPct val="15000"/>
            </a:spcAft>
            <a:buChar char="•"/>
          </a:pPr>
          <a:r>
            <a:rPr lang="en-US" sz="2000" i="1" kern="1200"/>
            <a:t>Top counties affected data comes from a URL and it collects the data which also automatically updates.  </a:t>
          </a:r>
          <a:endParaRPr lang="en-US" sz="2000" kern="1200"/>
        </a:p>
      </dsp:txBody>
      <dsp:txXfrm>
        <a:off x="0" y="2241369"/>
        <a:ext cx="10515600" cy="2079000"/>
      </dsp:txXfrm>
    </dsp:sp>
    <dsp:sp modelId="{68891679-B405-40DF-A8FC-0F8C17DE76F6}">
      <dsp:nvSpPr>
        <dsp:cNvPr id="0" name=""/>
        <dsp:cNvSpPr/>
      </dsp:nvSpPr>
      <dsp:spPr>
        <a:xfrm>
          <a:off x="525780" y="1946169"/>
          <a:ext cx="7360920" cy="59040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b="1" kern="1200"/>
            <a:t>Which country had the most cases?</a:t>
          </a:r>
          <a:endParaRPr lang="en-US" sz="2000" kern="1200"/>
        </a:p>
      </dsp:txBody>
      <dsp:txXfrm>
        <a:off x="554601" y="1974990"/>
        <a:ext cx="730327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2C70-4AFD-F081-4B97-B854410980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0B9908-70AA-AA4E-6105-9C88F6E9F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B3E79D-572B-777D-E73A-BE20F90297F7}"/>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5" name="Footer Placeholder 4">
            <a:extLst>
              <a:ext uri="{FF2B5EF4-FFF2-40B4-BE49-F238E27FC236}">
                <a16:creationId xmlns:a16="http://schemas.microsoft.com/office/drawing/2014/main" id="{56662EDC-681F-4119-A2E1-F55DDE928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0F843-156F-4221-2D15-60C7247B9CBB}"/>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404271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F4A8-49A2-F1E4-14B3-47AA1ED941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F0BB74-601F-4BE4-798E-012962E48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85FD4-F587-2394-F6E5-BA8B972DA305}"/>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5" name="Footer Placeholder 4">
            <a:extLst>
              <a:ext uri="{FF2B5EF4-FFF2-40B4-BE49-F238E27FC236}">
                <a16:creationId xmlns:a16="http://schemas.microsoft.com/office/drawing/2014/main" id="{84DE38DC-D54C-994B-FD59-8A3DF225E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21C5C-A5A3-628B-9588-4AF05A5D5F50}"/>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300794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4B386A-7B1E-58B2-8A9A-D7C228449C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E00899-A446-3AF7-AEC0-8F5584BD2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70657-3DC3-D699-CCF1-CFEA92FCB416}"/>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5" name="Footer Placeholder 4">
            <a:extLst>
              <a:ext uri="{FF2B5EF4-FFF2-40B4-BE49-F238E27FC236}">
                <a16:creationId xmlns:a16="http://schemas.microsoft.com/office/drawing/2014/main" id="{73BC7899-6AD0-8B04-ECF3-454051C90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9D649-26E9-EC4A-0101-1CA63CC958EC}"/>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329929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19DF-EEB0-E822-E2BB-0F6019A5E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5C469-476D-3E48-9BC1-8724E47C28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E2D28-4CD0-25C8-C3A2-A1C2FC4B9521}"/>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5" name="Footer Placeholder 4">
            <a:extLst>
              <a:ext uri="{FF2B5EF4-FFF2-40B4-BE49-F238E27FC236}">
                <a16:creationId xmlns:a16="http://schemas.microsoft.com/office/drawing/2014/main" id="{2D5D6A81-6251-98AA-F47B-FFDC0BCF5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11058-F6EE-67AF-B601-8C5147142CC1}"/>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327609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9643-564F-3F2A-20D5-14E54D34E9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372509-AB59-C161-18FD-AB5EDAF6D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351BAA-4BFF-7851-C6EB-75A1733BF2A8}"/>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5" name="Footer Placeholder 4">
            <a:extLst>
              <a:ext uri="{FF2B5EF4-FFF2-40B4-BE49-F238E27FC236}">
                <a16:creationId xmlns:a16="http://schemas.microsoft.com/office/drawing/2014/main" id="{F1E52977-3063-3E6B-6847-C59D6CB44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F6F95-10CF-40AA-62F4-793445F94CFE}"/>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371941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5CF-3628-515E-2FFC-399B45E70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60FA76-D097-707C-9255-AA83D233DE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97D56E-7EEE-9BBA-D82F-1CC28F6300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CB8639-93C1-5F66-2B48-127A2FBFE61A}"/>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6" name="Footer Placeholder 5">
            <a:extLst>
              <a:ext uri="{FF2B5EF4-FFF2-40B4-BE49-F238E27FC236}">
                <a16:creationId xmlns:a16="http://schemas.microsoft.com/office/drawing/2014/main" id="{DAEA81AB-2117-2348-771A-AAD84EA01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2DE6D-DBBD-F71D-2BAD-E65A092C5E2C}"/>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35733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D9D7-53CB-293C-28AC-B4F2DEC272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294146-48CE-6C69-8245-999F54B914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0C230-7C56-23F5-4D5A-B38FBA8944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B917D9-CEAD-FDC3-9EF2-E6EFC2D7F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2418D7-DBA3-696B-67C1-2C73B8615B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C400B-9078-73C6-CAC0-C8C96B85525C}"/>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8" name="Footer Placeholder 7">
            <a:extLst>
              <a:ext uri="{FF2B5EF4-FFF2-40B4-BE49-F238E27FC236}">
                <a16:creationId xmlns:a16="http://schemas.microsoft.com/office/drawing/2014/main" id="{34C7A5EF-BD89-E835-A126-6914E0A3D5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CF9F2-7408-0788-4DE1-D518BD8B3335}"/>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337995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2E28-4248-71E0-4B22-2AD3A0F872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6C3B16-2AD5-9434-9B61-200CDA4255B4}"/>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4" name="Footer Placeholder 3">
            <a:extLst>
              <a:ext uri="{FF2B5EF4-FFF2-40B4-BE49-F238E27FC236}">
                <a16:creationId xmlns:a16="http://schemas.microsoft.com/office/drawing/2014/main" id="{617DC8F4-225C-ED3E-782A-63CB087D81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58B9C-DBF2-F130-53E0-4FA8972BA4C8}"/>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228179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D89837-3770-DD2A-770E-918EBCFCA6C3}"/>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3" name="Footer Placeholder 2">
            <a:extLst>
              <a:ext uri="{FF2B5EF4-FFF2-40B4-BE49-F238E27FC236}">
                <a16:creationId xmlns:a16="http://schemas.microsoft.com/office/drawing/2014/main" id="{FAD5A514-1BC3-4B3A-652D-78BBC94610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6295A3-B12A-D2AD-8C49-2E5B2CF5117F}"/>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175213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4625-392C-CA2E-21F4-58C868464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80EB2B-E1AC-8BB3-0593-9351BAFE0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23DFF2-2BA4-2536-6E96-C9717DEF3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12FD4-4064-8CBD-86C9-2C706004B4D7}"/>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6" name="Footer Placeholder 5">
            <a:extLst>
              <a:ext uri="{FF2B5EF4-FFF2-40B4-BE49-F238E27FC236}">
                <a16:creationId xmlns:a16="http://schemas.microsoft.com/office/drawing/2014/main" id="{210776BA-6AFE-9E29-E8B8-71CC3CBCF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760C6-F1FE-F76B-F22F-E6DB2C2927F1}"/>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332396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2D1B-7501-894B-B62E-DEB0B1228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4E8DAF-DFAD-3064-2ADC-6D95FCFC4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62459-0157-154C-8BBD-59E14B66F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D28EE-0F29-3F34-D22E-AE1B1DA8DE40}"/>
              </a:ext>
            </a:extLst>
          </p:cNvPr>
          <p:cNvSpPr>
            <a:spLocks noGrp="1"/>
          </p:cNvSpPr>
          <p:nvPr>
            <p:ph type="dt" sz="half" idx="10"/>
          </p:nvPr>
        </p:nvSpPr>
        <p:spPr/>
        <p:txBody>
          <a:bodyPr/>
          <a:lstStyle/>
          <a:p>
            <a:fld id="{35A94BBF-A3CE-43BB-A4A6-09FC2ED54DB9}" type="datetimeFigureOut">
              <a:rPr lang="en-US" smtClean="0"/>
              <a:t>11/10/2022</a:t>
            </a:fld>
            <a:endParaRPr lang="en-US"/>
          </a:p>
        </p:txBody>
      </p:sp>
      <p:sp>
        <p:nvSpPr>
          <p:cNvPr id="6" name="Footer Placeholder 5">
            <a:extLst>
              <a:ext uri="{FF2B5EF4-FFF2-40B4-BE49-F238E27FC236}">
                <a16:creationId xmlns:a16="http://schemas.microsoft.com/office/drawing/2014/main" id="{45A1862C-D840-4559-8FFE-4ED6CE370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4012FB-B661-7DD8-57AD-5CDF50138A22}"/>
              </a:ext>
            </a:extLst>
          </p:cNvPr>
          <p:cNvSpPr>
            <a:spLocks noGrp="1"/>
          </p:cNvSpPr>
          <p:nvPr>
            <p:ph type="sldNum" sz="quarter" idx="12"/>
          </p:nvPr>
        </p:nvSpPr>
        <p:spPr/>
        <p:txBody>
          <a:bodyPr/>
          <a:lstStyle/>
          <a:p>
            <a:fld id="{0F2D0148-91A8-45F8-87CB-EEF508289421}" type="slidenum">
              <a:rPr lang="en-US" smtClean="0"/>
              <a:t>‹#›</a:t>
            </a:fld>
            <a:endParaRPr lang="en-US"/>
          </a:p>
        </p:txBody>
      </p:sp>
    </p:spTree>
    <p:extLst>
      <p:ext uri="{BB962C8B-B14F-4D97-AF65-F5344CB8AC3E}">
        <p14:creationId xmlns:p14="http://schemas.microsoft.com/office/powerpoint/2010/main" val="362103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1B6403-A8AF-A6F7-D538-EA977488B7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FED3C6-5E43-39AB-4561-279F18D60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31BDF-2435-8C14-ECB3-82B55E75D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94BBF-A3CE-43BB-A4A6-09FC2ED54DB9}" type="datetimeFigureOut">
              <a:rPr lang="en-US" smtClean="0"/>
              <a:t>11/10/2022</a:t>
            </a:fld>
            <a:endParaRPr lang="en-US"/>
          </a:p>
        </p:txBody>
      </p:sp>
      <p:sp>
        <p:nvSpPr>
          <p:cNvPr id="5" name="Footer Placeholder 4">
            <a:extLst>
              <a:ext uri="{FF2B5EF4-FFF2-40B4-BE49-F238E27FC236}">
                <a16:creationId xmlns:a16="http://schemas.microsoft.com/office/drawing/2014/main" id="{D1896741-5D47-A0B4-4B74-7B948B551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EFBFC2-4634-AE34-4BE7-5F82915A6F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D0148-91A8-45F8-87CB-EEF508289421}" type="slidenum">
              <a:rPr lang="en-US" smtClean="0"/>
              <a:t>‹#›</a:t>
            </a:fld>
            <a:endParaRPr lang="en-US"/>
          </a:p>
        </p:txBody>
      </p:sp>
    </p:spTree>
    <p:extLst>
      <p:ext uri="{BB962C8B-B14F-4D97-AF65-F5344CB8AC3E}">
        <p14:creationId xmlns:p14="http://schemas.microsoft.com/office/powerpoint/2010/main" val="4239844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vid19.mathdro.id/api" TargetMode="External"/><Relationship Id="rId2" Type="http://schemas.openxmlformats.org/officeDocument/2006/relationships/hyperlink" Target="https://api.covid19api.com/summary" TargetMode="External"/><Relationship Id="rId1" Type="http://schemas.openxmlformats.org/officeDocument/2006/relationships/slideLayout" Target="../slideLayouts/slideLayout2.xml"/><Relationship Id="rId5" Type="http://schemas.openxmlformats.org/officeDocument/2006/relationships/hyperlink" Target="https://data.cdc.gov/resource/5jp2-pgaw.json" TargetMode="External"/><Relationship Id="rId4" Type="http://schemas.openxmlformats.org/officeDocument/2006/relationships/hyperlink" Target="https://api.covid19api.com/dayone/countr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Houses in a village">
            <a:extLst>
              <a:ext uri="{FF2B5EF4-FFF2-40B4-BE49-F238E27FC236}">
                <a16:creationId xmlns:a16="http://schemas.microsoft.com/office/drawing/2014/main" id="{D39EA228-26B0-C10E-FA2F-4851F2EB4D54}"/>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DA755E-84A9-0693-3803-7E224D7DEC3E}"/>
              </a:ext>
            </a:extLst>
          </p:cNvPr>
          <p:cNvSpPr>
            <a:spLocks noGrp="1"/>
          </p:cNvSpPr>
          <p:nvPr>
            <p:ph type="ctrTitle"/>
          </p:nvPr>
        </p:nvSpPr>
        <p:spPr>
          <a:xfrm>
            <a:off x="477981" y="1122363"/>
            <a:ext cx="4023360" cy="3204134"/>
          </a:xfrm>
        </p:spPr>
        <p:txBody>
          <a:bodyPr anchor="b">
            <a:normAutofit/>
          </a:bodyPr>
          <a:lstStyle/>
          <a:p>
            <a:pPr algn="l"/>
            <a:r>
              <a:rPr lang="en-US" sz="4800"/>
              <a:t>Covid – 19 Home, Tacker, Home</a:t>
            </a:r>
          </a:p>
        </p:txBody>
      </p:sp>
      <p:sp>
        <p:nvSpPr>
          <p:cNvPr id="3" name="Subtitle 2">
            <a:extLst>
              <a:ext uri="{FF2B5EF4-FFF2-40B4-BE49-F238E27FC236}">
                <a16:creationId xmlns:a16="http://schemas.microsoft.com/office/drawing/2014/main" id="{6849E3B0-5633-A3C6-77CD-FD25CB479431}"/>
              </a:ext>
            </a:extLst>
          </p:cNvPr>
          <p:cNvSpPr>
            <a:spLocks noGrp="1"/>
          </p:cNvSpPr>
          <p:nvPr>
            <p:ph type="subTitle" idx="1"/>
          </p:nvPr>
        </p:nvSpPr>
        <p:spPr>
          <a:xfrm>
            <a:off x="477980" y="4872922"/>
            <a:ext cx="4023359" cy="1208141"/>
          </a:xfrm>
        </p:spPr>
        <p:txBody>
          <a:bodyPr>
            <a:normAutofit/>
          </a:bodyPr>
          <a:lstStyle/>
          <a:p>
            <a:pPr algn="l"/>
            <a:r>
              <a:rPr lang="en-US" sz="2000" b="0" i="0">
                <a:effectLst/>
                <a:latin typeface="Arial" panose="020B0604020202020204" pitchFamily="34" charset="0"/>
              </a:rPr>
              <a:t>Group members: Liu Xenia, Johnson Carolyn, Wendell Killette, Le Nhan, Nguyen Nguyen</a:t>
            </a:r>
            <a:endParaRPr lang="en-US" sz="2000"/>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2302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F2E679-2CDB-3015-D835-B2A4C4448DE0}"/>
              </a:ext>
            </a:extLst>
          </p:cNvPr>
          <p:cNvSpPr>
            <a:spLocks noGrp="1"/>
          </p:cNvSpPr>
          <p:nvPr>
            <p:ph type="title"/>
          </p:nvPr>
        </p:nvSpPr>
        <p:spPr>
          <a:xfrm>
            <a:off x="833002" y="365125"/>
            <a:ext cx="10520702" cy="1325563"/>
          </a:xfrm>
        </p:spPr>
        <p:txBody>
          <a:bodyPr>
            <a:normAutofit/>
          </a:bodyPr>
          <a:lstStyle/>
          <a:p>
            <a:r>
              <a:rPr lang="en-US">
                <a:solidFill>
                  <a:srgbClr val="FFFFFF"/>
                </a:solidFill>
              </a:rPr>
              <a:t>Predicting Covid Trends</a:t>
            </a:r>
            <a:br>
              <a:rPr lang="en-US">
                <a:solidFill>
                  <a:srgbClr val="FFFFFF"/>
                </a:solidFill>
              </a:rPr>
            </a:br>
            <a:r>
              <a:rPr lang="en-US">
                <a:solidFill>
                  <a:srgbClr val="FFFFFF"/>
                </a:solidFill>
              </a:rPr>
              <a:t>Flask / Blog</a:t>
            </a:r>
          </a:p>
        </p:txBody>
      </p:sp>
      <p:sp>
        <p:nvSpPr>
          <p:cNvPr id="3" name="Content Placeholder 2">
            <a:extLst>
              <a:ext uri="{FF2B5EF4-FFF2-40B4-BE49-F238E27FC236}">
                <a16:creationId xmlns:a16="http://schemas.microsoft.com/office/drawing/2014/main" id="{8797ED44-C777-BBCF-568B-9DBC92944294}"/>
              </a:ext>
            </a:extLst>
          </p:cNvPr>
          <p:cNvSpPr>
            <a:spLocks noGrp="1"/>
          </p:cNvSpPr>
          <p:nvPr>
            <p:ph idx="1"/>
          </p:nvPr>
        </p:nvSpPr>
        <p:spPr>
          <a:xfrm>
            <a:off x="838201" y="2022601"/>
            <a:ext cx="10515598" cy="4154361"/>
          </a:xfrm>
        </p:spPr>
        <p:txBody>
          <a:bodyPr>
            <a:normAutofit/>
          </a:bodyPr>
          <a:lstStyle/>
          <a:p>
            <a:pPr marL="0" indent="0">
              <a:buNone/>
            </a:pPr>
            <a:r>
              <a:rPr lang="en-US" sz="2000" i="1">
                <a:solidFill>
                  <a:srgbClr val="FFFFFF"/>
                </a:solidFill>
              </a:rPr>
              <a:t>Can we predict the spread of covid (Use of Simulator)?</a:t>
            </a:r>
          </a:p>
          <a:p>
            <a:r>
              <a:rPr lang="en-US" sz="2000" b="1">
                <a:solidFill>
                  <a:srgbClr val="FFFFFF"/>
                </a:solidFill>
              </a:rPr>
              <a:t>Simulating COVID-19 used a visual to show a short time laps with a prediction of the spread of Covid-19.</a:t>
            </a:r>
          </a:p>
          <a:p>
            <a:pPr lvl="1"/>
            <a:r>
              <a:rPr lang="en-US" sz="2000" i="1">
                <a:solidFill>
                  <a:srgbClr val="FFFFFF"/>
                </a:solidFill>
              </a:rPr>
              <a:t>The day counts up showing how the virus could spread and affect. Over time we see those that were shown in red as infected most of them show up green as  recovered. </a:t>
            </a:r>
          </a:p>
          <a:p>
            <a:pPr lvl="1"/>
            <a:r>
              <a:rPr lang="en-US" sz="2000" i="1">
                <a:solidFill>
                  <a:srgbClr val="FFFFFF"/>
                </a:solidFill>
              </a:rPr>
              <a:t>This was a graphic that was shown in the Washington post to highlight the affect of different diseases that have affected the US. Seeing as we could also use this to visualize how covid-19 has affect a certain area we thought it could be a cool real time visual to track covid?   We utilized used python to plot. ( Tried to use MP4, tried to put animations) </a:t>
            </a:r>
          </a:p>
        </p:txBody>
      </p:sp>
    </p:spTree>
    <p:extLst>
      <p:ext uri="{BB962C8B-B14F-4D97-AF65-F5344CB8AC3E}">
        <p14:creationId xmlns:p14="http://schemas.microsoft.com/office/powerpoint/2010/main" val="360973296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1C75EE-FCBA-9FA8-D86E-BF2ADCC74ECE}"/>
              </a:ext>
            </a:extLst>
          </p:cNvPr>
          <p:cNvSpPr>
            <a:spLocks noGrp="1"/>
          </p:cNvSpPr>
          <p:nvPr>
            <p:ph type="title"/>
          </p:nvPr>
        </p:nvSpPr>
        <p:spPr>
          <a:xfrm>
            <a:off x="833002" y="365125"/>
            <a:ext cx="10520702" cy="1325563"/>
          </a:xfrm>
        </p:spPr>
        <p:txBody>
          <a:bodyPr>
            <a:normAutofit/>
          </a:bodyPr>
          <a:lstStyle/>
          <a:p>
            <a:r>
              <a:rPr lang="en-US">
                <a:solidFill>
                  <a:srgbClr val="FFFFFF"/>
                </a:solidFill>
              </a:rPr>
              <a:t>Summary</a:t>
            </a:r>
          </a:p>
        </p:txBody>
      </p:sp>
      <p:sp>
        <p:nvSpPr>
          <p:cNvPr id="3" name="Content Placeholder 2">
            <a:extLst>
              <a:ext uri="{FF2B5EF4-FFF2-40B4-BE49-F238E27FC236}">
                <a16:creationId xmlns:a16="http://schemas.microsoft.com/office/drawing/2014/main" id="{021102BA-23F4-DE38-48D3-133CD7ECBFA7}"/>
              </a:ext>
            </a:extLst>
          </p:cNvPr>
          <p:cNvSpPr>
            <a:spLocks noGrp="1"/>
          </p:cNvSpPr>
          <p:nvPr>
            <p:ph idx="1"/>
          </p:nvPr>
        </p:nvSpPr>
        <p:spPr>
          <a:xfrm>
            <a:off x="838201" y="2022601"/>
            <a:ext cx="10515598" cy="4154361"/>
          </a:xfrm>
        </p:spPr>
        <p:txBody>
          <a:bodyPr>
            <a:normAutofit/>
          </a:bodyPr>
          <a:lstStyle/>
          <a:p>
            <a:pPr marL="0" indent="0">
              <a:buNone/>
            </a:pPr>
            <a:r>
              <a:rPr lang="en-US" sz="2000">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rPr>
              <a:t>Is Covid-19 Over?</a:t>
            </a:r>
          </a:p>
          <a:p>
            <a:r>
              <a:rPr lang="en-US" sz="2000">
                <a:solidFill>
                  <a:srgbClr val="FFFFFF"/>
                </a:solidFill>
                <a:latin typeface="Helvetica" panose="020B0604020202020204" pitchFamily="34" charset="0"/>
                <a:ea typeface="Times New Roman" panose="02020603050405020304" pitchFamily="18" charset="0"/>
                <a:cs typeface="Times New Roman" panose="02020603050405020304" pitchFamily="18" charset="0"/>
              </a:rPr>
              <a:t>Yes or No?</a:t>
            </a:r>
          </a:p>
          <a:p>
            <a:pPr lvl="1"/>
            <a:r>
              <a:rPr lang="en-US" sz="2000">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rPr>
              <a:t>Internationally</a:t>
            </a:r>
          </a:p>
          <a:p>
            <a:pPr lvl="1"/>
            <a:r>
              <a:rPr lang="en-US" sz="2000">
                <a:solidFill>
                  <a:srgbClr val="FFFFFF"/>
                </a:solidFill>
                <a:latin typeface="Helvetica" panose="020B0604020202020204" pitchFamily="34" charset="0"/>
                <a:ea typeface="Times New Roman" panose="02020603050405020304" pitchFamily="18" charset="0"/>
                <a:cs typeface="Times New Roman" panose="02020603050405020304" pitchFamily="18" charset="0"/>
              </a:rPr>
              <a:t>US</a:t>
            </a:r>
          </a:p>
          <a:p>
            <a:r>
              <a:rPr lang="en-US" sz="2000">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rPr>
              <a:t>Did the protective measures affect covid cases and/or deaths?</a:t>
            </a:r>
          </a:p>
          <a:p>
            <a:pPr lvl="1"/>
            <a:r>
              <a:rPr lang="en-US" sz="2000">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rPr>
              <a:t>Vaccines</a:t>
            </a:r>
          </a:p>
          <a:p>
            <a:r>
              <a:rPr lang="en-US" sz="2000">
                <a:solidFill>
                  <a:srgbClr val="FFFFFF"/>
                </a:solidFill>
                <a:latin typeface="Helvetica" panose="020B0604020202020204" pitchFamily="34" charset="0"/>
                <a:ea typeface="Times New Roman" panose="02020603050405020304" pitchFamily="18" charset="0"/>
                <a:cs typeface="Times New Roman" panose="02020603050405020304" pitchFamily="18" charset="0"/>
              </a:rPr>
              <a:t>Is there enough data to confirm the answers? </a:t>
            </a:r>
          </a:p>
          <a:p>
            <a:pPr lvl="1"/>
            <a:r>
              <a:rPr lang="en-US" sz="2000">
                <a:solidFill>
                  <a:srgbClr val="FFFFFF"/>
                </a:solidFill>
                <a:latin typeface="Helvetica" panose="020B0604020202020204" pitchFamily="34" charset="0"/>
                <a:ea typeface="Times New Roman" panose="02020603050405020304" pitchFamily="18" charset="0"/>
                <a:cs typeface="Times New Roman" panose="02020603050405020304" pitchFamily="18" charset="0"/>
              </a:rPr>
              <a:t>Simulator &amp; Predicting trends?</a:t>
            </a:r>
            <a:endParaRPr lang="en-US" sz="2000">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20318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084D44-6F08-CDF6-96E4-79ECF4A45D14}"/>
              </a:ext>
            </a:extLst>
          </p:cNvPr>
          <p:cNvSpPr>
            <a:spLocks noGrp="1"/>
          </p:cNvSpPr>
          <p:nvPr>
            <p:ph type="title"/>
          </p:nvPr>
        </p:nvSpPr>
        <p:spPr>
          <a:xfrm>
            <a:off x="833002" y="365125"/>
            <a:ext cx="10520702" cy="1325563"/>
          </a:xfrm>
        </p:spPr>
        <p:txBody>
          <a:bodyPr>
            <a:normAutofit/>
          </a:bodyPr>
          <a:lstStyle/>
          <a:p>
            <a:r>
              <a:rPr lang="en-US">
                <a:solidFill>
                  <a:srgbClr val="FFFFFF"/>
                </a:solidFill>
              </a:rPr>
              <a:t>The Data Frames</a:t>
            </a:r>
          </a:p>
        </p:txBody>
      </p:sp>
      <p:sp>
        <p:nvSpPr>
          <p:cNvPr id="3" name="Content Placeholder 2">
            <a:extLst>
              <a:ext uri="{FF2B5EF4-FFF2-40B4-BE49-F238E27FC236}">
                <a16:creationId xmlns:a16="http://schemas.microsoft.com/office/drawing/2014/main" id="{FD6B3725-0A21-2027-D995-1F537FA0B351}"/>
              </a:ext>
            </a:extLst>
          </p:cNvPr>
          <p:cNvSpPr>
            <a:spLocks noGrp="1"/>
          </p:cNvSpPr>
          <p:nvPr>
            <p:ph idx="1"/>
          </p:nvPr>
        </p:nvSpPr>
        <p:spPr>
          <a:xfrm>
            <a:off x="838201" y="2022601"/>
            <a:ext cx="10515598" cy="4154361"/>
          </a:xfrm>
        </p:spPr>
        <p:txBody>
          <a:bodyPr>
            <a:normAutofit/>
          </a:bodyPr>
          <a:lstStyle/>
          <a:p>
            <a:r>
              <a:rPr lang="en-US" sz="2000">
                <a:solidFill>
                  <a:srgbClr val="FFFFFF"/>
                </a:solidFill>
              </a:rPr>
              <a:t>We utilized Pymongo to create and store databases. </a:t>
            </a:r>
          </a:p>
          <a:p>
            <a:r>
              <a:rPr lang="en-US" sz="2000">
                <a:solidFill>
                  <a:srgbClr val="FFFFFF"/>
                </a:solidFill>
              </a:rPr>
              <a:t>We have three databases: </a:t>
            </a:r>
          </a:p>
          <a:p>
            <a:pPr lvl="1"/>
            <a:r>
              <a:rPr lang="en-US" sz="2000">
                <a:solidFill>
                  <a:srgbClr val="FFFFFF"/>
                </a:solidFill>
              </a:rPr>
              <a:t>Vaccine Dose DB</a:t>
            </a:r>
          </a:p>
          <a:p>
            <a:pPr lvl="1"/>
            <a:r>
              <a:rPr lang="en-US" sz="2000">
                <a:solidFill>
                  <a:srgbClr val="FFFFFF"/>
                </a:solidFill>
              </a:rPr>
              <a:t>Web Scrapping Databases</a:t>
            </a:r>
          </a:p>
          <a:p>
            <a:pPr lvl="1"/>
            <a:r>
              <a:rPr lang="en-US" sz="2000">
                <a:solidFill>
                  <a:srgbClr val="FFFFFF"/>
                </a:solidFill>
              </a:rPr>
              <a:t>Country cases</a:t>
            </a:r>
          </a:p>
          <a:p>
            <a:r>
              <a:rPr lang="en-US" sz="2000">
                <a:solidFill>
                  <a:srgbClr val="FFFFFF"/>
                </a:solidFill>
              </a:rPr>
              <a:t>1 csv data file cased Dose CSV</a:t>
            </a:r>
          </a:p>
          <a:p>
            <a:r>
              <a:rPr lang="en-US" sz="2000">
                <a:solidFill>
                  <a:srgbClr val="FFFFFF"/>
                </a:solidFill>
              </a:rPr>
              <a:t>Urls:</a:t>
            </a:r>
          </a:p>
          <a:p>
            <a:pPr lvl="1"/>
            <a:r>
              <a:rPr lang="en-US" sz="2000">
                <a:solidFill>
                  <a:srgbClr val="FFFFFF"/>
                </a:solidFill>
              </a:rPr>
              <a:t>2 API urls - </a:t>
            </a:r>
            <a:r>
              <a:rPr lang="en-US" sz="2000">
                <a:solidFill>
                  <a:srgbClr val="FFFFFF"/>
                </a:solidFill>
                <a:hlinkClick r:id="rId2"/>
              </a:rPr>
              <a:t>https://api.covid19api.com/summary</a:t>
            </a:r>
            <a:r>
              <a:rPr lang="en-US" sz="2000">
                <a:solidFill>
                  <a:srgbClr val="FFFFFF"/>
                </a:solidFill>
              </a:rPr>
              <a:t> &amp; </a:t>
            </a:r>
            <a:r>
              <a:rPr lang="en-US" sz="2000">
                <a:solidFill>
                  <a:srgbClr val="FFFFFF"/>
                </a:solidFill>
                <a:hlinkClick r:id="rId3"/>
              </a:rPr>
              <a:t>https://covid19.mathdro.id/api</a:t>
            </a:r>
            <a:endParaRPr lang="en-US" sz="2000">
              <a:solidFill>
                <a:srgbClr val="FFFFFF"/>
              </a:solidFill>
            </a:endParaRPr>
          </a:p>
          <a:p>
            <a:pPr lvl="1"/>
            <a:r>
              <a:rPr lang="en-US" sz="2000">
                <a:solidFill>
                  <a:srgbClr val="FFFFFF"/>
                </a:solidFill>
                <a:hlinkClick r:id="rId4"/>
              </a:rPr>
              <a:t>https://api.covid19api.com/dayone/country</a:t>
            </a:r>
            <a:endParaRPr lang="en-US" sz="2000">
              <a:solidFill>
                <a:srgbClr val="FFFFFF"/>
              </a:solidFill>
            </a:endParaRPr>
          </a:p>
          <a:p>
            <a:pPr lvl="1"/>
            <a:r>
              <a:rPr lang="en-US" sz="2000" b="0" i="0" u="sng">
                <a:solidFill>
                  <a:srgbClr val="FFFFFF"/>
                </a:solidFill>
                <a:effectLst/>
                <a:latin typeface="Slack-Lato"/>
                <a:hlinkClick r:id="rId5"/>
              </a:rPr>
              <a:t>https://data.cdc.gov/resource/5jp2-pgaw.json</a:t>
            </a:r>
            <a:endParaRPr lang="en-US" sz="2000">
              <a:solidFill>
                <a:srgbClr val="FFFFFF"/>
              </a:solidFill>
            </a:endParaRPr>
          </a:p>
        </p:txBody>
      </p:sp>
    </p:spTree>
    <p:extLst>
      <p:ext uri="{BB962C8B-B14F-4D97-AF65-F5344CB8AC3E}">
        <p14:creationId xmlns:p14="http://schemas.microsoft.com/office/powerpoint/2010/main" val="320499908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1C75EE-FCBA-9FA8-D86E-BF2ADCC74ECE}"/>
              </a:ext>
            </a:extLst>
          </p:cNvPr>
          <p:cNvSpPr>
            <a:spLocks noGrp="1"/>
          </p:cNvSpPr>
          <p:nvPr>
            <p:ph type="title"/>
          </p:nvPr>
        </p:nvSpPr>
        <p:spPr>
          <a:xfrm>
            <a:off x="833002" y="365125"/>
            <a:ext cx="10520702" cy="1325563"/>
          </a:xfrm>
        </p:spPr>
        <p:txBody>
          <a:bodyPr>
            <a:normAutofit/>
          </a:bodyPr>
          <a:lstStyle/>
          <a:p>
            <a:r>
              <a:rPr lang="en-US">
                <a:solidFill>
                  <a:srgbClr val="FFFFFF"/>
                </a:solidFill>
              </a:rPr>
              <a:t>Improvements</a:t>
            </a:r>
          </a:p>
        </p:txBody>
      </p:sp>
      <p:sp>
        <p:nvSpPr>
          <p:cNvPr id="3" name="Content Placeholder 2">
            <a:extLst>
              <a:ext uri="{FF2B5EF4-FFF2-40B4-BE49-F238E27FC236}">
                <a16:creationId xmlns:a16="http://schemas.microsoft.com/office/drawing/2014/main" id="{021102BA-23F4-DE38-48D3-133CD7ECBFA7}"/>
              </a:ext>
            </a:extLst>
          </p:cNvPr>
          <p:cNvSpPr>
            <a:spLocks noGrp="1"/>
          </p:cNvSpPr>
          <p:nvPr>
            <p:ph idx="1"/>
          </p:nvPr>
        </p:nvSpPr>
        <p:spPr>
          <a:xfrm>
            <a:off x="838201" y="2022601"/>
            <a:ext cx="10515598" cy="4154361"/>
          </a:xfrm>
        </p:spPr>
        <p:txBody>
          <a:bodyPr>
            <a:normAutofit/>
          </a:bodyPr>
          <a:lstStyle/>
          <a:p>
            <a:r>
              <a:rPr lang="en-US" sz="1700">
                <a:solidFill>
                  <a:srgbClr val="FFFFFF"/>
                </a:solidFill>
              </a:rPr>
              <a:t>We could have made things better but being able to set a timeline to choose to view data un a daily, weekly, and monthly data. We also could have shown a vaccination map for the globe, and not just the United states.  </a:t>
            </a:r>
          </a:p>
          <a:p>
            <a:r>
              <a:rPr lang="en-US" sz="1700">
                <a:solidFill>
                  <a:srgbClr val="FFFFFF"/>
                </a:solidFill>
              </a:rPr>
              <a:t>We wanted to look at the recovered data from the patients, but that was hard to find the, because it isn’t being tacked at this time. It was tracked during the height of the pandemic. </a:t>
            </a:r>
          </a:p>
          <a:p>
            <a:r>
              <a:rPr lang="en-US" sz="1700">
                <a:solidFill>
                  <a:srgbClr val="FFFFFF"/>
                </a:solidFill>
              </a:rPr>
              <a:t>Trying to find Gender/Age if we had a little more time. To see if gender played a role.</a:t>
            </a:r>
          </a:p>
          <a:p>
            <a:r>
              <a:rPr lang="en-US" sz="1700">
                <a:solidFill>
                  <a:srgbClr val="FFFFFF"/>
                </a:solidFill>
              </a:rPr>
              <a:t>US vaccine tracker has some issues with certain states. Don’t have a lot of data about vaccines in other countries.(It was hard to find this data as well) </a:t>
            </a:r>
          </a:p>
          <a:p>
            <a:r>
              <a:rPr lang="en-US" sz="1700">
                <a:solidFill>
                  <a:srgbClr val="FFFFFF"/>
                </a:solidFill>
              </a:rPr>
              <a:t>Url data for the tracker was a tad slow for our liking, but it did work, would have liked to had be a faster response time for our data displays. </a:t>
            </a:r>
          </a:p>
          <a:p>
            <a:r>
              <a:rPr lang="en-US" sz="1700">
                <a:solidFill>
                  <a:srgbClr val="FFFFFF"/>
                </a:solidFill>
              </a:rPr>
              <a:t>6 gs plt and 1 python plot. 1 leafleat, 2 chart. Js , Plotly plot . </a:t>
            </a:r>
          </a:p>
          <a:p>
            <a:r>
              <a:rPr lang="en-US" sz="1700">
                <a:solidFill>
                  <a:srgbClr val="FFFFFF"/>
                </a:solidFill>
              </a:rPr>
              <a:t>For this project we used Py Mongo as the database. The project was powered by Python Flask API, as well as well as HTML/CSS,  Flask, Leafly,  Py Mongo database. Javascript Chart js and React js. Were the two java scripts that we didn’t cover in class. </a:t>
            </a:r>
          </a:p>
          <a:p>
            <a:endParaRPr lang="en-US" sz="1700">
              <a:solidFill>
                <a:srgbClr val="FFFFFF"/>
              </a:solidFill>
            </a:endParaRPr>
          </a:p>
        </p:txBody>
      </p:sp>
    </p:spTree>
    <p:extLst>
      <p:ext uri="{BB962C8B-B14F-4D97-AF65-F5344CB8AC3E}">
        <p14:creationId xmlns:p14="http://schemas.microsoft.com/office/powerpoint/2010/main" val="11470806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407447-98E4-86EF-06CC-EA1D8C8D381E}"/>
              </a:ext>
            </a:extLst>
          </p:cNvPr>
          <p:cNvSpPr>
            <a:spLocks noGrp="1"/>
          </p:cNvSpPr>
          <p:nvPr>
            <p:ph type="title"/>
          </p:nvPr>
        </p:nvSpPr>
        <p:spPr>
          <a:xfrm>
            <a:off x="2311147" y="365760"/>
            <a:ext cx="7569706" cy="1288238"/>
          </a:xfrm>
        </p:spPr>
        <p:txBody>
          <a:bodyPr anchor="ctr">
            <a:normAutofit/>
          </a:bodyPr>
          <a:lstStyle/>
          <a:p>
            <a:pPr algn="ctr"/>
            <a:r>
              <a:rPr lang="en-US"/>
              <a:t>Introduction </a:t>
            </a:r>
          </a:p>
        </p:txBody>
      </p:sp>
      <p:sp>
        <p:nvSpPr>
          <p:cNvPr id="3" name="Content Placeholder 2">
            <a:extLst>
              <a:ext uri="{FF2B5EF4-FFF2-40B4-BE49-F238E27FC236}">
                <a16:creationId xmlns:a16="http://schemas.microsoft.com/office/drawing/2014/main" id="{BEBFECA2-A461-96AD-6E64-3093561233A5}"/>
              </a:ext>
            </a:extLst>
          </p:cNvPr>
          <p:cNvSpPr>
            <a:spLocks noGrp="1"/>
          </p:cNvSpPr>
          <p:nvPr>
            <p:ph idx="1"/>
          </p:nvPr>
        </p:nvSpPr>
        <p:spPr>
          <a:xfrm>
            <a:off x="2165569" y="1956816"/>
            <a:ext cx="7860863" cy="4024884"/>
          </a:xfrm>
        </p:spPr>
        <p:txBody>
          <a:bodyPr anchor="t">
            <a:normAutofit/>
          </a:bodyPr>
          <a:lstStyle/>
          <a:p>
            <a:pPr marL="0" indent="0">
              <a:buNone/>
            </a:pPr>
            <a:r>
              <a:rPr lang="en-US" sz="2000">
                <a:latin typeface="Helvetica" panose="020B0604020202020204" pitchFamily="34" charset="0"/>
                <a:ea typeface="Times New Roman" panose="02020603050405020304" pitchFamily="18" charset="0"/>
                <a:cs typeface="Times New Roman" panose="02020603050405020304" pitchFamily="18" charset="0"/>
              </a:rPr>
              <a:t>Is Covid-19 Over?</a:t>
            </a:r>
          </a:p>
          <a:p>
            <a:pPr marL="0" indent="0">
              <a:buNone/>
            </a:pPr>
            <a:r>
              <a:rPr lang="en-US" sz="2000">
                <a:effectLst/>
                <a:latin typeface="Helvetica" panose="020B0604020202020204" pitchFamily="34" charset="0"/>
                <a:ea typeface="Times New Roman" panose="02020603050405020304" pitchFamily="18" charset="0"/>
                <a:cs typeface="Times New Roman" panose="02020603050405020304" pitchFamily="18" charset="0"/>
              </a:rPr>
              <a:t>This is a question that most of the world has been asking since the pandemic began in 2020. Depending on where you lived in the world, the answer to this question varied greatly - especially in the United States. For some Texans, the pandemic was over before it began. For larger metropolitan cities such as New York &amp; San Francisco, protective measures are still being recommended to date. Which regions are correct in their views of status of Covid-19? How much data is there to come to an accurate conclusion of whether or not life can go back to normal? Through this project, we will explore international Covid metrics over time, including but not limited to cases, vaccinations, and deaths. </a:t>
            </a:r>
            <a:endParaRPr lang="en-US"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93382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pette diffusing dyes in flasks">
            <a:extLst>
              <a:ext uri="{FF2B5EF4-FFF2-40B4-BE49-F238E27FC236}">
                <a16:creationId xmlns:a16="http://schemas.microsoft.com/office/drawing/2014/main" id="{290B0472-057B-33A0-A0C2-E514D03A9B70}"/>
              </a:ext>
            </a:extLst>
          </p:cNvPr>
          <p:cNvPicPr>
            <a:picLocks noChangeAspect="1"/>
          </p:cNvPicPr>
          <p:nvPr/>
        </p:nvPicPr>
        <p:blipFill rotWithShape="1">
          <a:blip r:embed="rId2"/>
          <a:srcRect l="3944" r="17046"/>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407447-98E4-86EF-06CC-EA1D8C8D381E}"/>
              </a:ext>
            </a:extLst>
          </p:cNvPr>
          <p:cNvSpPr>
            <a:spLocks noGrp="1"/>
          </p:cNvSpPr>
          <p:nvPr>
            <p:ph type="title"/>
          </p:nvPr>
        </p:nvSpPr>
        <p:spPr>
          <a:xfrm>
            <a:off x="371094" y="1161288"/>
            <a:ext cx="3438144" cy="1124712"/>
          </a:xfrm>
        </p:spPr>
        <p:txBody>
          <a:bodyPr anchor="b">
            <a:normAutofit/>
          </a:bodyPr>
          <a:lstStyle/>
          <a:p>
            <a:r>
              <a:rPr lang="en-US" sz="2800"/>
              <a:t>Introduction </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EBFECA2-A461-96AD-6E64-3093561233A5}"/>
              </a:ext>
            </a:extLst>
          </p:cNvPr>
          <p:cNvSpPr>
            <a:spLocks noGrp="1"/>
          </p:cNvSpPr>
          <p:nvPr>
            <p:ph idx="1"/>
          </p:nvPr>
        </p:nvSpPr>
        <p:spPr>
          <a:xfrm>
            <a:off x="371094" y="2718054"/>
            <a:ext cx="3438906" cy="3207258"/>
          </a:xfrm>
        </p:spPr>
        <p:txBody>
          <a:bodyPr anchor="t">
            <a:normAutofit/>
          </a:bodyPr>
          <a:lstStyle/>
          <a:p>
            <a:pPr marL="0" indent="0">
              <a:buNone/>
            </a:pPr>
            <a:r>
              <a:rPr lang="en-US" sz="1700" i="1">
                <a:effectLst/>
                <a:latin typeface="Times New Roman" panose="02020603050405020304" pitchFamily="18" charset="0"/>
                <a:ea typeface="Times New Roman" panose="02020603050405020304" pitchFamily="18" charset="0"/>
              </a:rPr>
              <a:t>We wanted to address these four topics surrounding the progression of Covid. We used 3 pages to show this data using Dashboard &amp; Flask.</a:t>
            </a:r>
          </a:p>
          <a:p>
            <a:r>
              <a:rPr lang="en-US" sz="1700">
                <a:effectLst/>
                <a:latin typeface="Times New Roman" panose="02020603050405020304" pitchFamily="18" charset="0"/>
                <a:ea typeface="Times New Roman" panose="02020603050405020304" pitchFamily="18" charset="0"/>
              </a:rPr>
              <a:t>Spread of Covid - Dashboard</a:t>
            </a:r>
          </a:p>
          <a:p>
            <a:r>
              <a:rPr lang="en-US" sz="1700">
                <a:latin typeface="Times New Roman" panose="02020603050405020304" pitchFamily="18" charset="0"/>
                <a:ea typeface="Times New Roman" panose="02020603050405020304" pitchFamily="18" charset="0"/>
              </a:rPr>
              <a:t>Vaccine Effect – Dashboard &amp; Flask / Blog</a:t>
            </a:r>
          </a:p>
          <a:p>
            <a:r>
              <a:rPr lang="en-US" sz="1700">
                <a:latin typeface="Times New Roman" panose="02020603050405020304" pitchFamily="18" charset="0"/>
                <a:ea typeface="Times New Roman" panose="02020603050405020304" pitchFamily="18" charset="0"/>
              </a:rPr>
              <a:t>Long-term Covid Affects – Flask / Blog</a:t>
            </a:r>
          </a:p>
          <a:p>
            <a:r>
              <a:rPr lang="en-US" sz="1700">
                <a:latin typeface="Times New Roman" panose="02020603050405020304" pitchFamily="18" charset="0"/>
                <a:ea typeface="Times New Roman" panose="02020603050405020304" pitchFamily="18" charset="0"/>
              </a:rPr>
              <a:t>Predicting Covid-19 Trends – Flask / Blog</a:t>
            </a:r>
          </a:p>
          <a:p>
            <a:endParaRPr lang="en-US" sz="1700">
              <a:latin typeface="Times New Roman" panose="02020603050405020304" pitchFamily="18" charset="0"/>
              <a:ea typeface="Times New Roman" panose="02020603050405020304" pitchFamily="18" charset="0"/>
            </a:endParaRPr>
          </a:p>
          <a:p>
            <a:endParaRPr lang="en-US" sz="17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00803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E3C7C9F-C1CC-52AD-78F4-CDF6553C1539}"/>
              </a:ext>
            </a:extLst>
          </p:cNvPr>
          <p:cNvPicPr>
            <a:picLocks noChangeAspect="1"/>
          </p:cNvPicPr>
          <p:nvPr/>
        </p:nvPicPr>
        <p:blipFill rotWithShape="1">
          <a:blip r:embed="rId2">
            <a:alphaModFix amt="40000"/>
          </a:blip>
          <a:srcRect t="5981" b="9750"/>
          <a:stretch/>
        </p:blipFill>
        <p:spPr>
          <a:xfrm>
            <a:off x="20" y="10"/>
            <a:ext cx="12191979" cy="6857990"/>
          </a:xfrm>
          <a:prstGeom prst="rect">
            <a:avLst/>
          </a:prstGeom>
        </p:spPr>
      </p:pic>
      <p:sp>
        <p:nvSpPr>
          <p:cNvPr id="2" name="Title 1">
            <a:extLst>
              <a:ext uri="{FF2B5EF4-FFF2-40B4-BE49-F238E27FC236}">
                <a16:creationId xmlns:a16="http://schemas.microsoft.com/office/drawing/2014/main" id="{DECD02E0-5EF0-6B47-C3CF-80AB33A864B2}"/>
              </a:ext>
            </a:extLst>
          </p:cNvPr>
          <p:cNvSpPr>
            <a:spLocks noGrp="1"/>
          </p:cNvSpPr>
          <p:nvPr>
            <p:ph type="title"/>
          </p:nvPr>
        </p:nvSpPr>
        <p:spPr>
          <a:xfrm>
            <a:off x="841249" y="941832"/>
            <a:ext cx="10506456" cy="2057400"/>
          </a:xfrm>
        </p:spPr>
        <p:txBody>
          <a:bodyPr anchor="b">
            <a:normAutofit/>
          </a:bodyPr>
          <a:lstStyle/>
          <a:p>
            <a:r>
              <a:rPr lang="en-US" sz="5000"/>
              <a:t>Covid -19 Home Page</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AD77C7F-9AAF-240E-5751-90481ADD6A0D}"/>
              </a:ext>
            </a:extLst>
          </p:cNvPr>
          <p:cNvSpPr>
            <a:spLocks noGrp="1"/>
          </p:cNvSpPr>
          <p:nvPr>
            <p:ph idx="1"/>
          </p:nvPr>
        </p:nvSpPr>
        <p:spPr>
          <a:xfrm>
            <a:off x="841248" y="3502152"/>
            <a:ext cx="10506456" cy="2670048"/>
          </a:xfrm>
        </p:spPr>
        <p:txBody>
          <a:bodyPr>
            <a:normAutofit/>
          </a:bodyPr>
          <a:lstStyle/>
          <a:p>
            <a:r>
              <a:rPr lang="en-US" sz="2000"/>
              <a:t>HTML</a:t>
            </a:r>
          </a:p>
          <a:p>
            <a:r>
              <a:rPr lang="en-US" sz="2000"/>
              <a:t>Visual of a Covid Virus Molecule</a:t>
            </a:r>
          </a:p>
          <a:p>
            <a:r>
              <a:rPr lang="en-US" sz="2000"/>
              <a:t>Navigation Bar / Drop Down</a:t>
            </a:r>
          </a:p>
          <a:p>
            <a:r>
              <a:rPr lang="en-US" sz="2000"/>
              <a:t>Links to Tracker, Blog, &amp; Contact Info</a:t>
            </a:r>
          </a:p>
          <a:p>
            <a:r>
              <a:rPr lang="en-US" sz="2000"/>
              <a:t>Programs Used</a:t>
            </a:r>
          </a:p>
        </p:txBody>
      </p:sp>
    </p:spTree>
    <p:extLst>
      <p:ext uri="{BB962C8B-B14F-4D97-AF65-F5344CB8AC3E}">
        <p14:creationId xmlns:p14="http://schemas.microsoft.com/office/powerpoint/2010/main" val="18905267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407447-98E4-86EF-06CC-EA1D8C8D381E}"/>
              </a:ext>
            </a:extLst>
          </p:cNvPr>
          <p:cNvSpPr>
            <a:spLocks noGrp="1"/>
          </p:cNvSpPr>
          <p:nvPr>
            <p:ph type="title"/>
          </p:nvPr>
        </p:nvSpPr>
        <p:spPr>
          <a:xfrm>
            <a:off x="833002" y="365125"/>
            <a:ext cx="10520702" cy="1325563"/>
          </a:xfrm>
        </p:spPr>
        <p:txBody>
          <a:bodyPr>
            <a:normAutofit/>
          </a:bodyPr>
          <a:lstStyle/>
          <a:p>
            <a:r>
              <a:rPr lang="en-US">
                <a:solidFill>
                  <a:srgbClr val="FFFFFF"/>
                </a:solidFill>
              </a:rPr>
              <a:t>Spread of Covid</a:t>
            </a:r>
            <a:br>
              <a:rPr lang="en-US">
                <a:solidFill>
                  <a:srgbClr val="FFFFFF"/>
                </a:solidFill>
              </a:rPr>
            </a:br>
            <a:r>
              <a:rPr lang="en-US">
                <a:solidFill>
                  <a:srgbClr val="FFFFFF"/>
                </a:solidFill>
              </a:rPr>
              <a:t>Dashboard</a:t>
            </a:r>
          </a:p>
        </p:txBody>
      </p:sp>
      <p:sp>
        <p:nvSpPr>
          <p:cNvPr id="176" name="Content Placeholder 2">
            <a:extLst>
              <a:ext uri="{FF2B5EF4-FFF2-40B4-BE49-F238E27FC236}">
                <a16:creationId xmlns:a16="http://schemas.microsoft.com/office/drawing/2014/main" id="{BEBFECA2-A461-96AD-6E64-3093561233A5}"/>
              </a:ext>
            </a:extLst>
          </p:cNvPr>
          <p:cNvSpPr>
            <a:spLocks noGrp="1"/>
          </p:cNvSpPr>
          <p:nvPr>
            <p:ph idx="1"/>
          </p:nvPr>
        </p:nvSpPr>
        <p:spPr>
          <a:xfrm>
            <a:off x="838201" y="2022601"/>
            <a:ext cx="10515598" cy="4154361"/>
          </a:xfrm>
        </p:spPr>
        <p:txBody>
          <a:bodyPr>
            <a:normAutofit/>
          </a:bodyPr>
          <a:lstStyle/>
          <a:p>
            <a:pPr marL="0" indent="0">
              <a:buNone/>
            </a:pPr>
            <a:r>
              <a:rPr lang="en-US" sz="2000" i="1" dirty="0">
                <a:solidFill>
                  <a:srgbClr val="FFFFFF"/>
                </a:solidFill>
              </a:rPr>
              <a:t>The point of the covid tracker page is to show how many cases have been recorded and how many have died internationally. We have tried to show this with different visualizations. </a:t>
            </a:r>
            <a:endParaRPr lang="en-US" sz="2000" i="1" dirty="0">
              <a:solidFill>
                <a:srgbClr val="FFFFFF"/>
              </a:solidFill>
              <a:effectLst/>
              <a:latin typeface="Times New Roman" panose="02020603050405020304" pitchFamily="18" charset="0"/>
              <a:ea typeface="Times New Roman" panose="02020603050405020304" pitchFamily="18" charset="0"/>
            </a:endParaRPr>
          </a:p>
          <a:p>
            <a:r>
              <a:rPr lang="en-US" sz="2000" b="1" dirty="0">
                <a:solidFill>
                  <a:srgbClr val="FFFFFF"/>
                </a:solidFill>
              </a:rPr>
              <a:t>Can we track how covid spread through the world?</a:t>
            </a:r>
          </a:p>
          <a:p>
            <a:pPr lvl="1"/>
            <a:r>
              <a:rPr lang="en-US" sz="2000" i="1" dirty="0">
                <a:solidFill>
                  <a:srgbClr val="FFFFFF"/>
                </a:solidFill>
              </a:rPr>
              <a:t>MAP - gives a whole world view, to give the viewer a better visual on how the whole world was affected by this pandemic. </a:t>
            </a:r>
          </a:p>
          <a:p>
            <a:pPr lvl="2"/>
            <a:r>
              <a:rPr lang="en-US" i="1" dirty="0">
                <a:solidFill>
                  <a:srgbClr val="FFFFFF"/>
                </a:solidFill>
              </a:rPr>
              <a:t>The reason why we believe that the US and Europe have such high cases it that their record keeping was top notch. We also see that major cities were hit the hardest, this is most likely due to population density.  (Leaflet.js)</a:t>
            </a:r>
          </a:p>
          <a:p>
            <a:r>
              <a:rPr lang="en-US" sz="2000" b="1" dirty="0">
                <a:solidFill>
                  <a:srgbClr val="FFFFFF"/>
                </a:solidFill>
              </a:rPr>
              <a:t>How did daily cases progress over time, and what events affected the trend?</a:t>
            </a:r>
          </a:p>
          <a:p>
            <a:pPr lvl="1"/>
            <a:r>
              <a:rPr lang="en-US" sz="2000" i="1" dirty="0">
                <a:solidFill>
                  <a:srgbClr val="FFFFFF"/>
                </a:solidFill>
              </a:rPr>
              <a:t>TIME SERIES –   while looking through different countries through the year there was some fluctuations with covid cases which we think that has to do with the different strains of covid-19  that were due to a mutation in the original SARs virus, and possibly the effectiveness of the vaccines. </a:t>
            </a:r>
          </a:p>
        </p:txBody>
      </p:sp>
    </p:spTree>
    <p:extLst>
      <p:ext uri="{BB962C8B-B14F-4D97-AF65-F5344CB8AC3E}">
        <p14:creationId xmlns:p14="http://schemas.microsoft.com/office/powerpoint/2010/main" val="414130391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E4E20C2-599B-6FB5-7902-2DCB8E2471A5}"/>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EE26F6F7-0A69-ACFF-293D-3FCEE73E6276}"/>
              </a:ext>
            </a:extLst>
          </p:cNvPr>
          <p:cNvSpPr>
            <a:spLocks noGrp="1"/>
          </p:cNvSpPr>
          <p:nvPr>
            <p:ph type="title"/>
          </p:nvPr>
        </p:nvSpPr>
        <p:spPr>
          <a:xfrm>
            <a:off x="838200" y="365125"/>
            <a:ext cx="10515600" cy="1325563"/>
          </a:xfrm>
        </p:spPr>
        <p:txBody>
          <a:bodyPr>
            <a:normAutofit/>
          </a:bodyPr>
          <a:lstStyle/>
          <a:p>
            <a:r>
              <a:rPr lang="en-US" sz="2800">
                <a:solidFill>
                  <a:srgbClr val="FFFFFF"/>
                </a:solidFill>
              </a:rPr>
              <a:t>Spread of Covid</a:t>
            </a:r>
            <a:br>
              <a:rPr lang="en-US" sz="2800">
                <a:solidFill>
                  <a:srgbClr val="FFFFFF"/>
                </a:solidFill>
              </a:rPr>
            </a:br>
            <a:r>
              <a:rPr lang="en-US" sz="2800">
                <a:solidFill>
                  <a:srgbClr val="FFFFFF"/>
                </a:solidFill>
              </a:rPr>
              <a:t>Dashboard</a:t>
            </a:r>
            <a:br>
              <a:rPr lang="en-US" sz="2800">
                <a:solidFill>
                  <a:srgbClr val="FFFFFF"/>
                </a:solidFill>
              </a:rPr>
            </a:br>
            <a:r>
              <a:rPr lang="en-US" sz="2800">
                <a:solidFill>
                  <a:srgbClr val="FFFFFF"/>
                </a:solidFill>
              </a:rPr>
              <a:t>Continued</a:t>
            </a:r>
          </a:p>
        </p:txBody>
      </p:sp>
      <p:graphicFrame>
        <p:nvGraphicFramePr>
          <p:cNvPr id="5" name="Content Placeholder 2">
            <a:extLst>
              <a:ext uri="{FF2B5EF4-FFF2-40B4-BE49-F238E27FC236}">
                <a16:creationId xmlns:a16="http://schemas.microsoft.com/office/drawing/2014/main" id="{9BB2FFEF-9BED-5D20-6F1A-5AE3ED0087AA}"/>
              </a:ext>
            </a:extLst>
          </p:cNvPr>
          <p:cNvGraphicFramePr>
            <a:graphicFrameLocks noGrp="1"/>
          </p:cNvGraphicFramePr>
          <p:nvPr>
            <p:ph idx="1"/>
            <p:extLst>
              <p:ext uri="{D42A27DB-BD31-4B8C-83A1-F6EECF244321}">
                <p14:modId xmlns:p14="http://schemas.microsoft.com/office/powerpoint/2010/main" val="16425404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19166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7447-98E4-86EF-06CC-EA1D8C8D381E}"/>
              </a:ext>
            </a:extLst>
          </p:cNvPr>
          <p:cNvSpPr>
            <a:spLocks noGrp="1"/>
          </p:cNvSpPr>
          <p:nvPr>
            <p:ph type="title"/>
          </p:nvPr>
        </p:nvSpPr>
        <p:spPr/>
        <p:txBody>
          <a:bodyPr/>
          <a:lstStyle/>
          <a:p>
            <a:r>
              <a:rPr lang="en-US"/>
              <a:t>Vaccines</a:t>
            </a:r>
            <a:br>
              <a:rPr lang="en-US"/>
            </a:br>
            <a:r>
              <a:rPr lang="en-US"/>
              <a:t>Dashboard</a:t>
            </a:r>
          </a:p>
        </p:txBody>
      </p:sp>
      <p:sp>
        <p:nvSpPr>
          <p:cNvPr id="3" name="Content Placeholder 2">
            <a:extLst>
              <a:ext uri="{FF2B5EF4-FFF2-40B4-BE49-F238E27FC236}">
                <a16:creationId xmlns:a16="http://schemas.microsoft.com/office/drawing/2014/main" id="{BEBFECA2-A461-96AD-6E64-3093561233A5}"/>
              </a:ext>
            </a:extLst>
          </p:cNvPr>
          <p:cNvSpPr>
            <a:spLocks noGrp="1"/>
          </p:cNvSpPr>
          <p:nvPr>
            <p:ph idx="1"/>
          </p:nvPr>
        </p:nvSpPr>
        <p:spPr/>
        <p:txBody>
          <a:bodyPr/>
          <a:lstStyle/>
          <a:p>
            <a:endParaRPr lang="en-US"/>
          </a:p>
          <a:p>
            <a:r>
              <a:rPr lang="en-US"/>
              <a:t>How many people were vaccinated? </a:t>
            </a:r>
          </a:p>
          <a:p>
            <a:pPr lvl="1"/>
            <a:r>
              <a:rPr lang="en-US"/>
              <a:t>Could not map data to how many were vaccinated around the world, but created a search engine for finding nearest vaccine clinic using Flask  on the  Blog instead.</a:t>
            </a:r>
          </a:p>
          <a:p>
            <a:pPr lvl="1"/>
            <a:endParaRPr lang="en-US"/>
          </a:p>
          <a:p>
            <a:pPr lvl="1"/>
            <a:endParaRPr lang="en-US"/>
          </a:p>
        </p:txBody>
      </p:sp>
    </p:spTree>
    <p:extLst>
      <p:ext uri="{BB962C8B-B14F-4D97-AF65-F5344CB8AC3E}">
        <p14:creationId xmlns:p14="http://schemas.microsoft.com/office/powerpoint/2010/main" val="215773226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407447-98E4-86EF-06CC-EA1D8C8D381E}"/>
              </a:ext>
            </a:extLst>
          </p:cNvPr>
          <p:cNvSpPr>
            <a:spLocks noGrp="1"/>
          </p:cNvSpPr>
          <p:nvPr>
            <p:ph type="title"/>
          </p:nvPr>
        </p:nvSpPr>
        <p:spPr>
          <a:xfrm>
            <a:off x="833002" y="365125"/>
            <a:ext cx="10520702" cy="1325563"/>
          </a:xfrm>
        </p:spPr>
        <p:txBody>
          <a:bodyPr>
            <a:normAutofit/>
          </a:bodyPr>
          <a:lstStyle/>
          <a:p>
            <a:r>
              <a:rPr lang="en-US">
                <a:solidFill>
                  <a:srgbClr val="FFFFFF"/>
                </a:solidFill>
              </a:rPr>
              <a:t>Vaccines</a:t>
            </a:r>
            <a:br>
              <a:rPr lang="en-US">
                <a:solidFill>
                  <a:srgbClr val="FFFFFF"/>
                </a:solidFill>
              </a:rPr>
            </a:br>
            <a:r>
              <a:rPr lang="en-US">
                <a:solidFill>
                  <a:srgbClr val="FFFFFF"/>
                </a:solidFill>
              </a:rPr>
              <a:t>Flask / Blog</a:t>
            </a:r>
          </a:p>
        </p:txBody>
      </p:sp>
      <p:sp>
        <p:nvSpPr>
          <p:cNvPr id="3" name="Content Placeholder 2">
            <a:extLst>
              <a:ext uri="{FF2B5EF4-FFF2-40B4-BE49-F238E27FC236}">
                <a16:creationId xmlns:a16="http://schemas.microsoft.com/office/drawing/2014/main" id="{BEBFECA2-A461-96AD-6E64-3093561233A5}"/>
              </a:ext>
            </a:extLst>
          </p:cNvPr>
          <p:cNvSpPr>
            <a:spLocks noGrp="1"/>
          </p:cNvSpPr>
          <p:nvPr>
            <p:ph idx="1"/>
          </p:nvPr>
        </p:nvSpPr>
        <p:spPr>
          <a:xfrm>
            <a:off x="838201" y="2022601"/>
            <a:ext cx="10515598" cy="4154361"/>
          </a:xfrm>
        </p:spPr>
        <p:txBody>
          <a:bodyPr>
            <a:normAutofit/>
          </a:bodyPr>
          <a:lstStyle/>
          <a:p>
            <a:pPr marL="0" indent="0">
              <a:buNone/>
            </a:pPr>
            <a:r>
              <a:rPr lang="en-US" sz="1400" i="1">
                <a:solidFill>
                  <a:srgbClr val="FFFFFF"/>
                </a:solidFill>
              </a:rPr>
              <a:t>We started with the web scraping of 4 different websites. This data was mainly about US data. The US shows a greater pride in wanting to take the shot. As we can see from the data, we see that the US was the most active about getting people the vaccine. </a:t>
            </a:r>
          </a:p>
          <a:p>
            <a:r>
              <a:rPr lang="en-US" sz="1400" b="1">
                <a:solidFill>
                  <a:srgbClr val="FFFFFF"/>
                </a:solidFill>
              </a:rPr>
              <a:t>URL for the Covid Vaccine Location</a:t>
            </a:r>
          </a:p>
          <a:p>
            <a:pPr lvl="1"/>
            <a:r>
              <a:rPr lang="en-US" sz="1400" i="1">
                <a:solidFill>
                  <a:srgbClr val="FFFFFF"/>
                </a:solidFill>
              </a:rPr>
              <a:t>They can use this location tracker to find the location of a vaccine site. </a:t>
            </a:r>
          </a:p>
          <a:p>
            <a:pPr lvl="1"/>
            <a:r>
              <a:rPr lang="en-US" sz="1400" i="1">
                <a:solidFill>
                  <a:srgbClr val="FFFFFF"/>
                </a:solidFill>
              </a:rPr>
              <a:t>With this app we can get specific gps location of the vaccine center. We can also see ( Reactleaflet.js) </a:t>
            </a:r>
          </a:p>
          <a:p>
            <a:pPr lvl="1"/>
            <a:r>
              <a:rPr lang="en-US" sz="1400" i="1">
                <a:solidFill>
                  <a:srgbClr val="FFFFFF"/>
                </a:solidFill>
              </a:rPr>
              <a:t>Will show which vaccine manufacturer is being used</a:t>
            </a:r>
          </a:p>
          <a:p>
            <a:r>
              <a:rPr lang="en-US" sz="1400" b="1">
                <a:solidFill>
                  <a:srgbClr val="FFFFFF"/>
                </a:solidFill>
              </a:rPr>
              <a:t>Visual Plot of Vaccine Data</a:t>
            </a:r>
          </a:p>
          <a:p>
            <a:pPr lvl="1"/>
            <a:r>
              <a:rPr lang="en-US" sz="1400" i="1">
                <a:solidFill>
                  <a:srgbClr val="FFFFFF"/>
                </a:solidFill>
              </a:rPr>
              <a:t>Bar graph (bing.com Url showing US vs the world on Vaccine stats)</a:t>
            </a:r>
          </a:p>
          <a:p>
            <a:pPr lvl="1"/>
            <a:r>
              <a:rPr lang="en-US" sz="1400" i="1">
                <a:solidFill>
                  <a:srgbClr val="FFFFFF"/>
                </a:solidFill>
              </a:rPr>
              <a:t>The US shows a higher number of shots taken in the Unite States and the world. This could be due to the vaccine being created and administered in the United States. So, we see a higher dosage  for the first dose and for the second dose US also has a higher percentage, but the Global numbers for the second shot was within 2% of the United States. </a:t>
            </a:r>
          </a:p>
          <a:p>
            <a:pPr lvl="1"/>
            <a:r>
              <a:rPr lang="en-US" sz="1400" i="1">
                <a:solidFill>
                  <a:srgbClr val="FFFFFF"/>
                </a:solidFill>
              </a:rPr>
              <a:t>We used Chart js. </a:t>
            </a:r>
          </a:p>
          <a:p>
            <a:r>
              <a:rPr lang="en-US" sz="1400" b="1">
                <a:solidFill>
                  <a:srgbClr val="FFFFFF"/>
                </a:solidFill>
              </a:rPr>
              <a:t>Covid Vaccine Data Graphs</a:t>
            </a:r>
          </a:p>
          <a:p>
            <a:pPr lvl="1"/>
            <a:r>
              <a:rPr lang="en-US" sz="1400" i="1">
                <a:solidFill>
                  <a:srgbClr val="FFFFFF"/>
                </a:solidFill>
              </a:rPr>
              <a:t>We decided to look at 7 states to show the percentage by state.</a:t>
            </a:r>
          </a:p>
          <a:p>
            <a:pPr lvl="1"/>
            <a:endParaRPr lang="en-US" sz="1400" i="1">
              <a:solidFill>
                <a:srgbClr val="FFFFFF"/>
              </a:solidFill>
            </a:endParaRPr>
          </a:p>
          <a:p>
            <a:endParaRPr lang="en-US" sz="1400">
              <a:solidFill>
                <a:srgbClr val="FFFFFF"/>
              </a:solidFill>
            </a:endParaRPr>
          </a:p>
          <a:p>
            <a:endParaRPr lang="en-US" sz="1400">
              <a:solidFill>
                <a:srgbClr val="FFFFFF"/>
              </a:solidFill>
            </a:endParaRPr>
          </a:p>
          <a:p>
            <a:endParaRPr lang="en-US" sz="1400">
              <a:solidFill>
                <a:srgbClr val="FFFFFF"/>
              </a:solidFill>
            </a:endParaRPr>
          </a:p>
          <a:p>
            <a:pPr lvl="1"/>
            <a:endParaRPr lang="en-US" sz="1400">
              <a:solidFill>
                <a:srgbClr val="FFFFFF"/>
              </a:solidFill>
              <a:highlight>
                <a:srgbClr val="FFFF00"/>
              </a:highlight>
            </a:endParaRPr>
          </a:p>
          <a:p>
            <a:pPr lvl="1"/>
            <a:endParaRPr lang="en-US" sz="1400">
              <a:solidFill>
                <a:srgbClr val="FFFFFF"/>
              </a:solidFill>
            </a:endParaRPr>
          </a:p>
        </p:txBody>
      </p:sp>
    </p:spTree>
    <p:extLst>
      <p:ext uri="{BB962C8B-B14F-4D97-AF65-F5344CB8AC3E}">
        <p14:creationId xmlns:p14="http://schemas.microsoft.com/office/powerpoint/2010/main" val="129786883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407447-98E4-86EF-06CC-EA1D8C8D381E}"/>
              </a:ext>
            </a:extLst>
          </p:cNvPr>
          <p:cNvSpPr>
            <a:spLocks noGrp="1"/>
          </p:cNvSpPr>
          <p:nvPr>
            <p:ph type="title"/>
          </p:nvPr>
        </p:nvSpPr>
        <p:spPr>
          <a:xfrm>
            <a:off x="833002" y="365125"/>
            <a:ext cx="10520702" cy="1325563"/>
          </a:xfrm>
        </p:spPr>
        <p:txBody>
          <a:bodyPr>
            <a:normAutofit/>
          </a:bodyPr>
          <a:lstStyle/>
          <a:p>
            <a:r>
              <a:rPr lang="en-US">
                <a:solidFill>
                  <a:srgbClr val="FFFFFF"/>
                </a:solidFill>
              </a:rPr>
              <a:t>Long Term Covid Affects </a:t>
            </a:r>
            <a:br>
              <a:rPr lang="en-US">
                <a:solidFill>
                  <a:srgbClr val="FFFFFF"/>
                </a:solidFill>
              </a:rPr>
            </a:br>
            <a:r>
              <a:rPr lang="en-US">
                <a:solidFill>
                  <a:srgbClr val="FFFFFF"/>
                </a:solidFill>
              </a:rPr>
              <a:t>Flask / Blog</a:t>
            </a:r>
          </a:p>
        </p:txBody>
      </p:sp>
      <p:sp>
        <p:nvSpPr>
          <p:cNvPr id="3" name="Content Placeholder 2">
            <a:extLst>
              <a:ext uri="{FF2B5EF4-FFF2-40B4-BE49-F238E27FC236}">
                <a16:creationId xmlns:a16="http://schemas.microsoft.com/office/drawing/2014/main" id="{BEBFECA2-A461-96AD-6E64-3093561233A5}"/>
              </a:ext>
            </a:extLst>
          </p:cNvPr>
          <p:cNvSpPr>
            <a:spLocks noGrp="1"/>
          </p:cNvSpPr>
          <p:nvPr>
            <p:ph idx="1"/>
          </p:nvPr>
        </p:nvSpPr>
        <p:spPr>
          <a:xfrm>
            <a:off x="838201" y="2022601"/>
            <a:ext cx="10515598" cy="4154361"/>
          </a:xfrm>
        </p:spPr>
        <p:txBody>
          <a:bodyPr>
            <a:normAutofit/>
          </a:bodyPr>
          <a:lstStyle/>
          <a:p>
            <a:pPr marL="457200" lvl="1" indent="0">
              <a:buNone/>
            </a:pPr>
            <a:endParaRPr lang="en-US" sz="1900">
              <a:solidFill>
                <a:srgbClr val="FFFFFF"/>
              </a:solidFill>
            </a:endParaRPr>
          </a:p>
          <a:p>
            <a:r>
              <a:rPr lang="en-US" sz="1900" b="1">
                <a:solidFill>
                  <a:srgbClr val="FFFFFF"/>
                </a:solidFill>
              </a:rPr>
              <a:t>How can we protect ourself? Can we distinguish from flu or other common cold?</a:t>
            </a:r>
          </a:p>
          <a:p>
            <a:pPr lvl="1"/>
            <a:r>
              <a:rPr lang="en-US" sz="1900" i="1">
                <a:solidFill>
                  <a:srgbClr val="FFFFFF"/>
                </a:solidFill>
              </a:rPr>
              <a:t>Covid Prevention Techniques (Used _veryweallhealth.com &amp; mayoclinic.org/diseases Url to give tips on how to slow the spread)</a:t>
            </a:r>
          </a:p>
          <a:p>
            <a:pPr lvl="1"/>
            <a:r>
              <a:rPr lang="en-US" sz="1900" i="1">
                <a:solidFill>
                  <a:srgbClr val="FFFFFF"/>
                </a:solidFill>
              </a:rPr>
              <a:t>We think this information is useful to be able to slow down the spread of Covid. These are just some quick tips as well as things to look for to distinguish between covid or the flu</a:t>
            </a:r>
            <a:endParaRPr lang="en-US" sz="1900" i="1">
              <a:solidFill>
                <a:srgbClr val="FFFFFF"/>
              </a:solidFill>
              <a:highlight>
                <a:srgbClr val="FFFF00"/>
              </a:highlight>
            </a:endParaRPr>
          </a:p>
          <a:p>
            <a:r>
              <a:rPr lang="en-US" sz="1900" b="1">
                <a:solidFill>
                  <a:srgbClr val="FFFFFF"/>
                </a:solidFill>
              </a:rPr>
              <a:t>What is the effect of our lungs after covid? </a:t>
            </a:r>
          </a:p>
          <a:p>
            <a:pPr lvl="1"/>
            <a:r>
              <a:rPr lang="en-US" sz="1900" i="1">
                <a:solidFill>
                  <a:srgbClr val="FFFFFF"/>
                </a:solidFill>
              </a:rPr>
              <a:t>X rays of the lungs (Used boredpanda.com/post-covid-lung-covid to provide information on how we have seen in real time the effects of  covid. The first picture shows us a patient with clear lungs as 2</a:t>
            </a:r>
            <a:r>
              <a:rPr lang="en-US" sz="1900" i="1" baseline="30000">
                <a:solidFill>
                  <a:srgbClr val="FFFFFF"/>
                </a:solidFill>
              </a:rPr>
              <a:t>nd</a:t>
            </a:r>
            <a:r>
              <a:rPr lang="en-US" sz="1900" i="1">
                <a:solidFill>
                  <a:srgbClr val="FFFFFF"/>
                </a:solidFill>
              </a:rPr>
              <a:t> picture shows a smoker's lungs. As we go to the 3</a:t>
            </a:r>
            <a:r>
              <a:rPr lang="en-US" sz="1900" i="1" baseline="30000">
                <a:solidFill>
                  <a:srgbClr val="FFFFFF"/>
                </a:solidFill>
              </a:rPr>
              <a:t>rd</a:t>
            </a:r>
            <a:r>
              <a:rPr lang="en-US" sz="1900" i="1">
                <a:solidFill>
                  <a:srgbClr val="FFFFFF"/>
                </a:solidFill>
              </a:rPr>
              <a:t> image, we see the effects of covid in the human lungs. </a:t>
            </a:r>
          </a:p>
          <a:p>
            <a:pPr lvl="1"/>
            <a:r>
              <a:rPr lang="en-US" sz="1900" i="1">
                <a:solidFill>
                  <a:srgbClr val="FFFFFF"/>
                </a:solidFill>
              </a:rPr>
              <a:t>We can see the difference and in the smokers' lungs and covid lungs. The question we wonder is how will this affect us as a whole in the future. </a:t>
            </a:r>
            <a:endParaRPr lang="en-US" sz="1900" i="1">
              <a:solidFill>
                <a:srgbClr val="FFFFFF"/>
              </a:solidFill>
              <a:highlight>
                <a:srgbClr val="FFFF00"/>
              </a:highlight>
            </a:endParaRPr>
          </a:p>
          <a:p>
            <a:pPr marL="457200" lvl="1" indent="0">
              <a:buNone/>
            </a:pPr>
            <a:endParaRPr lang="en-US" sz="1900">
              <a:solidFill>
                <a:srgbClr val="FFFFFF"/>
              </a:solidFill>
              <a:highlight>
                <a:srgbClr val="FFFF00"/>
              </a:highlight>
            </a:endParaRPr>
          </a:p>
          <a:p>
            <a:endParaRPr lang="en-US" sz="1900">
              <a:solidFill>
                <a:srgbClr val="FFFFFF"/>
              </a:solidFill>
              <a:highlight>
                <a:srgbClr val="FFFF00"/>
              </a:highlight>
            </a:endParaRPr>
          </a:p>
          <a:p>
            <a:pPr lvl="1"/>
            <a:endParaRPr lang="en-US" sz="1900">
              <a:solidFill>
                <a:srgbClr val="FFFFFF"/>
              </a:solidFill>
            </a:endParaRPr>
          </a:p>
        </p:txBody>
      </p:sp>
    </p:spTree>
    <p:extLst>
      <p:ext uri="{BB962C8B-B14F-4D97-AF65-F5344CB8AC3E}">
        <p14:creationId xmlns:p14="http://schemas.microsoft.com/office/powerpoint/2010/main" val="285941153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1534</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Helvetica</vt:lpstr>
      <vt:lpstr>Slack-Lato</vt:lpstr>
      <vt:lpstr>Times New Roman</vt:lpstr>
      <vt:lpstr>Office Theme</vt:lpstr>
      <vt:lpstr>Covid – 19 Home, Tacker, Home</vt:lpstr>
      <vt:lpstr>Introduction </vt:lpstr>
      <vt:lpstr>Introduction </vt:lpstr>
      <vt:lpstr>Covid -19 Home Page</vt:lpstr>
      <vt:lpstr>Spread of Covid Dashboard</vt:lpstr>
      <vt:lpstr>Spread of Covid Dashboard Continued</vt:lpstr>
      <vt:lpstr>Vaccines Dashboard</vt:lpstr>
      <vt:lpstr>Vaccines Flask / Blog</vt:lpstr>
      <vt:lpstr>Long Term Covid Affects  Flask / Blog</vt:lpstr>
      <vt:lpstr>Predicting Covid Trends Flask / Blog</vt:lpstr>
      <vt:lpstr>Summary</vt:lpstr>
      <vt:lpstr>The Data Frames</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 19 Home, Tacker, Home</dc:title>
  <dc:creator>win kill</dc:creator>
  <cp:lastModifiedBy>win kill</cp:lastModifiedBy>
  <cp:revision>9</cp:revision>
  <dcterms:created xsi:type="dcterms:W3CDTF">2022-11-10T00:41:01Z</dcterms:created>
  <dcterms:modified xsi:type="dcterms:W3CDTF">2022-11-10T06:46:39Z</dcterms:modified>
</cp:coreProperties>
</file>