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0728" autoAdjust="0"/>
    <p:restoredTop sz="94660"/>
  </p:normalViewPr>
  <p:slideViewPr>
    <p:cSldViewPr>
      <p:cViewPr>
        <p:scale>
          <a:sx n="37" d="100"/>
          <a:sy n="37" d="100"/>
        </p:scale>
        <p:origin x="-2880" y="64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661957" y="1297667"/>
            <a:ext cx="4860608" cy="276484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80135" y="1297667"/>
            <a:ext cx="14221778" cy="2764845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0135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81372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21602700" cy="360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330886" y="576289"/>
            <a:ext cx="169409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Implementing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Dimensionality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Reduction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in Apache Flink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Using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the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Algorithm</a:t>
            </a:r>
            <a:endParaRPr lang="de-DE" sz="52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15753" y="2304481"/>
            <a:ext cx="8959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Nik 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Hille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and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Fridtjof Sander </a:t>
            </a:r>
            <a:endParaRPr lang="de-DE" sz="2800" i="1" dirty="0" smtClean="0">
              <a:solidFill>
                <a:srgbClr val="17375E"/>
              </a:solidFill>
              <a:latin typeface="Verdana"/>
              <a:cs typeface="Verdana"/>
            </a:endParaRPr>
          </a:p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{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nik.hille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,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fridtjof.sander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}@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campus.tu-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berlin.de</a:t>
            </a:r>
            <a:endParaRPr lang="de-DE" sz="2800" i="1" dirty="0">
              <a:solidFill>
                <a:srgbClr val="17375E"/>
              </a:solidFill>
              <a:latin typeface="Verdana"/>
              <a:cs typeface="Verdana"/>
            </a:endParaRPr>
          </a:p>
        </p:txBody>
      </p:sp>
      <p:pic>
        <p:nvPicPr>
          <p:cNvPr id="11" name="Bild 10" descr="t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02" y="720306"/>
            <a:ext cx="1728192" cy="1303002"/>
          </a:xfrm>
          <a:prstGeom prst="rect">
            <a:avLst/>
          </a:prstGeom>
        </p:spPr>
      </p:pic>
      <p:pic>
        <p:nvPicPr>
          <p:cNvPr id="12" name="Bild 11" descr="Unbenan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4" y="504281"/>
            <a:ext cx="1865376" cy="1865376"/>
          </a:xfrm>
          <a:prstGeom prst="rect">
            <a:avLst/>
          </a:prstGeom>
        </p:spPr>
      </p:pic>
      <p:grpSp>
        <p:nvGrpSpPr>
          <p:cNvPr id="66" name="Gruppierung 65"/>
          <p:cNvGrpSpPr/>
          <p:nvPr/>
        </p:nvGrpSpPr>
        <p:grpSpPr>
          <a:xfrm>
            <a:off x="0" y="7345039"/>
            <a:ext cx="15841910" cy="14617626"/>
            <a:chOff x="0" y="3600624"/>
            <a:chExt cx="15841910" cy="14617626"/>
          </a:xfrm>
        </p:grpSpPr>
        <p:sp>
          <p:nvSpPr>
            <p:cNvPr id="14" name="Rechteck 13"/>
            <p:cNvSpPr/>
            <p:nvPr/>
          </p:nvSpPr>
          <p:spPr>
            <a:xfrm>
              <a:off x="0" y="3600624"/>
              <a:ext cx="11017374" cy="13609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7" name="Gruppierung 36"/>
            <p:cNvGrpSpPr/>
            <p:nvPr/>
          </p:nvGrpSpPr>
          <p:grpSpPr>
            <a:xfrm>
              <a:off x="644825" y="5328817"/>
              <a:ext cx="15197085" cy="12779664"/>
              <a:chOff x="644825" y="5328817"/>
              <a:chExt cx="15197085" cy="12779664"/>
            </a:xfrm>
          </p:grpSpPr>
          <p:grpSp>
            <p:nvGrpSpPr>
              <p:cNvPr id="28" name="Gruppierung 27"/>
              <p:cNvGrpSpPr/>
              <p:nvPr/>
            </p:nvGrpSpPr>
            <p:grpSpPr>
              <a:xfrm>
                <a:off x="644825" y="5400825"/>
                <a:ext cx="8928992" cy="12707656"/>
                <a:chOff x="648222" y="5760865"/>
                <a:chExt cx="8928992" cy="12707656"/>
              </a:xfrm>
            </p:grpSpPr>
            <p:pic>
              <p:nvPicPr>
                <p:cNvPr id="17" name="Bild 16" descr="Arbeitsmappe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222" y="5832872"/>
                  <a:ext cx="8928992" cy="12635649"/>
                </a:xfrm>
                <a:prstGeom prst="rect">
                  <a:avLst/>
                </a:prstGeom>
              </p:spPr>
            </p:pic>
            <p:sp>
              <p:nvSpPr>
                <p:cNvPr id="18" name="Textfeld 17"/>
                <p:cNvSpPr txBox="1"/>
                <p:nvPr/>
              </p:nvSpPr>
              <p:spPr>
                <a:xfrm>
                  <a:off x="1440310" y="6451328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Movies: m1, m2,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 rot="16200000">
                  <a:off x="-518715" y="7258224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</p:grpSp>
          <p:sp>
            <p:nvSpPr>
              <p:cNvPr id="23" name="Pfeil nach rechts 22"/>
              <p:cNvSpPr/>
              <p:nvPr/>
            </p:nvSpPr>
            <p:spPr>
              <a:xfrm>
                <a:off x="5976814" y="7307281"/>
                <a:ext cx="1152128" cy="648072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ung 34"/>
              <p:cNvGrpSpPr/>
              <p:nvPr/>
            </p:nvGrpSpPr>
            <p:grpSpPr>
              <a:xfrm>
                <a:off x="7128942" y="5328817"/>
                <a:ext cx="8712968" cy="12545972"/>
                <a:chOff x="12745566" y="16850097"/>
                <a:chExt cx="8712968" cy="12545972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 rot="16200000">
                  <a:off x="11503224" y="18347456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3462249" y="17642185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Genres: g1,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pic>
              <p:nvPicPr>
                <p:cNvPr id="34" name="Bild 33" descr="Arbeitsmappe3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45566" y="17066121"/>
                  <a:ext cx="8712968" cy="12329948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Rechteck 14"/>
            <p:cNvSpPr/>
            <p:nvPr/>
          </p:nvSpPr>
          <p:spPr>
            <a:xfrm>
              <a:off x="504057" y="3888657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2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Introduction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grpSp>
          <p:nvGrpSpPr>
            <p:cNvPr id="63" name="Gruppierung 62"/>
            <p:cNvGrpSpPr/>
            <p:nvPr/>
          </p:nvGrpSpPr>
          <p:grpSpPr>
            <a:xfrm>
              <a:off x="139983" y="10873433"/>
              <a:ext cx="12389559" cy="7344817"/>
              <a:chOff x="1296294" y="17391912"/>
              <a:chExt cx="21314368" cy="12635649"/>
            </a:xfrm>
          </p:grpSpPr>
          <p:grpSp>
            <p:nvGrpSpPr>
              <p:cNvPr id="61" name="Gruppierung 60"/>
              <p:cNvGrpSpPr/>
              <p:nvPr/>
            </p:nvGrpSpPr>
            <p:grpSpPr>
              <a:xfrm>
                <a:off x="1296294" y="17391912"/>
                <a:ext cx="21314368" cy="12635649"/>
                <a:chOff x="1296294" y="17426161"/>
                <a:chExt cx="21314368" cy="12635649"/>
              </a:xfrm>
            </p:grpSpPr>
            <p:grpSp>
              <p:nvGrpSpPr>
                <p:cNvPr id="60" name="Gruppierung 59"/>
                <p:cNvGrpSpPr/>
                <p:nvPr/>
              </p:nvGrpSpPr>
              <p:grpSpPr>
                <a:xfrm>
                  <a:off x="1296294" y="17426161"/>
                  <a:ext cx="21314368" cy="12635649"/>
                  <a:chOff x="1296294" y="17426161"/>
                  <a:chExt cx="21314368" cy="12635649"/>
                </a:xfrm>
              </p:grpSpPr>
              <p:pic>
                <p:nvPicPr>
                  <p:cNvPr id="49" name="Bild 48" descr="squarecolumn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473758" y="17504704"/>
                    <a:ext cx="8136904" cy="11514745"/>
                  </a:xfrm>
                  <a:prstGeom prst="rect">
                    <a:avLst/>
                  </a:prstGeom>
                </p:spPr>
              </p:pic>
              <p:pic>
                <p:nvPicPr>
                  <p:cNvPr id="45" name="Bild 44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6294" y="17426161"/>
                    <a:ext cx="8928992" cy="12635649"/>
                  </a:xfrm>
                  <a:prstGeom prst="rect">
                    <a:avLst/>
                  </a:prstGeom>
                </p:spPr>
              </p:pic>
              <p:pic>
                <p:nvPicPr>
                  <p:cNvPr id="48" name="Bild 47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5206" y="17426161"/>
                    <a:ext cx="8928992" cy="126356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Bild 49" descr="squarerows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6854" y="17498169"/>
                  <a:ext cx="8752136" cy="1238537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uppierung 61"/>
              <p:cNvGrpSpPr/>
              <p:nvPr/>
            </p:nvGrpSpPr>
            <p:grpSpPr>
              <a:xfrm>
                <a:off x="6159181" y="18971367"/>
                <a:ext cx="11574769" cy="1943946"/>
                <a:chOff x="6159181" y="18971367"/>
                <a:chExt cx="11574769" cy="1943946"/>
              </a:xfrm>
            </p:grpSpPr>
            <p:sp>
              <p:nvSpPr>
                <p:cNvPr id="51" name="Textfeld 50"/>
                <p:cNvSpPr txBox="1"/>
                <p:nvPr/>
              </p:nvSpPr>
              <p:spPr>
                <a:xfrm>
                  <a:off x="6159181" y="18971367"/>
                  <a:ext cx="10907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=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9436821" y="18971367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3" name="Textfeld 52"/>
                <p:cNvSpPr txBox="1"/>
                <p:nvPr/>
              </p:nvSpPr>
              <p:spPr>
                <a:xfrm>
                  <a:off x="14393659" y="19009579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699422" y="18971367"/>
                  <a:ext cx="1008420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U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6" name="Textfeld 55"/>
                <p:cNvSpPr txBox="1"/>
                <p:nvPr/>
              </p:nvSpPr>
              <p:spPr>
                <a:xfrm>
                  <a:off x="16362130" y="19617060"/>
                  <a:ext cx="1371820" cy="129825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V</a:t>
                  </a:r>
                  <a:r>
                    <a:rPr lang="de-DE" sz="4400" baseline="30000" dirty="0" smtClean="0">
                      <a:latin typeface="Verdana"/>
                      <a:cs typeface="Verdana"/>
                    </a:rPr>
                    <a:t>T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7" name="Textfeld 56"/>
                <p:cNvSpPr txBox="1"/>
                <p:nvPr/>
              </p:nvSpPr>
              <p:spPr>
                <a:xfrm>
                  <a:off x="11969137" y="19009579"/>
                  <a:ext cx="748093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4400" dirty="0"/>
                    <a:t>Σ</a:t>
                  </a:r>
                  <a:endParaRPr lang="de-DE" sz="4400" dirty="0"/>
                </a:p>
              </p:txBody>
            </p:sp>
          </p:grpSp>
        </p:grpSp>
        <p:sp>
          <p:nvSpPr>
            <p:cNvPr id="16" name="Textfeld 15"/>
            <p:cNvSpPr txBox="1"/>
            <p:nvPr/>
          </p:nvSpPr>
          <p:spPr>
            <a:xfrm>
              <a:off x="576214" y="4824761"/>
              <a:ext cx="12529392" cy="1217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Goal </a:t>
              </a:r>
              <a:r>
                <a:rPr lang="de-DE" sz="3600" u="sng" dirty="0" err="1" smtClean="0"/>
                <a:t>of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dimensionality</a:t>
              </a:r>
              <a:r>
                <a:rPr lang="de-DE" sz="3600" u="sng" dirty="0" smtClean="0"/>
                <a:t> </a:t>
              </a:r>
              <a:r>
                <a:rPr lang="de-DE" sz="3600" u="sng" dirty="0" err="1"/>
                <a:t>r</a:t>
              </a:r>
              <a:r>
                <a:rPr lang="de-DE" sz="3600" u="sng" dirty="0" err="1" smtClean="0"/>
                <a:t>eduction</a:t>
              </a:r>
              <a:r>
                <a:rPr lang="de-DE" sz="3600" u="sng" dirty="0" smtClean="0"/>
                <a:t> </a:t>
              </a:r>
              <a:r>
                <a:rPr lang="de-DE" sz="3600" u="sng" dirty="0" smtClean="0">
                  <a:sym typeface="Wingdings"/>
                </a:rPr>
                <a:t>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>
                  <a:sym typeface="Wingdings"/>
                </a:rPr>
                <a:t>compress</a:t>
              </a:r>
              <a:r>
                <a:rPr lang="de-DE" sz="3600" u="sng" dirty="0" smtClean="0">
                  <a:sym typeface="Wingdings"/>
                </a:rPr>
                <a:t> </a:t>
              </a:r>
              <a:r>
                <a:rPr lang="de-DE" sz="3600" u="sng" dirty="0" err="1" smtClean="0">
                  <a:sym typeface="Wingdings"/>
                </a:rPr>
                <a:t>data</a:t>
              </a:r>
              <a:endParaRPr lang="de-DE" sz="3600" u="sng" dirty="0" smtClean="0">
                <a:sym typeface="Wingdings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syntactically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bytes</a:t>
              </a:r>
              <a:r>
                <a:rPr lang="de-DE" sz="3600" dirty="0" smtClean="0"/>
                <a:t>) &amp; </a:t>
              </a:r>
              <a:r>
                <a:rPr lang="de-DE" sz="3600" dirty="0" err="1" smtClean="0"/>
                <a:t>semantically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concepts</a:t>
              </a:r>
              <a:r>
                <a:rPr lang="de-DE" sz="3600" dirty="0" smtClean="0"/>
                <a:t>)</a:t>
              </a:r>
            </a:p>
            <a:p>
              <a:pPr lvl="1"/>
              <a:endParaRPr lang="de-DE" sz="5400" dirty="0" smtClean="0"/>
            </a:p>
            <a:p>
              <a:pPr marL="2400300" lvl="1" indent="-857250">
                <a:buFont typeface="Arial"/>
                <a:buChar char="•"/>
              </a:pPr>
              <a:endParaRPr lang="de-DE" sz="5400" dirty="0"/>
            </a:p>
            <a:p>
              <a:endParaRPr lang="de-DE" sz="5400" dirty="0" smtClean="0"/>
            </a:p>
            <a:p>
              <a:endParaRPr lang="de-DE" sz="3600" dirty="0" smtClean="0"/>
            </a:p>
            <a:p>
              <a:r>
                <a:rPr lang="de-DE" sz="3600" u="sng" dirty="0" smtClean="0"/>
                <a:t>Through Singular Value </a:t>
              </a:r>
              <a:r>
                <a:rPr lang="de-DE" sz="3600" u="sng" dirty="0" err="1" smtClean="0"/>
                <a:t>Decomposition</a:t>
              </a:r>
              <a:r>
                <a:rPr lang="de-DE" sz="3600" u="sng" dirty="0" smtClean="0"/>
                <a:t> (SVD)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/>
                <a:t>A = U </a:t>
              </a:r>
              <a:r>
                <a:rPr lang="en-US" sz="3600" dirty="0" err="1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V</a:t>
              </a:r>
              <a:r>
                <a:rPr lang="en-US" sz="3600" baseline="30000" dirty="0"/>
                <a:t>T</a:t>
              </a:r>
              <a:endParaRPr lang="en-US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/>
                <a:t>U, V orthonormal eigenvectors of AA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, 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A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err="1" smtClean="0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eigenvalues of </a:t>
              </a:r>
              <a:r>
                <a:rPr lang="en-US" sz="3600" dirty="0"/>
                <a:t>U, V </a:t>
              </a:r>
              <a:r>
                <a:rPr lang="en-US" sz="3600" dirty="0" smtClean="0"/>
                <a:t>in descending order</a:t>
              </a:r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r>
                <a:rPr lang="de-DE" sz="3600" dirty="0" err="1" smtClean="0"/>
                <a:t>Reduction</a:t>
              </a:r>
              <a:r>
                <a:rPr lang="de-DE" sz="3600" dirty="0" smtClean="0"/>
                <a:t>: </a:t>
              </a:r>
              <a:r>
                <a:rPr lang="de-DE" sz="3600" dirty="0" err="1" smtClean="0"/>
                <a:t>only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keep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k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en-US" sz="3600" dirty="0" err="1" smtClean="0"/>
                <a:t>Σ</a:t>
              </a:r>
              <a:endParaRPr lang="de-DE" sz="3600" u="sng" dirty="0" smtClean="0"/>
            </a:p>
            <a:p>
              <a:r>
                <a:rPr lang="de-DE" sz="3600" u="sng" dirty="0" err="1" smtClean="0"/>
                <a:t>Numerical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Calculation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Lanczos</a:t>
              </a:r>
              <a:r>
                <a:rPr lang="de-DE" sz="3600" dirty="0" smtClean="0"/>
                <a:t>(A) = (U, </a:t>
              </a:r>
              <a:r>
                <a:rPr lang="de-DE" sz="3600" dirty="0" err="1" smtClean="0"/>
                <a:t>TriDiag</a:t>
              </a:r>
              <a:r>
                <a:rPr lang="de-DE" sz="3600" dirty="0" smtClean="0"/>
                <a:t>)</a:t>
              </a:r>
            </a:p>
            <a:p>
              <a:pPr marL="1063625" lvl="1" indent="-514350">
                <a:buFont typeface="Arial"/>
                <a:buChar char="•"/>
                <a:tabLst>
                  <a:tab pos="1063625" algn="l"/>
                </a:tabLst>
              </a:pPr>
              <a:r>
                <a:rPr lang="de-DE" sz="3600" dirty="0" err="1" smtClean="0"/>
                <a:t>TriDiag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symmetric</a:t>
              </a:r>
              <a:r>
                <a:rPr lang="de-DE" sz="3600" dirty="0" smtClean="0"/>
                <a:t>, </a:t>
              </a:r>
              <a:r>
                <a:rPr lang="de-DE" sz="3600" dirty="0" err="1" smtClean="0"/>
                <a:t>tridiagonal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auxilary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matrix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EigenDecomposition</a:t>
              </a:r>
              <a:r>
                <a:rPr lang="de-DE" sz="3600" dirty="0"/>
                <a:t>(</a:t>
              </a:r>
              <a:r>
                <a:rPr lang="de-DE" sz="3600" dirty="0" err="1"/>
                <a:t>TriDiag</a:t>
              </a:r>
              <a:r>
                <a:rPr lang="de-DE" sz="3600" dirty="0"/>
                <a:t>) </a:t>
              </a:r>
              <a:r>
                <a:rPr lang="de-DE" sz="3600" dirty="0" smtClean="0"/>
                <a:t>= (</a:t>
              </a:r>
              <a:r>
                <a:rPr lang="el-GR" sz="3600" dirty="0" smtClean="0"/>
                <a:t>Σ</a:t>
              </a:r>
              <a:r>
                <a:rPr lang="de-DE" sz="3600" dirty="0" smtClean="0"/>
                <a:t>, V</a:t>
              </a:r>
              <a:r>
                <a:rPr lang="de-DE" sz="3600" dirty="0" smtClean="0"/>
                <a:t>) </a:t>
              </a:r>
            </a:p>
            <a:p>
              <a:pPr marL="571500" indent="-571500">
                <a:lnSpc>
                  <a:spcPct val="50000"/>
                </a:lnSpc>
                <a:buFont typeface="Arial"/>
                <a:buChar char="•"/>
              </a:pPr>
              <a:endParaRPr lang="de-DE" sz="3600" u="sng" dirty="0" smtClean="0"/>
            </a:p>
            <a:p>
              <a:r>
                <a:rPr lang="de-DE" sz="4000" b="1" u="sng" dirty="0" err="1" smtClean="0"/>
                <a:t>Since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TriDiag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is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small</a:t>
              </a:r>
              <a:r>
                <a:rPr lang="de-DE" sz="4000" b="1" u="sng" dirty="0" smtClean="0"/>
                <a:t>, </a:t>
              </a:r>
              <a:r>
                <a:rPr lang="de-DE" sz="4000" b="1" u="sng" dirty="0" err="1" smtClean="0"/>
                <a:t>only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parallelize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Lanczos</a:t>
              </a:r>
              <a:endParaRPr lang="de-DE" sz="4000" b="1" u="sng" dirty="0" smtClean="0"/>
            </a:p>
          </p:txBody>
        </p:sp>
      </p:grpSp>
      <p:sp>
        <p:nvSpPr>
          <p:cNvPr id="67" name="Rechteck 66"/>
          <p:cNvSpPr/>
          <p:nvPr/>
        </p:nvSpPr>
        <p:spPr>
          <a:xfrm>
            <a:off x="0" y="3600625"/>
            <a:ext cx="11017374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04057" y="3888657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1. Problem Statement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6214" y="4680745"/>
            <a:ext cx="100811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 err="1" smtClean="0"/>
              <a:t>Implement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generic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tool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using</a:t>
            </a:r>
            <a:r>
              <a:rPr lang="de-DE" sz="3600" u="sng" dirty="0" smtClean="0"/>
              <a:t> Apache Flink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de-DE" sz="3600" dirty="0" smtClean="0"/>
              <a:t>Matrix                        Singular Value </a:t>
            </a:r>
            <a:r>
              <a:rPr lang="de-DE" sz="3600" dirty="0" err="1" smtClean="0"/>
              <a:t>Decomposition</a:t>
            </a:r>
            <a:endParaRPr lang="de-DE" sz="3600" dirty="0" smtClean="0"/>
          </a:p>
          <a:p>
            <a:pPr>
              <a:lnSpc>
                <a:spcPct val="150000"/>
              </a:lnSpc>
            </a:pPr>
            <a:r>
              <a:rPr lang="de-DE" sz="3600" u="sng" dirty="0" smtClean="0"/>
              <a:t>Not </a:t>
            </a:r>
            <a:r>
              <a:rPr lang="de-DE" sz="3600" u="sng" dirty="0" err="1" smtClean="0"/>
              <a:t>scoped</a:t>
            </a:r>
            <a:r>
              <a:rPr lang="de-DE" sz="3600" u="sng" dirty="0" smtClean="0"/>
              <a:t> on </a:t>
            </a:r>
            <a:r>
              <a:rPr lang="de-DE" sz="3600" u="sng" dirty="0" err="1" smtClean="0"/>
              <a:t>analizing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specific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dataset</a:t>
            </a:r>
            <a:endParaRPr lang="de-DE" sz="3600" u="sng" dirty="0" smtClean="0"/>
          </a:p>
        </p:txBody>
      </p:sp>
      <p:sp>
        <p:nvSpPr>
          <p:cNvPr id="4" name="Rechteck 3"/>
          <p:cNvSpPr/>
          <p:nvPr/>
        </p:nvSpPr>
        <p:spPr>
          <a:xfrm>
            <a:off x="3096494" y="5544841"/>
            <a:ext cx="1152128" cy="554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17375E"/>
                </a:solidFill>
              </a:rPr>
              <a:t>Tool</a:t>
            </a:r>
            <a:endParaRPr lang="de-DE" sz="3200" dirty="0">
              <a:solidFill>
                <a:srgbClr val="17375E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592438" y="5688857"/>
            <a:ext cx="432048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 nach rechts 54"/>
          <p:cNvSpPr/>
          <p:nvPr/>
        </p:nvSpPr>
        <p:spPr>
          <a:xfrm>
            <a:off x="4392638" y="5688857"/>
            <a:ext cx="432048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0" y="20954553"/>
            <a:ext cx="11017374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04057" y="21242585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>
                <a:solidFill>
                  <a:schemeClr val="tx2"/>
                </a:solidFill>
                <a:latin typeface="Verdana"/>
                <a:cs typeface="Verdana"/>
              </a:rPr>
              <a:t>3</a:t>
            </a:r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. </a:t>
            </a:r>
            <a:r>
              <a:rPr lang="de-DE" sz="4000" b="1" dirty="0" err="1" smtClean="0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76214" y="22034673"/>
            <a:ext cx="1008112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Iterative </a:t>
            </a:r>
            <a:r>
              <a:rPr lang="de-DE" sz="3600" dirty="0" err="1" smtClean="0"/>
              <a:t>Algorithm</a:t>
            </a:r>
            <a:r>
              <a:rPr lang="de-DE" sz="3600" dirty="0"/>
              <a:t> </a:t>
            </a:r>
            <a:r>
              <a:rPr lang="de-DE" sz="3600" dirty="0" smtClean="0"/>
              <a:t>– </a:t>
            </a:r>
            <a:r>
              <a:rPr lang="de-DE" sz="3600" i="1" dirty="0" smtClean="0"/>
              <a:t>not</a:t>
            </a:r>
            <a:r>
              <a:rPr lang="de-DE" sz="3600" dirty="0" smtClean="0"/>
              <a:t> </a:t>
            </a:r>
            <a:r>
              <a:rPr lang="de-DE" sz="3600" dirty="0" err="1" smtClean="0"/>
              <a:t>embarassingly</a:t>
            </a:r>
            <a:r>
              <a:rPr lang="de-DE" sz="3600" dirty="0" smtClean="0"/>
              <a:t> parallel</a:t>
            </a:r>
            <a:br>
              <a:rPr lang="de-DE" sz="3600" dirty="0" smtClean="0"/>
            </a:br>
            <a:r>
              <a:rPr lang="de-DE" sz="3600" dirty="0" smtClean="0"/>
              <a:t>In </a:t>
            </a:r>
            <a:r>
              <a:rPr lang="de-DE" sz="3600" dirty="0" err="1" smtClean="0"/>
              <a:t>each</a:t>
            </a:r>
            <a:r>
              <a:rPr lang="de-DE" sz="3600" dirty="0" smtClean="0"/>
              <a:t> Iteration </a:t>
            </a:r>
            <a:r>
              <a:rPr lang="de-DE" sz="3600" dirty="0" err="1" smtClean="0"/>
              <a:t>from</a:t>
            </a:r>
            <a:r>
              <a:rPr lang="de-DE" sz="3600" dirty="0" smtClean="0"/>
              <a:t> 1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k</a:t>
            </a:r>
            <a:r>
              <a:rPr lang="de-DE" sz="3600" dirty="0" smtClean="0"/>
              <a:t> </a:t>
            </a:r>
            <a:r>
              <a:rPr lang="de-DE" sz="3600" dirty="0" err="1" smtClean="0"/>
              <a:t>p</a:t>
            </a:r>
            <a:r>
              <a:rPr lang="de-DE" sz="3600" dirty="0" err="1" smtClean="0"/>
              <a:t>roduce</a:t>
            </a:r>
            <a:r>
              <a:rPr lang="de-DE" sz="3600" dirty="0" smtClean="0"/>
              <a:t> </a:t>
            </a:r>
            <a:r>
              <a:rPr lang="de-DE" sz="3600" dirty="0" err="1" smtClean="0"/>
              <a:t>next</a:t>
            </a:r>
            <a:endParaRPr lang="de-DE" sz="3600" dirty="0"/>
          </a:p>
          <a:p>
            <a:pPr marL="571500" indent="-571500">
              <a:buFont typeface="Arial"/>
              <a:buChar char="•"/>
            </a:pPr>
            <a:r>
              <a:rPr lang="de-DE" sz="3600" dirty="0" err="1" smtClean="0"/>
              <a:t>u</a:t>
            </a:r>
            <a:r>
              <a:rPr lang="de-DE" sz="3600" baseline="-25000" dirty="0" err="1" smtClean="0"/>
              <a:t>i</a:t>
            </a:r>
            <a:r>
              <a:rPr lang="de-DE" sz="3600" dirty="0" smtClean="0"/>
              <a:t> = A x u</a:t>
            </a:r>
            <a:r>
              <a:rPr lang="de-DE" sz="3600" baseline="-25000" dirty="0" smtClean="0"/>
              <a:t>i-1</a:t>
            </a:r>
            <a:r>
              <a:rPr lang="de-DE" sz="3600" dirty="0" smtClean="0">
                <a:sym typeface="Wingdings"/>
              </a:rPr>
              <a:t></a:t>
            </a:r>
            <a:r>
              <a:rPr lang="de-DE" sz="3600" dirty="0" smtClean="0"/>
              <a:t> U (plus </a:t>
            </a:r>
            <a:r>
              <a:rPr lang="de-DE" sz="3600" dirty="0" err="1" smtClean="0"/>
              <a:t>orthonomalization</a:t>
            </a:r>
            <a:r>
              <a:rPr lang="de-DE" sz="36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de-DE" sz="3600" dirty="0"/>
              <a:t>u</a:t>
            </a:r>
            <a:r>
              <a:rPr lang="de-DE" sz="3600" baseline="-25000" dirty="0" smtClean="0"/>
              <a:t>0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random</a:t>
            </a:r>
            <a:r>
              <a:rPr lang="de-DE" sz="3600" dirty="0" smtClean="0"/>
              <a:t> / </a:t>
            </a:r>
            <a:r>
              <a:rPr lang="de-DE" sz="3600" dirty="0" err="1" smtClean="0"/>
              <a:t>uniformly</a:t>
            </a:r>
            <a:r>
              <a:rPr lang="de-DE" sz="3600" dirty="0" smtClean="0"/>
              <a:t> </a:t>
            </a:r>
            <a:r>
              <a:rPr lang="de-DE" sz="3600" dirty="0" err="1" smtClean="0"/>
              <a:t>chosen</a:t>
            </a:r>
            <a:endParaRPr lang="de-DE" sz="3600" dirty="0" smtClean="0"/>
          </a:p>
          <a:p>
            <a:pPr marL="571500" indent="-571500">
              <a:buFont typeface="Arial"/>
              <a:buChar char="•"/>
            </a:pPr>
            <a:r>
              <a:rPr lang="de-DE" sz="3600" dirty="0" smtClean="0"/>
              <a:t>(a</a:t>
            </a:r>
            <a:r>
              <a:rPr lang="de-DE" sz="3600" baseline="-25000" dirty="0" smtClean="0"/>
              <a:t>i</a:t>
            </a:r>
            <a:r>
              <a:rPr lang="de-DE" sz="3600" dirty="0" smtClean="0"/>
              <a:t>, b</a:t>
            </a:r>
            <a:r>
              <a:rPr lang="de-DE" sz="3600" baseline="-25000" dirty="0" smtClean="0"/>
              <a:t>i</a:t>
            </a:r>
            <a:r>
              <a:rPr lang="de-DE" sz="3600" dirty="0" smtClean="0"/>
              <a:t>) </a:t>
            </a:r>
            <a:r>
              <a:rPr lang="de-DE" sz="3600" dirty="0" smtClean="0">
                <a:sym typeface="Wingdings"/>
              </a:rPr>
              <a:t></a:t>
            </a:r>
            <a:r>
              <a:rPr lang="de-DE" sz="3600" dirty="0" smtClean="0"/>
              <a:t> </a:t>
            </a:r>
            <a:r>
              <a:rPr lang="de-DE" sz="3600" dirty="0" err="1" smtClean="0"/>
              <a:t>TriDiag</a:t>
            </a:r>
            <a:r>
              <a:rPr lang="de-DE" sz="3600" dirty="0" smtClean="0"/>
              <a:t> (a diagonal, b off diagonal)</a:t>
            </a:r>
          </a:p>
          <a:p>
            <a:pPr>
              <a:lnSpc>
                <a:spcPct val="150000"/>
              </a:lnSpc>
            </a:pPr>
            <a:r>
              <a:rPr lang="de-DE" sz="3600" i="1" dirty="0" smtClean="0"/>
              <a:t>The </a:t>
            </a:r>
            <a:r>
              <a:rPr lang="de-DE" sz="3600" i="1" dirty="0" err="1" smtClean="0"/>
              <a:t>only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paralallizable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part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is</a:t>
            </a:r>
            <a:r>
              <a:rPr lang="de-DE" sz="3600" i="1" dirty="0" smtClean="0"/>
              <a:t> </a:t>
            </a:r>
            <a:r>
              <a:rPr lang="de-DE" sz="3600" i="1" dirty="0"/>
              <a:t>A x u</a:t>
            </a:r>
            <a:r>
              <a:rPr lang="de-DE" sz="3600" i="1" baseline="-25000" dirty="0"/>
              <a:t>i-1</a:t>
            </a:r>
            <a:endParaRPr lang="de-DE" sz="3600" i="1" dirty="0" smtClean="0"/>
          </a:p>
          <a:p>
            <a:endParaRPr lang="de-DE" sz="3600" dirty="0" smtClean="0"/>
          </a:p>
          <a:p>
            <a:endParaRPr lang="de-DE" sz="3600" u="sng" dirty="0" smtClean="0"/>
          </a:p>
        </p:txBody>
      </p:sp>
      <p:grpSp>
        <p:nvGrpSpPr>
          <p:cNvPr id="112" name="Gruppierung 111"/>
          <p:cNvGrpSpPr/>
          <p:nvPr/>
        </p:nvGrpSpPr>
        <p:grpSpPr>
          <a:xfrm>
            <a:off x="804" y="26067120"/>
            <a:ext cx="11016570" cy="6336929"/>
            <a:chOff x="11017374" y="3600624"/>
            <a:chExt cx="10585326" cy="6336929"/>
          </a:xfrm>
        </p:grpSpPr>
        <p:sp>
          <p:nvSpPr>
            <p:cNvPr id="65" name="Rechteck 64"/>
            <p:cNvSpPr/>
            <p:nvPr/>
          </p:nvSpPr>
          <p:spPr>
            <a:xfrm>
              <a:off x="11017374" y="3600624"/>
              <a:ext cx="10585326" cy="6336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11521431" y="3888657"/>
              <a:ext cx="83022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4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Approaches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1593588" y="4680745"/>
              <a:ext cx="968578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de-DE" sz="3600" dirty="0" smtClean="0"/>
                <a:t>Delta </a:t>
              </a:r>
              <a:r>
                <a:rPr lang="de-DE" sz="3600" dirty="0" err="1" smtClean="0"/>
                <a:t>Iterations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flow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from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scratch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optimizable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Flink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3600" dirty="0" err="1" smtClean="0"/>
                <a:t>Exploiting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Mahout‘s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Lanczos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solver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Generic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implementation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using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interfaces</a:t>
              </a:r>
              <a:r>
                <a:rPr lang="de-DE" sz="3600" dirty="0" smtClean="0"/>
                <a:t>)</a:t>
              </a:r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By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implementing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interfaces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</a:t>
              </a:r>
              <a:r>
                <a:rPr lang="de-DE" sz="3600" dirty="0" smtClean="0"/>
                <a:t> Flink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3600" dirty="0" smtClean="0"/>
                <a:t>Iterative </a:t>
              </a:r>
              <a:r>
                <a:rPr lang="de-DE" sz="3600" dirty="0" err="1" smtClean="0"/>
                <a:t>dataflow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construction</a:t>
              </a:r>
              <a:endParaRPr lang="de-DE" sz="3600" dirty="0" smtClean="0"/>
            </a:p>
            <a:p>
              <a:pPr marL="1338263" lvl="1" indent="-549275">
                <a:buFont typeface="Arial"/>
                <a:buChar char="•"/>
              </a:pPr>
              <a:r>
                <a:rPr lang="de-DE" sz="3600" dirty="0" err="1" smtClean="0"/>
                <a:t>Less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optimizable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by</a:t>
              </a:r>
              <a:r>
                <a:rPr lang="de-DE" sz="3600" dirty="0" smtClean="0"/>
                <a:t> Flink – fall back </a:t>
              </a:r>
              <a:r>
                <a:rPr lang="de-DE" sz="3600" dirty="0" err="1" smtClean="0"/>
                <a:t>solution</a:t>
              </a:r>
              <a:endParaRPr lang="de-DE" sz="3600" dirty="0" smtClean="0"/>
            </a:p>
          </p:txBody>
        </p:sp>
      </p:grpSp>
      <p:grpSp>
        <p:nvGrpSpPr>
          <p:cNvPr id="113" name="Gruppierung 112"/>
          <p:cNvGrpSpPr/>
          <p:nvPr/>
        </p:nvGrpSpPr>
        <p:grpSpPr>
          <a:xfrm>
            <a:off x="11017374" y="3600625"/>
            <a:ext cx="10585326" cy="13753528"/>
            <a:chOff x="11017374" y="8857209"/>
            <a:chExt cx="10585326" cy="13753528"/>
          </a:xfrm>
        </p:grpSpPr>
        <p:sp>
          <p:nvSpPr>
            <p:cNvPr id="73" name="Rechteck 72"/>
            <p:cNvSpPr/>
            <p:nvPr/>
          </p:nvSpPr>
          <p:spPr>
            <a:xfrm>
              <a:off x="11017374" y="8857209"/>
              <a:ext cx="10585326" cy="13753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11521431" y="9145241"/>
              <a:ext cx="83022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5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Implementations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11593438" y="9937329"/>
              <a:ext cx="9685787" cy="10138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1. Delta </a:t>
              </a:r>
              <a:r>
                <a:rPr lang="de-DE" sz="3600" u="sng" dirty="0" err="1" smtClean="0"/>
                <a:t>Iterations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Requires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hold Basis + </a:t>
              </a:r>
              <a:r>
                <a:rPr lang="de-DE" sz="3600" dirty="0" err="1" smtClean="0"/>
                <a:t>TriDiag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one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DataSet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smtClean="0"/>
                <a:t>Tuple4(</a:t>
              </a:r>
              <a:r>
                <a:rPr lang="de-DE" sz="3600" dirty="0" err="1" smtClean="0"/>
                <a:t>id,row,col,val</a:t>
              </a:r>
              <a:r>
                <a:rPr lang="de-DE" sz="3600" dirty="0" smtClean="0"/>
                <a:t>) </a:t>
              </a:r>
              <a:r>
                <a:rPr lang="de-DE" sz="3600" dirty="0" smtClean="0">
                  <a:sym typeface="Wingdings"/>
                </a:rPr>
                <a:t> „</a:t>
              </a:r>
              <a:r>
                <a:rPr lang="de-DE" sz="3600" dirty="0" err="1" smtClean="0">
                  <a:sym typeface="Wingdings"/>
                </a:rPr>
                <a:t>LanczosPlasma</a:t>
              </a:r>
              <a:r>
                <a:rPr lang="de-DE" sz="3600" dirty="0" smtClean="0">
                  <a:sym typeface="Wingdings"/>
                </a:rPr>
                <a:t>“</a:t>
              </a:r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endParaRPr lang="de-DE" sz="3600" dirty="0" smtClean="0"/>
            </a:p>
            <a:p>
              <a:endParaRPr lang="de-DE" sz="3600" dirty="0" smtClean="0"/>
            </a:p>
            <a:p>
              <a:pPr algn="ctr"/>
              <a:endParaRPr lang="de-DE" sz="3600" u="sng" dirty="0"/>
            </a:p>
            <a:p>
              <a:pPr algn="ctr"/>
              <a:r>
                <a:rPr lang="de-DE" sz="3600" i="1" u="sng" dirty="0" smtClean="0"/>
                <a:t>„</a:t>
              </a:r>
              <a:r>
                <a:rPr lang="de-DE" sz="3600" i="1" u="sng" dirty="0" err="1" smtClean="0"/>
                <a:t>Nested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iterations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are</a:t>
              </a:r>
              <a:r>
                <a:rPr lang="de-DE" sz="3600" i="1" u="sng" dirty="0" smtClean="0"/>
                <a:t> </a:t>
              </a:r>
              <a:r>
                <a:rPr lang="de-DE" sz="3600" i="1" u="sng" dirty="0" err="1" smtClean="0"/>
                <a:t>currently</a:t>
              </a:r>
              <a:r>
                <a:rPr lang="de-DE" sz="3600" i="1" u="sng" dirty="0" smtClean="0"/>
                <a:t> not </a:t>
              </a:r>
              <a:r>
                <a:rPr lang="de-DE" sz="3600" i="1" u="sng" dirty="0" err="1" smtClean="0"/>
                <a:t>supported</a:t>
              </a:r>
              <a:r>
                <a:rPr lang="de-DE" sz="3600" i="1" u="sng" dirty="0" smtClean="0"/>
                <a:t>“</a:t>
              </a:r>
            </a:p>
            <a:p>
              <a:pPr>
                <a:lnSpc>
                  <a:spcPct val="200000"/>
                </a:lnSpc>
              </a:pPr>
              <a:r>
                <a:rPr lang="de-DE" sz="3600" u="sng" dirty="0" smtClean="0"/>
                <a:t>2. </a:t>
              </a:r>
              <a:r>
                <a:rPr lang="de-DE" sz="3600" u="sng" dirty="0" err="1" smtClean="0"/>
                <a:t>Exploiting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Mahout‘s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Lanczos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solver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/>
                <a:t>r</a:t>
              </a:r>
              <a:r>
                <a:rPr lang="de-DE" sz="3600" dirty="0" err="1" smtClean="0"/>
                <a:t>elying</a:t>
              </a:r>
              <a:r>
                <a:rPr lang="de-DE" sz="3600" dirty="0" smtClean="0"/>
                <a:t> on flat </a:t>
              </a:r>
              <a:r>
                <a:rPr lang="de-DE" sz="3600" dirty="0" err="1" smtClean="0"/>
                <a:t>data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types</a:t>
              </a:r>
              <a:r>
                <a:rPr lang="de-DE" sz="3600" dirty="0" smtClean="0"/>
                <a:t>:</a:t>
              </a:r>
            </a:p>
            <a:p>
              <a:pPr marL="571500" indent="-571500">
                <a:lnSpc>
                  <a:spcPct val="130000"/>
                </a:lnSpc>
                <a:buFont typeface="Arial"/>
                <a:buChar char="•"/>
              </a:pPr>
              <a:endParaRPr lang="de-DE" sz="3600" dirty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Would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require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materialization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each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Possible</a:t>
              </a:r>
              <a:r>
                <a:rPr lang="de-DE" sz="3600" dirty="0" smtClean="0"/>
                <a:t>, but </a:t>
              </a:r>
              <a:r>
                <a:rPr lang="de-DE" sz="3600" dirty="0" err="1" smtClean="0"/>
                <a:t>undermines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Flinks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advantages</a:t>
              </a:r>
              <a:endParaRPr lang="de-DE" sz="3600" dirty="0" smtClean="0"/>
            </a:p>
            <a:p>
              <a:pPr>
                <a:lnSpc>
                  <a:spcPct val="150000"/>
                </a:lnSpc>
              </a:pPr>
              <a:r>
                <a:rPr lang="de-DE" sz="3600" u="sng" dirty="0" smtClean="0"/>
                <a:t>3. Iterative </a:t>
              </a:r>
              <a:r>
                <a:rPr lang="de-DE" sz="3600" u="sng" dirty="0" err="1" smtClean="0"/>
                <a:t>dataflow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construction</a:t>
              </a:r>
              <a:endParaRPr lang="de-DE" sz="3600" u="sng" dirty="0" smtClean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11737454" y="17210137"/>
              <a:ext cx="9361040" cy="576064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540000" bIns="360000"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double 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alpha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 = 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currentVector.dot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(</a:t>
              </a:r>
              <a:r>
                <a:rPr lang="de-DE" sz="2800" dirty="0" err="1">
                  <a:solidFill>
                    <a:schemeClr val="tx1"/>
                  </a:solidFill>
                  <a:latin typeface="Consolas"/>
                  <a:cs typeface="Consolas"/>
                </a:rPr>
                <a:t>nextVector</a:t>
              </a:r>
              <a:r>
                <a:rPr lang="de-DE" sz="2800" dirty="0">
                  <a:solidFill>
                    <a:schemeClr val="tx1"/>
                  </a:solidFill>
                  <a:latin typeface="Consolas"/>
                  <a:cs typeface="Consolas"/>
                </a:rPr>
                <a:t>);</a:t>
              </a:r>
            </a:p>
            <a:p>
              <a:pPr algn="ctr">
                <a:lnSpc>
                  <a:spcPct val="50000"/>
                </a:lnSpc>
              </a:pPr>
              <a:endParaRPr lang="de-DE" sz="2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04" name="Gruppierung 103"/>
            <p:cNvGrpSpPr/>
            <p:nvPr/>
          </p:nvGrpSpPr>
          <p:grpSpPr>
            <a:xfrm>
              <a:off x="11737454" y="11809537"/>
              <a:ext cx="9289032" cy="2952328"/>
              <a:chOff x="11737454" y="11521505"/>
              <a:chExt cx="9289032" cy="2952328"/>
            </a:xfrm>
          </p:grpSpPr>
          <p:sp>
            <p:nvSpPr>
              <p:cNvPr id="80" name="Rechteck 79"/>
              <p:cNvSpPr/>
              <p:nvPr/>
            </p:nvSpPr>
            <p:spPr>
              <a:xfrm>
                <a:off x="13609662" y="14041785"/>
                <a:ext cx="316835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b</a:t>
                </a:r>
                <a:r>
                  <a:rPr lang="de-DE" sz="2400" baseline="-250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i+1</a:t>
                </a:r>
                <a:endParaRPr lang="de-DE" sz="2400" baseline="-25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grpSp>
            <p:nvGrpSpPr>
              <p:cNvPr id="103" name="Gruppierung 102"/>
              <p:cNvGrpSpPr/>
              <p:nvPr/>
            </p:nvGrpSpPr>
            <p:grpSpPr>
              <a:xfrm>
                <a:off x="11737454" y="11521505"/>
                <a:ext cx="9289032" cy="2952328"/>
                <a:chOff x="11737454" y="11449497"/>
                <a:chExt cx="9289032" cy="2952328"/>
              </a:xfrm>
            </p:grpSpPr>
            <p:sp>
              <p:nvSpPr>
                <p:cNvPr id="33" name="Rechteck 32"/>
                <p:cNvSpPr/>
                <p:nvPr/>
              </p:nvSpPr>
              <p:spPr>
                <a:xfrm>
                  <a:off x="11737454" y="12385601"/>
                  <a:ext cx="2232248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solution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{}</a:t>
                  </a:r>
                  <a:endParaRPr lang="de-DE" sz="24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78" name="Rechteck 77"/>
                <p:cNvSpPr/>
                <p:nvPr/>
              </p:nvSpPr>
              <p:spPr>
                <a:xfrm>
                  <a:off x="11737454" y="13177689"/>
                  <a:ext cx="3240360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w</a:t>
                  </a:r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orkset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{u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,b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}</a:t>
                  </a:r>
                  <a:endParaRPr lang="de-DE" sz="24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79" name="Rechteck 78"/>
                <p:cNvSpPr/>
                <p:nvPr/>
              </p:nvSpPr>
              <p:spPr>
                <a:xfrm>
                  <a:off x="15553878" y="13177689"/>
                  <a:ext cx="3168352" cy="576064"/>
                </a:xfrm>
                <a:prstGeom prst="rect">
                  <a:avLst/>
                </a:prstGeom>
                <a:solidFill>
                  <a:srgbClr val="8EB4E3"/>
                </a:solidFill>
                <a:ln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err="1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Calc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: 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a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b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39" name="Gewinkelte Verbindung 38"/>
                <p:cNvCxnSpPr>
                  <a:stCxn id="79" idx="2"/>
                  <a:endCxn id="78" idx="2"/>
                </p:cNvCxnSpPr>
                <p:nvPr/>
              </p:nvCxnSpPr>
              <p:spPr>
                <a:xfrm rot="5400000">
                  <a:off x="15247844" y="11863543"/>
                  <a:ext cx="12700" cy="3780420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winkelte Verbindung 80"/>
                <p:cNvCxnSpPr>
                  <a:stCxn id="79" idx="0"/>
                  <a:endCxn id="33" idx="3"/>
                </p:cNvCxnSpPr>
                <p:nvPr/>
              </p:nvCxnSpPr>
              <p:spPr>
                <a:xfrm rot="16200000" flipV="1">
                  <a:off x="15301850" y="11341485"/>
                  <a:ext cx="504056" cy="3168352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hteck 81"/>
                <p:cNvSpPr/>
                <p:nvPr/>
              </p:nvSpPr>
              <p:spPr>
                <a:xfrm>
                  <a:off x="14041710" y="1216957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+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a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b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i+1,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sp>
              <p:nvSpPr>
                <p:cNvPr id="84" name="Rechteck 83"/>
                <p:cNvSpPr/>
                <p:nvPr/>
              </p:nvSpPr>
              <p:spPr>
                <a:xfrm>
                  <a:off x="17858134" y="11665521"/>
                  <a:ext cx="3168352" cy="5760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17375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Orth(u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+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, 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..u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i-1)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88" name="Gewinkelte Verbindung 87"/>
                <p:cNvCxnSpPr>
                  <a:stCxn id="33" idx="0"/>
                  <a:endCxn id="84" idx="1"/>
                </p:cNvCxnSpPr>
                <p:nvPr/>
              </p:nvCxnSpPr>
              <p:spPr>
                <a:xfrm rot="5400000" flipH="1" flipV="1">
                  <a:off x="15139832" y="9667299"/>
                  <a:ext cx="432048" cy="5004556"/>
                </a:xfrm>
                <a:prstGeom prst="bentConnector2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hteck 89"/>
                <p:cNvSpPr/>
                <p:nvPr/>
              </p:nvSpPr>
              <p:spPr>
                <a:xfrm>
                  <a:off x="14113718" y="1144949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r>
                    <a:rPr lang="de-DE" sz="24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..u</a:t>
                  </a:r>
                  <a:r>
                    <a:rPr lang="de-DE" sz="2400" baseline="-25000" dirty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i-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94" name="Gewinkelte Verbindung 93"/>
                <p:cNvCxnSpPr>
                  <a:stCxn id="84" idx="2"/>
                </p:cNvCxnSpPr>
                <p:nvPr/>
              </p:nvCxnSpPr>
              <p:spPr>
                <a:xfrm rot="5400000">
                  <a:off x="17426086" y="11953553"/>
                  <a:ext cx="1728192" cy="2304256"/>
                </a:xfrm>
                <a:prstGeom prst="bentConnector2">
                  <a:avLst/>
                </a:prstGeom>
                <a:ln>
                  <a:solidFill>
                    <a:srgbClr val="17375E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hteck 96"/>
                <p:cNvSpPr/>
                <p:nvPr/>
              </p:nvSpPr>
              <p:spPr>
                <a:xfrm>
                  <a:off x="16706006" y="13969777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101" name="Gerade Verbindung mit Pfeil 100"/>
                <p:cNvCxnSpPr/>
                <p:nvPr/>
              </p:nvCxnSpPr>
              <p:spPr>
                <a:xfrm flipV="1">
                  <a:off x="18362190" y="12241585"/>
                  <a:ext cx="0" cy="936104"/>
                </a:xfrm>
                <a:prstGeom prst="straightConnector1">
                  <a:avLst/>
                </a:prstGeom>
                <a:ln>
                  <a:solidFill>
                    <a:srgbClr val="17375E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hteck 101"/>
                <p:cNvSpPr/>
                <p:nvPr/>
              </p:nvSpPr>
              <p:spPr>
                <a:xfrm>
                  <a:off x="16417974" y="12313593"/>
                  <a:ext cx="3168352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u</a:t>
                  </a:r>
                  <a:r>
                    <a:rPr lang="de-DE" sz="2400" baseline="-25000" dirty="0" smtClean="0">
                      <a:solidFill>
                        <a:schemeClr val="tx1"/>
                      </a:solidFill>
                      <a:latin typeface="Verdana"/>
                      <a:cs typeface="Verdana"/>
                    </a:rPr>
                    <a:t>i+1</a:t>
                  </a:r>
                  <a:endParaRPr lang="de-DE" sz="2400" baseline="-25000" dirty="0">
                    <a:solidFill>
                      <a:schemeClr val="tx1"/>
                    </a:solidFill>
                    <a:latin typeface="Verdana"/>
                    <a:cs typeface="Verdana"/>
                  </a:endParaRPr>
                </a:p>
              </p:txBody>
            </p:sp>
          </p:grpSp>
        </p:grpSp>
        <p:cxnSp>
          <p:nvCxnSpPr>
            <p:cNvPr id="106" name="Gerade Verbindung 105"/>
            <p:cNvCxnSpPr/>
            <p:nvPr/>
          </p:nvCxnSpPr>
          <p:spPr>
            <a:xfrm>
              <a:off x="11449422" y="15769977"/>
              <a:ext cx="9721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>
              <a:off x="11449422" y="19082345"/>
              <a:ext cx="97210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ung 114"/>
          <p:cNvGrpSpPr/>
          <p:nvPr/>
        </p:nvGrpSpPr>
        <p:grpSpPr>
          <a:xfrm>
            <a:off x="11017374" y="25985839"/>
            <a:ext cx="10657334" cy="6408937"/>
            <a:chOff x="11449422" y="23906881"/>
            <a:chExt cx="10657334" cy="6408937"/>
          </a:xfrm>
        </p:grpSpPr>
        <p:sp>
          <p:nvSpPr>
            <p:cNvPr id="109" name="Rechteck 108"/>
            <p:cNvSpPr/>
            <p:nvPr/>
          </p:nvSpPr>
          <p:spPr>
            <a:xfrm>
              <a:off x="11449422" y="23906881"/>
              <a:ext cx="10585326" cy="6408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1953479" y="24194914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7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Conclusion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025636" y="24987002"/>
              <a:ext cx="1008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err="1" smtClean="0"/>
                <a:t>Missing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support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nested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iterations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frustrating</a:t>
              </a:r>
              <a:endParaRPr lang="de-DE" sz="3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167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Macintosh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Adminlocal</dc:creator>
  <cp:lastModifiedBy>fsander</cp:lastModifiedBy>
  <cp:revision>33</cp:revision>
  <dcterms:created xsi:type="dcterms:W3CDTF">2015-02-05T17:07:29Z</dcterms:created>
  <dcterms:modified xsi:type="dcterms:W3CDTF">2015-02-10T18:53:29Z</dcterms:modified>
</cp:coreProperties>
</file>