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602700" cy="32404050"/>
  <p:notesSz cx="6858000" cy="9144000"/>
  <p:defaultTextStyle>
    <a:defPPr>
      <a:defRPr lang="en-US"/>
    </a:defPPr>
    <a:lvl1pPr marL="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430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0861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291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1722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152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2583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8013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3444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0728" autoAdjust="0"/>
    <p:restoredTop sz="94660"/>
  </p:normalViewPr>
  <p:slideViewPr>
    <p:cSldViewPr>
      <p:cViewPr>
        <p:scale>
          <a:sx n="54" d="100"/>
          <a:sy n="54" d="100"/>
        </p:scale>
        <p:origin x="-1976" y="-104"/>
      </p:cViewPr>
      <p:guideLst>
        <p:guide orient="horz" pos="10206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0203" y="10066261"/>
            <a:ext cx="18362295" cy="694586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40405" y="18362295"/>
            <a:ext cx="15121890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5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58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09.02.15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6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09.02.15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5661957" y="1297667"/>
            <a:ext cx="4860608" cy="2764845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80135" y="1297667"/>
            <a:ext cx="14221778" cy="27648456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09.02.15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4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09.02.15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3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06464" y="20822605"/>
            <a:ext cx="18362295" cy="6435804"/>
          </a:xfrm>
        </p:spPr>
        <p:txBody>
          <a:bodyPr anchor="t"/>
          <a:lstStyle>
            <a:lvl1pPr algn="l">
              <a:defRPr sz="135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06464" y="13734221"/>
            <a:ext cx="18362295" cy="7088384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4305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0861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291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722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7152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2583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09.02.15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4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80135" y="7560947"/>
            <a:ext cx="9541193" cy="21385175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81372" y="7560947"/>
            <a:ext cx="9541193" cy="21385175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09.02.15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135" y="7253409"/>
            <a:ext cx="9544944" cy="3022875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80135" y="10276284"/>
            <a:ext cx="9544944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973873" y="7253409"/>
            <a:ext cx="9548693" cy="3022875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973873" y="10276284"/>
            <a:ext cx="9548693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09.02.15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9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09.02.15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7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09.02.15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8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136" y="1290161"/>
            <a:ext cx="7107139" cy="5490686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46056" y="1290164"/>
            <a:ext cx="12076509" cy="27655959"/>
          </a:xfrm>
        </p:spPr>
        <p:txBody>
          <a:bodyPr/>
          <a:lstStyle>
            <a:lvl1pPr>
              <a:defRPr sz="10800"/>
            </a:lvl1pPr>
            <a:lvl2pPr>
              <a:defRPr sz="95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80136" y="6780850"/>
            <a:ext cx="7107139" cy="22165273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09.02.15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5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34280" y="22682835"/>
            <a:ext cx="12961620" cy="2677837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34280" y="2895362"/>
            <a:ext cx="12961620" cy="19442430"/>
          </a:xfrm>
        </p:spPr>
        <p:txBody>
          <a:bodyPr/>
          <a:lstStyle>
            <a:lvl1pPr marL="0" indent="0">
              <a:buNone/>
              <a:defRPr sz="10800"/>
            </a:lvl1pPr>
            <a:lvl2pPr marL="1543050" indent="0">
              <a:buNone/>
              <a:defRPr sz="9500"/>
            </a:lvl2pPr>
            <a:lvl3pPr marL="3086100" indent="0">
              <a:buNone/>
              <a:defRPr sz="8100"/>
            </a:lvl3pPr>
            <a:lvl4pPr marL="4629150" indent="0">
              <a:buNone/>
              <a:defRPr sz="6800"/>
            </a:lvl4pPr>
            <a:lvl5pPr marL="6172200" indent="0">
              <a:buNone/>
              <a:defRPr sz="6800"/>
            </a:lvl5pPr>
            <a:lvl6pPr marL="7715250" indent="0">
              <a:buNone/>
              <a:defRPr sz="6800"/>
            </a:lvl6pPr>
            <a:lvl7pPr marL="9258300" indent="0">
              <a:buNone/>
              <a:defRPr sz="6800"/>
            </a:lvl7pPr>
            <a:lvl8pPr marL="10801350" indent="0">
              <a:buNone/>
              <a:defRPr sz="6800"/>
            </a:lvl8pPr>
            <a:lvl9pPr marL="12344400" indent="0">
              <a:buNone/>
              <a:defRPr sz="68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234280" y="25360672"/>
            <a:ext cx="12961620" cy="3802973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09.02.15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135" y="1297665"/>
            <a:ext cx="19442430" cy="5400675"/>
          </a:xfrm>
          <a:prstGeom prst="rect">
            <a:avLst/>
          </a:prstGeom>
        </p:spPr>
        <p:txBody>
          <a:bodyPr vert="horz" lIns="308610" tIns="154305" rIns="308610" bIns="154305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135" y="7560947"/>
            <a:ext cx="19442430" cy="21385175"/>
          </a:xfrm>
          <a:prstGeom prst="rect">
            <a:avLst/>
          </a:prstGeom>
        </p:spPr>
        <p:txBody>
          <a:bodyPr vert="horz" lIns="308610" tIns="154305" rIns="308610" bIns="154305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80135" y="30033756"/>
            <a:ext cx="5040630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4232E-DBFB-4E75-9E4E-51680D72824C}" type="datetimeFigureOut">
              <a:rPr lang="en-US" smtClean="0"/>
              <a:t>09.02.15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380923" y="30033756"/>
            <a:ext cx="6840855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5481935" y="30033756"/>
            <a:ext cx="5040630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9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3086100" rtl="0" eaLnBrk="1" latinLnBrk="0" hangingPunct="1">
        <a:spcBef>
          <a:spcPct val="0"/>
        </a:spcBef>
        <a:buNone/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288" indent="-1157288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456" indent="-964406" algn="l" defTabSz="3086100" rtl="0" eaLnBrk="1" latinLnBrk="0" hangingPunct="1">
        <a:spcBef>
          <a:spcPct val="20000"/>
        </a:spcBef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6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437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4867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298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8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59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291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152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2583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21602700" cy="3600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330886" y="576289"/>
            <a:ext cx="1694092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5200" b="1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de-DE" sz="5200" b="1" dirty="0" err="1" smtClean="0">
                <a:solidFill>
                  <a:schemeClr val="tx2"/>
                </a:solidFill>
                <a:latin typeface="Verdana"/>
                <a:cs typeface="Verdana"/>
              </a:rPr>
              <a:t>Implementing</a:t>
            </a:r>
            <a:r>
              <a:rPr lang="de-DE" sz="5200" b="1" dirty="0" smtClean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de-DE" sz="5200" b="1" dirty="0" err="1" smtClean="0">
                <a:solidFill>
                  <a:schemeClr val="tx2"/>
                </a:solidFill>
                <a:latin typeface="Verdana"/>
                <a:cs typeface="Verdana"/>
              </a:rPr>
              <a:t>Dimensionality</a:t>
            </a:r>
            <a:r>
              <a:rPr lang="de-DE" sz="5200" b="1" dirty="0" smtClean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de-DE" sz="5200" b="1" dirty="0" err="1">
                <a:solidFill>
                  <a:schemeClr val="tx2"/>
                </a:solidFill>
                <a:latin typeface="Verdana"/>
                <a:cs typeface="Verdana"/>
              </a:rPr>
              <a:t>Reduction</a:t>
            </a:r>
            <a:r>
              <a:rPr lang="de-DE" sz="5200" b="1" dirty="0">
                <a:solidFill>
                  <a:schemeClr val="tx2"/>
                </a:solidFill>
                <a:latin typeface="Verdana"/>
                <a:cs typeface="Verdana"/>
              </a:rPr>
              <a:t> in Apache Flink </a:t>
            </a:r>
            <a:r>
              <a:rPr lang="de-DE" sz="5200" b="1" dirty="0" err="1" smtClean="0">
                <a:solidFill>
                  <a:schemeClr val="tx2"/>
                </a:solidFill>
                <a:latin typeface="Verdana"/>
                <a:cs typeface="Verdana"/>
              </a:rPr>
              <a:t>Using</a:t>
            </a:r>
            <a:r>
              <a:rPr lang="de-DE" sz="5200" b="1" dirty="0" smtClean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de-DE" sz="5200" b="1" dirty="0" err="1" smtClean="0">
                <a:solidFill>
                  <a:schemeClr val="tx2"/>
                </a:solidFill>
                <a:latin typeface="Verdana"/>
                <a:cs typeface="Verdana"/>
              </a:rPr>
              <a:t>the</a:t>
            </a:r>
            <a:r>
              <a:rPr lang="de-DE" sz="5200" b="1" dirty="0" smtClean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de-DE" sz="5200" b="1" dirty="0" err="1">
                <a:solidFill>
                  <a:schemeClr val="tx2"/>
                </a:solidFill>
                <a:latin typeface="Verdana"/>
                <a:cs typeface="Verdana"/>
              </a:rPr>
              <a:t>Lanczos</a:t>
            </a:r>
            <a:r>
              <a:rPr lang="de-DE" sz="5200" b="1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de-DE" sz="5200" b="1" dirty="0" err="1">
                <a:solidFill>
                  <a:schemeClr val="tx2"/>
                </a:solidFill>
                <a:latin typeface="Verdana"/>
                <a:cs typeface="Verdana"/>
              </a:rPr>
              <a:t>Algorithm</a:t>
            </a:r>
            <a:endParaRPr lang="de-DE" sz="5200" b="1" dirty="0">
              <a:solidFill>
                <a:schemeClr val="tx2"/>
              </a:solidFill>
              <a:latin typeface="Verdana"/>
              <a:cs typeface="Verdana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315753" y="2304481"/>
            <a:ext cx="89593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i="1" dirty="0">
                <a:solidFill>
                  <a:srgbClr val="17375E"/>
                </a:solidFill>
                <a:latin typeface="Verdana"/>
                <a:cs typeface="Verdana"/>
              </a:rPr>
              <a:t>Nik </a:t>
            </a:r>
            <a:r>
              <a:rPr lang="de-DE" sz="2800" i="1" dirty="0" smtClean="0">
                <a:solidFill>
                  <a:srgbClr val="17375E"/>
                </a:solidFill>
                <a:latin typeface="Verdana"/>
                <a:cs typeface="Verdana"/>
              </a:rPr>
              <a:t>Hille</a:t>
            </a:r>
            <a:r>
              <a:rPr lang="de-DE" sz="2800" i="1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lang="de-DE" sz="2800" i="1" dirty="0" err="1" smtClean="0">
                <a:solidFill>
                  <a:srgbClr val="17375E"/>
                </a:solidFill>
                <a:latin typeface="Verdana"/>
                <a:cs typeface="Verdana"/>
              </a:rPr>
              <a:t>and</a:t>
            </a:r>
            <a:r>
              <a:rPr lang="de-DE" sz="2800" i="1" dirty="0" smtClean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lang="de-DE" sz="2800" i="1" dirty="0">
                <a:solidFill>
                  <a:srgbClr val="17375E"/>
                </a:solidFill>
                <a:latin typeface="Verdana"/>
                <a:cs typeface="Verdana"/>
              </a:rPr>
              <a:t>Fridtjof Sander </a:t>
            </a:r>
            <a:endParaRPr lang="de-DE" sz="2800" i="1" dirty="0" smtClean="0">
              <a:solidFill>
                <a:srgbClr val="17375E"/>
              </a:solidFill>
              <a:latin typeface="Verdana"/>
              <a:cs typeface="Verdana"/>
            </a:endParaRPr>
          </a:p>
          <a:p>
            <a:pPr algn="ctr"/>
            <a:r>
              <a:rPr lang="de-DE" sz="2800" i="1" dirty="0">
                <a:solidFill>
                  <a:srgbClr val="17375E"/>
                </a:solidFill>
                <a:latin typeface="Verdana"/>
                <a:cs typeface="Verdana"/>
              </a:rPr>
              <a:t>{</a:t>
            </a:r>
            <a:r>
              <a:rPr lang="de-DE" sz="2800" i="1" dirty="0" err="1" smtClean="0">
                <a:solidFill>
                  <a:srgbClr val="17375E"/>
                </a:solidFill>
                <a:latin typeface="Verdana"/>
                <a:cs typeface="Verdana"/>
              </a:rPr>
              <a:t>nik.hille</a:t>
            </a:r>
            <a:r>
              <a:rPr lang="de-DE" sz="2800" i="1" dirty="0" smtClean="0">
                <a:solidFill>
                  <a:srgbClr val="17375E"/>
                </a:solidFill>
                <a:latin typeface="Verdana"/>
                <a:cs typeface="Verdana"/>
              </a:rPr>
              <a:t>,</a:t>
            </a:r>
            <a:r>
              <a:rPr lang="de-DE" sz="2800" i="1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lang="de-DE" sz="2800" i="1" dirty="0" err="1">
                <a:solidFill>
                  <a:srgbClr val="17375E"/>
                </a:solidFill>
                <a:latin typeface="Verdana"/>
                <a:cs typeface="Verdana"/>
              </a:rPr>
              <a:t>fridtjof.sander</a:t>
            </a:r>
            <a:r>
              <a:rPr lang="de-DE" sz="2800" i="1" dirty="0" smtClean="0">
                <a:solidFill>
                  <a:srgbClr val="17375E"/>
                </a:solidFill>
                <a:latin typeface="Verdana"/>
                <a:cs typeface="Verdana"/>
              </a:rPr>
              <a:t>}@</a:t>
            </a:r>
            <a:r>
              <a:rPr lang="de-DE" sz="2800" i="1" dirty="0" err="1">
                <a:solidFill>
                  <a:srgbClr val="17375E"/>
                </a:solidFill>
                <a:latin typeface="Verdana"/>
                <a:cs typeface="Verdana"/>
              </a:rPr>
              <a:t>campus.tu-</a:t>
            </a:r>
            <a:r>
              <a:rPr lang="de-DE" sz="2800" i="1" dirty="0" err="1" smtClean="0">
                <a:solidFill>
                  <a:srgbClr val="17375E"/>
                </a:solidFill>
                <a:latin typeface="Verdana"/>
                <a:cs typeface="Verdana"/>
              </a:rPr>
              <a:t>berlin.de</a:t>
            </a:r>
            <a:endParaRPr lang="de-DE" sz="2800" i="1" dirty="0">
              <a:solidFill>
                <a:srgbClr val="17375E"/>
              </a:solidFill>
              <a:latin typeface="Verdana"/>
              <a:cs typeface="Verdana"/>
            </a:endParaRPr>
          </a:p>
        </p:txBody>
      </p:sp>
      <p:pic>
        <p:nvPicPr>
          <p:cNvPr id="11" name="Bild 10" descr="tu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02" y="720306"/>
            <a:ext cx="1728192" cy="1303002"/>
          </a:xfrm>
          <a:prstGeom prst="rect">
            <a:avLst/>
          </a:prstGeom>
        </p:spPr>
      </p:pic>
      <p:pic>
        <p:nvPicPr>
          <p:cNvPr id="12" name="Bild 11" descr="Unbenan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14" y="504281"/>
            <a:ext cx="1865376" cy="1865376"/>
          </a:xfrm>
          <a:prstGeom prst="rect">
            <a:avLst/>
          </a:prstGeom>
        </p:spPr>
      </p:pic>
      <p:grpSp>
        <p:nvGrpSpPr>
          <p:cNvPr id="66" name="Gruppierung 65"/>
          <p:cNvGrpSpPr/>
          <p:nvPr/>
        </p:nvGrpSpPr>
        <p:grpSpPr>
          <a:xfrm>
            <a:off x="0" y="7345040"/>
            <a:ext cx="15841910" cy="14617625"/>
            <a:chOff x="0" y="3600625"/>
            <a:chExt cx="15841910" cy="14617625"/>
          </a:xfrm>
        </p:grpSpPr>
        <p:sp>
          <p:nvSpPr>
            <p:cNvPr id="14" name="Rechteck 13"/>
            <p:cNvSpPr/>
            <p:nvPr/>
          </p:nvSpPr>
          <p:spPr>
            <a:xfrm>
              <a:off x="0" y="3600625"/>
              <a:ext cx="11017374" cy="116652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37" name="Gruppierung 36"/>
            <p:cNvGrpSpPr/>
            <p:nvPr/>
          </p:nvGrpSpPr>
          <p:grpSpPr>
            <a:xfrm>
              <a:off x="644825" y="5328817"/>
              <a:ext cx="15197085" cy="12779664"/>
              <a:chOff x="644825" y="5328817"/>
              <a:chExt cx="15197085" cy="12779664"/>
            </a:xfrm>
          </p:grpSpPr>
          <p:grpSp>
            <p:nvGrpSpPr>
              <p:cNvPr id="28" name="Gruppierung 27"/>
              <p:cNvGrpSpPr/>
              <p:nvPr/>
            </p:nvGrpSpPr>
            <p:grpSpPr>
              <a:xfrm>
                <a:off x="644825" y="5400825"/>
                <a:ext cx="8928992" cy="12707656"/>
                <a:chOff x="648222" y="5760865"/>
                <a:chExt cx="8928992" cy="12707656"/>
              </a:xfrm>
            </p:grpSpPr>
            <p:pic>
              <p:nvPicPr>
                <p:cNvPr id="17" name="Bild 16" descr="Arbeitsmappe1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222" y="5832872"/>
                  <a:ext cx="8928992" cy="12635649"/>
                </a:xfrm>
                <a:prstGeom prst="rect">
                  <a:avLst/>
                </a:prstGeom>
              </p:spPr>
            </p:pic>
            <p:sp>
              <p:nvSpPr>
                <p:cNvPr id="18" name="Textfeld 17"/>
                <p:cNvSpPr txBox="1"/>
                <p:nvPr/>
              </p:nvSpPr>
              <p:spPr>
                <a:xfrm>
                  <a:off x="1440310" y="6451328"/>
                  <a:ext cx="34563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400" dirty="0" smtClean="0">
                      <a:latin typeface="Verdana"/>
                      <a:cs typeface="Verdana"/>
                    </a:rPr>
                    <a:t>Movies: m1, m2, ...</a:t>
                  </a:r>
                  <a:endParaRPr lang="de-DE" sz="2400" dirty="0">
                    <a:latin typeface="Verdana"/>
                    <a:cs typeface="Verdana"/>
                  </a:endParaRPr>
                </a:p>
              </p:txBody>
            </p:sp>
            <p:sp>
              <p:nvSpPr>
                <p:cNvPr id="19" name="Textfeld 18"/>
                <p:cNvSpPr txBox="1"/>
                <p:nvPr/>
              </p:nvSpPr>
              <p:spPr>
                <a:xfrm rot="16200000">
                  <a:off x="-518715" y="7258224"/>
                  <a:ext cx="34563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400" dirty="0" smtClean="0">
                      <a:latin typeface="Verdana"/>
                      <a:cs typeface="Verdana"/>
                    </a:rPr>
                    <a:t>Users: u1, ...</a:t>
                  </a:r>
                  <a:endParaRPr lang="de-DE" sz="2400" dirty="0">
                    <a:latin typeface="Verdana"/>
                    <a:cs typeface="Verdana"/>
                  </a:endParaRPr>
                </a:p>
              </p:txBody>
            </p:sp>
          </p:grpSp>
          <p:sp>
            <p:nvSpPr>
              <p:cNvPr id="23" name="Pfeil nach rechts 22"/>
              <p:cNvSpPr/>
              <p:nvPr/>
            </p:nvSpPr>
            <p:spPr>
              <a:xfrm>
                <a:off x="5976814" y="7307281"/>
                <a:ext cx="1152128" cy="64807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5" name="Gruppierung 34"/>
              <p:cNvGrpSpPr/>
              <p:nvPr/>
            </p:nvGrpSpPr>
            <p:grpSpPr>
              <a:xfrm>
                <a:off x="7128942" y="5328817"/>
                <a:ext cx="8712968" cy="12545972"/>
                <a:chOff x="12745566" y="16850097"/>
                <a:chExt cx="8712968" cy="12545972"/>
              </a:xfrm>
            </p:grpSpPr>
            <p:sp>
              <p:nvSpPr>
                <p:cNvPr id="25" name="Textfeld 24"/>
                <p:cNvSpPr txBox="1"/>
                <p:nvPr/>
              </p:nvSpPr>
              <p:spPr>
                <a:xfrm rot="16200000">
                  <a:off x="11503224" y="18347456"/>
                  <a:ext cx="34563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400" dirty="0" smtClean="0">
                      <a:latin typeface="Verdana"/>
                      <a:cs typeface="Verdana"/>
                    </a:rPr>
                    <a:t>Users: u1, ...</a:t>
                  </a:r>
                  <a:endParaRPr lang="de-DE" sz="2400" dirty="0">
                    <a:latin typeface="Verdana"/>
                    <a:cs typeface="Verdana"/>
                  </a:endParaRPr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13462249" y="17642185"/>
                  <a:ext cx="34563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400" dirty="0" smtClean="0">
                      <a:latin typeface="Verdana"/>
                      <a:cs typeface="Verdana"/>
                    </a:rPr>
                    <a:t>Genres: g1, ...</a:t>
                  </a:r>
                  <a:endParaRPr lang="de-DE" sz="2400" dirty="0">
                    <a:latin typeface="Verdana"/>
                    <a:cs typeface="Verdana"/>
                  </a:endParaRPr>
                </a:p>
              </p:txBody>
            </p:sp>
            <p:pic>
              <p:nvPicPr>
                <p:cNvPr id="34" name="Bild 33" descr="Arbeitsmappe3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45566" y="17066121"/>
                  <a:ext cx="8712968" cy="12329948"/>
                </a:xfrm>
                <a:prstGeom prst="rect">
                  <a:avLst/>
                </a:prstGeom>
              </p:spPr>
            </p:pic>
          </p:grpSp>
        </p:grpSp>
        <p:sp>
          <p:nvSpPr>
            <p:cNvPr id="15" name="Rechteck 14"/>
            <p:cNvSpPr/>
            <p:nvPr/>
          </p:nvSpPr>
          <p:spPr>
            <a:xfrm>
              <a:off x="504057" y="3888657"/>
              <a:ext cx="864110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000" b="1" dirty="0">
                  <a:solidFill>
                    <a:schemeClr val="tx2"/>
                  </a:solidFill>
                  <a:latin typeface="Verdana"/>
                  <a:cs typeface="Verdana"/>
                </a:rPr>
                <a:t>2</a:t>
              </a:r>
              <a:r>
                <a:rPr lang="de-DE" sz="4000" b="1" dirty="0" smtClean="0">
                  <a:solidFill>
                    <a:schemeClr val="tx2"/>
                  </a:solidFill>
                  <a:latin typeface="Verdana"/>
                  <a:cs typeface="Verdana"/>
                </a:rPr>
                <a:t>. </a:t>
              </a:r>
              <a:r>
                <a:rPr lang="de-DE" sz="4000" b="1" dirty="0" err="1" smtClean="0">
                  <a:solidFill>
                    <a:schemeClr val="tx2"/>
                  </a:solidFill>
                  <a:latin typeface="Verdana"/>
                  <a:cs typeface="Verdana"/>
                </a:rPr>
                <a:t>Introduction</a:t>
              </a:r>
              <a:endParaRPr lang="de-DE" sz="4000" b="1" dirty="0">
                <a:solidFill>
                  <a:schemeClr val="tx2"/>
                </a:solidFill>
                <a:latin typeface="Verdana"/>
                <a:cs typeface="Verdana"/>
              </a:endParaRPr>
            </a:p>
          </p:txBody>
        </p:sp>
        <p:grpSp>
          <p:nvGrpSpPr>
            <p:cNvPr id="63" name="Gruppierung 62"/>
            <p:cNvGrpSpPr/>
            <p:nvPr/>
          </p:nvGrpSpPr>
          <p:grpSpPr>
            <a:xfrm>
              <a:off x="139983" y="10873433"/>
              <a:ext cx="12389559" cy="7344817"/>
              <a:chOff x="1296294" y="17391912"/>
              <a:chExt cx="21314368" cy="12635649"/>
            </a:xfrm>
          </p:grpSpPr>
          <p:grpSp>
            <p:nvGrpSpPr>
              <p:cNvPr id="61" name="Gruppierung 60"/>
              <p:cNvGrpSpPr/>
              <p:nvPr/>
            </p:nvGrpSpPr>
            <p:grpSpPr>
              <a:xfrm>
                <a:off x="1296294" y="17391912"/>
                <a:ext cx="21314368" cy="12635649"/>
                <a:chOff x="1296294" y="17426161"/>
                <a:chExt cx="21314368" cy="12635649"/>
              </a:xfrm>
            </p:grpSpPr>
            <p:grpSp>
              <p:nvGrpSpPr>
                <p:cNvPr id="60" name="Gruppierung 59"/>
                <p:cNvGrpSpPr/>
                <p:nvPr/>
              </p:nvGrpSpPr>
              <p:grpSpPr>
                <a:xfrm>
                  <a:off x="1296294" y="17426161"/>
                  <a:ext cx="21314368" cy="12635649"/>
                  <a:chOff x="1296294" y="17426161"/>
                  <a:chExt cx="21314368" cy="12635649"/>
                </a:xfrm>
              </p:grpSpPr>
              <p:pic>
                <p:nvPicPr>
                  <p:cNvPr id="49" name="Bild 48" descr="squarecolumn.pdf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473758" y="17504704"/>
                    <a:ext cx="8136904" cy="11514745"/>
                  </a:xfrm>
                  <a:prstGeom prst="rect">
                    <a:avLst/>
                  </a:prstGeom>
                </p:spPr>
              </p:pic>
              <p:pic>
                <p:nvPicPr>
                  <p:cNvPr id="45" name="Bild 44" descr="Arbeitsmappe1.pdf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96294" y="17426161"/>
                    <a:ext cx="8928992" cy="12635649"/>
                  </a:xfrm>
                  <a:prstGeom prst="rect">
                    <a:avLst/>
                  </a:prstGeom>
                </p:spPr>
              </p:pic>
              <p:pic>
                <p:nvPicPr>
                  <p:cNvPr id="48" name="Bild 47" descr="Arbeitsmappe1.pdf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05206" y="17426161"/>
                    <a:ext cx="8928992" cy="1263564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0" name="Bild 49" descr="squarerows.pdf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36854" y="17498169"/>
                  <a:ext cx="8752136" cy="12385376"/>
                </a:xfrm>
                <a:prstGeom prst="rect">
                  <a:avLst/>
                </a:prstGeom>
              </p:spPr>
            </p:pic>
          </p:grpSp>
          <p:grpSp>
            <p:nvGrpSpPr>
              <p:cNvPr id="62" name="Gruppierung 61"/>
              <p:cNvGrpSpPr/>
              <p:nvPr/>
            </p:nvGrpSpPr>
            <p:grpSpPr>
              <a:xfrm>
                <a:off x="6159181" y="18971367"/>
                <a:ext cx="11574769" cy="1943946"/>
                <a:chOff x="6159181" y="18971367"/>
                <a:chExt cx="11574769" cy="1943946"/>
              </a:xfrm>
            </p:grpSpPr>
            <p:sp>
              <p:nvSpPr>
                <p:cNvPr id="51" name="Textfeld 50"/>
                <p:cNvSpPr txBox="1"/>
                <p:nvPr/>
              </p:nvSpPr>
              <p:spPr>
                <a:xfrm>
                  <a:off x="6159181" y="18971367"/>
                  <a:ext cx="1090701" cy="1298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400" dirty="0" smtClean="0">
                      <a:latin typeface="Verdana"/>
                      <a:cs typeface="Verdana"/>
                    </a:rPr>
                    <a:t>=</a:t>
                  </a:r>
                  <a:endParaRPr lang="de-DE" sz="4400" dirty="0">
                    <a:latin typeface="Verdana"/>
                    <a:cs typeface="Verdana"/>
                  </a:endParaRPr>
                </a:p>
              </p:txBody>
            </p:sp>
            <p:sp>
              <p:nvSpPr>
                <p:cNvPr id="52" name="Textfeld 51"/>
                <p:cNvSpPr txBox="1"/>
                <p:nvPr/>
              </p:nvSpPr>
              <p:spPr>
                <a:xfrm>
                  <a:off x="9436821" y="18971367"/>
                  <a:ext cx="875001" cy="1298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400" dirty="0" smtClean="0">
                      <a:latin typeface="Verdana"/>
                      <a:cs typeface="Verdana"/>
                    </a:rPr>
                    <a:t>x</a:t>
                  </a:r>
                  <a:endParaRPr lang="de-DE" sz="4400" dirty="0">
                    <a:latin typeface="Verdana"/>
                    <a:cs typeface="Verdana"/>
                  </a:endParaRPr>
                </a:p>
              </p:txBody>
            </p:sp>
            <p:sp>
              <p:nvSpPr>
                <p:cNvPr id="53" name="Textfeld 52"/>
                <p:cNvSpPr txBox="1"/>
                <p:nvPr/>
              </p:nvSpPr>
              <p:spPr>
                <a:xfrm>
                  <a:off x="14393659" y="19009579"/>
                  <a:ext cx="875001" cy="1298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400" dirty="0" smtClean="0">
                      <a:latin typeface="Verdana"/>
                      <a:cs typeface="Verdana"/>
                    </a:rPr>
                    <a:t>x</a:t>
                  </a:r>
                  <a:endParaRPr lang="de-DE" sz="4400" dirty="0">
                    <a:latin typeface="Verdana"/>
                    <a:cs typeface="Verdana"/>
                  </a:endParaRPr>
                </a:p>
              </p:txBody>
            </p:sp>
            <p:sp>
              <p:nvSpPr>
                <p:cNvPr id="54" name="Textfeld 53"/>
                <p:cNvSpPr txBox="1"/>
                <p:nvPr/>
              </p:nvSpPr>
              <p:spPr>
                <a:xfrm>
                  <a:off x="7699422" y="18971367"/>
                  <a:ext cx="1008420" cy="129825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400" dirty="0" smtClean="0">
                      <a:latin typeface="Verdana"/>
                      <a:cs typeface="Verdana"/>
                    </a:rPr>
                    <a:t>U</a:t>
                  </a:r>
                  <a:endParaRPr lang="de-DE" sz="4400" dirty="0">
                    <a:latin typeface="Verdana"/>
                    <a:cs typeface="Verdana"/>
                  </a:endParaRPr>
                </a:p>
              </p:txBody>
            </p:sp>
            <p:sp>
              <p:nvSpPr>
                <p:cNvPr id="56" name="Textfeld 55"/>
                <p:cNvSpPr txBox="1"/>
                <p:nvPr/>
              </p:nvSpPr>
              <p:spPr>
                <a:xfrm>
                  <a:off x="16362130" y="19617060"/>
                  <a:ext cx="1371820" cy="129825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400" dirty="0" smtClean="0">
                      <a:latin typeface="Verdana"/>
                      <a:cs typeface="Verdana"/>
                    </a:rPr>
                    <a:t>V</a:t>
                  </a:r>
                  <a:r>
                    <a:rPr lang="de-DE" sz="4400" baseline="30000" dirty="0" smtClean="0">
                      <a:latin typeface="Verdana"/>
                      <a:cs typeface="Verdana"/>
                    </a:rPr>
                    <a:t>T</a:t>
                  </a:r>
                  <a:endParaRPr lang="de-DE" sz="4400" dirty="0">
                    <a:latin typeface="Verdana"/>
                    <a:cs typeface="Verdana"/>
                  </a:endParaRPr>
                </a:p>
              </p:txBody>
            </p:sp>
            <p:sp>
              <p:nvSpPr>
                <p:cNvPr id="57" name="Textfeld 56"/>
                <p:cNvSpPr txBox="1"/>
                <p:nvPr/>
              </p:nvSpPr>
              <p:spPr>
                <a:xfrm>
                  <a:off x="11969137" y="19009579"/>
                  <a:ext cx="748093" cy="129825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4400" dirty="0"/>
                    <a:t>Σ</a:t>
                  </a:r>
                  <a:endParaRPr lang="de-DE" sz="4400" dirty="0"/>
                </a:p>
              </p:txBody>
            </p:sp>
          </p:grpSp>
        </p:grpSp>
        <p:sp>
          <p:nvSpPr>
            <p:cNvPr id="16" name="Textfeld 15"/>
            <p:cNvSpPr txBox="1"/>
            <p:nvPr/>
          </p:nvSpPr>
          <p:spPr>
            <a:xfrm>
              <a:off x="576214" y="4824761"/>
              <a:ext cx="12529392" cy="10977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u="sng" dirty="0" smtClean="0"/>
                <a:t>Goal </a:t>
              </a:r>
              <a:r>
                <a:rPr lang="de-DE" sz="3600" u="sng" dirty="0" err="1" smtClean="0"/>
                <a:t>of</a:t>
              </a:r>
              <a:r>
                <a:rPr lang="de-DE" sz="3600" u="sng" dirty="0" smtClean="0"/>
                <a:t> </a:t>
              </a:r>
              <a:r>
                <a:rPr lang="de-DE" sz="3600" u="sng" dirty="0" err="1" smtClean="0"/>
                <a:t>dimensionality</a:t>
              </a:r>
              <a:r>
                <a:rPr lang="de-DE" sz="3600" u="sng" dirty="0" smtClean="0"/>
                <a:t> </a:t>
              </a:r>
              <a:r>
                <a:rPr lang="de-DE" sz="3600" u="sng" dirty="0" err="1"/>
                <a:t>r</a:t>
              </a:r>
              <a:r>
                <a:rPr lang="de-DE" sz="3600" u="sng" dirty="0" err="1" smtClean="0"/>
                <a:t>eduction</a:t>
              </a:r>
              <a:r>
                <a:rPr lang="de-DE" sz="3600" u="sng" dirty="0" smtClean="0"/>
                <a:t> </a:t>
              </a:r>
              <a:r>
                <a:rPr lang="de-DE" sz="3600" u="sng" dirty="0" smtClean="0">
                  <a:sym typeface="Wingdings"/>
                </a:rPr>
                <a:t></a:t>
              </a:r>
              <a:r>
                <a:rPr lang="de-DE" sz="3600" u="sng" dirty="0" smtClean="0"/>
                <a:t> </a:t>
              </a:r>
              <a:r>
                <a:rPr lang="de-DE" sz="3600" u="sng" dirty="0" err="1" smtClean="0">
                  <a:sym typeface="Wingdings"/>
                </a:rPr>
                <a:t>compress</a:t>
              </a:r>
              <a:r>
                <a:rPr lang="de-DE" sz="3600" u="sng" dirty="0" smtClean="0">
                  <a:sym typeface="Wingdings"/>
                </a:rPr>
                <a:t> </a:t>
              </a:r>
              <a:r>
                <a:rPr lang="de-DE" sz="3600" u="sng" dirty="0" err="1" smtClean="0">
                  <a:sym typeface="Wingdings"/>
                </a:rPr>
                <a:t>data</a:t>
              </a:r>
              <a:endParaRPr lang="de-DE" sz="3600" u="sng" dirty="0" smtClean="0">
                <a:sym typeface="Wingdings"/>
              </a:endParaRPr>
            </a:p>
            <a:p>
              <a:pPr marL="571500" indent="-571500">
                <a:buFont typeface="Arial"/>
                <a:buChar char="•"/>
              </a:pPr>
              <a:r>
                <a:rPr lang="de-DE" sz="3600" dirty="0" err="1" smtClean="0"/>
                <a:t>syntactically</a:t>
              </a:r>
              <a:r>
                <a:rPr lang="de-DE" sz="3600" dirty="0" smtClean="0"/>
                <a:t> (</a:t>
              </a:r>
              <a:r>
                <a:rPr lang="de-DE" sz="3600" dirty="0" err="1" smtClean="0"/>
                <a:t>bytes</a:t>
              </a:r>
              <a:r>
                <a:rPr lang="de-DE" sz="3600" dirty="0" smtClean="0"/>
                <a:t>) &amp; </a:t>
              </a:r>
              <a:r>
                <a:rPr lang="de-DE" sz="3600" dirty="0" err="1" smtClean="0"/>
                <a:t>semantically</a:t>
              </a:r>
              <a:r>
                <a:rPr lang="de-DE" sz="3600" dirty="0" smtClean="0"/>
                <a:t> (</a:t>
              </a:r>
              <a:r>
                <a:rPr lang="de-DE" sz="3600" dirty="0" err="1" smtClean="0"/>
                <a:t>concepts</a:t>
              </a:r>
              <a:r>
                <a:rPr lang="de-DE" sz="3600" dirty="0" smtClean="0"/>
                <a:t>)</a:t>
              </a:r>
            </a:p>
            <a:p>
              <a:pPr lvl="1"/>
              <a:endParaRPr lang="de-DE" sz="5400" dirty="0" smtClean="0"/>
            </a:p>
            <a:p>
              <a:pPr marL="2400300" lvl="1" indent="-857250">
                <a:buFont typeface="Arial"/>
                <a:buChar char="•"/>
              </a:pPr>
              <a:endParaRPr lang="de-DE" sz="5400" dirty="0"/>
            </a:p>
            <a:p>
              <a:endParaRPr lang="de-DE" sz="5400" dirty="0" smtClean="0"/>
            </a:p>
            <a:p>
              <a:endParaRPr lang="de-DE" sz="3600" dirty="0" smtClean="0"/>
            </a:p>
            <a:p>
              <a:r>
                <a:rPr lang="de-DE" sz="3600" u="sng" dirty="0" smtClean="0"/>
                <a:t>Through Singular Value </a:t>
              </a:r>
              <a:r>
                <a:rPr lang="de-DE" sz="3600" u="sng" dirty="0" err="1" smtClean="0"/>
                <a:t>Decomposition</a:t>
              </a:r>
              <a:r>
                <a:rPr lang="de-DE" sz="3600" u="sng" dirty="0" smtClean="0"/>
                <a:t> (SVD)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3600" dirty="0"/>
                <a:t>A = U </a:t>
              </a:r>
              <a:r>
                <a:rPr lang="en-US" sz="3600" dirty="0" err="1"/>
                <a:t>Σ</a:t>
              </a:r>
              <a:r>
                <a:rPr lang="en-US" sz="3600" dirty="0"/>
                <a:t> </a:t>
              </a:r>
              <a:r>
                <a:rPr lang="en-US" sz="3600" dirty="0" smtClean="0"/>
                <a:t>V</a:t>
              </a:r>
              <a:r>
                <a:rPr lang="en-US" sz="3600" baseline="30000" dirty="0"/>
                <a:t>T</a:t>
              </a:r>
              <a:endParaRPr lang="en-US" sz="3600" dirty="0" smtClean="0"/>
            </a:p>
            <a:p>
              <a:pPr marL="571500" indent="-571500">
                <a:buFont typeface="Arial"/>
                <a:buChar char="•"/>
              </a:pPr>
              <a:r>
                <a:rPr lang="en-US" sz="3600" dirty="0" smtClean="0"/>
                <a:t>U, V orthonormal eigenvectors of A</a:t>
              </a:r>
              <a:r>
                <a:rPr lang="en-US" sz="3600" dirty="0" smtClean="0"/>
                <a:t>A</a:t>
              </a:r>
              <a:r>
                <a:rPr lang="en-US" sz="3600" baseline="30000" dirty="0" smtClean="0"/>
                <a:t>T</a:t>
              </a:r>
              <a:r>
                <a:rPr lang="en-US" sz="3600" dirty="0" smtClean="0"/>
                <a:t>, A</a:t>
              </a:r>
              <a:r>
                <a:rPr lang="en-US" sz="3600" baseline="30000" dirty="0" smtClean="0"/>
                <a:t>T</a:t>
              </a:r>
              <a:r>
                <a:rPr lang="en-US" sz="3600" dirty="0" smtClean="0"/>
                <a:t>A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3600" dirty="0" err="1" smtClean="0"/>
                <a:t>Σ</a:t>
              </a:r>
              <a:r>
                <a:rPr lang="en-US" sz="3600" dirty="0"/>
                <a:t> </a:t>
              </a:r>
              <a:r>
                <a:rPr lang="en-US" sz="3600" dirty="0" smtClean="0"/>
                <a:t>eigenvalues of </a:t>
              </a:r>
              <a:r>
                <a:rPr lang="en-US" sz="3600" dirty="0"/>
                <a:t>U, V </a:t>
              </a:r>
              <a:r>
                <a:rPr lang="en-US" sz="3600" dirty="0" smtClean="0"/>
                <a:t>in descending order</a:t>
              </a:r>
            </a:p>
            <a:p>
              <a:pPr marL="571500" indent="-571500">
                <a:buFont typeface="Arial"/>
                <a:buChar char="•"/>
              </a:pPr>
              <a:endParaRPr lang="de-DE" sz="4000" baseline="30000" dirty="0" smtClean="0"/>
            </a:p>
            <a:p>
              <a:pPr marL="571500" indent="-571500">
                <a:buFont typeface="Arial"/>
                <a:buChar char="•"/>
              </a:pPr>
              <a:endParaRPr lang="de-DE" sz="4000" baseline="30000" dirty="0"/>
            </a:p>
            <a:p>
              <a:pPr marL="571500" indent="-571500">
                <a:buFont typeface="Arial"/>
                <a:buChar char="•"/>
              </a:pPr>
              <a:endParaRPr lang="de-DE" sz="4000" baseline="30000" dirty="0" smtClean="0"/>
            </a:p>
            <a:p>
              <a:pPr marL="571500" indent="-571500">
                <a:buFont typeface="Arial"/>
                <a:buChar char="•"/>
              </a:pPr>
              <a:endParaRPr lang="de-DE" sz="4000" baseline="30000" dirty="0"/>
            </a:p>
            <a:p>
              <a:pPr marL="571500" indent="-571500">
                <a:buFont typeface="Arial"/>
                <a:buChar char="•"/>
              </a:pPr>
              <a:endParaRPr lang="de-DE" sz="4000" baseline="30000" dirty="0" smtClean="0"/>
            </a:p>
            <a:p>
              <a:r>
                <a:rPr lang="de-DE" sz="3600" u="sng" dirty="0" err="1" smtClean="0"/>
                <a:t>Numerical</a:t>
              </a:r>
              <a:r>
                <a:rPr lang="de-DE" sz="3600" u="sng" dirty="0" smtClean="0"/>
                <a:t> </a:t>
              </a:r>
              <a:r>
                <a:rPr lang="de-DE" sz="3600" u="sng" dirty="0" err="1" smtClean="0"/>
                <a:t>Calculation</a:t>
              </a:r>
              <a:endParaRPr lang="de-DE" sz="3600" u="sng" dirty="0" smtClean="0"/>
            </a:p>
            <a:p>
              <a:pPr marL="571500" indent="-571500">
                <a:buFont typeface="Arial"/>
                <a:buChar char="•"/>
              </a:pPr>
              <a:r>
                <a:rPr lang="de-DE" sz="3600" dirty="0" err="1" smtClean="0"/>
                <a:t>Lanczos</a:t>
              </a:r>
              <a:r>
                <a:rPr lang="de-DE" sz="3600" dirty="0" smtClean="0"/>
                <a:t>(A) = (U, </a:t>
              </a:r>
              <a:r>
                <a:rPr lang="de-DE" sz="3600" dirty="0" err="1" smtClean="0"/>
                <a:t>Triag</a:t>
              </a:r>
              <a:r>
                <a:rPr lang="de-DE" sz="3600" dirty="0" smtClean="0"/>
                <a:t>)</a:t>
              </a:r>
            </a:p>
            <a:p>
              <a:pPr marL="571500" indent="-571500">
                <a:buFont typeface="Arial"/>
                <a:buChar char="•"/>
              </a:pPr>
              <a:r>
                <a:rPr lang="de-DE" sz="3600" dirty="0" err="1" smtClean="0"/>
                <a:t>EigenDecomposition</a:t>
              </a:r>
              <a:r>
                <a:rPr lang="de-DE" sz="3600" dirty="0" smtClean="0"/>
                <a:t>(</a:t>
              </a:r>
              <a:r>
                <a:rPr lang="de-DE" sz="3600" dirty="0" err="1" smtClean="0"/>
                <a:t>Triag</a:t>
              </a:r>
              <a:r>
                <a:rPr lang="de-DE" sz="3600" dirty="0" smtClean="0"/>
                <a:t>) = (</a:t>
              </a:r>
              <a:r>
                <a:rPr lang="el-GR" sz="3600" dirty="0" smtClean="0"/>
                <a:t>Σ</a:t>
              </a:r>
              <a:r>
                <a:rPr lang="de-DE" sz="3600" dirty="0" smtClean="0"/>
                <a:t>, V)</a:t>
              </a:r>
            </a:p>
            <a:p>
              <a:pPr marL="571500" indent="-571500">
                <a:buFont typeface="Arial"/>
                <a:buChar char="•"/>
              </a:pPr>
              <a:endParaRPr lang="de-DE" sz="4000" u="sng" dirty="0" smtClean="0"/>
            </a:p>
          </p:txBody>
        </p:sp>
      </p:grpSp>
      <p:sp>
        <p:nvSpPr>
          <p:cNvPr id="67" name="Rechteck 66"/>
          <p:cNvSpPr/>
          <p:nvPr/>
        </p:nvSpPr>
        <p:spPr>
          <a:xfrm>
            <a:off x="0" y="3600625"/>
            <a:ext cx="11017374" cy="3744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504057" y="3888657"/>
            <a:ext cx="86411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>
                <a:solidFill>
                  <a:schemeClr val="tx2"/>
                </a:solidFill>
                <a:latin typeface="Verdana"/>
                <a:cs typeface="Verdana"/>
              </a:rPr>
              <a:t>1. Problem Statement</a:t>
            </a:r>
            <a:endParaRPr lang="de-DE" sz="4000" b="1" dirty="0">
              <a:solidFill>
                <a:schemeClr val="tx2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16780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Macintosh PowerPoint</Application>
  <PresentationFormat>Benutzerdefiniert</PresentationFormat>
  <Paragraphs>33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Adminlocal</dc:creator>
  <cp:lastModifiedBy>fsander</cp:lastModifiedBy>
  <cp:revision>18</cp:revision>
  <dcterms:created xsi:type="dcterms:W3CDTF">2015-02-05T17:07:29Z</dcterms:created>
  <dcterms:modified xsi:type="dcterms:W3CDTF">2015-02-10T15:40:04Z</dcterms:modified>
</cp:coreProperties>
</file>