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81" r:id="rId2"/>
    <p:sldId id="258" r:id="rId3"/>
    <p:sldId id="282" r:id="rId4"/>
    <p:sldId id="259" r:id="rId5"/>
    <p:sldId id="267" r:id="rId6"/>
    <p:sldId id="261" r:id="rId7"/>
    <p:sldId id="284" r:id="rId8"/>
    <p:sldId id="286" r:id="rId9"/>
    <p:sldId id="283" r:id="rId10"/>
    <p:sldId id="287" r:id="rId11"/>
    <p:sldId id="289" r:id="rId12"/>
    <p:sldId id="288" r:id="rId13"/>
    <p:sldId id="266" r:id="rId14"/>
    <p:sldId id="28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74747"/>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43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3EE6EA9-94EB-467A-8904-40982A8E057B}" type="datetimeFigureOut">
              <a:rPr lang="en-US" smtClean="0"/>
              <a:t>8/21/2024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A20D203-4D0B-40BB-8090-EE774AC2FB27}" type="slidenum">
              <a:rPr lang="en-US" smtClean="0"/>
              <a:t>‹#›</a:t>
            </a:fld>
            <a:endParaRPr lang="en-US"/>
          </a:p>
        </p:txBody>
      </p:sp>
    </p:spTree>
    <p:extLst>
      <p:ext uri="{BB962C8B-B14F-4D97-AF65-F5344CB8AC3E}">
        <p14:creationId xmlns:p14="http://schemas.microsoft.com/office/powerpoint/2010/main" val="1781789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3EE6EA9-94EB-467A-8904-40982A8E057B}" type="datetimeFigureOut">
              <a:rPr lang="en-US" smtClean="0"/>
              <a:t>8/21/2024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A20D203-4D0B-40BB-8090-EE774AC2FB27}" type="slidenum">
              <a:rPr lang="en-US" smtClean="0"/>
              <a:t>‹#›</a:t>
            </a:fld>
            <a:endParaRPr lang="en-US"/>
          </a:p>
        </p:txBody>
      </p:sp>
    </p:spTree>
    <p:extLst>
      <p:ext uri="{BB962C8B-B14F-4D97-AF65-F5344CB8AC3E}">
        <p14:creationId xmlns:p14="http://schemas.microsoft.com/office/powerpoint/2010/main" val="2752097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3EE6EA9-94EB-467A-8904-40982A8E057B}" type="datetimeFigureOut">
              <a:rPr lang="en-US" smtClean="0"/>
              <a:t>8/21/2024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A20D203-4D0B-40BB-8090-EE774AC2FB27}" type="slidenum">
              <a:rPr lang="en-US" smtClean="0"/>
              <a:t>‹#›</a:t>
            </a:fld>
            <a:endParaRPr lang="en-US"/>
          </a:p>
        </p:txBody>
      </p:sp>
    </p:spTree>
    <p:extLst>
      <p:ext uri="{BB962C8B-B14F-4D97-AF65-F5344CB8AC3E}">
        <p14:creationId xmlns:p14="http://schemas.microsoft.com/office/powerpoint/2010/main" val="31251622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3EE6EA9-94EB-467A-8904-40982A8E057B}" type="datetimeFigureOut">
              <a:rPr lang="en-US" smtClean="0"/>
              <a:t>8/21/2024</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A20D203-4D0B-40BB-8090-EE774AC2FB27}" type="slidenum">
              <a:rPr lang="en-US" smtClean="0"/>
              <a:t>‹#›</a:t>
            </a:fld>
            <a:endParaRPr lang="en-US"/>
          </a:p>
        </p:txBody>
      </p:sp>
    </p:spTree>
    <p:extLst>
      <p:ext uri="{BB962C8B-B14F-4D97-AF65-F5344CB8AC3E}">
        <p14:creationId xmlns:p14="http://schemas.microsoft.com/office/powerpoint/2010/main" val="31968228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3EE6EA9-94EB-467A-8904-40982A8E057B}" type="datetimeFigureOut">
              <a:rPr lang="en-US" smtClean="0"/>
              <a:t>8/21/2024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A20D203-4D0B-40BB-8090-EE774AC2FB27}" type="slidenum">
              <a:rPr lang="en-US" smtClean="0"/>
              <a:t>‹#›</a:t>
            </a:fld>
            <a:endParaRPr lang="en-US"/>
          </a:p>
        </p:txBody>
      </p:sp>
    </p:spTree>
    <p:extLst>
      <p:ext uri="{BB962C8B-B14F-4D97-AF65-F5344CB8AC3E}">
        <p14:creationId xmlns:p14="http://schemas.microsoft.com/office/powerpoint/2010/main" val="23992994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3EE6EA9-94EB-467A-8904-40982A8E057B}" type="datetimeFigureOut">
              <a:rPr lang="en-US" smtClean="0"/>
              <a:t>8/21/2024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20D203-4D0B-40BB-8090-EE774AC2FB27}" type="slidenum">
              <a:rPr lang="en-US" smtClean="0"/>
              <a:t>‹#›</a:t>
            </a:fld>
            <a:endParaRPr lang="en-US"/>
          </a:p>
        </p:txBody>
      </p:sp>
    </p:spTree>
    <p:extLst>
      <p:ext uri="{BB962C8B-B14F-4D97-AF65-F5344CB8AC3E}">
        <p14:creationId xmlns:p14="http://schemas.microsoft.com/office/powerpoint/2010/main" val="39981419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3EE6EA9-94EB-467A-8904-40982A8E057B}" type="datetimeFigureOut">
              <a:rPr lang="en-US" smtClean="0"/>
              <a:t>8/21/2024</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4A20D203-4D0B-40BB-8090-EE774AC2FB27}" type="slidenum">
              <a:rPr lang="en-US" smtClean="0"/>
              <a:t>‹#›</a:t>
            </a:fld>
            <a:endParaRPr lang="en-US"/>
          </a:p>
        </p:txBody>
      </p:sp>
    </p:spTree>
    <p:extLst>
      <p:ext uri="{BB962C8B-B14F-4D97-AF65-F5344CB8AC3E}">
        <p14:creationId xmlns:p14="http://schemas.microsoft.com/office/powerpoint/2010/main" val="27481592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3EE6EA9-94EB-467A-8904-40982A8E057B}" type="datetimeFigureOut">
              <a:rPr lang="en-US" smtClean="0"/>
              <a:t>8/21/2024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20D203-4D0B-40BB-8090-EE774AC2FB27}" type="slidenum">
              <a:rPr lang="en-US" smtClean="0"/>
              <a:t>‹#›</a:t>
            </a:fld>
            <a:endParaRPr lang="en-US"/>
          </a:p>
        </p:txBody>
      </p:sp>
    </p:spTree>
    <p:extLst>
      <p:ext uri="{BB962C8B-B14F-4D97-AF65-F5344CB8AC3E}">
        <p14:creationId xmlns:p14="http://schemas.microsoft.com/office/powerpoint/2010/main" val="27942985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13EE6EA9-94EB-467A-8904-40982A8E057B}" type="datetimeFigureOut">
              <a:rPr lang="en-US" smtClean="0"/>
              <a:t>8/21/2024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A20D203-4D0B-40BB-8090-EE774AC2FB27}" type="slidenum">
              <a:rPr lang="en-US" smtClean="0"/>
              <a:t>‹#›</a:t>
            </a:fld>
            <a:endParaRPr lang="en-US"/>
          </a:p>
        </p:txBody>
      </p:sp>
    </p:spTree>
    <p:extLst>
      <p:ext uri="{BB962C8B-B14F-4D97-AF65-F5344CB8AC3E}">
        <p14:creationId xmlns:p14="http://schemas.microsoft.com/office/powerpoint/2010/main" val="3507763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EE6EA9-94EB-467A-8904-40982A8E057B}" type="datetimeFigureOut">
              <a:rPr lang="en-US" smtClean="0"/>
              <a:t>8/21/2024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20D203-4D0B-40BB-8090-EE774AC2FB27}" type="slidenum">
              <a:rPr lang="en-US" smtClean="0"/>
              <a:t>‹#›</a:t>
            </a:fld>
            <a:endParaRPr lang="en-US"/>
          </a:p>
        </p:txBody>
      </p:sp>
    </p:spTree>
    <p:extLst>
      <p:ext uri="{BB962C8B-B14F-4D97-AF65-F5344CB8AC3E}">
        <p14:creationId xmlns:p14="http://schemas.microsoft.com/office/powerpoint/2010/main" val="2798612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3EE6EA9-94EB-467A-8904-40982A8E057B}" type="datetimeFigureOut">
              <a:rPr lang="en-US" smtClean="0"/>
              <a:t>8/21/2024</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A20D203-4D0B-40BB-8090-EE774AC2FB27}" type="slidenum">
              <a:rPr lang="en-US" smtClean="0"/>
              <a:t>‹#›</a:t>
            </a:fld>
            <a:endParaRPr lang="en-US"/>
          </a:p>
        </p:txBody>
      </p:sp>
    </p:spTree>
    <p:extLst>
      <p:ext uri="{BB962C8B-B14F-4D97-AF65-F5344CB8AC3E}">
        <p14:creationId xmlns:p14="http://schemas.microsoft.com/office/powerpoint/2010/main" val="982223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3EE6EA9-94EB-467A-8904-40982A8E057B}" type="datetimeFigureOut">
              <a:rPr lang="en-US" smtClean="0"/>
              <a:t>8/21/2024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20D203-4D0B-40BB-8090-EE774AC2FB27}" type="slidenum">
              <a:rPr lang="en-US" smtClean="0"/>
              <a:t>‹#›</a:t>
            </a:fld>
            <a:endParaRPr lang="en-US"/>
          </a:p>
        </p:txBody>
      </p:sp>
    </p:spTree>
    <p:extLst>
      <p:ext uri="{BB962C8B-B14F-4D97-AF65-F5344CB8AC3E}">
        <p14:creationId xmlns:p14="http://schemas.microsoft.com/office/powerpoint/2010/main" val="2563564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EE6EA9-94EB-467A-8904-40982A8E057B}" type="datetimeFigureOut">
              <a:rPr lang="en-US" smtClean="0"/>
              <a:t>8/21/2024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20D203-4D0B-40BB-8090-EE774AC2FB27}" type="slidenum">
              <a:rPr lang="en-US" smtClean="0"/>
              <a:t>‹#›</a:t>
            </a:fld>
            <a:endParaRPr lang="en-US"/>
          </a:p>
        </p:txBody>
      </p:sp>
    </p:spTree>
    <p:extLst>
      <p:ext uri="{BB962C8B-B14F-4D97-AF65-F5344CB8AC3E}">
        <p14:creationId xmlns:p14="http://schemas.microsoft.com/office/powerpoint/2010/main" val="2069318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3EE6EA9-94EB-467A-8904-40982A8E057B}" type="datetimeFigureOut">
              <a:rPr lang="en-US" smtClean="0"/>
              <a:t>8/21/2024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20D203-4D0B-40BB-8090-EE774AC2FB27}" type="slidenum">
              <a:rPr lang="en-US" smtClean="0"/>
              <a:t>‹#›</a:t>
            </a:fld>
            <a:endParaRPr lang="en-US"/>
          </a:p>
        </p:txBody>
      </p:sp>
    </p:spTree>
    <p:extLst>
      <p:ext uri="{BB962C8B-B14F-4D97-AF65-F5344CB8AC3E}">
        <p14:creationId xmlns:p14="http://schemas.microsoft.com/office/powerpoint/2010/main" val="131826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EE6EA9-94EB-467A-8904-40982A8E057B}" type="datetimeFigureOut">
              <a:rPr lang="en-US" smtClean="0"/>
              <a:t>8/21/2024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A20D203-4D0B-40BB-8090-EE774AC2FB27}" type="slidenum">
              <a:rPr lang="en-US" smtClean="0"/>
              <a:t>‹#›</a:t>
            </a:fld>
            <a:endParaRPr lang="en-US"/>
          </a:p>
        </p:txBody>
      </p:sp>
    </p:spTree>
    <p:extLst>
      <p:ext uri="{BB962C8B-B14F-4D97-AF65-F5344CB8AC3E}">
        <p14:creationId xmlns:p14="http://schemas.microsoft.com/office/powerpoint/2010/main" val="1861524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3EE6EA9-94EB-467A-8904-40982A8E057B}" type="datetimeFigureOut">
              <a:rPr lang="en-US" smtClean="0"/>
              <a:t>8/21/2024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A20D203-4D0B-40BB-8090-EE774AC2FB27}" type="slidenum">
              <a:rPr lang="en-US" smtClean="0"/>
              <a:t>‹#›</a:t>
            </a:fld>
            <a:endParaRPr lang="en-US"/>
          </a:p>
        </p:txBody>
      </p:sp>
    </p:spTree>
    <p:extLst>
      <p:ext uri="{BB962C8B-B14F-4D97-AF65-F5344CB8AC3E}">
        <p14:creationId xmlns:p14="http://schemas.microsoft.com/office/powerpoint/2010/main" val="3373346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3EE6EA9-94EB-467A-8904-40982A8E057B}" type="datetimeFigureOut">
              <a:rPr lang="en-US" smtClean="0"/>
              <a:t>8/21/2024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A20D203-4D0B-40BB-8090-EE774AC2FB27}" type="slidenum">
              <a:rPr lang="en-US" smtClean="0"/>
              <a:t>‹#›</a:t>
            </a:fld>
            <a:endParaRPr lang="en-US"/>
          </a:p>
        </p:txBody>
      </p:sp>
    </p:spTree>
    <p:extLst>
      <p:ext uri="{BB962C8B-B14F-4D97-AF65-F5344CB8AC3E}">
        <p14:creationId xmlns:p14="http://schemas.microsoft.com/office/powerpoint/2010/main" val="1920756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3EE6EA9-94EB-467A-8904-40982A8E057B}" type="datetimeFigureOut">
              <a:rPr lang="en-US" smtClean="0"/>
              <a:t>8/21/2024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A20D203-4D0B-40BB-8090-EE774AC2FB27}" type="slidenum">
              <a:rPr lang="en-US" smtClean="0"/>
              <a:t>‹#›</a:t>
            </a:fld>
            <a:endParaRPr lang="en-US"/>
          </a:p>
        </p:txBody>
      </p:sp>
    </p:spTree>
    <p:extLst>
      <p:ext uri="{BB962C8B-B14F-4D97-AF65-F5344CB8AC3E}">
        <p14:creationId xmlns:p14="http://schemas.microsoft.com/office/powerpoint/2010/main" val="165346040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25CF9-8EA0-4D5E-8664-897C7713A938}"/>
              </a:ext>
            </a:extLst>
          </p:cNvPr>
          <p:cNvSpPr>
            <a:spLocks noGrp="1"/>
          </p:cNvSpPr>
          <p:nvPr>
            <p:ph type="title"/>
          </p:nvPr>
        </p:nvSpPr>
        <p:spPr>
          <a:xfrm>
            <a:off x="560718" y="973668"/>
            <a:ext cx="10455214" cy="706964"/>
          </a:xfrm>
        </p:spPr>
        <p:txBody>
          <a:bodyPr/>
          <a:lstStyle/>
          <a:p>
            <a:r>
              <a:rPr lang="en-US" b="1" dirty="0">
                <a:solidFill>
                  <a:schemeClr val="accent4"/>
                </a:solidFill>
                <a:latin typeface="Times New Roman" panose="02020603050405020304" pitchFamily="18" charset="0"/>
                <a:cs typeface="Times New Roman" panose="02020603050405020304" pitchFamily="18" charset="0"/>
              </a:rPr>
              <a:t>DATA SCIENCE-BANKRUPTCY PREVENTION</a:t>
            </a:r>
          </a:p>
        </p:txBody>
      </p:sp>
      <p:sp>
        <p:nvSpPr>
          <p:cNvPr id="3" name="Content Placeholder 2">
            <a:extLst>
              <a:ext uri="{FF2B5EF4-FFF2-40B4-BE49-F238E27FC236}">
                <a16:creationId xmlns:a16="http://schemas.microsoft.com/office/drawing/2014/main" id="{6D5A93EE-A5C9-45A2-AD64-277A7507AEA4}"/>
              </a:ext>
            </a:extLst>
          </p:cNvPr>
          <p:cNvSpPr>
            <a:spLocks noGrp="1"/>
          </p:cNvSpPr>
          <p:nvPr>
            <p:ph idx="1"/>
          </p:nvPr>
        </p:nvSpPr>
        <p:spPr>
          <a:xfrm>
            <a:off x="2379217" y="3001993"/>
            <a:ext cx="7868966" cy="2524904"/>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NAME1</a:t>
            </a:r>
            <a:r>
              <a:rPr lang="en-US" sz="2400" dirty="0">
                <a:latin typeface="Times New Roman" panose="02020603050405020304" pitchFamily="18" charset="0"/>
                <a:cs typeface="Times New Roman" panose="02020603050405020304" pitchFamily="18" charset="0"/>
              </a:rPr>
              <a:t>: </a:t>
            </a:r>
            <a:r>
              <a:rPr lang="en-US" sz="2400" i="0" dirty="0">
                <a:effectLst/>
                <a:latin typeface="Times New Roman" panose="02020603050405020304" pitchFamily="18" charset="0"/>
                <a:cs typeface="Times New Roman" panose="02020603050405020304" pitchFamily="18" charset="0"/>
              </a:rPr>
              <a:t>Priya Sanjay Jadhav</a:t>
            </a:r>
            <a:endParaRPr lang="en-US" sz="2400"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NAME</a:t>
            </a:r>
            <a:r>
              <a:rPr lang="en-US" sz="2400" dirty="0">
                <a:latin typeface="Times New Roman" panose="02020603050405020304" pitchFamily="18" charset="0"/>
                <a:cs typeface="Times New Roman" panose="02020603050405020304" pitchFamily="18" charset="0"/>
              </a:rPr>
              <a:t>: Harsha Moulika Nandyala</a:t>
            </a:r>
          </a:p>
          <a:p>
            <a:pPr marL="0" indent="0">
              <a:buNone/>
            </a:pPr>
            <a:r>
              <a:rPr lang="en-US" sz="2400" b="1" dirty="0">
                <a:latin typeface="Times New Roman" panose="02020603050405020304" pitchFamily="18" charset="0"/>
                <a:cs typeface="Times New Roman" panose="02020603050405020304" pitchFamily="18" charset="0"/>
              </a:rPr>
              <a:t>TOOLS</a:t>
            </a:r>
            <a:r>
              <a:rPr lang="en-US" sz="2400" dirty="0">
                <a:latin typeface="Times New Roman" panose="02020603050405020304" pitchFamily="18" charset="0"/>
                <a:cs typeface="Times New Roman" panose="02020603050405020304" pitchFamily="18" charset="0"/>
              </a:rPr>
              <a:t> :Python, Jupyter Note-book, MS Excel</a:t>
            </a:r>
          </a:p>
          <a:p>
            <a:pPr marL="0" indent="0">
              <a:buNone/>
            </a:pPr>
            <a:r>
              <a:rPr lang="en-US" sz="32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573618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inus Sign 10">
            <a:extLst>
              <a:ext uri="{FF2B5EF4-FFF2-40B4-BE49-F238E27FC236}">
                <a16:creationId xmlns:a16="http://schemas.microsoft.com/office/drawing/2014/main" id="{1CD7DEEA-C01E-4164-832B-42838E9EF856}"/>
              </a:ext>
            </a:extLst>
          </p:cNvPr>
          <p:cNvSpPr/>
          <p:nvPr/>
        </p:nvSpPr>
        <p:spPr>
          <a:xfrm rot="5400000">
            <a:off x="-746312" y="746312"/>
            <a:ext cx="1963270" cy="470646"/>
          </a:xfrm>
          <a:prstGeom prst="mathMinus">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E77623B-4462-4A02-BFD5-009BA027EF96}"/>
              </a:ext>
            </a:extLst>
          </p:cNvPr>
          <p:cNvSpPr txBox="1"/>
          <p:nvPr/>
        </p:nvSpPr>
        <p:spPr>
          <a:xfrm>
            <a:off x="2851952" y="752581"/>
            <a:ext cx="5759388" cy="46166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LOGISTIC REGRESSION DEPLOYMENT</a:t>
            </a:r>
          </a:p>
        </p:txBody>
      </p:sp>
      <p:pic>
        <p:nvPicPr>
          <p:cNvPr id="3" name="Picture 2">
            <a:extLst>
              <a:ext uri="{FF2B5EF4-FFF2-40B4-BE49-F238E27FC236}">
                <a16:creationId xmlns:a16="http://schemas.microsoft.com/office/drawing/2014/main" id="{0EE059A8-FBCD-4787-8A26-C40FD68DF647}"/>
              </a:ext>
            </a:extLst>
          </p:cNvPr>
          <p:cNvPicPr>
            <a:picLocks noChangeAspect="1"/>
          </p:cNvPicPr>
          <p:nvPr/>
        </p:nvPicPr>
        <p:blipFill>
          <a:blip r:embed="rId2"/>
          <a:stretch>
            <a:fillRect/>
          </a:stretch>
        </p:blipFill>
        <p:spPr>
          <a:xfrm>
            <a:off x="612559" y="1681510"/>
            <a:ext cx="10040645" cy="5092962"/>
          </a:xfrm>
          <a:prstGeom prst="rect">
            <a:avLst/>
          </a:prstGeom>
        </p:spPr>
      </p:pic>
    </p:spTree>
    <p:extLst>
      <p:ext uri="{BB962C8B-B14F-4D97-AF65-F5344CB8AC3E}">
        <p14:creationId xmlns:p14="http://schemas.microsoft.com/office/powerpoint/2010/main" val="3758386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inus Sign 10">
            <a:extLst>
              <a:ext uri="{FF2B5EF4-FFF2-40B4-BE49-F238E27FC236}">
                <a16:creationId xmlns:a16="http://schemas.microsoft.com/office/drawing/2014/main" id="{1CD7DEEA-C01E-4164-832B-42838E9EF856}"/>
              </a:ext>
            </a:extLst>
          </p:cNvPr>
          <p:cNvSpPr/>
          <p:nvPr/>
        </p:nvSpPr>
        <p:spPr>
          <a:xfrm rot="5400000">
            <a:off x="-746312" y="746312"/>
            <a:ext cx="1963270" cy="470646"/>
          </a:xfrm>
          <a:prstGeom prst="mathMinus">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E77623B-4462-4A02-BFD5-009BA027EF96}"/>
              </a:ext>
            </a:extLst>
          </p:cNvPr>
          <p:cNvSpPr txBox="1"/>
          <p:nvPr/>
        </p:nvSpPr>
        <p:spPr>
          <a:xfrm>
            <a:off x="2851952" y="752581"/>
            <a:ext cx="5759388" cy="46166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NAÏVE BAYES DEPLOYMENT</a:t>
            </a:r>
          </a:p>
        </p:txBody>
      </p:sp>
      <p:pic>
        <p:nvPicPr>
          <p:cNvPr id="5" name="Picture 4">
            <a:extLst>
              <a:ext uri="{FF2B5EF4-FFF2-40B4-BE49-F238E27FC236}">
                <a16:creationId xmlns:a16="http://schemas.microsoft.com/office/drawing/2014/main" id="{994D3BAC-CAF1-41FB-89A9-C3EFC8DEC06B}"/>
              </a:ext>
            </a:extLst>
          </p:cNvPr>
          <p:cNvPicPr>
            <a:picLocks noChangeAspect="1"/>
          </p:cNvPicPr>
          <p:nvPr/>
        </p:nvPicPr>
        <p:blipFill>
          <a:blip r:embed="rId2"/>
          <a:stretch>
            <a:fillRect/>
          </a:stretch>
        </p:blipFill>
        <p:spPr>
          <a:xfrm>
            <a:off x="1592568" y="1853880"/>
            <a:ext cx="8527975" cy="4642157"/>
          </a:xfrm>
          <a:prstGeom prst="rect">
            <a:avLst/>
          </a:prstGeom>
        </p:spPr>
      </p:pic>
    </p:spTree>
    <p:extLst>
      <p:ext uri="{BB962C8B-B14F-4D97-AF65-F5344CB8AC3E}">
        <p14:creationId xmlns:p14="http://schemas.microsoft.com/office/powerpoint/2010/main" val="2669682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inus Sign 10">
            <a:extLst>
              <a:ext uri="{FF2B5EF4-FFF2-40B4-BE49-F238E27FC236}">
                <a16:creationId xmlns:a16="http://schemas.microsoft.com/office/drawing/2014/main" id="{1CD7DEEA-C01E-4164-832B-42838E9EF856}"/>
              </a:ext>
            </a:extLst>
          </p:cNvPr>
          <p:cNvSpPr/>
          <p:nvPr/>
        </p:nvSpPr>
        <p:spPr>
          <a:xfrm rot="5400000">
            <a:off x="-746312" y="746312"/>
            <a:ext cx="1963270" cy="470646"/>
          </a:xfrm>
          <a:prstGeom prst="mathMinus">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E45AA37-2ACE-483E-92C1-FB1787ABA8EB}"/>
              </a:ext>
            </a:extLst>
          </p:cNvPr>
          <p:cNvSpPr txBox="1"/>
          <p:nvPr/>
        </p:nvSpPr>
        <p:spPr>
          <a:xfrm>
            <a:off x="2662561" y="1874480"/>
            <a:ext cx="4836111" cy="461665"/>
          </a:xfrm>
          <a:prstGeom prst="rect">
            <a:avLst/>
          </a:prstGeom>
          <a:noFill/>
        </p:spPr>
        <p:txBody>
          <a:bodyPr wrap="square">
            <a:spAutoFit/>
          </a:bodyPr>
          <a:lstStyle/>
          <a:p>
            <a:endParaRPr lang="en-US" sz="2400" b="1" dirty="0">
              <a:latin typeface="Times New Roman" panose="02020603050405020304" pitchFamily="18" charset="0"/>
              <a:cs typeface="Times New Roman" panose="02020603050405020304" pitchFamily="18" charset="0"/>
            </a:endParaRPr>
          </a:p>
        </p:txBody>
      </p:sp>
      <p:graphicFrame>
        <p:nvGraphicFramePr>
          <p:cNvPr id="6" name="Table 6">
            <a:extLst>
              <a:ext uri="{FF2B5EF4-FFF2-40B4-BE49-F238E27FC236}">
                <a16:creationId xmlns:a16="http://schemas.microsoft.com/office/drawing/2014/main" id="{221D2226-E534-4FA1-932B-ED51FCAA7C44}"/>
              </a:ext>
            </a:extLst>
          </p:cNvPr>
          <p:cNvGraphicFramePr>
            <a:graphicFrameLocks noGrp="1"/>
          </p:cNvGraphicFramePr>
          <p:nvPr>
            <p:extLst>
              <p:ext uri="{D42A27DB-BD31-4B8C-83A1-F6EECF244321}">
                <p14:modId xmlns:p14="http://schemas.microsoft.com/office/powerpoint/2010/main" val="1815316027"/>
              </p:ext>
            </p:extLst>
          </p:nvPr>
        </p:nvGraphicFramePr>
        <p:xfrm>
          <a:off x="470647" y="981635"/>
          <a:ext cx="11419643" cy="5418668"/>
        </p:xfrm>
        <a:graphic>
          <a:graphicData uri="http://schemas.openxmlformats.org/drawingml/2006/table">
            <a:tbl>
              <a:tblPr firstRow="1" bandRow="1">
                <a:tableStyleId>{5C22544A-7EE6-4342-B048-85BDC9FD1C3A}</a:tableStyleId>
              </a:tblPr>
              <a:tblGrid>
                <a:gridCol w="2260203">
                  <a:extLst>
                    <a:ext uri="{9D8B030D-6E8A-4147-A177-3AD203B41FA5}">
                      <a16:colId xmlns:a16="http://schemas.microsoft.com/office/drawing/2014/main" val="110096503"/>
                    </a:ext>
                  </a:extLst>
                </a:gridCol>
                <a:gridCol w="5252323">
                  <a:extLst>
                    <a:ext uri="{9D8B030D-6E8A-4147-A177-3AD203B41FA5}">
                      <a16:colId xmlns:a16="http://schemas.microsoft.com/office/drawing/2014/main" val="2571400218"/>
                    </a:ext>
                  </a:extLst>
                </a:gridCol>
                <a:gridCol w="3907117">
                  <a:extLst>
                    <a:ext uri="{9D8B030D-6E8A-4147-A177-3AD203B41FA5}">
                      <a16:colId xmlns:a16="http://schemas.microsoft.com/office/drawing/2014/main" val="1886736985"/>
                    </a:ext>
                  </a:extLst>
                </a:gridCol>
              </a:tblGrid>
              <a:tr h="1066440">
                <a:tc>
                  <a:txBody>
                    <a:bodyPr/>
                    <a:lstStyle/>
                    <a:p>
                      <a:endParaRPr lang="en-US" dirty="0"/>
                    </a:p>
                  </a:txBody>
                  <a:tcPr/>
                </a:tc>
                <a:tc>
                  <a:txBody>
                    <a:bodyPr/>
                    <a:lstStyle/>
                    <a:p>
                      <a:r>
                        <a:rPr lang="en-US" dirty="0"/>
                        <a:t>Logistic Regression</a:t>
                      </a:r>
                    </a:p>
                  </a:txBody>
                  <a:tcPr/>
                </a:tc>
                <a:tc>
                  <a:txBody>
                    <a:bodyPr/>
                    <a:lstStyle/>
                    <a:p>
                      <a:r>
                        <a:rPr lang="en-US" dirty="0"/>
                        <a:t>Naïve Bayes</a:t>
                      </a:r>
                    </a:p>
                  </a:txBody>
                  <a:tcPr/>
                </a:tc>
                <a:extLst>
                  <a:ext uri="{0D108BD9-81ED-4DB2-BD59-A6C34878D82A}">
                    <a16:rowId xmlns:a16="http://schemas.microsoft.com/office/drawing/2014/main" val="3072527677"/>
                  </a:ext>
                </a:extLst>
              </a:tr>
              <a:tr h="1066440">
                <a:tc>
                  <a:txBody>
                    <a:bodyPr/>
                    <a:lstStyle/>
                    <a:p>
                      <a:r>
                        <a:rPr lang="en-US" dirty="0">
                          <a:latin typeface="Times New Roman" panose="02020603050405020304" pitchFamily="18" charset="0"/>
                          <a:cs typeface="Times New Roman" panose="02020603050405020304" pitchFamily="18" charset="0"/>
                        </a:rPr>
                        <a:t> Deployment</a:t>
                      </a:r>
                    </a:p>
                  </a:txBody>
                  <a:tcPr/>
                </a:tc>
                <a:tc>
                  <a:txBody>
                    <a:bodyPr/>
                    <a:lstStyle/>
                    <a:p>
                      <a:r>
                        <a:rPr lang="en-US" dirty="0">
                          <a:latin typeface="Times New Roman" panose="02020603050405020304" pitchFamily="18" charset="0"/>
                          <a:cs typeface="Times New Roman" panose="02020603050405020304" pitchFamily="18" charset="0"/>
                        </a:rPr>
                        <a:t>Logistic Regression is widely used in various applications, including large-scale datasets</a:t>
                      </a:r>
                    </a:p>
                  </a:txBody>
                  <a:tcPr/>
                </a:tc>
                <a:tc>
                  <a:txBody>
                    <a:bodyPr/>
                    <a:lstStyle/>
                    <a:p>
                      <a:r>
                        <a:rPr lang="en-US" dirty="0">
                          <a:latin typeface="Times New Roman" panose="02020603050405020304" pitchFamily="18" charset="0"/>
                          <a:cs typeface="Times New Roman" panose="02020603050405020304" pitchFamily="18" charset="0"/>
                        </a:rPr>
                        <a:t>Naive Bayes is typically used for small to medium-sized datasets </a:t>
                      </a:r>
                    </a:p>
                  </a:txBody>
                  <a:tcPr/>
                </a:tc>
                <a:extLst>
                  <a:ext uri="{0D108BD9-81ED-4DB2-BD59-A6C34878D82A}">
                    <a16:rowId xmlns:a16="http://schemas.microsoft.com/office/drawing/2014/main" val="1675391503"/>
                  </a:ext>
                </a:extLst>
              </a:tr>
              <a:tr h="1109674">
                <a:tc>
                  <a:txBody>
                    <a:bodyPr/>
                    <a:lstStyle/>
                    <a:p>
                      <a:r>
                        <a:rPr lang="en-US" dirty="0">
                          <a:latin typeface="Times New Roman" panose="02020603050405020304" pitchFamily="18" charset="0"/>
                          <a:cs typeface="Times New Roman" panose="02020603050405020304" pitchFamily="18" charset="0"/>
                        </a:rPr>
                        <a:t>Speed</a:t>
                      </a:r>
                    </a:p>
                  </a:txBody>
                  <a:tcPr/>
                </a:tc>
                <a:tc>
                  <a:txBody>
                    <a:bodyPr/>
                    <a:lstStyle/>
                    <a:p>
                      <a:r>
                        <a:rPr lang="en-US" dirty="0">
                          <a:latin typeface="Times New Roman" panose="02020603050405020304" pitchFamily="18" charset="0"/>
                          <a:cs typeface="Times New Roman" panose="02020603050405020304" pitchFamily="18" charset="0"/>
                        </a:rPr>
                        <a:t>Logistic Regression can be slower to train and predict compared to Naive Bayes, especially with large datasets.</a:t>
                      </a:r>
                    </a:p>
                  </a:txBody>
                  <a:tcPr/>
                </a:tc>
                <a:tc>
                  <a:txBody>
                    <a:bodyPr/>
                    <a:lstStyle/>
                    <a:p>
                      <a:r>
                        <a:rPr lang="en-US" dirty="0">
                          <a:latin typeface="Times New Roman" panose="02020603050405020304" pitchFamily="18" charset="0"/>
                          <a:cs typeface="Times New Roman" panose="02020603050405020304" pitchFamily="18" charset="0"/>
                        </a:rPr>
                        <a:t>Naive Bayes is generally faster to train and predict compared to Logistic Regression.</a:t>
                      </a:r>
                    </a:p>
                  </a:txBody>
                  <a:tcPr/>
                </a:tc>
                <a:extLst>
                  <a:ext uri="{0D108BD9-81ED-4DB2-BD59-A6C34878D82A}">
                    <a16:rowId xmlns:a16="http://schemas.microsoft.com/office/drawing/2014/main" val="361059570"/>
                  </a:ext>
                </a:extLst>
              </a:tr>
              <a:tr h="1109674">
                <a:tc>
                  <a:txBody>
                    <a:bodyPr/>
                    <a:lstStyle/>
                    <a:p>
                      <a:r>
                        <a:rPr lang="en-US" dirty="0">
                          <a:latin typeface="Times New Roman" panose="02020603050405020304" pitchFamily="18" charset="0"/>
                          <a:cs typeface="Times New Roman" panose="02020603050405020304" pitchFamily="18" charset="0"/>
                        </a:rPr>
                        <a:t>Assumptions</a:t>
                      </a:r>
                    </a:p>
                  </a:txBody>
                  <a:tcPr/>
                </a:tc>
                <a:tc>
                  <a:txBody>
                    <a:bodyPr/>
                    <a:lstStyle/>
                    <a:p>
                      <a:r>
                        <a:rPr lang="en-US" dirty="0">
                          <a:latin typeface="Times New Roman" panose="02020603050405020304" pitchFamily="18" charset="0"/>
                          <a:cs typeface="Times New Roman" panose="02020603050405020304" pitchFamily="18" charset="0"/>
                        </a:rPr>
                        <a:t>Does not assume independence between features, making it more robust to correlated data.</a:t>
                      </a:r>
                    </a:p>
                  </a:txBody>
                  <a:tcPr/>
                </a:tc>
                <a:tc>
                  <a:txBody>
                    <a:bodyPr/>
                    <a:lstStyle/>
                    <a:p>
                      <a:r>
                        <a:rPr lang="en-US" dirty="0">
                          <a:latin typeface="Times New Roman" panose="02020603050405020304" pitchFamily="18" charset="0"/>
                          <a:cs typeface="Times New Roman" panose="02020603050405020304" pitchFamily="18" charset="0"/>
                        </a:rPr>
                        <a:t>Assumes independence between features, which can lead to inaccurate results if features are highly correlated.</a:t>
                      </a:r>
                    </a:p>
                  </a:txBody>
                  <a:tcPr/>
                </a:tc>
                <a:extLst>
                  <a:ext uri="{0D108BD9-81ED-4DB2-BD59-A6C34878D82A}">
                    <a16:rowId xmlns:a16="http://schemas.microsoft.com/office/drawing/2014/main" val="2064258832"/>
                  </a:ext>
                </a:extLst>
              </a:tr>
              <a:tr h="1066440">
                <a:tc>
                  <a:txBody>
                    <a:bodyPr/>
                    <a:lstStyle/>
                    <a:p>
                      <a:r>
                        <a:rPr lang="en-US" dirty="0">
                          <a:latin typeface="Times New Roman" panose="02020603050405020304" pitchFamily="18" charset="0"/>
                          <a:cs typeface="Times New Roman" panose="02020603050405020304" pitchFamily="18" charset="0"/>
                        </a:rPr>
                        <a:t>Hyperparameters</a:t>
                      </a:r>
                    </a:p>
                  </a:txBody>
                  <a:tcPr/>
                </a:tc>
                <a:tc>
                  <a:txBody>
                    <a:bodyPr/>
                    <a:lstStyle/>
                    <a:p>
                      <a:r>
                        <a:rPr lang="en-US" dirty="0">
                          <a:latin typeface="Times New Roman" panose="02020603050405020304" pitchFamily="18" charset="0"/>
                          <a:cs typeface="Times New Roman" panose="02020603050405020304" pitchFamily="18" charset="0"/>
                        </a:rPr>
                        <a:t>More hyperparameters to tune, such as regularization strength and solver algorithms.</a:t>
                      </a:r>
                    </a:p>
                  </a:txBody>
                  <a:tcPr/>
                </a:tc>
                <a:tc>
                  <a:txBody>
                    <a:bodyPr/>
                    <a:lstStyle/>
                    <a:p>
                      <a:r>
                        <a:rPr lang="en-US" dirty="0">
                          <a:latin typeface="Times New Roman" panose="02020603050405020304" pitchFamily="18" charset="0"/>
                          <a:cs typeface="Times New Roman" panose="02020603050405020304" pitchFamily="18" charset="0"/>
                        </a:rPr>
                        <a:t>Few hyperparameters to tune.</a:t>
                      </a:r>
                    </a:p>
                  </a:txBody>
                  <a:tcPr/>
                </a:tc>
                <a:extLst>
                  <a:ext uri="{0D108BD9-81ED-4DB2-BD59-A6C34878D82A}">
                    <a16:rowId xmlns:a16="http://schemas.microsoft.com/office/drawing/2014/main" val="1293796373"/>
                  </a:ext>
                </a:extLst>
              </a:tr>
            </a:tbl>
          </a:graphicData>
        </a:graphic>
      </p:graphicFrame>
    </p:spTree>
    <p:extLst>
      <p:ext uri="{BB962C8B-B14F-4D97-AF65-F5344CB8AC3E}">
        <p14:creationId xmlns:p14="http://schemas.microsoft.com/office/powerpoint/2010/main" val="1345036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6154A8E-CAA2-42CA-856E-66DF7DF005B2}"/>
              </a:ext>
            </a:extLst>
          </p:cNvPr>
          <p:cNvSpPr txBox="1"/>
          <p:nvPr/>
        </p:nvSpPr>
        <p:spPr>
          <a:xfrm>
            <a:off x="470647" y="247426"/>
            <a:ext cx="6830040" cy="369332"/>
          </a:xfrm>
          <a:prstGeom prst="rect">
            <a:avLst/>
          </a:prstGeom>
          <a:noFill/>
        </p:spPr>
        <p:txBody>
          <a:bodyPr wrap="square" lIns="0" tIns="0" rIns="0" bIns="0"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Conclusion</a:t>
            </a:r>
          </a:p>
        </p:txBody>
      </p:sp>
      <p:sp>
        <p:nvSpPr>
          <p:cNvPr id="11" name="Minus Sign 10">
            <a:extLst>
              <a:ext uri="{FF2B5EF4-FFF2-40B4-BE49-F238E27FC236}">
                <a16:creationId xmlns:a16="http://schemas.microsoft.com/office/drawing/2014/main" id="{1CD7DEEA-C01E-4164-832B-42838E9EF856}"/>
              </a:ext>
            </a:extLst>
          </p:cNvPr>
          <p:cNvSpPr/>
          <p:nvPr/>
        </p:nvSpPr>
        <p:spPr>
          <a:xfrm rot="5400000">
            <a:off x="-3857707" y="3320677"/>
            <a:ext cx="8186061" cy="470646"/>
          </a:xfrm>
          <a:prstGeom prst="mathMinus">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AA4D542-6C42-4DAA-8D3A-791CE0E11B94}"/>
              </a:ext>
            </a:extLst>
          </p:cNvPr>
          <p:cNvSpPr/>
          <p:nvPr/>
        </p:nvSpPr>
        <p:spPr>
          <a:xfrm>
            <a:off x="500174" y="854592"/>
            <a:ext cx="11496452" cy="6093976"/>
          </a:xfrm>
          <a:prstGeom prst="rect">
            <a:avLst/>
          </a:prstGeom>
        </p:spPr>
        <p:txBody>
          <a:bodyPr wrap="square" lIns="0" tIns="0" rIns="0" bIns="0">
            <a:spAutoFit/>
          </a:bodyPr>
          <a:lstStyle/>
          <a:p>
            <a:pPr marL="342900" indent="-342900">
              <a:buAutoNum type="arabicPeriod"/>
            </a:pPr>
            <a:r>
              <a:rPr lang="en-US" dirty="0">
                <a:latin typeface="Times New Roman" panose="02020603050405020304" pitchFamily="18" charset="0"/>
                <a:cs typeface="Times New Roman" panose="02020603050405020304" pitchFamily="18" charset="0"/>
              </a:rPr>
              <a:t>“Identification of missing values and outliers in the data.”</a:t>
            </a:r>
          </a:p>
          <a:p>
            <a:pPr marL="342900" indent="-342900">
              <a:buAutoNum type="arabicPeriod"/>
            </a:pPr>
            <a:endParaRPr lang="en-US" dirty="0">
              <a:latin typeface="Times New Roman" panose="02020603050405020304" pitchFamily="18" charset="0"/>
              <a:cs typeface="Times New Roman" panose="02020603050405020304" pitchFamily="18" charset="0"/>
            </a:endParaRPr>
          </a:p>
          <a:p>
            <a:pPr marL="342900" indent="-342900">
              <a:buAutoNum type="arabicPeriod"/>
            </a:pPr>
            <a:r>
              <a:rPr lang="en-US" dirty="0">
                <a:latin typeface="Times New Roman" panose="02020603050405020304" pitchFamily="18" charset="0"/>
                <a:cs typeface="Times New Roman" panose="02020603050405020304" pitchFamily="18" charset="0"/>
              </a:rPr>
              <a:t>“ Understanding of the distribution of financial variables and their relationships.”</a:t>
            </a:r>
          </a:p>
          <a:p>
            <a:pPr marL="342900" indent="-342900">
              <a:buAutoNum type="arabicPeriod"/>
            </a:pPr>
            <a:endParaRPr lang="en-US" dirty="0">
              <a:latin typeface="Times New Roman" panose="02020603050405020304" pitchFamily="18" charset="0"/>
              <a:cs typeface="Times New Roman" panose="02020603050405020304" pitchFamily="18" charset="0"/>
            </a:endParaRPr>
          </a:p>
          <a:p>
            <a:pPr marL="342900" indent="-342900">
              <a:buAutoNum type="arabicPeriod"/>
            </a:pPr>
            <a:r>
              <a:rPr lang="en-US" dirty="0">
                <a:latin typeface="Times New Roman" panose="02020603050405020304" pitchFamily="18" charset="0"/>
                <a:cs typeface="Times New Roman" panose="02020603050405020304" pitchFamily="18" charset="0"/>
              </a:rPr>
              <a:t>“Detection of class imbalance between bankrupt and non-bankrupt companies.”</a:t>
            </a:r>
          </a:p>
          <a:p>
            <a:pPr marL="342900" indent="-342900">
              <a:buAutoNum type="arabicPeriod"/>
            </a:pPr>
            <a:endParaRPr lang="en-US" dirty="0">
              <a:latin typeface="Times New Roman" panose="02020603050405020304" pitchFamily="18" charset="0"/>
              <a:cs typeface="Times New Roman" panose="02020603050405020304" pitchFamily="18" charset="0"/>
            </a:endParaRPr>
          </a:p>
          <a:p>
            <a:pPr marL="342900" indent="-342900">
              <a:buAutoNum type="arabicPeriod"/>
            </a:pPr>
            <a:r>
              <a:rPr lang="en-US" dirty="0">
                <a:latin typeface="Times New Roman" panose="02020603050405020304" pitchFamily="18" charset="0"/>
                <a:cs typeface="Times New Roman" panose="02020603050405020304" pitchFamily="18" charset="0"/>
              </a:rPr>
              <a:t>“Correlation analysis revealed important relationships between financial features.”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5. “visualization helped identify patterns and trends in the data.”</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6.</a:t>
            </a:r>
            <a:r>
              <a:rPr lang="en-US" dirty="0"/>
              <a:t> “</a:t>
            </a:r>
            <a:r>
              <a:rPr lang="en-US" dirty="0">
                <a:latin typeface="Times New Roman" panose="02020603050405020304" pitchFamily="18" charset="0"/>
                <a:cs typeface="Times New Roman" panose="02020603050405020304" pitchFamily="18" charset="0"/>
              </a:rPr>
              <a:t>Logistic Regression: Simple, interpretable, efficient for linearly separable data, provides clear probability estimates.”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7.</a:t>
            </a:r>
            <a:r>
              <a:rPr lang="en-US" dirty="0"/>
              <a:t> </a:t>
            </a:r>
            <a:r>
              <a:rPr lang="en-US" dirty="0">
                <a:latin typeface="Times New Roman" panose="02020603050405020304" pitchFamily="18" charset="0"/>
                <a:cs typeface="Times New Roman" panose="02020603050405020304" pitchFamily="18" charset="0"/>
              </a:rPr>
              <a:t>"Naive Bayes: Computationally efficient and fast in making predictions, Requires less training data compared to many other algorithms.“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8.</a:t>
            </a:r>
            <a:r>
              <a:rPr lang="en-US" dirty="0"/>
              <a:t> “</a:t>
            </a:r>
            <a:r>
              <a:rPr lang="en-US" dirty="0">
                <a:latin typeface="Times New Roman" panose="02020603050405020304" pitchFamily="18" charset="0"/>
                <a:cs typeface="Times New Roman" panose="02020603050405020304" pitchFamily="18" charset="0"/>
              </a:rPr>
              <a:t>Users can compare predictions from both models for a more comprehensive view.”</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9. “Accessible to both technical and non-technical users.”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10.</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“Simple and fast, especially for large datasets Performs well with high-dimensional data Effective even with small training datasets.”</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2" name="AutoShape 4">
            <a:extLst>
              <a:ext uri="{FF2B5EF4-FFF2-40B4-BE49-F238E27FC236}">
                <a16:creationId xmlns:a16="http://schemas.microsoft.com/office/drawing/2014/main" id="{ABF6F9F0-C34B-41AE-B322-D5D4A067B66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053210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6154A8E-CAA2-42CA-856E-66DF7DF005B2}"/>
              </a:ext>
            </a:extLst>
          </p:cNvPr>
          <p:cNvSpPr txBox="1"/>
          <p:nvPr/>
        </p:nvSpPr>
        <p:spPr>
          <a:xfrm>
            <a:off x="4518865" y="318968"/>
            <a:ext cx="2405718" cy="369332"/>
          </a:xfrm>
          <a:prstGeom prst="rect">
            <a:avLst/>
          </a:prstGeom>
          <a:noFill/>
        </p:spPr>
        <p:txBody>
          <a:bodyPr wrap="square" lIns="0" tIns="0" rIns="0" bIns="0"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Future Directions</a:t>
            </a:r>
          </a:p>
        </p:txBody>
      </p:sp>
      <p:sp>
        <p:nvSpPr>
          <p:cNvPr id="11" name="Minus Sign 10">
            <a:extLst>
              <a:ext uri="{FF2B5EF4-FFF2-40B4-BE49-F238E27FC236}">
                <a16:creationId xmlns:a16="http://schemas.microsoft.com/office/drawing/2014/main" id="{1CD7DEEA-C01E-4164-832B-42838E9EF856}"/>
              </a:ext>
            </a:extLst>
          </p:cNvPr>
          <p:cNvSpPr/>
          <p:nvPr/>
        </p:nvSpPr>
        <p:spPr>
          <a:xfrm rot="5400000">
            <a:off x="-3857707" y="3320677"/>
            <a:ext cx="8186061" cy="470646"/>
          </a:xfrm>
          <a:prstGeom prst="mathMinus">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AA4D542-6C42-4DAA-8D3A-791CE0E11B94}"/>
              </a:ext>
            </a:extLst>
          </p:cNvPr>
          <p:cNvSpPr/>
          <p:nvPr/>
        </p:nvSpPr>
        <p:spPr>
          <a:xfrm>
            <a:off x="470647" y="1454480"/>
            <a:ext cx="11567473" cy="2800767"/>
          </a:xfrm>
          <a:prstGeom prst="rect">
            <a:avLst/>
          </a:prstGeom>
        </p:spPr>
        <p:txBody>
          <a:bodyPr wrap="square" lIns="0" tIns="0" rIns="0" bIns="0">
            <a:spAutoFit/>
          </a:bodyPr>
          <a:lstStyle/>
          <a:p>
            <a:r>
              <a:rPr lang="en-US" sz="2000" b="1" dirty="0">
                <a:latin typeface="Times New Roman" panose="02020603050405020304" pitchFamily="18" charset="0"/>
                <a:cs typeface="Times New Roman" panose="02020603050405020304" pitchFamily="18" charset="0"/>
              </a:rPr>
              <a:t>Future Directions: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Continuous monitoring of both models' performance in real-world scenarios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Potential for incorporating ensemble methods to combine predictions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Exploring ways to visualize and explain Naïve Bayes predictions for better interpretability</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Gathering user feedback to refine the interface and model selection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By deploying both Logistic Regression and Naive Bayes models, we've created a versatile and powerful tool for bankruptcy prediction. This approach acknowledges that different situations may benefit from different modeling techniques, and provides users with a comprehensive view of potential bankruptcy risks. The </a:t>
            </a:r>
            <a:r>
              <a:rPr lang="en-US" dirty="0" err="1">
                <a:latin typeface="Times New Roman" panose="02020603050405020304" pitchFamily="18" charset="0"/>
                <a:cs typeface="Times New Roman" panose="02020603050405020304" pitchFamily="18" charset="0"/>
              </a:rPr>
              <a:t>Streamlit</a:t>
            </a:r>
            <a:r>
              <a:rPr lang="en-US" dirty="0">
                <a:latin typeface="Times New Roman" panose="02020603050405020304" pitchFamily="18" charset="0"/>
                <a:cs typeface="Times New Roman" panose="02020603050405020304" pitchFamily="18" charset="0"/>
              </a:rPr>
              <a:t> deployment ensures that this sophisticated analysis is accessible and user-friendly, potentially improving financial decision-making across various sectors.</a:t>
            </a:r>
          </a:p>
        </p:txBody>
      </p:sp>
      <p:sp>
        <p:nvSpPr>
          <p:cNvPr id="2" name="AutoShape 4">
            <a:extLst>
              <a:ext uri="{FF2B5EF4-FFF2-40B4-BE49-F238E27FC236}">
                <a16:creationId xmlns:a16="http://schemas.microsoft.com/office/drawing/2014/main" id="{ABF6F9F0-C34B-41AE-B322-D5D4A067B66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a:extLst>
              <a:ext uri="{FF2B5EF4-FFF2-40B4-BE49-F238E27FC236}">
                <a16:creationId xmlns:a16="http://schemas.microsoft.com/office/drawing/2014/main" id="{0D0C32A0-0952-4FFC-93F4-9113A1ABAD69}"/>
              </a:ext>
            </a:extLst>
          </p:cNvPr>
          <p:cNvPicPr>
            <a:picLocks noChangeAspect="1"/>
          </p:cNvPicPr>
          <p:nvPr/>
        </p:nvPicPr>
        <p:blipFill>
          <a:blip r:embed="rId2"/>
          <a:stretch>
            <a:fillRect/>
          </a:stretch>
        </p:blipFill>
        <p:spPr>
          <a:xfrm>
            <a:off x="6521821" y="4956097"/>
            <a:ext cx="5313871" cy="1616795"/>
          </a:xfrm>
          <a:prstGeom prst="rect">
            <a:avLst/>
          </a:prstGeom>
        </p:spPr>
      </p:pic>
    </p:spTree>
    <p:extLst>
      <p:ext uri="{BB962C8B-B14F-4D97-AF65-F5344CB8AC3E}">
        <p14:creationId xmlns:p14="http://schemas.microsoft.com/office/powerpoint/2010/main" val="1665119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865C4A2A-3BA4-455B-B2F0-EE678D627B82}"/>
              </a:ext>
              <a:ext uri="{C183D7F6-B498-43B3-948B-1728B52AA6E4}">
                <adec:decorative xmlns:adec="http://schemas.microsoft.com/office/drawing/2017/decorative" val="1"/>
              </a:ext>
            </a:extLst>
          </p:cNvPr>
          <p:cNvSpPr/>
          <p:nvPr/>
        </p:nvSpPr>
        <p:spPr>
          <a:xfrm>
            <a:off x="4027530" y="-15878"/>
            <a:ext cx="3961053" cy="6857998"/>
          </a:xfrm>
          <a:prstGeom prst="parallelogram">
            <a:avLst>
              <a:gd name="adj" fmla="val 99961"/>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path path="circle">
              <a:fillToRect l="100000" t="100000"/>
            </a:path>
            <a:tileRect r="-100000" b="-10000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 name="TextBox 9">
            <a:extLst>
              <a:ext uri="{FF2B5EF4-FFF2-40B4-BE49-F238E27FC236}">
                <a16:creationId xmlns:a16="http://schemas.microsoft.com/office/drawing/2014/main" id="{784717D1-1EB1-4C95-8F0C-B95A77FFC3E7}"/>
              </a:ext>
            </a:extLst>
          </p:cNvPr>
          <p:cNvSpPr txBox="1"/>
          <p:nvPr/>
        </p:nvSpPr>
        <p:spPr>
          <a:xfrm>
            <a:off x="3139532" y="434090"/>
            <a:ext cx="5003803"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OVERVIEW OF THE PROJECT</a:t>
            </a:r>
          </a:p>
        </p:txBody>
      </p:sp>
      <p:sp>
        <p:nvSpPr>
          <p:cNvPr id="12" name="TextBox 11">
            <a:extLst>
              <a:ext uri="{FF2B5EF4-FFF2-40B4-BE49-F238E27FC236}">
                <a16:creationId xmlns:a16="http://schemas.microsoft.com/office/drawing/2014/main" id="{E5BDDC5D-A3E5-4E63-8012-9BDB4142EA0E}"/>
              </a:ext>
            </a:extLst>
          </p:cNvPr>
          <p:cNvSpPr txBox="1"/>
          <p:nvPr/>
        </p:nvSpPr>
        <p:spPr>
          <a:xfrm>
            <a:off x="1664898" y="2061714"/>
            <a:ext cx="8298611" cy="3170099"/>
          </a:xfrm>
          <a:prstGeom prst="rect">
            <a:avLst/>
          </a:prstGeom>
          <a:noFill/>
        </p:spPr>
        <p:txBody>
          <a:bodyPr wrap="square">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project aims to develop a classification model predicting business bankruptcy probability using 7 features from 250 companies.</a:t>
            </a:r>
          </a:p>
          <a:p>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Six categorical predictor variables assess various business risks and strengths, with three levels of severity (low, medium, high). </a:t>
            </a:r>
          </a:p>
          <a:p>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target variable is binary, indicating bankruptcy or non-bankruptcy.</a:t>
            </a:r>
          </a:p>
          <a:p>
            <a:r>
              <a:rPr lang="en-US" sz="2000" dirty="0">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model will help identify companies at risk of bankruptcy, enabling proactive measures to prevent it.</a:t>
            </a:r>
          </a:p>
        </p:txBody>
      </p:sp>
    </p:spTree>
    <p:extLst>
      <p:ext uri="{BB962C8B-B14F-4D97-AF65-F5344CB8AC3E}">
        <p14:creationId xmlns:p14="http://schemas.microsoft.com/office/powerpoint/2010/main" val="3478787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865C4A2A-3BA4-455B-B2F0-EE678D627B82}"/>
              </a:ext>
              <a:ext uri="{C183D7F6-B498-43B3-948B-1728B52AA6E4}">
                <adec:decorative xmlns:adec="http://schemas.microsoft.com/office/drawing/2017/decorative" val="1"/>
              </a:ext>
            </a:extLst>
          </p:cNvPr>
          <p:cNvSpPr/>
          <p:nvPr/>
        </p:nvSpPr>
        <p:spPr>
          <a:xfrm>
            <a:off x="4027530" y="-15878"/>
            <a:ext cx="3961053" cy="6857998"/>
          </a:xfrm>
          <a:prstGeom prst="parallelogram">
            <a:avLst>
              <a:gd name="adj" fmla="val 0"/>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path path="circle">
              <a:fillToRect l="100000" t="100000"/>
            </a:path>
            <a:tileRect r="-100000" b="-10000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3" name="TextBox 2">
            <a:extLst>
              <a:ext uri="{FF2B5EF4-FFF2-40B4-BE49-F238E27FC236}">
                <a16:creationId xmlns:a16="http://schemas.microsoft.com/office/drawing/2014/main" id="{AAC75AF7-DDFA-4626-94EB-3165891EAEA0}"/>
              </a:ext>
            </a:extLst>
          </p:cNvPr>
          <p:cNvSpPr txBox="1"/>
          <p:nvPr/>
        </p:nvSpPr>
        <p:spPr>
          <a:xfrm>
            <a:off x="332064" y="540591"/>
            <a:ext cx="3411414" cy="677108"/>
          </a:xfrm>
          <a:prstGeom prst="rect">
            <a:avLst/>
          </a:prstGeom>
          <a:noFill/>
        </p:spPr>
        <p:txBody>
          <a:bodyPr wrap="square" lIns="0" tIns="0" rIns="0" bIns="0" rtlCol="0">
            <a:spAutoFit/>
          </a:bodyPr>
          <a:lstStyle/>
          <a:p>
            <a:pPr algn="ctr"/>
            <a:r>
              <a:rPr lang="en-US" sz="4400" b="1" dirty="0">
                <a:solidFill>
                  <a:srgbClr val="002060"/>
                </a:solidFill>
                <a:latin typeface="Segoe UI" panose="020B0502040204020203" pitchFamily="34" charset="0"/>
                <a:cs typeface="Segoe UI" panose="020B0502040204020203" pitchFamily="34" charset="0"/>
              </a:rPr>
              <a:t>Objective</a:t>
            </a:r>
          </a:p>
        </p:txBody>
      </p:sp>
      <p:sp>
        <p:nvSpPr>
          <p:cNvPr id="4" name="Rectangle 3">
            <a:extLst>
              <a:ext uri="{FF2B5EF4-FFF2-40B4-BE49-F238E27FC236}">
                <a16:creationId xmlns:a16="http://schemas.microsoft.com/office/drawing/2014/main" id="{D474E572-D0E3-4452-B9BD-063AB43EDE88}"/>
              </a:ext>
            </a:extLst>
          </p:cNvPr>
          <p:cNvSpPr/>
          <p:nvPr/>
        </p:nvSpPr>
        <p:spPr>
          <a:xfrm>
            <a:off x="4400133" y="1882637"/>
            <a:ext cx="3215846" cy="3385542"/>
          </a:xfrm>
          <a:prstGeom prst="rect">
            <a:avLst/>
          </a:prstGeom>
        </p:spPr>
        <p:txBody>
          <a:bodyPr wrap="square" lIns="0" tIns="0" rIns="0" bIns="0">
            <a:spAutoFit/>
          </a:bodyPr>
          <a:lstStyle/>
          <a:p>
            <a:pPr algn="ctr"/>
            <a:r>
              <a:rPr lang="en-US" sz="2000" b="1" dirty="0">
                <a:solidFill>
                  <a:srgbClr val="474747"/>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Companies can suddenly go bankrupt, causing problems for everyone involved. It's hard to predict which businesses might fail. Current tools aren't always accurate or easy to use. We need a better way to spot financial troubles early. This affects workers, investors, and communities. Different industries face unique risks.</a:t>
            </a:r>
            <a:endParaRPr lang="en-US" sz="2000" b="1" dirty="0">
              <a:solidFill>
                <a:srgbClr val="474747"/>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E14B7AE-38D2-4881-989B-F66FB7D63764}"/>
              </a:ext>
            </a:extLst>
          </p:cNvPr>
          <p:cNvSpPr txBox="1"/>
          <p:nvPr/>
        </p:nvSpPr>
        <p:spPr>
          <a:xfrm>
            <a:off x="8164471" y="540591"/>
            <a:ext cx="3411414" cy="677108"/>
          </a:xfrm>
          <a:prstGeom prst="rect">
            <a:avLst/>
          </a:prstGeom>
          <a:noFill/>
        </p:spPr>
        <p:txBody>
          <a:bodyPr wrap="square" lIns="0" tIns="0" rIns="0" bIns="0" rtlCol="0">
            <a:spAutoFit/>
          </a:bodyPr>
          <a:lstStyle/>
          <a:p>
            <a:pPr algn="ctr"/>
            <a:r>
              <a:rPr lang="en-US" sz="4400" b="1" dirty="0">
                <a:solidFill>
                  <a:srgbClr val="002060"/>
                </a:solidFill>
                <a:latin typeface="Segoe UI" panose="020B0502040204020203" pitchFamily="34" charset="0"/>
                <a:cs typeface="Segoe UI" panose="020B0502040204020203" pitchFamily="34" charset="0"/>
              </a:rPr>
              <a:t>Benefits</a:t>
            </a:r>
          </a:p>
        </p:txBody>
      </p:sp>
      <p:sp>
        <p:nvSpPr>
          <p:cNvPr id="6" name="TextBox 5">
            <a:extLst>
              <a:ext uri="{FF2B5EF4-FFF2-40B4-BE49-F238E27FC236}">
                <a16:creationId xmlns:a16="http://schemas.microsoft.com/office/drawing/2014/main" id="{65FE45A7-600C-4077-9398-EDD0398C6E77}"/>
              </a:ext>
            </a:extLst>
          </p:cNvPr>
          <p:cNvSpPr txBox="1"/>
          <p:nvPr/>
        </p:nvSpPr>
        <p:spPr>
          <a:xfrm>
            <a:off x="4390293" y="-15878"/>
            <a:ext cx="3411414" cy="1354217"/>
          </a:xfrm>
          <a:prstGeom prst="rect">
            <a:avLst/>
          </a:prstGeom>
          <a:noFill/>
        </p:spPr>
        <p:txBody>
          <a:bodyPr wrap="square" lIns="0" tIns="0" rIns="0" bIns="0" rtlCol="0">
            <a:spAutoFit/>
          </a:bodyPr>
          <a:lstStyle/>
          <a:p>
            <a:pPr algn="ctr"/>
            <a:r>
              <a:rPr lang="en-US" sz="4400" b="1" dirty="0">
                <a:solidFill>
                  <a:srgbClr val="002060"/>
                </a:solidFill>
                <a:latin typeface="Segoe UI" panose="020B0502040204020203" pitchFamily="34" charset="0"/>
                <a:cs typeface="Segoe UI" panose="020B0502040204020203" pitchFamily="34" charset="0"/>
              </a:rPr>
              <a:t>Problem Statement</a:t>
            </a:r>
          </a:p>
        </p:txBody>
      </p:sp>
      <p:sp>
        <p:nvSpPr>
          <p:cNvPr id="7" name="Rectangle 6">
            <a:extLst>
              <a:ext uri="{FF2B5EF4-FFF2-40B4-BE49-F238E27FC236}">
                <a16:creationId xmlns:a16="http://schemas.microsoft.com/office/drawing/2014/main" id="{FECD197D-8105-4686-97DD-48184202F8DC}"/>
              </a:ext>
            </a:extLst>
          </p:cNvPr>
          <p:cNvSpPr/>
          <p:nvPr/>
        </p:nvSpPr>
        <p:spPr>
          <a:xfrm>
            <a:off x="8448523" y="1392984"/>
            <a:ext cx="3411414" cy="4616648"/>
          </a:xfrm>
          <a:prstGeom prst="rect">
            <a:avLst/>
          </a:prstGeom>
        </p:spPr>
        <p:txBody>
          <a:bodyPr wrap="square" lIns="0" tIns="0" rIns="0" bIns="0">
            <a:spAutoFit/>
          </a:bodyPr>
          <a:lstStyle/>
          <a:p>
            <a:pPr algn="ctr"/>
            <a:r>
              <a:rPr lang="en-US" sz="2000" dirty="0">
                <a:latin typeface="Times New Roman" panose="02020603050405020304" pitchFamily="18" charset="0"/>
                <a:cs typeface="Times New Roman" panose="02020603050405020304" pitchFamily="18" charset="0"/>
              </a:rPr>
              <a:t>A good bankruptcy prediction tool helps everyone make smarter choices. Banks can lend more safely. Investors can choose better companies. Businesses can fix problems before they get big. This keeps jobs safe and helps the economy. It builds trust in the business world. Companies can plan better for the future. It's useful for all kinds of decisions, from partnerships to mergers. Overall, it makes the business world more stable and healthy.</a:t>
            </a:r>
            <a:endParaRPr lang="en-US" sz="2000" b="1"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3D2BC151-F881-46C2-A046-46C8BA40B16A}"/>
              </a:ext>
            </a:extLst>
          </p:cNvPr>
          <p:cNvSpPr/>
          <p:nvPr/>
        </p:nvSpPr>
        <p:spPr>
          <a:xfrm>
            <a:off x="380773" y="1392984"/>
            <a:ext cx="3362705" cy="4616648"/>
          </a:xfrm>
          <a:prstGeom prst="rect">
            <a:avLst/>
          </a:prstGeom>
        </p:spPr>
        <p:txBody>
          <a:bodyPr wrap="square" lIns="0" tIns="0" rIns="0" bIns="0">
            <a:spAutoFit/>
          </a:bodyPr>
          <a:lstStyle/>
          <a:p>
            <a:pPr algn="ctr"/>
            <a:r>
              <a:rPr lang="en-US" sz="2000" dirty="0">
                <a:latin typeface="Times New Roman" panose="02020603050405020304" pitchFamily="18" charset="0"/>
                <a:cs typeface="Times New Roman" panose="02020603050405020304" pitchFamily="18" charset="0"/>
              </a:rPr>
              <a:t>We want to create a reliable tool that predicts bankruptcy risk. It should use data from many companies and look at key factors. The tool needs to be easy to understand and use. It should work for different types of businesses and explain its predictions. We'll test it to make sure it's accurate and compare it with other methods. The tool should respect privacy and be easy to update. We'll provide training and get user feedback to keep improving it.</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9272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inus Sign 10">
            <a:extLst>
              <a:ext uri="{FF2B5EF4-FFF2-40B4-BE49-F238E27FC236}">
                <a16:creationId xmlns:a16="http://schemas.microsoft.com/office/drawing/2014/main" id="{1CD7DEEA-C01E-4164-832B-42838E9EF856}"/>
              </a:ext>
            </a:extLst>
          </p:cNvPr>
          <p:cNvSpPr/>
          <p:nvPr/>
        </p:nvSpPr>
        <p:spPr>
          <a:xfrm rot="5400000">
            <a:off x="-746312" y="746312"/>
            <a:ext cx="1963270" cy="470646"/>
          </a:xfrm>
          <a:prstGeom prst="mathMinus">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D53EB717-9CB2-4F73-BD02-26A97CE81B4D}"/>
              </a:ext>
            </a:extLst>
          </p:cNvPr>
          <p:cNvSpPr txBox="1"/>
          <p:nvPr/>
        </p:nvSpPr>
        <p:spPr>
          <a:xfrm>
            <a:off x="3295290" y="455596"/>
            <a:ext cx="4006354" cy="830997"/>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Exploratory Data Analysis        			(EDA)</a:t>
            </a:r>
            <a:endParaRPr lang="en-US" sz="2400" b="1" dirty="0">
              <a:solidFill>
                <a:srgbClr val="002060"/>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940E95CD-C288-4FC0-8699-99B10B742076}"/>
              </a:ext>
            </a:extLst>
          </p:cNvPr>
          <p:cNvSpPr txBox="1"/>
          <p:nvPr/>
        </p:nvSpPr>
        <p:spPr>
          <a:xfrm>
            <a:off x="2917885" y="1570809"/>
            <a:ext cx="6094562" cy="4708981"/>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1.Distribution of class variable</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2.Class Balance Pie Chart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3.Outlier Detection</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4.Distribution of each Features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5.Correlation Matrix(Heat map)</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6.Feature variables VS Target Variables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7.Pairplot for Multivariant Analysis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8.Feature values differ by Target values</a:t>
            </a:r>
          </a:p>
        </p:txBody>
      </p:sp>
    </p:spTree>
    <p:extLst>
      <p:ext uri="{BB962C8B-B14F-4D97-AF65-F5344CB8AC3E}">
        <p14:creationId xmlns:p14="http://schemas.microsoft.com/office/powerpoint/2010/main" val="712682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inus Sign 10">
            <a:extLst>
              <a:ext uri="{FF2B5EF4-FFF2-40B4-BE49-F238E27FC236}">
                <a16:creationId xmlns:a16="http://schemas.microsoft.com/office/drawing/2014/main" id="{1CD7DEEA-C01E-4164-832B-42838E9EF856}"/>
              </a:ext>
            </a:extLst>
          </p:cNvPr>
          <p:cNvSpPr/>
          <p:nvPr/>
        </p:nvSpPr>
        <p:spPr>
          <a:xfrm rot="5400000">
            <a:off x="-746312" y="746312"/>
            <a:ext cx="1963270" cy="470646"/>
          </a:xfrm>
          <a:prstGeom prst="mathMinus">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37A29FE2-F873-4A3E-87C3-F2689C848016}"/>
              </a:ext>
            </a:extLst>
          </p:cNvPr>
          <p:cNvSpPr txBox="1"/>
          <p:nvPr/>
        </p:nvSpPr>
        <p:spPr>
          <a:xfrm>
            <a:off x="3048719" y="676199"/>
            <a:ext cx="6094562"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Key Insights from Exploratory Data Analysis</a:t>
            </a:r>
          </a:p>
        </p:txBody>
      </p:sp>
      <p:sp>
        <p:nvSpPr>
          <p:cNvPr id="9" name="TextBox 8">
            <a:extLst>
              <a:ext uri="{FF2B5EF4-FFF2-40B4-BE49-F238E27FC236}">
                <a16:creationId xmlns:a16="http://schemas.microsoft.com/office/drawing/2014/main" id="{5E5D4BCB-1355-4427-A6DB-D6221C66E4D4}"/>
              </a:ext>
            </a:extLst>
          </p:cNvPr>
          <p:cNvSpPr txBox="1"/>
          <p:nvPr/>
        </p:nvSpPr>
        <p:spPr>
          <a:xfrm>
            <a:off x="7262722" y="3041572"/>
            <a:ext cx="3881887" cy="2554545"/>
          </a:xfrm>
          <a:prstGeom prst="rect">
            <a:avLst/>
          </a:prstGeom>
          <a:noFill/>
        </p:spPr>
        <p:txBody>
          <a:bodyPr wrap="square">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Strong positive correlation observed between financial flexibility and competitiveness (correlation coefficient: 0.68)</a:t>
            </a:r>
          </a:p>
          <a:p>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Companies with high operating risk have lower financial flexibility (-0.117)</a:t>
            </a:r>
          </a:p>
        </p:txBody>
      </p:sp>
      <p:pic>
        <p:nvPicPr>
          <p:cNvPr id="8" name="Picture 7">
            <a:extLst>
              <a:ext uri="{FF2B5EF4-FFF2-40B4-BE49-F238E27FC236}">
                <a16:creationId xmlns:a16="http://schemas.microsoft.com/office/drawing/2014/main" id="{443CFF64-E1A9-47F2-8113-984358CBBB2D}"/>
              </a:ext>
            </a:extLst>
          </p:cNvPr>
          <p:cNvPicPr>
            <a:picLocks noChangeAspect="1"/>
          </p:cNvPicPr>
          <p:nvPr/>
        </p:nvPicPr>
        <p:blipFill>
          <a:blip r:embed="rId2"/>
          <a:stretch>
            <a:fillRect/>
          </a:stretch>
        </p:blipFill>
        <p:spPr>
          <a:xfrm>
            <a:off x="470647" y="2788676"/>
            <a:ext cx="6288656" cy="3708512"/>
          </a:xfrm>
          <a:prstGeom prst="rect">
            <a:avLst/>
          </a:prstGeom>
        </p:spPr>
      </p:pic>
      <p:sp>
        <p:nvSpPr>
          <p:cNvPr id="13" name="TextBox 12">
            <a:extLst>
              <a:ext uri="{FF2B5EF4-FFF2-40B4-BE49-F238E27FC236}">
                <a16:creationId xmlns:a16="http://schemas.microsoft.com/office/drawing/2014/main" id="{87FBD667-11C9-4C86-8AB7-5398978AE3E4}"/>
              </a:ext>
            </a:extLst>
          </p:cNvPr>
          <p:cNvSpPr txBox="1"/>
          <p:nvPr/>
        </p:nvSpPr>
        <p:spPr>
          <a:xfrm>
            <a:off x="3048718" y="1658698"/>
            <a:ext cx="6094562" cy="707886"/>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1.Financial Flexibility and Competitiveness</a:t>
            </a:r>
          </a:p>
          <a:p>
            <a:r>
              <a:rPr lang="en-US" sz="2000" b="1" dirty="0">
                <a:latin typeface="Times New Roman" panose="02020603050405020304" pitchFamily="18" charset="0"/>
                <a:cs typeface="Times New Roman" panose="02020603050405020304" pitchFamily="18" charset="0"/>
              </a:rPr>
              <a:t>2. Operating Risk and Financial Flexibility</a:t>
            </a:r>
          </a:p>
        </p:txBody>
      </p:sp>
    </p:spTree>
    <p:extLst>
      <p:ext uri="{BB962C8B-B14F-4D97-AF65-F5344CB8AC3E}">
        <p14:creationId xmlns:p14="http://schemas.microsoft.com/office/powerpoint/2010/main" val="1161998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6154A8E-CAA2-42CA-856E-66DF7DF005B2}"/>
              </a:ext>
            </a:extLst>
          </p:cNvPr>
          <p:cNvSpPr txBox="1"/>
          <p:nvPr/>
        </p:nvSpPr>
        <p:spPr>
          <a:xfrm>
            <a:off x="3821502" y="324387"/>
            <a:ext cx="5647036" cy="369332"/>
          </a:xfrm>
          <a:prstGeom prst="rect">
            <a:avLst/>
          </a:prstGeom>
          <a:noFill/>
        </p:spPr>
        <p:txBody>
          <a:bodyPr wrap="square" lIns="0" tIns="0" rIns="0" bIns="0"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Class Distribution Imbalance</a:t>
            </a:r>
          </a:p>
        </p:txBody>
      </p:sp>
      <p:sp>
        <p:nvSpPr>
          <p:cNvPr id="11" name="Minus Sign 10">
            <a:extLst>
              <a:ext uri="{FF2B5EF4-FFF2-40B4-BE49-F238E27FC236}">
                <a16:creationId xmlns:a16="http://schemas.microsoft.com/office/drawing/2014/main" id="{1CD7DEEA-C01E-4164-832B-42838E9EF856}"/>
              </a:ext>
            </a:extLst>
          </p:cNvPr>
          <p:cNvSpPr/>
          <p:nvPr/>
        </p:nvSpPr>
        <p:spPr>
          <a:xfrm rot="5400000">
            <a:off x="-746312" y="746312"/>
            <a:ext cx="1963270" cy="470646"/>
          </a:xfrm>
          <a:prstGeom prst="mathMinus">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AA4D542-6C42-4DAA-8D3A-791CE0E11B94}"/>
              </a:ext>
            </a:extLst>
          </p:cNvPr>
          <p:cNvSpPr/>
          <p:nvPr/>
        </p:nvSpPr>
        <p:spPr>
          <a:xfrm>
            <a:off x="625923" y="4509621"/>
            <a:ext cx="3445745" cy="1538883"/>
          </a:xfrm>
          <a:prstGeom prst="rect">
            <a:avLst/>
          </a:prstGeom>
        </p:spPr>
        <p:txBody>
          <a:bodyPr wrap="square" lIns="0" tIns="0" rIns="0" bIns="0">
            <a:spAutoFit/>
          </a:bodyPr>
          <a:lstStyle/>
          <a:p>
            <a:r>
              <a:rPr lang="en-US" sz="2000" dirty="0">
                <a:solidFill>
                  <a:srgbClr val="474747"/>
                </a:solidFill>
                <a:latin typeface="Times New Roman" panose="02020603050405020304" pitchFamily="18" charset="0"/>
                <a:cs typeface="Times New Roman" panose="02020603050405020304" pitchFamily="18" charset="0"/>
              </a:rPr>
              <a:t>Class distribution shows a slight imbalance, with 42.8% of companies experiencing bankruptcy and 57.2% being non-bankrupt.</a:t>
            </a:r>
          </a:p>
        </p:txBody>
      </p:sp>
      <p:pic>
        <p:nvPicPr>
          <p:cNvPr id="4" name="Picture 3">
            <a:extLst>
              <a:ext uri="{FF2B5EF4-FFF2-40B4-BE49-F238E27FC236}">
                <a16:creationId xmlns:a16="http://schemas.microsoft.com/office/drawing/2014/main" id="{37E8294F-0A7B-4C07-8B08-0B5B2502A450}"/>
              </a:ext>
            </a:extLst>
          </p:cNvPr>
          <p:cNvPicPr>
            <a:picLocks noChangeAspect="1"/>
          </p:cNvPicPr>
          <p:nvPr/>
        </p:nvPicPr>
        <p:blipFill>
          <a:blip r:embed="rId2"/>
          <a:stretch>
            <a:fillRect/>
          </a:stretch>
        </p:blipFill>
        <p:spPr>
          <a:xfrm>
            <a:off x="470647" y="1406252"/>
            <a:ext cx="3937451" cy="2898668"/>
          </a:xfrm>
          <a:prstGeom prst="rect">
            <a:avLst/>
          </a:prstGeom>
        </p:spPr>
      </p:pic>
      <p:pic>
        <p:nvPicPr>
          <p:cNvPr id="8" name="Picture 7">
            <a:extLst>
              <a:ext uri="{FF2B5EF4-FFF2-40B4-BE49-F238E27FC236}">
                <a16:creationId xmlns:a16="http://schemas.microsoft.com/office/drawing/2014/main" id="{96F256B8-0C4D-44F2-8658-1DC6B62D33B7}"/>
              </a:ext>
            </a:extLst>
          </p:cNvPr>
          <p:cNvPicPr>
            <a:picLocks noChangeAspect="1"/>
          </p:cNvPicPr>
          <p:nvPr/>
        </p:nvPicPr>
        <p:blipFill>
          <a:blip r:embed="rId3"/>
          <a:stretch>
            <a:fillRect/>
          </a:stretch>
        </p:blipFill>
        <p:spPr>
          <a:xfrm>
            <a:off x="5483939" y="1406252"/>
            <a:ext cx="6340415" cy="2898668"/>
          </a:xfrm>
          <a:prstGeom prst="rect">
            <a:avLst/>
          </a:prstGeom>
        </p:spPr>
      </p:pic>
      <p:sp>
        <p:nvSpPr>
          <p:cNvPr id="12" name="TextBox 11">
            <a:extLst>
              <a:ext uri="{FF2B5EF4-FFF2-40B4-BE49-F238E27FC236}">
                <a16:creationId xmlns:a16="http://schemas.microsoft.com/office/drawing/2014/main" id="{26DFFE92-648F-403D-A07F-190186BAAA3D}"/>
              </a:ext>
            </a:extLst>
          </p:cNvPr>
          <p:cNvSpPr txBox="1"/>
          <p:nvPr/>
        </p:nvSpPr>
        <p:spPr>
          <a:xfrm>
            <a:off x="6980926" y="4509621"/>
            <a:ext cx="3793466" cy="1015663"/>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High management risk is associated with lower credibility ratings.</a:t>
            </a:r>
          </a:p>
        </p:txBody>
      </p:sp>
    </p:spTree>
    <p:extLst>
      <p:ext uri="{BB962C8B-B14F-4D97-AF65-F5344CB8AC3E}">
        <p14:creationId xmlns:p14="http://schemas.microsoft.com/office/powerpoint/2010/main" val="3443378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6154A8E-CAA2-42CA-856E-66DF7DF005B2}"/>
              </a:ext>
            </a:extLst>
          </p:cNvPr>
          <p:cNvSpPr txBox="1"/>
          <p:nvPr/>
        </p:nvSpPr>
        <p:spPr>
          <a:xfrm>
            <a:off x="4305670" y="271121"/>
            <a:ext cx="2459114" cy="369332"/>
          </a:xfrm>
          <a:prstGeom prst="rect">
            <a:avLst/>
          </a:prstGeom>
          <a:noFill/>
        </p:spPr>
        <p:txBody>
          <a:bodyPr wrap="square" lIns="0" tIns="0" rIns="0" bIns="0"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Model Building</a:t>
            </a:r>
          </a:p>
        </p:txBody>
      </p:sp>
      <p:sp>
        <p:nvSpPr>
          <p:cNvPr id="11" name="Minus Sign 10">
            <a:extLst>
              <a:ext uri="{FF2B5EF4-FFF2-40B4-BE49-F238E27FC236}">
                <a16:creationId xmlns:a16="http://schemas.microsoft.com/office/drawing/2014/main" id="{1CD7DEEA-C01E-4164-832B-42838E9EF856}"/>
              </a:ext>
            </a:extLst>
          </p:cNvPr>
          <p:cNvSpPr/>
          <p:nvPr/>
        </p:nvSpPr>
        <p:spPr>
          <a:xfrm rot="5400000">
            <a:off x="-746312" y="746312"/>
            <a:ext cx="1963270" cy="470646"/>
          </a:xfrm>
          <a:prstGeom prst="mathMinus">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3EA25C0-C025-40D9-8078-D6D5F4704326}"/>
              </a:ext>
            </a:extLst>
          </p:cNvPr>
          <p:cNvPicPr>
            <a:picLocks noChangeAspect="1"/>
          </p:cNvPicPr>
          <p:nvPr/>
        </p:nvPicPr>
        <p:blipFill>
          <a:blip r:embed="rId2"/>
          <a:stretch>
            <a:fillRect/>
          </a:stretch>
        </p:blipFill>
        <p:spPr>
          <a:xfrm>
            <a:off x="409793" y="1044727"/>
            <a:ext cx="5937679" cy="2701649"/>
          </a:xfrm>
          <a:prstGeom prst="rect">
            <a:avLst/>
          </a:prstGeom>
        </p:spPr>
      </p:pic>
      <p:sp>
        <p:nvSpPr>
          <p:cNvPr id="13" name="TextBox 12">
            <a:extLst>
              <a:ext uri="{FF2B5EF4-FFF2-40B4-BE49-F238E27FC236}">
                <a16:creationId xmlns:a16="http://schemas.microsoft.com/office/drawing/2014/main" id="{2CA1D7ED-A4CD-4C1E-A550-DBBB09D9939E}"/>
              </a:ext>
            </a:extLst>
          </p:cNvPr>
          <p:cNvSpPr txBox="1"/>
          <p:nvPr/>
        </p:nvSpPr>
        <p:spPr>
          <a:xfrm>
            <a:off x="7245626" y="1294317"/>
            <a:ext cx="4048218" cy="2031325"/>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Logistic Regression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1.Perfect Classification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 Precision and Recall</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3.Robust Performance</a:t>
            </a:r>
          </a:p>
        </p:txBody>
      </p:sp>
      <p:pic>
        <p:nvPicPr>
          <p:cNvPr id="14" name="Picture 13">
            <a:extLst>
              <a:ext uri="{FF2B5EF4-FFF2-40B4-BE49-F238E27FC236}">
                <a16:creationId xmlns:a16="http://schemas.microsoft.com/office/drawing/2014/main" id="{99B4141C-D140-4A2D-BB11-1D88114FD5F7}"/>
              </a:ext>
            </a:extLst>
          </p:cNvPr>
          <p:cNvPicPr>
            <a:picLocks noChangeAspect="1"/>
          </p:cNvPicPr>
          <p:nvPr/>
        </p:nvPicPr>
        <p:blipFill>
          <a:blip r:embed="rId3"/>
          <a:stretch>
            <a:fillRect/>
          </a:stretch>
        </p:blipFill>
        <p:spPr>
          <a:xfrm>
            <a:off x="6347472" y="3746376"/>
            <a:ext cx="5844527" cy="3111624"/>
          </a:xfrm>
          <a:prstGeom prst="rect">
            <a:avLst/>
          </a:prstGeom>
        </p:spPr>
      </p:pic>
      <p:sp>
        <p:nvSpPr>
          <p:cNvPr id="17" name="TextBox 16">
            <a:extLst>
              <a:ext uri="{FF2B5EF4-FFF2-40B4-BE49-F238E27FC236}">
                <a16:creationId xmlns:a16="http://schemas.microsoft.com/office/drawing/2014/main" id="{FDFBF783-ADFA-4CEC-9A4E-470A163F9815}"/>
              </a:ext>
            </a:extLst>
          </p:cNvPr>
          <p:cNvSpPr txBox="1"/>
          <p:nvPr/>
        </p:nvSpPr>
        <p:spPr>
          <a:xfrm>
            <a:off x="1617956" y="4338506"/>
            <a:ext cx="3983854" cy="2031325"/>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Decision Tree &amp; Random Forest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1.High Accuracy</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2.Balanced Precision and Recall</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3.Consistent Performance</a:t>
            </a:r>
          </a:p>
        </p:txBody>
      </p:sp>
    </p:spTree>
    <p:extLst>
      <p:ext uri="{BB962C8B-B14F-4D97-AF65-F5344CB8AC3E}">
        <p14:creationId xmlns:p14="http://schemas.microsoft.com/office/powerpoint/2010/main" val="1048098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6154A8E-CAA2-42CA-856E-66DF7DF005B2}"/>
              </a:ext>
            </a:extLst>
          </p:cNvPr>
          <p:cNvSpPr txBox="1"/>
          <p:nvPr/>
        </p:nvSpPr>
        <p:spPr>
          <a:xfrm>
            <a:off x="4305670" y="271121"/>
            <a:ext cx="2459114" cy="369332"/>
          </a:xfrm>
          <a:prstGeom prst="rect">
            <a:avLst/>
          </a:prstGeom>
          <a:noFill/>
        </p:spPr>
        <p:txBody>
          <a:bodyPr wrap="square" lIns="0" tIns="0" rIns="0" bIns="0"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Model Building</a:t>
            </a:r>
          </a:p>
        </p:txBody>
      </p:sp>
      <p:sp>
        <p:nvSpPr>
          <p:cNvPr id="11" name="Minus Sign 10">
            <a:extLst>
              <a:ext uri="{FF2B5EF4-FFF2-40B4-BE49-F238E27FC236}">
                <a16:creationId xmlns:a16="http://schemas.microsoft.com/office/drawing/2014/main" id="{1CD7DEEA-C01E-4164-832B-42838E9EF856}"/>
              </a:ext>
            </a:extLst>
          </p:cNvPr>
          <p:cNvSpPr/>
          <p:nvPr/>
        </p:nvSpPr>
        <p:spPr>
          <a:xfrm rot="5400000">
            <a:off x="-746312" y="746312"/>
            <a:ext cx="1963270" cy="470646"/>
          </a:xfrm>
          <a:prstGeom prst="mathMinus">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CA1D7ED-A4CD-4C1E-A550-DBBB09D9939E}"/>
              </a:ext>
            </a:extLst>
          </p:cNvPr>
          <p:cNvSpPr txBox="1"/>
          <p:nvPr/>
        </p:nvSpPr>
        <p:spPr>
          <a:xfrm>
            <a:off x="7245626" y="1294317"/>
            <a:ext cx="4048218" cy="2031325"/>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Naïve Bayes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1.Perfect Classification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 Flawless Precision and Recall</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3. Unparalleled Consistency</a:t>
            </a:r>
          </a:p>
        </p:txBody>
      </p:sp>
      <p:sp>
        <p:nvSpPr>
          <p:cNvPr id="17" name="TextBox 16">
            <a:extLst>
              <a:ext uri="{FF2B5EF4-FFF2-40B4-BE49-F238E27FC236}">
                <a16:creationId xmlns:a16="http://schemas.microsoft.com/office/drawing/2014/main" id="{FDFBF783-ADFA-4CEC-9A4E-470A163F9815}"/>
              </a:ext>
            </a:extLst>
          </p:cNvPr>
          <p:cNvSpPr txBox="1"/>
          <p:nvPr/>
        </p:nvSpPr>
        <p:spPr>
          <a:xfrm>
            <a:off x="1617956" y="4338506"/>
            <a:ext cx="3983854" cy="2031325"/>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Decision Tree &amp; Random Forest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1.High Accuracy Across Kernels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 Optimal Kernel Selection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3.Consistent Performance Metrics</a:t>
            </a:r>
          </a:p>
        </p:txBody>
      </p:sp>
      <p:pic>
        <p:nvPicPr>
          <p:cNvPr id="3" name="Picture 2">
            <a:extLst>
              <a:ext uri="{FF2B5EF4-FFF2-40B4-BE49-F238E27FC236}">
                <a16:creationId xmlns:a16="http://schemas.microsoft.com/office/drawing/2014/main" id="{E69073C6-BBD8-49AA-BF62-6FEE84D5A8E3}"/>
              </a:ext>
            </a:extLst>
          </p:cNvPr>
          <p:cNvPicPr>
            <a:picLocks noChangeAspect="1"/>
          </p:cNvPicPr>
          <p:nvPr/>
        </p:nvPicPr>
        <p:blipFill>
          <a:blip r:embed="rId2"/>
          <a:stretch>
            <a:fillRect/>
          </a:stretch>
        </p:blipFill>
        <p:spPr>
          <a:xfrm>
            <a:off x="347399" y="1291285"/>
            <a:ext cx="6000073" cy="2396388"/>
          </a:xfrm>
          <a:prstGeom prst="rect">
            <a:avLst/>
          </a:prstGeom>
        </p:spPr>
      </p:pic>
      <p:pic>
        <p:nvPicPr>
          <p:cNvPr id="7" name="Picture 6">
            <a:extLst>
              <a:ext uri="{FF2B5EF4-FFF2-40B4-BE49-F238E27FC236}">
                <a16:creationId xmlns:a16="http://schemas.microsoft.com/office/drawing/2014/main" id="{B819F9C0-3318-4ACF-B231-C085E5BBA000}"/>
              </a:ext>
            </a:extLst>
          </p:cNvPr>
          <p:cNvPicPr>
            <a:picLocks noChangeAspect="1"/>
          </p:cNvPicPr>
          <p:nvPr/>
        </p:nvPicPr>
        <p:blipFill>
          <a:blip r:embed="rId3"/>
          <a:stretch>
            <a:fillRect/>
          </a:stretch>
        </p:blipFill>
        <p:spPr>
          <a:xfrm>
            <a:off x="6300516" y="3687673"/>
            <a:ext cx="5891483" cy="3042533"/>
          </a:xfrm>
          <a:prstGeom prst="rect">
            <a:avLst/>
          </a:prstGeom>
        </p:spPr>
      </p:pic>
    </p:spTree>
    <p:extLst>
      <p:ext uri="{BB962C8B-B14F-4D97-AF65-F5344CB8AC3E}">
        <p14:creationId xmlns:p14="http://schemas.microsoft.com/office/powerpoint/2010/main" val="1365681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inus Sign 10">
            <a:extLst>
              <a:ext uri="{FF2B5EF4-FFF2-40B4-BE49-F238E27FC236}">
                <a16:creationId xmlns:a16="http://schemas.microsoft.com/office/drawing/2014/main" id="{1CD7DEEA-C01E-4164-832B-42838E9EF856}"/>
              </a:ext>
            </a:extLst>
          </p:cNvPr>
          <p:cNvSpPr/>
          <p:nvPr/>
        </p:nvSpPr>
        <p:spPr>
          <a:xfrm rot="5400000">
            <a:off x="-746312" y="746312"/>
            <a:ext cx="1963270" cy="470646"/>
          </a:xfrm>
          <a:prstGeom prst="mathMinus">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90B95952-6435-4F72-85BA-CC5CADAC13AC}"/>
              </a:ext>
            </a:extLst>
          </p:cNvPr>
          <p:cNvSpPr txBox="1"/>
          <p:nvPr/>
        </p:nvSpPr>
        <p:spPr>
          <a:xfrm>
            <a:off x="559294" y="1963270"/>
            <a:ext cx="6094520" cy="3139321"/>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Both models achieved perfect accuracy:</a:t>
            </a:r>
          </a:p>
          <a:p>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Logistic Regression and Naive Bayes both achieved an accuracy of 1.00, indicating excellent performance in bankruptcy prediction.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Similar performance metrics: </a:t>
            </a:r>
          </a:p>
          <a:p>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Both models demonstrated similar precision, recall, and F1-score values, indicating consistent performance across both classes.</a:t>
            </a:r>
          </a:p>
        </p:txBody>
      </p:sp>
      <p:sp>
        <p:nvSpPr>
          <p:cNvPr id="16" name="TextBox 15">
            <a:extLst>
              <a:ext uri="{FF2B5EF4-FFF2-40B4-BE49-F238E27FC236}">
                <a16:creationId xmlns:a16="http://schemas.microsoft.com/office/drawing/2014/main" id="{50314EEC-BDEE-4515-9F28-B7E5580F5ED8}"/>
              </a:ext>
            </a:extLst>
          </p:cNvPr>
          <p:cNvSpPr txBox="1"/>
          <p:nvPr/>
        </p:nvSpPr>
        <p:spPr>
          <a:xfrm>
            <a:off x="3606554" y="612303"/>
            <a:ext cx="6094520"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Logistic Regression &amp;Naïve Bayes</a:t>
            </a:r>
          </a:p>
        </p:txBody>
      </p:sp>
    </p:spTree>
    <p:extLst>
      <p:ext uri="{BB962C8B-B14F-4D97-AF65-F5344CB8AC3E}">
        <p14:creationId xmlns:p14="http://schemas.microsoft.com/office/powerpoint/2010/main" val="11450479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2482</TotalTime>
  <Words>985</Words>
  <Application>Microsoft Office PowerPoint</Application>
  <PresentationFormat>Widescreen</PresentationFormat>
  <Paragraphs>126</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Century Gothic</vt:lpstr>
      <vt:lpstr>Segoe UI</vt:lpstr>
      <vt:lpstr>Times New Roman</vt:lpstr>
      <vt:lpstr>Wingdings 3</vt:lpstr>
      <vt:lpstr>Ion Boardroom</vt:lpstr>
      <vt:lpstr>DATA SCIENCE-BANKRUPTCY PREVENTION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ashish raykar</dc:creator>
  <cp:lastModifiedBy>Harsha Moulika</cp:lastModifiedBy>
  <cp:revision>87</cp:revision>
  <dcterms:created xsi:type="dcterms:W3CDTF">2021-12-23T07:21:38Z</dcterms:created>
  <dcterms:modified xsi:type="dcterms:W3CDTF">2024-08-21T03:36:02Z</dcterms:modified>
</cp:coreProperties>
</file>