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64" r:id="rId4"/>
    <p:sldId id="261" r:id="rId5"/>
    <p:sldId id="263" r:id="rId6"/>
    <p:sldId id="266" r:id="rId7"/>
    <p:sldId id="268" r:id="rId8"/>
    <p:sldId id="269" r:id="rId9"/>
    <p:sldId id="270" r:id="rId10"/>
    <p:sldId id="265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85978-11D6-4CF4-A4AB-4F91E2C3130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512F8-3174-4ACB-870F-0326C20B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2F8-3174-4ACB-870F-0326C20B9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2C486D-9CE5-4FD6-9349-B6DF6CF1065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E8C570-BA43-4D08-B9F1-ABB7C6B768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genox.com/bluetooth-low-energy-ble-v4-0-development/library/a-ble-advertising-prim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Report 1 (14/05/2016 – 20/05/2016)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C. Bluetooth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Solution: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  #1: Use library support from Microsoft for BLE and GATT 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    _ Window 8.1 and above.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  #2: Use library support from </a:t>
            </a:r>
            <a:r>
              <a:rPr lang="en-US" sz="2000" dirty="0" err="1" smtClean="0"/>
              <a:t>bluetooth</a:t>
            </a:r>
            <a:r>
              <a:rPr lang="en-US" sz="2000" dirty="0"/>
              <a:t> </a:t>
            </a:r>
            <a:r>
              <a:rPr lang="en-US" sz="2000" dirty="0" smtClean="0"/>
              <a:t>manufacturer </a:t>
            </a:r>
          </a:p>
        </p:txBody>
      </p:sp>
    </p:spTree>
    <p:extLst>
      <p:ext uri="{BB962C8B-B14F-4D97-AF65-F5344CB8AC3E}">
        <p14:creationId xmlns:p14="http://schemas.microsoft.com/office/powerpoint/2010/main" val="7916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. Suggestion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#1: Demo on </a:t>
            </a:r>
            <a:r>
              <a:rPr lang="en-US" sz="2000" dirty="0" err="1" smtClean="0"/>
              <a:t>Myo</a:t>
            </a:r>
            <a:r>
              <a:rPr lang="en-US" sz="2000" dirty="0" smtClean="0"/>
              <a:t>: App connect to </a:t>
            </a:r>
            <a:r>
              <a:rPr lang="en-US" sz="2000" dirty="0" err="1" smtClean="0"/>
              <a:t>Myo</a:t>
            </a:r>
            <a:r>
              <a:rPr lang="en-US" sz="2000" dirty="0" smtClean="0"/>
              <a:t>, get </a:t>
            </a:r>
            <a:r>
              <a:rPr lang="en-US" sz="2000" dirty="0" err="1" smtClean="0"/>
              <a:t>Myo</a:t>
            </a:r>
            <a:r>
              <a:rPr lang="en-US" sz="2000" dirty="0" smtClean="0"/>
              <a:t> data, then control presentation in </a:t>
            </a:r>
            <a:r>
              <a:rPr lang="en-US" sz="2000" dirty="0" err="1" smtClean="0"/>
              <a:t>Powerpoint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_ </a:t>
            </a:r>
            <a:r>
              <a:rPr lang="en-US" sz="2000" dirty="0" err="1" smtClean="0"/>
              <a:t>Bluegiga</a:t>
            </a:r>
            <a:r>
              <a:rPr lang="en-US" sz="2000" dirty="0" smtClean="0"/>
              <a:t> Bluetooth Device: BLED112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#2: Demo on CC2650: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97893" y="463183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09843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51824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8493" y="463935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4601786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2003" y="5715000"/>
            <a:ext cx="101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048000" y="4740773"/>
            <a:ext cx="457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4098437"/>
            <a:ext cx="1371600" cy="14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CC2650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638800" y="4781826"/>
            <a:ext cx="457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4103536"/>
            <a:ext cx="1524000" cy="14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Users\Tra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28" y="1964807"/>
            <a:ext cx="2309813" cy="16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http://www.argenox.com/bluetooth-low-energy-ble-v4-0-development/library/a-ble-advertising-primer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https://learn.adafruit.com/introduction-to-bluetooth-low-energy/gatt</a:t>
            </a:r>
            <a:endParaRPr lang="en-US" dirty="0" smtClean="0"/>
          </a:p>
          <a:p>
            <a:r>
              <a:rPr lang="en-US" dirty="0"/>
              <a:t>https://developer.bluetooth.org/TechnologyOverview/Pages/Profiles.aspx#GATT</a:t>
            </a:r>
          </a:p>
        </p:txBody>
      </p:sp>
    </p:spTree>
    <p:extLst>
      <p:ext uri="{BB962C8B-B14F-4D97-AF65-F5344CB8AC3E}">
        <p14:creationId xmlns:p14="http://schemas.microsoft.com/office/powerpoint/2010/main" val="32404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A. Application Requirement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B. Programing Language, Framework and Demo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. Bluetooth Research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. Suggestion</a:t>
            </a:r>
          </a:p>
        </p:txBody>
      </p:sp>
    </p:spTree>
    <p:extLst>
      <p:ext uri="{BB962C8B-B14F-4D97-AF65-F5344CB8AC3E}">
        <p14:creationId xmlns:p14="http://schemas.microsoft.com/office/powerpoint/2010/main" val="35084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A. </a:t>
            </a:r>
            <a:r>
              <a:rPr lang="en-US" sz="3200" dirty="0"/>
              <a:t>Application </a:t>
            </a:r>
            <a:r>
              <a:rPr lang="en-US" sz="3200" dirty="0" smtClean="0"/>
              <a:t>Requirement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Pairing armband and PC via </a:t>
            </a:r>
            <a:r>
              <a:rPr lang="en-US" sz="1800" dirty="0" err="1" smtClean="0"/>
              <a:t>bluetooth</a:t>
            </a:r>
            <a:r>
              <a:rPr lang="en-US" sz="1800" dirty="0" smtClean="0"/>
              <a:t> connection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Getting and analyzing data from armband to recognize hand gestures.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Using set of 5 hand gestures to control presentation from </a:t>
            </a:r>
            <a:r>
              <a:rPr lang="en-US" sz="1800" dirty="0" err="1" smtClean="0"/>
              <a:t>Powerpoint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Let user see the battery level and manage armband connection (Optional)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9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. Programing Language and Framework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b="1" i="1" dirty="0" smtClean="0"/>
              <a:t>Our application is developed by C#. We use C# because: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800" dirty="0" smtClean="0"/>
              <a:t>C# is a high-level programing language from Microsoft with sufficient library support for window application development.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800" dirty="0" smtClean="0"/>
              <a:t> Easy to design user-friendly software.</a:t>
            </a:r>
          </a:p>
          <a:p>
            <a:pPr>
              <a:lnSpc>
                <a:spcPct val="160000"/>
              </a:lnSpc>
              <a:buSzPct val="150000"/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b="1" i="1" dirty="0" smtClean="0"/>
              <a:t>We use MVVM pattern in WPF framework</a:t>
            </a:r>
          </a:p>
          <a:p>
            <a:pPr>
              <a:lnSpc>
                <a:spcPct val="160000"/>
              </a:lnSpc>
              <a:buSzPct val="80000"/>
              <a:buFont typeface="Wingdings" pitchFamily="2" charset="2"/>
              <a:buChar char="Ø"/>
            </a:pPr>
            <a:r>
              <a:rPr lang="en-US" sz="1800" b="1" dirty="0" smtClean="0"/>
              <a:t>WPF: </a:t>
            </a:r>
            <a:r>
              <a:rPr lang="en-US" sz="1800" dirty="0" smtClean="0"/>
              <a:t>Window Presentation Foundation, popular framework to build window application. </a:t>
            </a:r>
          </a:p>
          <a:p>
            <a:pPr>
              <a:lnSpc>
                <a:spcPct val="160000"/>
              </a:lnSpc>
              <a:buSzPct val="80000"/>
              <a:buFont typeface="Wingdings" pitchFamily="2" charset="2"/>
              <a:buChar char="Ø"/>
            </a:pPr>
            <a:r>
              <a:rPr lang="en-US" sz="1800" b="1" dirty="0" smtClean="0"/>
              <a:t>MVVM: </a:t>
            </a:r>
            <a:r>
              <a:rPr lang="en-US" sz="1800" dirty="0" smtClean="0"/>
              <a:t>Model – View – </a:t>
            </a:r>
            <a:r>
              <a:rPr lang="en-US" sz="1800" dirty="0" err="1" smtClean="0"/>
              <a:t>ViewModel</a:t>
            </a:r>
            <a:r>
              <a:rPr lang="en-US" sz="1800" dirty="0" smtClean="0"/>
              <a:t>, easy to make any changes for the software.</a:t>
            </a:r>
          </a:p>
          <a:p>
            <a:pPr marL="0" indent="0">
              <a:lnSpc>
                <a:spcPct val="160000"/>
              </a:lnSpc>
              <a:buSzPct val="80000"/>
              <a:buNone/>
            </a:pPr>
            <a:endParaRPr lang="en-US" sz="1800" dirty="0" smtClean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18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22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. Bluetooth Research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Why BLE?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    A </a:t>
            </a:r>
            <a:r>
              <a:rPr lang="en-US" sz="2000" dirty="0"/>
              <a:t>large number of BLE products sleep most of the time, waking up only to advertise and connect when needed. This means advertisements have a big impact on power consumption.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3 </a:t>
            </a:r>
            <a:r>
              <a:rPr lang="en-US" sz="2000" dirty="0" smtClean="0"/>
              <a:t>steps to make an app work with </a:t>
            </a:r>
            <a:r>
              <a:rPr lang="en-US" sz="2000" dirty="0" smtClean="0"/>
              <a:t>B</a:t>
            </a:r>
            <a:r>
              <a:rPr lang="en-US" sz="2000" dirty="0" smtClean="0"/>
              <a:t>luetooth Low Energy </a:t>
            </a:r>
            <a:r>
              <a:rPr lang="en-US" sz="2000" dirty="0" smtClean="0"/>
              <a:t>device: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Advertising -&gt; Connection -&gt; Data Transfer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86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C. Bluetooth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Advertising</a:t>
            </a:r>
            <a:endParaRPr lang="en-US" sz="1800" dirty="0"/>
          </a:p>
        </p:txBody>
      </p:sp>
      <p:pic>
        <p:nvPicPr>
          <p:cNvPr id="4" name="Picture 2" descr="C:\Users\Tran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13683"/>
            <a:ext cx="1828800" cy="18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1913684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Peripheral Device (BLE)</a:t>
            </a:r>
            <a:r>
              <a:rPr lang="en-US" sz="2000" dirty="0" smtClean="0"/>
              <a:t>: broadcasts </a:t>
            </a:r>
            <a:r>
              <a:rPr lang="en-US" sz="2000" dirty="0"/>
              <a:t>packets to every device around </a:t>
            </a:r>
            <a:r>
              <a:rPr lang="en-US" sz="2000" dirty="0" smtClean="0"/>
              <a:t>it </a:t>
            </a:r>
          </a:p>
          <a:p>
            <a:endParaRPr lang="en-US" sz="2000" dirty="0"/>
          </a:p>
          <a:p>
            <a:r>
              <a:rPr lang="en-US" sz="2000" b="1" dirty="0" smtClean="0"/>
              <a:t>Central Device (PC): </a:t>
            </a:r>
            <a:r>
              <a:rPr lang="en-US" sz="2000" dirty="0" smtClean="0"/>
              <a:t>act on the information to request connection with BLE Device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3" descr="C:\Users\Tra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759188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C. Bluetooth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Connection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pic>
        <p:nvPicPr>
          <p:cNvPr id="2050" name="Picture 2" descr="C:\Users\Tran\Desktop\introduction-to-bluetooth-low-energy-12-638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0" y="1905000"/>
            <a:ext cx="517619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2860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connection is established to allow two way communication between </a:t>
            </a:r>
            <a:r>
              <a:rPr lang="en-US" b="1" dirty="0"/>
              <a:t>peripheral</a:t>
            </a:r>
            <a:r>
              <a:rPr lang="en-US" dirty="0"/>
              <a:t> and </a:t>
            </a:r>
            <a:r>
              <a:rPr lang="en-US" b="1" dirty="0"/>
              <a:t>central device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BLE: </a:t>
            </a:r>
            <a:r>
              <a:rPr lang="en-US" dirty="0" smtClean="0"/>
              <a:t>will </a:t>
            </a:r>
            <a:r>
              <a:rPr lang="en-US" dirty="0"/>
              <a:t>stop advertising </a:t>
            </a:r>
            <a:r>
              <a:rPr lang="en-US" dirty="0" smtClean="0"/>
              <a:t>itself, </a:t>
            </a:r>
            <a:r>
              <a:rPr lang="en-US" dirty="0"/>
              <a:t>other devices will no longer be able to see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C. Bluetooth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Data Transfer</a:t>
            </a:r>
          </a:p>
          <a:p>
            <a:r>
              <a:rPr lang="en-US" sz="2000" b="1" dirty="0" smtClean="0"/>
              <a:t>GATT (</a:t>
            </a:r>
            <a:r>
              <a:rPr lang="en-US" sz="2000" dirty="0" smtClean="0"/>
              <a:t>Generic </a:t>
            </a:r>
            <a:r>
              <a:rPr lang="en-US" sz="2000" dirty="0"/>
              <a:t>Attribute </a:t>
            </a:r>
            <a:r>
              <a:rPr lang="en-US" sz="2000" dirty="0" smtClean="0"/>
              <a:t>Profile), </a:t>
            </a:r>
            <a:r>
              <a:rPr lang="en-US" sz="2000" dirty="0"/>
              <a:t>and it defines the way that two Bluetooth Low Energy devices transfer data back and forth using concepts called </a:t>
            </a:r>
            <a:r>
              <a:rPr lang="en-US" sz="2000" b="1" dirty="0"/>
              <a:t>Services</a:t>
            </a:r>
            <a:r>
              <a:rPr lang="en-US" sz="2000" dirty="0"/>
              <a:t> and </a:t>
            </a:r>
            <a:r>
              <a:rPr lang="en-US" sz="2000" b="1" dirty="0" smtClean="0"/>
              <a:t>Characteristics.</a:t>
            </a:r>
            <a:endParaRPr lang="en-US" sz="2000" b="1" dirty="0"/>
          </a:p>
        </p:txBody>
      </p:sp>
      <p:pic>
        <p:nvPicPr>
          <p:cNvPr id="3074" name="Picture 2" descr="C:\Users\Tran\Desktop\microcontrollers_GattMasterSlaveTransa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2985595"/>
            <a:ext cx="8572500" cy="191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2400" y="3505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455596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" y="521165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establish connection:</a:t>
            </a:r>
          </a:p>
          <a:p>
            <a:r>
              <a:rPr lang="en-US" dirty="0"/>
              <a:t>_</a:t>
            </a:r>
            <a:r>
              <a:rPr lang="en-US" dirty="0" smtClean="0"/>
              <a:t> GATT Server suggest “connection interval”</a:t>
            </a:r>
          </a:p>
          <a:p>
            <a:r>
              <a:rPr lang="en-US" dirty="0" smtClean="0"/>
              <a:t>_ GATT Client try </a:t>
            </a:r>
            <a:r>
              <a:rPr lang="en-US" dirty="0"/>
              <a:t>to reconnect every connection interval to see if any new data is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7012546" y="4724400"/>
            <a:ext cx="304800" cy="4099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C. Bluetooth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GATT transactions are based on nested objects</a:t>
            </a:r>
            <a:endParaRPr lang="en-US" dirty="0"/>
          </a:p>
        </p:txBody>
      </p:sp>
      <p:pic>
        <p:nvPicPr>
          <p:cNvPr id="4098" name="Picture 2" descr="C:\Users\Tran\Desktop\microcontrollers_Gatt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9" y="2093259"/>
            <a:ext cx="2971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1905000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Profile: </a:t>
            </a:r>
            <a:r>
              <a:rPr lang="en-US" dirty="0" smtClean="0"/>
              <a:t>is compiled by peripheral designers</a:t>
            </a:r>
          </a:p>
          <a:p>
            <a:r>
              <a:rPr lang="en-US" dirty="0" err="1" smtClean="0"/>
              <a:t>E.x</a:t>
            </a:r>
            <a:r>
              <a:rPr lang="en-US" dirty="0" smtClean="0"/>
              <a:t>: </a:t>
            </a:r>
            <a:r>
              <a:rPr lang="en-US" b="1" dirty="0"/>
              <a:t>Heart Rate Profile (HRP)</a:t>
            </a:r>
          </a:p>
          <a:p>
            <a:r>
              <a:rPr lang="en-US" dirty="0"/>
              <a:t>The Heart Rate Profile (HRP) enables a Collector device to connect and interact with a Heart Rate Sensor for use in fitness </a:t>
            </a:r>
            <a:r>
              <a:rPr lang="en-US" dirty="0" smtClean="0"/>
              <a:t>applications.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Services: </a:t>
            </a:r>
            <a:r>
              <a:rPr lang="en-US" dirty="0" smtClean="0"/>
              <a:t>each </a:t>
            </a:r>
            <a:r>
              <a:rPr lang="en-US" dirty="0"/>
              <a:t>service distinguishes itself from other services by means of a unique numeric ID called a </a:t>
            </a:r>
            <a:r>
              <a:rPr lang="en-US" dirty="0" smtClean="0"/>
              <a:t>UUID, </a:t>
            </a:r>
            <a:r>
              <a:rPr lang="en-US" i="1" dirty="0" smtClean="0"/>
              <a:t>have one or more characteristic</a:t>
            </a:r>
          </a:p>
          <a:p>
            <a:r>
              <a:rPr lang="en-US" dirty="0" err="1" smtClean="0"/>
              <a:t>E.x</a:t>
            </a:r>
            <a:r>
              <a:rPr lang="en-US" dirty="0" smtClean="0"/>
              <a:t>: Heart Rate Service has 3 characteristic: Heart Rate Measurement, Body Sensor Location, Heart Rate Control Point</a:t>
            </a:r>
          </a:p>
          <a:p>
            <a:endParaRPr lang="en-US" dirty="0"/>
          </a:p>
          <a:p>
            <a:r>
              <a:rPr lang="en-US" b="1" dirty="0" smtClean="0"/>
              <a:t>Characteristic</a:t>
            </a:r>
            <a:r>
              <a:rPr lang="en-US" dirty="0" smtClean="0"/>
              <a:t>: encapsulates </a:t>
            </a:r>
            <a:r>
              <a:rPr lang="en-US" dirty="0"/>
              <a:t>a single data point </a:t>
            </a:r>
            <a:r>
              <a:rPr lang="en-US" dirty="0" smtClean="0"/>
              <a:t>(contain </a:t>
            </a:r>
            <a:r>
              <a:rPr lang="en-US" dirty="0"/>
              <a:t>an array of related data, such as X/Y/Z values from a 3-axis accelerometer,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</TotalTime>
  <Words>567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WINDOW APPLICATION</vt:lpstr>
      <vt:lpstr>Outline</vt:lpstr>
      <vt:lpstr>A. Application Requirement </vt:lpstr>
      <vt:lpstr>B. Programing Language and Framework  </vt:lpstr>
      <vt:lpstr>C. Bluetooth Research</vt:lpstr>
      <vt:lpstr>C. Bluetooth Research</vt:lpstr>
      <vt:lpstr>C. Bluetooth Research</vt:lpstr>
      <vt:lpstr>C. Bluetooth Research</vt:lpstr>
      <vt:lpstr>C. Bluetooth Research</vt:lpstr>
      <vt:lpstr>C. Bluetooth Research</vt:lpstr>
      <vt:lpstr>D. Suggestion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application</dc:title>
  <dc:creator>Tran</dc:creator>
  <cp:lastModifiedBy>Tran</cp:lastModifiedBy>
  <cp:revision>64</cp:revision>
  <dcterms:created xsi:type="dcterms:W3CDTF">2016-05-19T17:08:04Z</dcterms:created>
  <dcterms:modified xsi:type="dcterms:W3CDTF">2016-05-20T05:54:03Z</dcterms:modified>
</cp:coreProperties>
</file>