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D0D91CB4-634A-47D0-8AF7-A7F78B3F7D9F}">
  <a:tblStyle styleId="{D0D91CB4-634A-47D0-8AF7-A7F78B3F7D9F}" styleName="Table_0">
    <a:wholeTbl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Shared_secret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Wireless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vi" sz="1200">
                <a:solidFill>
                  <a:srgbClr val="252525"/>
                </a:solidFill>
                <a:highlight>
                  <a:srgbClr val="FFFFFF"/>
                </a:highlight>
              </a:rPr>
              <a:t>Every device has a unique 48-bit address. These addresses are generally not shown in inquiries. Instead, friendly Bluetooth names are used, which can be set by the user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vi" sz="1200">
                <a:solidFill>
                  <a:srgbClr val="252525"/>
                </a:solidFill>
                <a:highlight>
                  <a:srgbClr val="FFFFFF"/>
                </a:highlight>
              </a:rPr>
              <a:t>During pairing, the two devices establish a relationship by creating a </a:t>
            </a:r>
            <a:r>
              <a:rPr lang="vi" sz="1200">
                <a:solidFill>
                  <a:srgbClr val="0B0080"/>
                </a:solidFill>
                <a:highlight>
                  <a:srgbClr val="FFFFFF"/>
                </a:highlight>
                <a:hlinkClick r:id="rId2"/>
              </a:rPr>
              <a:t>shared secret</a:t>
            </a:r>
            <a:r>
              <a:rPr lang="vi" sz="1200">
                <a:solidFill>
                  <a:srgbClr val="252525"/>
                </a:solidFill>
                <a:highlight>
                  <a:srgbClr val="FFFFFF"/>
                </a:highlight>
              </a:rPr>
              <a:t> known as a </a:t>
            </a:r>
            <a:r>
              <a:rPr i="1" lang="vi" sz="1200">
                <a:solidFill>
                  <a:srgbClr val="252525"/>
                </a:solidFill>
                <a:highlight>
                  <a:srgbClr val="FFFFFF"/>
                </a:highlight>
              </a:rPr>
              <a:t>link key</a:t>
            </a:r>
            <a:r>
              <a:rPr lang="vi" sz="1200">
                <a:solidFill>
                  <a:srgbClr val="252525"/>
                </a:solidFill>
                <a:highlight>
                  <a:srgbClr val="FFFFFF"/>
                </a:highlight>
              </a:rPr>
              <a:t>. If both devices store the same link key, they are said to be </a:t>
            </a:r>
            <a:r>
              <a:rPr i="1" lang="vi" sz="1200">
                <a:solidFill>
                  <a:srgbClr val="252525"/>
                </a:solidFill>
                <a:highlight>
                  <a:srgbClr val="FFFFFF"/>
                </a:highlight>
              </a:rPr>
              <a:t>paired</a:t>
            </a:r>
            <a:r>
              <a:rPr lang="vi" sz="1200">
                <a:solidFill>
                  <a:srgbClr val="252525"/>
                </a:solidFill>
                <a:highlight>
                  <a:srgbClr val="FFFFFF"/>
                </a:highlight>
              </a:rPr>
              <a:t> or </a:t>
            </a:r>
            <a:r>
              <a:rPr i="1" lang="vi" sz="1200">
                <a:solidFill>
                  <a:srgbClr val="252525"/>
                </a:solidFill>
                <a:highlight>
                  <a:srgbClr val="FFFFFF"/>
                </a:highlight>
              </a:rPr>
              <a:t>bonded</a:t>
            </a:r>
            <a:r>
              <a:rPr lang="vi" sz="1200">
                <a:solidFill>
                  <a:srgbClr val="252525"/>
                </a:solidFill>
                <a:highlight>
                  <a:srgbClr val="FFFFFF"/>
                </a:highlight>
              </a:rPr>
              <a:t>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vi" sz="1200">
                <a:solidFill>
                  <a:srgbClr val="252525"/>
                </a:solidFill>
                <a:highlight>
                  <a:srgbClr val="FFFFFF"/>
                </a:highlight>
              </a:rPr>
              <a:t>Bluetooth is a </a:t>
            </a:r>
            <a:r>
              <a:rPr lang="vi" sz="1200">
                <a:solidFill>
                  <a:srgbClr val="0B0080"/>
                </a:solidFill>
                <a:highlight>
                  <a:srgbClr val="FFFFFF"/>
                </a:highlight>
                <a:hlinkClick r:id="rId2"/>
              </a:rPr>
              <a:t>wireless</a:t>
            </a:r>
            <a:r>
              <a:rPr lang="vi" sz="1200">
                <a:solidFill>
                  <a:srgbClr val="252525"/>
                </a:solidFill>
                <a:highlight>
                  <a:srgbClr val="FFFFFF"/>
                </a:highlight>
              </a:rPr>
              <a:t> technology standard for exchanging data over short distances.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rgbClr val="252525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vi" sz="1200">
                <a:solidFill>
                  <a:srgbClr val="252525"/>
                </a:solidFill>
                <a:highlight>
                  <a:srgbClr val="FFFFFF"/>
                </a:highlight>
              </a:rPr>
              <a:t>piconet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vi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4.png"/><Relationship Id="rId4" Type="http://schemas.openxmlformats.org/officeDocument/2006/relationships/image" Target="../media/image0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jpg"/><Relationship Id="rId4" Type="http://schemas.openxmlformats.org/officeDocument/2006/relationships/hyperlink" Target="https://en.wikipedia.org/wiki/Ericsson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en.wikipedia.org/wiki/Packet_based" TargetMode="External"/><Relationship Id="rId4" Type="http://schemas.openxmlformats.org/officeDocument/2006/relationships/hyperlink" Target="https://en.wikipedia.org/wiki/Master-slave_(technology)" TargetMode="External"/><Relationship Id="rId5" Type="http://schemas.openxmlformats.org/officeDocument/2006/relationships/hyperlink" Target="https://en.wikipedia.org/wiki/Guard_band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en.wikipedia.org/wiki/Packet_based" TargetMode="External"/><Relationship Id="rId4" Type="http://schemas.openxmlformats.org/officeDocument/2006/relationships/hyperlink" Target="https://en.wikipedia.org/wiki/Bluetooth_low_energy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jpg"/><Relationship Id="rId4" Type="http://schemas.openxmlformats.org/officeDocument/2006/relationships/hyperlink" Target="https://en.wikipedia.org/wiki/Master-slave_(technology)" TargetMode="External"/><Relationship Id="rId5" Type="http://schemas.openxmlformats.org/officeDocument/2006/relationships/hyperlink" Target="https://en.wikipedia.org/wiki/Round-robin_scheduling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en.wikipedia.org/wiki/Mbit/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jpg"/><Relationship Id="rId4" Type="http://schemas.openxmlformats.org/officeDocument/2006/relationships/hyperlink" Target="https://en.wikipedia.org/wiki/Local_area_network" TargetMode="External"/><Relationship Id="rId5" Type="http://schemas.openxmlformats.org/officeDocument/2006/relationships/image" Target="../media/image0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/>
              <a:t>Bluetooth 4.0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4257000" cy="112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/>
              <a:t>Setting up</a:t>
            </a:r>
          </a:p>
          <a:p>
            <a:pPr lvl="0">
              <a:spcBef>
                <a:spcPts val="0"/>
              </a:spcBef>
              <a:buNone/>
            </a:pPr>
            <a:r>
              <a:rPr lang="vi" sz="2400"/>
              <a:t>	Paring</a:t>
            </a:r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74" y="1934799"/>
            <a:ext cx="4348974" cy="2375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7049" y="2024799"/>
            <a:ext cx="4403249" cy="2209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6253450" y="832475"/>
            <a:ext cx="1783800" cy="901800"/>
          </a:xfrm>
          <a:prstGeom prst="wedgeRoundRectCallout">
            <a:avLst>
              <a:gd fmla="val -89878" name="adj1"/>
              <a:gd fmla="val 239025" name="adj2"/>
              <a:gd fmla="val 0" name="adj3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vi" sz="2400">
                <a:solidFill>
                  <a:srgbClr val="FF0000"/>
                </a:solidFill>
              </a:rPr>
              <a:t>LINK KEY</a:t>
            </a:r>
          </a:p>
        </p:txBody>
      </p:sp>
      <p:sp>
        <p:nvSpPr>
          <p:cNvPr id="118" name="Shape 118"/>
          <p:cNvSpPr/>
          <p:nvPr/>
        </p:nvSpPr>
        <p:spPr>
          <a:xfrm>
            <a:off x="2606450" y="1060475"/>
            <a:ext cx="1476600" cy="673800"/>
          </a:xfrm>
          <a:prstGeom prst="wedgeEllipseCallout">
            <a:avLst>
              <a:gd fmla="val -89228" name="adj1"/>
              <a:gd fmla="val 20003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vi" sz="1800">
                <a:solidFill>
                  <a:srgbClr val="4A86E8"/>
                </a:solidFill>
              </a:rPr>
              <a:t>Friendly name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/>
              <a:t>Contents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vi" sz="2400">
                <a:solidFill>
                  <a:srgbClr val="000000"/>
                </a:solidFill>
              </a:rPr>
              <a:t>Overview</a:t>
            </a:r>
          </a:p>
          <a:p>
            <a:pPr indent="-381000" lvl="0" marL="457200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vi" sz="2400">
                <a:solidFill>
                  <a:srgbClr val="000000"/>
                </a:solidFill>
              </a:rPr>
              <a:t>Implementation</a:t>
            </a:r>
          </a:p>
          <a:p>
            <a:pPr indent="-381000" lvl="0" marL="457200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vi" sz="2400">
                <a:solidFill>
                  <a:srgbClr val="000000"/>
                </a:solidFill>
              </a:rPr>
              <a:t>Uses</a:t>
            </a:r>
          </a:p>
          <a:p>
            <a:pPr indent="-381000" lvl="0" marL="457200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vi" sz="2400">
                <a:solidFill>
                  <a:srgbClr val="000000"/>
                </a:solidFill>
              </a:rPr>
              <a:t>Bluetooth vs WiFi</a:t>
            </a:r>
          </a:p>
          <a:p>
            <a:pPr indent="-381000" lvl="0" marL="457200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vi" sz="2400">
                <a:solidFill>
                  <a:srgbClr val="000000"/>
                </a:solidFill>
              </a:rPr>
              <a:t>Protocol stack</a:t>
            </a:r>
          </a:p>
          <a:p>
            <a:pPr indent="-381000" lvl="0" marL="457200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vi" sz="2400">
                <a:solidFill>
                  <a:srgbClr val="000000"/>
                </a:solidFill>
              </a:rPr>
              <a:t>Setting up</a:t>
            </a: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7912" y="24637"/>
            <a:ext cx="7458075" cy="25812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/>
              <a:t>Overview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2490525"/>
            <a:ext cx="8520600" cy="2078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vi" sz="2400">
                <a:solidFill>
                  <a:srgbClr val="252525"/>
                </a:solidFill>
                <a:highlight>
                  <a:srgbClr val="FFFFFF"/>
                </a:highlight>
              </a:rPr>
              <a:t>Invented by telecom vendor </a:t>
            </a:r>
            <a:r>
              <a:rPr lang="vi" sz="2400">
                <a:solidFill>
                  <a:srgbClr val="0B0080"/>
                </a:solidFill>
                <a:highlight>
                  <a:srgbClr val="FFFFFF"/>
                </a:highlight>
                <a:hlinkClick r:id="rId4"/>
              </a:rPr>
              <a:t>Ericsson</a:t>
            </a:r>
            <a:r>
              <a:rPr lang="vi" sz="2400">
                <a:solidFill>
                  <a:srgbClr val="252525"/>
                </a:solidFill>
                <a:highlight>
                  <a:srgbClr val="FFFFFF"/>
                </a:highlight>
              </a:rPr>
              <a:t> in 1994</a:t>
            </a: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ct val="100000"/>
              <a:buChar char="●"/>
            </a:pPr>
            <a:r>
              <a:rPr lang="vi" sz="2400">
                <a:solidFill>
                  <a:srgbClr val="252525"/>
                </a:solidFill>
                <a:highlight>
                  <a:srgbClr val="FFFFFF"/>
                </a:highlight>
              </a:rPr>
              <a:t>Newest version 4.2</a:t>
            </a:r>
          </a:p>
          <a:p>
            <a:pPr indent="-381000" lvl="0" marL="457200" algn="just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ct val="100000"/>
              <a:buChar char="●"/>
            </a:pPr>
            <a:r>
              <a:rPr lang="vi" sz="2400">
                <a:solidFill>
                  <a:srgbClr val="252525"/>
                </a:solidFill>
                <a:highlight>
                  <a:srgbClr val="FFFFFF"/>
                </a:highlight>
              </a:rPr>
              <a:t>4 classes with different permitted power and range</a:t>
            </a: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>
                <a:solidFill>
                  <a:srgbClr val="000000"/>
                </a:solidFill>
              </a:rPr>
              <a:t>Implementation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➔"/>
            </a:pPr>
            <a:r>
              <a:rPr lang="vi" sz="2400">
                <a:solidFill>
                  <a:srgbClr val="000000"/>
                </a:solidFill>
                <a:highlight>
                  <a:srgbClr val="FFFFFF"/>
                </a:highlight>
              </a:rPr>
              <a:t>P</a:t>
            </a:r>
            <a:r>
              <a:rPr lang="vi" sz="2400">
                <a:solidFill>
                  <a:srgbClr val="000000"/>
                </a:solidFill>
                <a:highlight>
                  <a:srgbClr val="FFFFFF"/>
                </a:highlight>
                <a:hlinkClick r:id="rId3"/>
              </a:rPr>
              <a:t>acket-based protocol</a:t>
            </a: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➔"/>
            </a:pPr>
            <a:r>
              <a:rPr lang="vi" sz="2400">
                <a:solidFill>
                  <a:srgbClr val="000000"/>
                </a:solidFill>
                <a:highlight>
                  <a:srgbClr val="FFFFFF"/>
                </a:highlight>
              </a:rPr>
              <a:t>M</a:t>
            </a:r>
            <a:r>
              <a:rPr lang="vi" sz="2400">
                <a:solidFill>
                  <a:srgbClr val="000000"/>
                </a:solidFill>
                <a:highlight>
                  <a:srgbClr val="FFFFFF"/>
                </a:highlight>
                <a:hlinkClick r:id="rId4"/>
              </a:rPr>
              <a:t>aster-slave structure</a:t>
            </a: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➔"/>
            </a:pPr>
            <a:r>
              <a:rPr lang="vi" sz="2400">
                <a:solidFill>
                  <a:srgbClr val="000000"/>
                </a:solidFill>
                <a:highlight>
                  <a:srgbClr val="FFFFFF"/>
                </a:highlight>
              </a:rPr>
              <a:t>Operates at frequencies between </a:t>
            </a:r>
            <a:r>
              <a:rPr b="1" lang="vi" sz="2400">
                <a:solidFill>
                  <a:srgbClr val="000000"/>
                </a:solidFill>
                <a:highlight>
                  <a:srgbClr val="FFFFFF"/>
                </a:highlight>
              </a:rPr>
              <a:t>2402/2400</a:t>
            </a:r>
            <a:r>
              <a:rPr lang="vi" sz="2400">
                <a:solidFill>
                  <a:srgbClr val="000000"/>
                </a:solidFill>
                <a:highlight>
                  <a:srgbClr val="FFFFFF"/>
                </a:highlight>
              </a:rPr>
              <a:t> and </a:t>
            </a:r>
            <a:r>
              <a:rPr b="1" lang="vi" sz="2400">
                <a:solidFill>
                  <a:srgbClr val="000000"/>
                </a:solidFill>
                <a:highlight>
                  <a:srgbClr val="FFFFFF"/>
                </a:highlight>
              </a:rPr>
              <a:t>2480/2483.5</a:t>
            </a:r>
            <a:r>
              <a:rPr lang="vi" sz="2400">
                <a:solidFill>
                  <a:srgbClr val="000000"/>
                </a:solidFill>
                <a:highlight>
                  <a:srgbClr val="FFFFFF"/>
                </a:highlight>
              </a:rPr>
              <a:t> MHz</a:t>
            </a:r>
          </a:p>
          <a:p>
            <a:pPr indent="-381000" lvl="0" marL="45720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➔"/>
            </a:pPr>
            <a:r>
              <a:rPr lang="vi" sz="2400">
                <a:solidFill>
                  <a:srgbClr val="000000"/>
                </a:solidFill>
                <a:highlight>
                  <a:srgbClr val="FFFFFF"/>
                </a:highlight>
              </a:rPr>
              <a:t>G</a:t>
            </a:r>
            <a:r>
              <a:rPr lang="vi" sz="2400">
                <a:solidFill>
                  <a:srgbClr val="000000"/>
                </a:solidFill>
                <a:highlight>
                  <a:srgbClr val="FFFFFF"/>
                </a:highlight>
                <a:hlinkClick r:id="rId5"/>
              </a:rPr>
              <a:t>uard bands</a:t>
            </a:r>
            <a:r>
              <a:rPr lang="vi" sz="24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b="1" lang="vi" sz="2400">
                <a:solidFill>
                  <a:srgbClr val="000000"/>
                </a:solidFill>
                <a:highlight>
                  <a:srgbClr val="FFFFFF"/>
                </a:highlight>
              </a:rPr>
              <a:t>2MHz</a:t>
            </a:r>
            <a:r>
              <a:rPr lang="vi" sz="2400">
                <a:solidFill>
                  <a:srgbClr val="000000"/>
                </a:solidFill>
                <a:highlight>
                  <a:srgbClr val="FFFFFF"/>
                </a:highlight>
              </a:rPr>
              <a:t> wide at the bottom end and </a:t>
            </a:r>
            <a:r>
              <a:rPr b="1" lang="vi" sz="2400">
                <a:solidFill>
                  <a:srgbClr val="000000"/>
                </a:solidFill>
                <a:highlight>
                  <a:srgbClr val="FFFFFF"/>
                </a:highlight>
              </a:rPr>
              <a:t>3.5MHz</a:t>
            </a:r>
            <a:r>
              <a:rPr lang="vi" sz="2400">
                <a:solidFill>
                  <a:srgbClr val="000000"/>
                </a:solidFill>
                <a:highlight>
                  <a:srgbClr val="FFFFFF"/>
                </a:highlight>
              </a:rPr>
              <a:t> wide at the top</a:t>
            </a: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984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/>
              <a:t>Implementation</a:t>
            </a:r>
          </a:p>
          <a:p>
            <a:pPr indent="457200" lv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vi" sz="2400">
                <a:highlight>
                  <a:srgbClr val="FFFFFF"/>
                </a:highlight>
              </a:rPr>
              <a:t>P</a:t>
            </a:r>
            <a:r>
              <a:rPr lang="vi" sz="2400">
                <a:highlight>
                  <a:srgbClr val="FFFFFF"/>
                </a:highlight>
                <a:hlinkClick r:id="rId3"/>
              </a:rPr>
              <a:t>acket-based protocol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429950"/>
            <a:ext cx="8520600" cy="3168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vi" sz="2400">
                <a:solidFill>
                  <a:srgbClr val="000000"/>
                </a:solidFill>
                <a:highlight>
                  <a:srgbClr val="FFFFFF"/>
                </a:highlight>
              </a:rPr>
              <a:t>Each channel has a bandwidth of </a:t>
            </a:r>
            <a:r>
              <a:rPr b="1" lang="vi" sz="2400">
                <a:solidFill>
                  <a:srgbClr val="000000"/>
                </a:solidFill>
                <a:highlight>
                  <a:srgbClr val="FFFFFF"/>
                </a:highlight>
              </a:rPr>
              <a:t>1MHz</a:t>
            </a: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vi" sz="2400">
                <a:solidFill>
                  <a:srgbClr val="000000"/>
                </a:solidFill>
                <a:highlight>
                  <a:srgbClr val="FFFFFF"/>
                </a:highlight>
              </a:rPr>
              <a:t>Bluetooth transmits each packet on one of </a:t>
            </a:r>
            <a:r>
              <a:rPr b="1" lang="vi" sz="2400">
                <a:solidFill>
                  <a:srgbClr val="000000"/>
                </a:solidFill>
                <a:highlight>
                  <a:srgbClr val="FFFFFF"/>
                </a:highlight>
              </a:rPr>
              <a:t>79</a:t>
            </a:r>
            <a:r>
              <a:rPr lang="vi" sz="2400">
                <a:solidFill>
                  <a:srgbClr val="000000"/>
                </a:solidFill>
                <a:highlight>
                  <a:srgbClr val="FFFFFF"/>
                </a:highlight>
              </a:rPr>
              <a:t> designated Bluetooth channels</a:t>
            </a:r>
          </a:p>
          <a:p>
            <a:pPr indent="-381000" lvl="0" marL="45720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vi" sz="2400">
                <a:solidFill>
                  <a:srgbClr val="000000"/>
                </a:solidFill>
                <a:highlight>
                  <a:srgbClr val="FFFFFF"/>
                </a:highlight>
                <a:hlinkClick r:id="rId4"/>
              </a:rPr>
              <a:t>Bluetooth low energy</a:t>
            </a:r>
            <a:r>
              <a:rPr lang="vi" sz="2400">
                <a:solidFill>
                  <a:srgbClr val="000000"/>
                </a:solidFill>
                <a:highlight>
                  <a:srgbClr val="FFFFFF"/>
                </a:highlight>
              </a:rPr>
              <a:t> uses </a:t>
            </a:r>
            <a:r>
              <a:rPr b="1" lang="vi" sz="2400">
                <a:solidFill>
                  <a:srgbClr val="000000"/>
                </a:solidFill>
                <a:highlight>
                  <a:srgbClr val="FFFFFF"/>
                </a:highlight>
              </a:rPr>
              <a:t>2MHz</a:t>
            </a:r>
            <a:r>
              <a:rPr lang="vi" sz="2400">
                <a:solidFill>
                  <a:srgbClr val="000000"/>
                </a:solidFill>
                <a:highlight>
                  <a:srgbClr val="FFFFFF"/>
                </a:highlight>
              </a:rPr>
              <a:t> spacing, which accommodates </a:t>
            </a:r>
            <a:r>
              <a:rPr b="1" lang="vi" sz="2400">
                <a:solidFill>
                  <a:srgbClr val="000000"/>
                </a:solidFill>
                <a:highlight>
                  <a:srgbClr val="FFFFFF"/>
                </a:highlight>
              </a:rPr>
              <a:t>40</a:t>
            </a:r>
            <a:r>
              <a:rPr lang="vi" sz="2400">
                <a:solidFill>
                  <a:srgbClr val="000000"/>
                </a:solidFill>
                <a:highlight>
                  <a:srgbClr val="FFFFFF"/>
                </a:highlight>
              </a:rPr>
              <a:t> channels</a:t>
            </a: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6475" y="126612"/>
            <a:ext cx="5695950" cy="29813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98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/>
              <a:t>Implementation</a:t>
            </a:r>
          </a:p>
          <a:p>
            <a:pPr indent="457200" lv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vi" sz="2400">
                <a:highlight>
                  <a:srgbClr val="FFFFFF"/>
                </a:highlight>
              </a:rPr>
              <a:t>M</a:t>
            </a:r>
            <a:r>
              <a:rPr lang="vi" sz="2400">
                <a:highlight>
                  <a:srgbClr val="FFFFFF"/>
                </a:highlight>
                <a:hlinkClick r:id="rId4"/>
              </a:rPr>
              <a:t>aster-slave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3072225"/>
            <a:ext cx="8520600" cy="176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vi" sz="2400">
                <a:solidFill>
                  <a:srgbClr val="000000"/>
                </a:solidFill>
                <a:highlight>
                  <a:srgbClr val="FFFFFF"/>
                </a:highlight>
              </a:rPr>
              <a:t>A master Bluetooth device can communicate with a maximum of </a:t>
            </a:r>
            <a:r>
              <a:rPr b="1" lang="vi" sz="2400">
                <a:solidFill>
                  <a:srgbClr val="000000"/>
                </a:solidFill>
                <a:highlight>
                  <a:srgbClr val="FFFFFF"/>
                </a:highlight>
              </a:rPr>
              <a:t>7</a:t>
            </a:r>
            <a:r>
              <a:rPr lang="vi" sz="2400">
                <a:solidFill>
                  <a:srgbClr val="000000"/>
                </a:solidFill>
                <a:highlight>
                  <a:srgbClr val="FFFFFF"/>
                </a:highlight>
              </a:rPr>
              <a:t> devices</a:t>
            </a:r>
          </a:p>
          <a:p>
            <a:pPr indent="-381000" lvl="0" marL="45720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vi" sz="2400">
                <a:solidFill>
                  <a:srgbClr val="000000"/>
                </a:solidFill>
                <a:highlight>
                  <a:srgbClr val="FFFFFF"/>
                </a:highlight>
              </a:rPr>
              <a:t>The master switches rapidly from one slave to another in a </a:t>
            </a:r>
            <a:r>
              <a:rPr lang="vi" sz="2400">
                <a:solidFill>
                  <a:srgbClr val="000000"/>
                </a:solidFill>
                <a:highlight>
                  <a:srgbClr val="FFFFFF"/>
                </a:highlight>
                <a:hlinkClick r:id="rId5"/>
              </a:rPr>
              <a:t>round-robin</a:t>
            </a:r>
            <a:r>
              <a:rPr lang="vi" sz="2400">
                <a:solidFill>
                  <a:srgbClr val="000000"/>
                </a:solidFill>
                <a:highlight>
                  <a:srgbClr val="FFFFFF"/>
                </a:highlight>
              </a:rPr>
              <a:t> fashion</a:t>
            </a: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/>
              <a:t>Uses</a:t>
            </a:r>
          </a:p>
        </p:txBody>
      </p:sp>
      <p:graphicFrame>
        <p:nvGraphicFramePr>
          <p:cNvPr id="93" name="Shape 93"/>
          <p:cNvGraphicFramePr/>
          <p:nvPr/>
        </p:nvGraphicFramePr>
        <p:xfrm>
          <a:off x="2362200" y="1198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{D0D91CB4-634A-47D0-8AF7-A7F78B3F7D9F}</a:tableStyleId>
              </a:tblPr>
              <a:tblGrid>
                <a:gridCol w="1432800"/>
                <a:gridCol w="1432800"/>
                <a:gridCol w="1432800"/>
                <a:gridCol w="1432800"/>
              </a:tblGrid>
              <a:tr h="100000">
                <a:tc rowSpan="2">
                  <a:txBody>
                    <a:bodyPr>
                      <a:noAutofit/>
                    </a:bodyPr>
                    <a:lstStyle/>
                    <a:p>
                      <a:pPr lvl="0" rtl="0" algn="just">
                        <a:spcBef>
                          <a:spcPts val="0"/>
                        </a:spcBef>
                        <a:buNone/>
                      </a:pPr>
                      <a:r>
                        <a:rPr lang="vi" sz="1200">
                          <a:solidFill>
                            <a:srgbClr val="252525"/>
                          </a:solidFill>
                          <a:highlight>
                            <a:srgbClr val="FFFFFF"/>
                          </a:highlight>
                        </a:rPr>
                        <a:t>Class</a:t>
                      </a:r>
                    </a:p>
                  </a:txBody>
                  <a:tcPr marT="63500" marB="63500" marR="63500" marL="63500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 algn="just">
                        <a:spcBef>
                          <a:spcPts val="0"/>
                        </a:spcBef>
                        <a:buNone/>
                      </a:pPr>
                      <a:r>
                        <a:rPr lang="vi" sz="1200">
                          <a:solidFill>
                            <a:srgbClr val="252525"/>
                          </a:solidFill>
                          <a:highlight>
                            <a:srgbClr val="FFFFFF"/>
                          </a:highlight>
                        </a:rPr>
                        <a:t>Maximum permitted power</a:t>
                      </a:r>
                    </a:p>
                  </a:txBody>
                  <a:tcPr marT="63500" marB="63500" marR="63500" marL="63500"/>
                </a:tc>
                <a:tc hMerge="1"/>
                <a:tc rowSpan="2">
                  <a:txBody>
                    <a:bodyPr>
                      <a:noAutofit/>
                    </a:bodyPr>
                    <a:lstStyle/>
                    <a:p>
                      <a:pPr lvl="0" rtl="0" algn="just">
                        <a:spcBef>
                          <a:spcPts val="0"/>
                        </a:spcBef>
                        <a:buNone/>
                      </a:pPr>
                      <a:r>
                        <a:rPr lang="vi" sz="1200">
                          <a:solidFill>
                            <a:srgbClr val="252525"/>
                          </a:solidFill>
                          <a:highlight>
                            <a:srgbClr val="FFFFFF"/>
                          </a:highlight>
                        </a:rPr>
                        <a:t>Type range (m)</a:t>
                      </a:r>
                    </a:p>
                  </a:txBody>
                  <a:tcPr marT="63500" marB="63500" marR="63500" marL="63500"/>
                </a:tc>
              </a:tr>
              <a:tr h="2540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 algn="just">
                        <a:spcBef>
                          <a:spcPts val="0"/>
                        </a:spcBef>
                        <a:buNone/>
                      </a:pPr>
                      <a:r>
                        <a:rPr lang="vi" sz="1200">
                          <a:solidFill>
                            <a:srgbClr val="252525"/>
                          </a:solidFill>
                          <a:highlight>
                            <a:srgbClr val="FFFFFF"/>
                          </a:highlight>
                        </a:rPr>
                        <a:t>mW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just">
                        <a:spcBef>
                          <a:spcPts val="0"/>
                        </a:spcBef>
                        <a:buNone/>
                      </a:pPr>
                      <a:r>
                        <a:rPr lang="vi" sz="1200">
                          <a:solidFill>
                            <a:srgbClr val="252525"/>
                          </a:solidFill>
                          <a:highlight>
                            <a:srgbClr val="FFFFFF"/>
                          </a:highlight>
                        </a:rPr>
                        <a:t>dBm</a:t>
                      </a:r>
                    </a:p>
                  </a:txBody>
                  <a:tcPr marT="63500" marB="63500" marR="63500" marL="63500"/>
                </a:tc>
                <a:tc vMerge="1"/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 algn="just">
                        <a:spcBef>
                          <a:spcPts val="0"/>
                        </a:spcBef>
                        <a:buNone/>
                      </a:pPr>
                      <a:r>
                        <a:rPr lang="vi" sz="1200">
                          <a:solidFill>
                            <a:srgbClr val="252525"/>
                          </a:solidFill>
                          <a:highlight>
                            <a:srgbClr val="FFFFFF"/>
                          </a:highlight>
                        </a:rPr>
                        <a:t>1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just">
                        <a:spcBef>
                          <a:spcPts val="0"/>
                        </a:spcBef>
                        <a:buNone/>
                      </a:pPr>
                      <a:r>
                        <a:rPr lang="vi" sz="1200">
                          <a:solidFill>
                            <a:srgbClr val="252525"/>
                          </a:solidFill>
                          <a:highlight>
                            <a:srgbClr val="FFFFFF"/>
                          </a:highlight>
                        </a:rPr>
                        <a:t>100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just">
                        <a:spcBef>
                          <a:spcPts val="0"/>
                        </a:spcBef>
                        <a:buNone/>
                      </a:pPr>
                      <a:r>
                        <a:rPr lang="vi" sz="1200">
                          <a:solidFill>
                            <a:srgbClr val="252525"/>
                          </a:solidFill>
                          <a:highlight>
                            <a:srgbClr val="FFFFFF"/>
                          </a:highlight>
                        </a:rPr>
                        <a:t>20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just">
                        <a:spcBef>
                          <a:spcPts val="0"/>
                        </a:spcBef>
                        <a:buNone/>
                      </a:pPr>
                      <a:r>
                        <a:rPr lang="vi" sz="1200">
                          <a:solidFill>
                            <a:srgbClr val="252525"/>
                          </a:solidFill>
                          <a:highlight>
                            <a:srgbClr val="FFFFFF"/>
                          </a:highlight>
                        </a:rPr>
                        <a:t>~100</a:t>
                      </a: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 algn="just">
                        <a:spcBef>
                          <a:spcPts val="0"/>
                        </a:spcBef>
                        <a:buNone/>
                      </a:pPr>
                      <a:r>
                        <a:rPr lang="vi" sz="1200">
                          <a:solidFill>
                            <a:srgbClr val="252525"/>
                          </a:solidFill>
                          <a:highlight>
                            <a:srgbClr val="FFFFFF"/>
                          </a:highlight>
                        </a:rPr>
                        <a:t>2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just">
                        <a:spcBef>
                          <a:spcPts val="0"/>
                        </a:spcBef>
                        <a:buNone/>
                      </a:pPr>
                      <a:r>
                        <a:rPr lang="vi" sz="1200">
                          <a:solidFill>
                            <a:srgbClr val="252525"/>
                          </a:solidFill>
                          <a:highlight>
                            <a:srgbClr val="FFFFFF"/>
                          </a:highlight>
                        </a:rPr>
                        <a:t>2.5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just">
                        <a:spcBef>
                          <a:spcPts val="0"/>
                        </a:spcBef>
                        <a:buNone/>
                      </a:pPr>
                      <a:r>
                        <a:rPr lang="vi" sz="1200">
                          <a:solidFill>
                            <a:srgbClr val="252525"/>
                          </a:solidFill>
                          <a:highlight>
                            <a:srgbClr val="FFFFFF"/>
                          </a:highlight>
                        </a:rPr>
                        <a:t>4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just">
                        <a:spcBef>
                          <a:spcPts val="0"/>
                        </a:spcBef>
                        <a:buNone/>
                      </a:pPr>
                      <a:r>
                        <a:rPr lang="vi" sz="1200">
                          <a:solidFill>
                            <a:srgbClr val="252525"/>
                          </a:solidFill>
                          <a:highlight>
                            <a:srgbClr val="FFFFFF"/>
                          </a:highlight>
                        </a:rPr>
                        <a:t>~10</a:t>
                      </a: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 algn="just">
                        <a:spcBef>
                          <a:spcPts val="0"/>
                        </a:spcBef>
                        <a:buNone/>
                      </a:pPr>
                      <a:r>
                        <a:rPr lang="vi" sz="1200">
                          <a:solidFill>
                            <a:srgbClr val="252525"/>
                          </a:solidFill>
                          <a:highlight>
                            <a:srgbClr val="FFFFFF"/>
                          </a:highlight>
                        </a:rPr>
                        <a:t>3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just">
                        <a:spcBef>
                          <a:spcPts val="0"/>
                        </a:spcBef>
                        <a:buNone/>
                      </a:pPr>
                      <a:r>
                        <a:rPr lang="vi" sz="1200">
                          <a:solidFill>
                            <a:srgbClr val="252525"/>
                          </a:solidFill>
                          <a:highlight>
                            <a:srgbClr val="FFFFFF"/>
                          </a:highlight>
                        </a:rPr>
                        <a:t>1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just">
                        <a:spcBef>
                          <a:spcPts val="0"/>
                        </a:spcBef>
                        <a:buNone/>
                      </a:pPr>
                      <a:r>
                        <a:rPr lang="vi" sz="1200">
                          <a:solidFill>
                            <a:srgbClr val="252525"/>
                          </a:solidFill>
                          <a:highlight>
                            <a:srgbClr val="FFFFFF"/>
                          </a:highlight>
                        </a:rPr>
                        <a:t>0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just">
                        <a:spcBef>
                          <a:spcPts val="0"/>
                        </a:spcBef>
                        <a:buNone/>
                      </a:pPr>
                      <a:r>
                        <a:rPr lang="vi" sz="1200">
                          <a:solidFill>
                            <a:srgbClr val="252525"/>
                          </a:solidFill>
                          <a:highlight>
                            <a:srgbClr val="FFFFFF"/>
                          </a:highlight>
                        </a:rPr>
                        <a:t>~1</a:t>
                      </a: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 algn="just">
                        <a:spcBef>
                          <a:spcPts val="0"/>
                        </a:spcBef>
                        <a:buNone/>
                      </a:pPr>
                      <a:r>
                        <a:rPr lang="vi" sz="1200">
                          <a:solidFill>
                            <a:srgbClr val="252525"/>
                          </a:solidFill>
                          <a:highlight>
                            <a:srgbClr val="FFFFFF"/>
                          </a:highlight>
                        </a:rPr>
                        <a:t>4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just">
                        <a:spcBef>
                          <a:spcPts val="0"/>
                        </a:spcBef>
                        <a:buNone/>
                      </a:pPr>
                      <a:r>
                        <a:rPr lang="vi" sz="1200">
                          <a:solidFill>
                            <a:srgbClr val="252525"/>
                          </a:solidFill>
                          <a:highlight>
                            <a:srgbClr val="FFFFFF"/>
                          </a:highlight>
                        </a:rPr>
                        <a:t>0.5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just">
                        <a:spcBef>
                          <a:spcPts val="0"/>
                        </a:spcBef>
                        <a:buNone/>
                      </a:pPr>
                      <a:r>
                        <a:rPr lang="vi" sz="1200">
                          <a:solidFill>
                            <a:srgbClr val="252525"/>
                          </a:solidFill>
                          <a:highlight>
                            <a:srgbClr val="FFFFFF"/>
                          </a:highlight>
                        </a:rPr>
                        <a:t>-3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just">
                        <a:spcBef>
                          <a:spcPts val="0"/>
                        </a:spcBef>
                        <a:buNone/>
                      </a:pPr>
                      <a:r>
                        <a:rPr lang="vi" sz="1200">
                          <a:solidFill>
                            <a:srgbClr val="252525"/>
                          </a:solidFill>
                          <a:highlight>
                            <a:srgbClr val="FFFFFF"/>
                          </a:highlight>
                        </a:rPr>
                        <a:t>~0.5</a:t>
                      </a: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graphicFrame>
        <p:nvGraphicFramePr>
          <p:cNvPr id="94" name="Shape 94"/>
          <p:cNvGraphicFramePr/>
          <p:nvPr/>
        </p:nvGraphicFramePr>
        <p:xfrm>
          <a:off x="2362200" y="327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{D0D91CB4-634A-47D0-8AF7-A7F78B3F7D9F}</a:tableStyleId>
              </a:tblPr>
              <a:tblGrid>
                <a:gridCol w="933450"/>
                <a:gridCol w="2333625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 algn="just">
                        <a:spcBef>
                          <a:spcPts val="0"/>
                        </a:spcBef>
                        <a:buNone/>
                      </a:pPr>
                      <a:r>
                        <a:rPr lang="vi" sz="1200"/>
                        <a:t>Version</a:t>
                      </a:r>
                    </a:p>
                  </a:txBody>
                  <a:tcPr marT="63500" marB="63500" marR="63500" marL="63500"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just">
                        <a:spcBef>
                          <a:spcPts val="0"/>
                        </a:spcBef>
                        <a:buNone/>
                      </a:pPr>
                      <a:r>
                        <a:rPr lang="vi" sz="1200"/>
                        <a:t>Data rate</a:t>
                      </a:r>
                    </a:p>
                  </a:txBody>
                  <a:tcPr marT="63500" marB="63500" marR="63500" marL="63500"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 algn="just">
                        <a:spcBef>
                          <a:spcPts val="0"/>
                        </a:spcBef>
                        <a:buNone/>
                      </a:pPr>
                      <a:r>
                        <a:rPr lang="vi" sz="1200"/>
                        <a:t>1.2</a:t>
                      </a:r>
                    </a:p>
                  </a:txBody>
                  <a:tcPr marT="25400" marB="25400" marR="50800" marL="5080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just">
                        <a:spcBef>
                          <a:spcPts val="0"/>
                        </a:spcBef>
                        <a:buNone/>
                      </a:pPr>
                      <a:r>
                        <a:rPr lang="vi" sz="1200"/>
                        <a:t>1 </a:t>
                      </a:r>
                      <a:r>
                        <a:rPr lang="vi" sz="1200">
                          <a:hlinkClick r:id="rId3"/>
                        </a:rPr>
                        <a:t>Mbit/s</a:t>
                      </a:r>
                    </a:p>
                  </a:txBody>
                  <a:tcPr marT="25400" marB="25400" marR="50800" marL="5080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 algn="just">
                        <a:spcBef>
                          <a:spcPts val="0"/>
                        </a:spcBef>
                        <a:buNone/>
                      </a:pPr>
                      <a:r>
                        <a:rPr lang="vi" sz="1200"/>
                        <a:t>2.0 + EDR</a:t>
                      </a:r>
                    </a:p>
                  </a:txBody>
                  <a:tcPr marT="25400" marB="25400" marR="50800" marL="5080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just">
                        <a:spcBef>
                          <a:spcPts val="0"/>
                        </a:spcBef>
                        <a:buNone/>
                      </a:pPr>
                      <a:r>
                        <a:rPr lang="vi" sz="1200"/>
                        <a:t>3 Mbit/s</a:t>
                      </a:r>
                    </a:p>
                  </a:txBody>
                  <a:tcPr marT="25400" marB="25400" marR="50800" marL="5080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 algn="just">
                        <a:spcBef>
                          <a:spcPts val="0"/>
                        </a:spcBef>
                        <a:buNone/>
                      </a:pPr>
                      <a:r>
                        <a:rPr lang="vi" sz="1200"/>
                        <a:t>3.0 + HS</a:t>
                      </a:r>
                    </a:p>
                  </a:txBody>
                  <a:tcPr marT="25400" marB="25400" marR="50800" marL="5080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just">
                        <a:spcBef>
                          <a:spcPts val="0"/>
                        </a:spcBef>
                        <a:buNone/>
                      </a:pPr>
                      <a:r>
                        <a:rPr lang="vi" sz="1200"/>
                        <a:t>24 Mbit/s</a:t>
                      </a:r>
                    </a:p>
                  </a:txBody>
                  <a:tcPr marT="25400" marB="25400" marR="50800" marL="5080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 algn="just">
                        <a:spcBef>
                          <a:spcPts val="0"/>
                        </a:spcBef>
                        <a:buNone/>
                      </a:pPr>
                      <a:r>
                        <a:rPr lang="vi" sz="1200"/>
                        <a:t>4.0</a:t>
                      </a:r>
                    </a:p>
                  </a:txBody>
                  <a:tcPr marT="25400" marB="25400" marR="50800" marL="5080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just">
                        <a:spcBef>
                          <a:spcPts val="0"/>
                        </a:spcBef>
                        <a:buNone/>
                      </a:pPr>
                      <a:r>
                        <a:rPr lang="vi" sz="1200"/>
                        <a:t>24 Mbit/s</a:t>
                      </a:r>
                    </a:p>
                  </a:txBody>
                  <a:tcPr marT="25400" marB="25400" marR="50800" marL="5080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Char char="●"/>
            </a:pPr>
            <a:r>
              <a:rPr lang="vi" sz="2400">
                <a:solidFill>
                  <a:srgbClr val="000000"/>
                </a:solidFill>
              </a:rPr>
              <a:t>Bluetooth vs WiFi</a:t>
            </a:r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7" y="2762250"/>
            <a:ext cx="4467225" cy="23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904700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 sz="2400"/>
              <a:t>Bluetooth</a:t>
            </a: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ct val="100000"/>
              <a:buChar char="●"/>
            </a:pPr>
            <a:r>
              <a:rPr lang="vi" sz="1800">
                <a:solidFill>
                  <a:srgbClr val="252525"/>
                </a:solidFill>
                <a:highlight>
                  <a:srgbClr val="FFFFFF"/>
                </a:highlight>
              </a:rPr>
              <a:t>Intended for portable equipment and its applications</a:t>
            </a:r>
          </a:p>
          <a:p>
            <a:pPr indent="-342900" lvl="0" marL="457200" algn="just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ct val="100000"/>
              <a:buChar char="●"/>
            </a:pPr>
            <a:r>
              <a:rPr lang="vi" sz="1800">
                <a:solidFill>
                  <a:srgbClr val="252525"/>
                </a:solidFill>
                <a:highlight>
                  <a:srgbClr val="FFFFFF"/>
                </a:highlight>
              </a:rPr>
              <a:t>Connect 2 devices with minimal configuration</a:t>
            </a:r>
          </a:p>
        </p:txBody>
      </p:sp>
      <p:sp>
        <p:nvSpPr>
          <p:cNvPr id="102" name="Shape 102"/>
          <p:cNvSpPr txBox="1"/>
          <p:nvPr>
            <p:ph idx="2" type="body"/>
          </p:nvPr>
        </p:nvSpPr>
        <p:spPr>
          <a:xfrm>
            <a:off x="4772925" y="863550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 sz="2400"/>
              <a:t>Wi-Fi</a:t>
            </a: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vi" sz="1800">
                <a:solidFill>
                  <a:srgbClr val="252525"/>
                </a:solidFill>
                <a:highlight>
                  <a:srgbClr val="FFFFFF"/>
                </a:highlight>
              </a:rPr>
              <a:t>Intended for general </a:t>
            </a:r>
            <a:r>
              <a:rPr lang="vi" sz="1800">
                <a:solidFill>
                  <a:srgbClr val="0B0080"/>
                </a:solidFill>
                <a:highlight>
                  <a:srgbClr val="FFFFFF"/>
                </a:highlight>
                <a:hlinkClick r:id="rId4"/>
              </a:rPr>
              <a:t>local area network</a:t>
            </a:r>
            <a:r>
              <a:rPr lang="vi" sz="1800">
                <a:solidFill>
                  <a:srgbClr val="252525"/>
                </a:solidFill>
                <a:highlight>
                  <a:srgbClr val="FFFFFF"/>
                </a:highlight>
              </a:rPr>
              <a:t> access in work areas</a:t>
            </a:r>
          </a:p>
          <a:p>
            <a:pPr indent="-342900" lvl="0" marL="457200" algn="just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ct val="100000"/>
              <a:buChar char="●"/>
            </a:pPr>
            <a:r>
              <a:rPr lang="vi" sz="1800">
                <a:solidFill>
                  <a:srgbClr val="252525"/>
                </a:solidFill>
                <a:highlight>
                  <a:srgbClr val="FFFFFF"/>
                </a:highlight>
              </a:rPr>
              <a:t>Require high speeds and some degree of client configuration</a:t>
            </a:r>
          </a:p>
        </p:txBody>
      </p:sp>
      <p:pic>
        <p:nvPicPr>
          <p:cNvPr id="103" name="Shape 1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62525" y="2881312"/>
            <a:ext cx="3943350" cy="22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/>
              <a:t>Setting up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600" cy="370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algn="just">
              <a:lnSpc>
                <a:spcPct val="160000"/>
              </a:lnSpc>
              <a:spcBef>
                <a:spcPts val="300"/>
              </a:spcBef>
              <a:spcAft>
                <a:spcPts val="100"/>
              </a:spcAft>
              <a:buClr>
                <a:srgbClr val="252525"/>
              </a:buClr>
              <a:buChar char="●"/>
            </a:pPr>
            <a:r>
              <a:rPr lang="vi">
                <a:solidFill>
                  <a:srgbClr val="252525"/>
                </a:solidFill>
                <a:highlight>
                  <a:srgbClr val="FFFFFF"/>
                </a:highlight>
              </a:rPr>
              <a:t>Device name</a:t>
            </a:r>
          </a:p>
          <a:p>
            <a:pPr indent="-228600" lvl="0" marL="457200" algn="just">
              <a:lnSpc>
                <a:spcPct val="160000"/>
              </a:lnSpc>
              <a:spcBef>
                <a:spcPts val="300"/>
              </a:spcBef>
              <a:spcAft>
                <a:spcPts val="100"/>
              </a:spcAft>
              <a:buClr>
                <a:srgbClr val="252525"/>
              </a:buClr>
              <a:buChar char="●"/>
            </a:pPr>
            <a:r>
              <a:rPr lang="vi">
                <a:solidFill>
                  <a:srgbClr val="252525"/>
                </a:solidFill>
                <a:highlight>
                  <a:srgbClr val="FFFFFF"/>
                </a:highlight>
              </a:rPr>
              <a:t>Device class</a:t>
            </a:r>
          </a:p>
          <a:p>
            <a:pPr indent="-228600" lvl="0" marL="457200" algn="just">
              <a:lnSpc>
                <a:spcPct val="160000"/>
              </a:lnSpc>
              <a:spcBef>
                <a:spcPts val="300"/>
              </a:spcBef>
              <a:spcAft>
                <a:spcPts val="100"/>
              </a:spcAft>
              <a:buClr>
                <a:srgbClr val="252525"/>
              </a:buClr>
              <a:buChar char="●"/>
            </a:pPr>
            <a:r>
              <a:rPr lang="vi">
                <a:solidFill>
                  <a:srgbClr val="252525"/>
                </a:solidFill>
                <a:highlight>
                  <a:srgbClr val="FFFFFF"/>
                </a:highlight>
              </a:rPr>
              <a:t>List of services</a:t>
            </a:r>
          </a:p>
          <a:p>
            <a:pPr indent="-228600" lvl="0" marL="457200" rtl="0" algn="just">
              <a:lnSpc>
                <a:spcPct val="160000"/>
              </a:lnSpc>
              <a:spcBef>
                <a:spcPts val="300"/>
              </a:spcBef>
              <a:spcAft>
                <a:spcPts val="100"/>
              </a:spcAft>
              <a:buClr>
                <a:srgbClr val="252525"/>
              </a:buClr>
              <a:buChar char="●"/>
            </a:pPr>
            <a:r>
              <a:rPr lang="vi">
                <a:solidFill>
                  <a:srgbClr val="252525"/>
                </a:solidFill>
                <a:highlight>
                  <a:srgbClr val="FFFFFF"/>
                </a:highlight>
              </a:rPr>
              <a:t>Technical information</a:t>
            </a:r>
          </a:p>
          <a:p>
            <a:pPr indent="-342900" lvl="1" marL="914400" rtl="0" algn="just">
              <a:lnSpc>
                <a:spcPct val="160000"/>
              </a:lnSpc>
              <a:spcBef>
                <a:spcPts val="300"/>
              </a:spcBef>
              <a:spcAft>
                <a:spcPts val="100"/>
              </a:spcAft>
              <a:buClr>
                <a:srgbClr val="252525"/>
              </a:buClr>
              <a:buSzPct val="100000"/>
              <a:buChar char="○"/>
            </a:pPr>
            <a:r>
              <a:rPr lang="vi" sz="1800">
                <a:solidFill>
                  <a:srgbClr val="252525"/>
                </a:solidFill>
                <a:highlight>
                  <a:srgbClr val="FFFFFF"/>
                </a:highlight>
              </a:rPr>
              <a:t>Device features</a:t>
            </a:r>
          </a:p>
          <a:p>
            <a:pPr indent="-342900" lvl="1" marL="914400" rtl="0" algn="just">
              <a:lnSpc>
                <a:spcPct val="160000"/>
              </a:lnSpc>
              <a:spcBef>
                <a:spcPts val="300"/>
              </a:spcBef>
              <a:spcAft>
                <a:spcPts val="100"/>
              </a:spcAft>
              <a:buClr>
                <a:srgbClr val="252525"/>
              </a:buClr>
              <a:buSzPct val="100000"/>
              <a:buChar char="○"/>
            </a:pPr>
            <a:r>
              <a:rPr lang="vi" sz="1800">
                <a:solidFill>
                  <a:srgbClr val="252525"/>
                </a:solidFill>
                <a:highlight>
                  <a:srgbClr val="FFFFFF"/>
                </a:highlight>
              </a:rPr>
              <a:t>Manufacturer</a:t>
            </a:r>
          </a:p>
          <a:p>
            <a:pPr indent="-342900" lvl="1" marL="914400" rtl="0" algn="just">
              <a:lnSpc>
                <a:spcPct val="160000"/>
              </a:lnSpc>
              <a:spcBef>
                <a:spcPts val="300"/>
              </a:spcBef>
              <a:spcAft>
                <a:spcPts val="100"/>
              </a:spcAft>
              <a:buClr>
                <a:srgbClr val="252525"/>
              </a:buClr>
              <a:buSzPct val="100000"/>
              <a:buChar char="○"/>
            </a:pPr>
            <a:r>
              <a:rPr lang="vi" sz="1800">
                <a:solidFill>
                  <a:srgbClr val="252525"/>
                </a:solidFill>
                <a:highlight>
                  <a:srgbClr val="FFFFFF"/>
                </a:highlight>
              </a:rPr>
              <a:t>Specification used</a:t>
            </a:r>
          </a:p>
          <a:p>
            <a:pPr indent="-342900" lvl="1" marL="914400" algn="just">
              <a:lnSpc>
                <a:spcPct val="160000"/>
              </a:lnSpc>
              <a:spcBef>
                <a:spcPts val="300"/>
              </a:spcBef>
              <a:spcAft>
                <a:spcPts val="100"/>
              </a:spcAft>
              <a:buClr>
                <a:srgbClr val="252525"/>
              </a:buClr>
              <a:buSzPct val="100000"/>
              <a:buChar char="○"/>
            </a:pPr>
            <a:r>
              <a:rPr lang="vi" sz="1800">
                <a:solidFill>
                  <a:srgbClr val="252525"/>
                </a:solidFill>
                <a:highlight>
                  <a:srgbClr val="FFFFFF"/>
                </a:highlight>
              </a:rPr>
              <a:t>Clock offset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